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52A53-6867-3D89-DCB3-1C22A3D90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898243-553B-14FA-14EF-B82FDDC9C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A5E64D-9CD7-1653-DB5E-DB299F46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F06BB7-D4AB-F23B-A9DE-BFA99817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89BCBE-352B-5F4A-BB47-293E44E5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1B604-989E-42D7-58F3-DCDE0A95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041FBB-71AB-448C-5DA7-06D7D8FCE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D50807-5FF4-974F-3458-A7646C7F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BDAC84-6C30-AE5D-3F57-BF4559A31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13B73C-5B2A-C216-746A-7EFAD99E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8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DAB37F6-2A22-315B-1F78-C48B0DE93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93EF2D-AFC6-A667-26B7-DBB09AD5F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31F0CD-2AD8-4FC2-D7C5-E8CA48EB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B9BF1-ADBE-03D9-4677-FCD98F0C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32E737-15E8-5EDF-BF46-3DD7DF51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5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86836-8D59-8B7B-B3CC-73D35F69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A49A2B-DDC9-736B-B929-CBB0F5BB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C471CF-98E0-94E8-04C3-0DF45EC0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90DD2D-988E-E4D0-E701-0955624D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E1BE97-7CC1-F750-C906-D1808CF9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7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07A23-4927-F25F-2E03-84AF20BD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A04CC7-3149-9F1D-8EE6-DEEE6C7D2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1B08C4-C849-21F5-EE3C-4355C844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164B25-3B9E-91C1-714D-D0FD1152A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86D815-B7AB-A69C-46B2-3F54F11B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55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D71BB-7852-5626-4435-4C4F6CC44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D8623B-9B78-817B-40A1-9710AF318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7AD39A-3741-2243-B5BE-CEEBFEB51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1C5F01-14CE-E1B2-EA82-C8AA6795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5163B0-D25C-5F5C-6636-34076493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BA4BDA-6404-B4AE-539D-3A31620F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7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87C15-3343-4CE0-9121-68A6BA84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5AE2D7-9EE5-6620-D2E3-41A086DD9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BA149E-C29A-BFAB-A9EF-C74BAD78D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227141-9B95-EA09-0FCA-61A116F34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F52694-2D44-28F6-FEC8-1F32405DD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3908EF-5BF8-B986-B102-35F7C71A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C64188-4BDA-1ECA-BE49-480D0713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710356-F373-D2E1-7F6D-56C150B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76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A94B-0D0E-2461-366C-D1419BE5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ACA621-2EE3-CDFB-EEF9-8C37AAAF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67DD90-EABF-60B8-83F7-4ACB3705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88DA19-7FEE-C166-17FC-F5B2A0E3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19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83BA32-93CE-48BC-A460-921F0F62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AC499C-889C-8D06-0D67-AFF5F459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7B6F1B-355C-1CF4-CD23-798A35E2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6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3A335-2662-9C0C-E9F9-D0A2504B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4F0A20-3E0F-F30A-7A1B-3DD6D6AD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9FBBD6-F23A-6870-A707-B05F9AB04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ED9912-3480-25C4-68B6-7EE03FA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42329D-2B9C-4728-7140-048B2977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7039B1-623C-DA7E-E18B-8C192E25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8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80CD3-6990-29D7-3201-CC2B8D08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FAC55C-D1CF-F4BC-20B6-A7B01504E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D91BD4-B5A5-51BE-6497-481F66E36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63F49D-2C08-58E8-AC6B-96B6E5EF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0E960D-0405-7C67-65A5-8B8600BB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4C7DD2-E8DB-0D90-8F31-6F1B12FB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5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4D777A-A21A-A105-6A3E-3B75E3F2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6EFE9C-5683-2012-35C7-5558FC44C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58B78B-9C67-6B71-83FD-3E9CFBED2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DC3E-3AB1-4199-B2D8-472C8A52A0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EFC0EC-C5B7-258B-DF1F-0A1B3F9C1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E21309-03F7-23EE-7565-CBFC2B1BF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0833-A2CA-4427-B5E5-1127C9CA3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0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45E3D-0390-B3BD-D776-98D39E914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Der Satzbau im Deutschen</a:t>
            </a:r>
          </a:p>
        </p:txBody>
      </p:sp>
    </p:spTree>
    <p:extLst>
      <p:ext uri="{BB962C8B-B14F-4D97-AF65-F5344CB8AC3E}">
        <p14:creationId xmlns:p14="http://schemas.microsoft.com/office/powerpoint/2010/main" val="421988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5E8DC-C7A0-C25E-796E-839898C0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Es geht nicht nur um grammatische Regeln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356DDE-8B1B-4938-8775-26196318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Das ist mein Freund Florian. Florian ist Ingenieur. Florian wohnt in München. Florian ist seit 5 Monaten verheiratet. Florian hat deshalb nicht mehr viel Zeit für seine Freunde. 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AB66E228-43EF-FF50-4E75-AFF11A7189D6}"/>
              </a:ext>
            </a:extLst>
          </p:cNvPr>
          <p:cNvSpPr txBox="1">
            <a:spLocks/>
          </p:cNvSpPr>
          <p:nvPr/>
        </p:nvSpPr>
        <p:spPr>
          <a:xfrm>
            <a:off x="838200" y="3355596"/>
            <a:ext cx="10515600" cy="152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/>
              <a:t>Das ist mein Freund Florian. </a:t>
            </a:r>
            <a:r>
              <a:rPr lang="de-DE" sz="2400" dirty="0">
                <a:solidFill>
                  <a:srgbClr val="C00000"/>
                </a:solidFill>
              </a:rPr>
              <a:t>Er</a:t>
            </a:r>
            <a:r>
              <a:rPr lang="de-DE" sz="2400" dirty="0"/>
              <a:t> ist Ingenieur und wohnt in München. Seit 5 Monaten ist er verheiratet und hat deshalb nicht mehr viel Zeit für seine Freunde. // Florian ist seit 5 Monaten verheiratet. </a:t>
            </a:r>
            <a:r>
              <a:rPr lang="de-DE" sz="2400" dirty="0">
                <a:solidFill>
                  <a:srgbClr val="C00000"/>
                </a:solidFill>
              </a:rPr>
              <a:t>Deshalb</a:t>
            </a:r>
            <a:r>
              <a:rPr lang="de-DE" sz="2400" dirty="0"/>
              <a:t> hat er nicht mehr viel Zeit für seine Freunde. 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BFDB81AA-40AB-64A1-0AFA-0B6E653F4576}"/>
              </a:ext>
            </a:extLst>
          </p:cNvPr>
          <p:cNvSpPr txBox="1">
            <a:spLocks/>
          </p:cNvSpPr>
          <p:nvPr/>
        </p:nvSpPr>
        <p:spPr>
          <a:xfrm>
            <a:off x="838200" y="5043181"/>
            <a:ext cx="10515600" cy="152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C00000"/>
                </a:solidFill>
              </a:rPr>
              <a:t>Ein Text ist etwas anderes als eine Summe von Sätzen. Es geht auch darum, TEXTKOHÄRENZ zu schaffen. Das macht man vor allem mit Pronomina und Adverbien. 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66104FA-44DE-1539-FBC8-CF568CFC8DB1}"/>
              </a:ext>
            </a:extLst>
          </p:cNvPr>
          <p:cNvGrpSpPr/>
          <p:nvPr/>
        </p:nvGrpSpPr>
        <p:grpSpPr>
          <a:xfrm flipV="1">
            <a:off x="897160" y="1841005"/>
            <a:ext cx="10397680" cy="838899"/>
            <a:chOff x="6076684" y="2937484"/>
            <a:chExt cx="5394787" cy="1634515"/>
          </a:xfrm>
        </p:grpSpPr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AFA94334-8EB5-914B-3852-9AE8510F4E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5317" y="2937484"/>
              <a:ext cx="4957623" cy="163451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578F9C60-56CC-7ABB-628F-A268B377CF40}"/>
                </a:ext>
              </a:extLst>
            </p:cNvPr>
            <p:cNvCxnSpPr>
              <a:cxnSpLocks/>
            </p:cNvCxnSpPr>
            <p:nvPr/>
          </p:nvCxnSpPr>
          <p:spPr>
            <a:xfrm>
              <a:off x="6076684" y="3013788"/>
              <a:ext cx="5394787" cy="142055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90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5E8DC-C7A0-C25E-796E-839898C0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Es geht nicht nur um grammatische Regeln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356DDE-8B1B-4938-8775-26196318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994"/>
            <a:ext cx="10515600" cy="4351338"/>
          </a:xfrm>
        </p:spPr>
        <p:txBody>
          <a:bodyPr/>
          <a:lstStyle/>
          <a:p>
            <a:r>
              <a:rPr lang="de-DE" sz="2400" dirty="0"/>
              <a:t>Über 10.000 Menschen waren im Stadion. </a:t>
            </a:r>
            <a:br>
              <a:rPr lang="de-DE" sz="2400" dirty="0"/>
            </a:br>
            <a:r>
              <a:rPr lang="de-DE" sz="2400" dirty="0"/>
              <a:t>Ein Mann wurde letzte Nacht bei einem Unfall verletzt. </a:t>
            </a:r>
          </a:p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D7AEA2F-B556-CF1B-2CB6-AE565F6C5273}"/>
              </a:ext>
            </a:extLst>
          </p:cNvPr>
          <p:cNvGrpSpPr/>
          <p:nvPr/>
        </p:nvGrpSpPr>
        <p:grpSpPr>
          <a:xfrm>
            <a:off x="616592" y="1873741"/>
            <a:ext cx="10397680" cy="710839"/>
            <a:chOff x="6076684" y="2937484"/>
            <a:chExt cx="5394787" cy="1634515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1C9F3B31-4A28-B47B-75F1-3F3D11F3F0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5317" y="2937484"/>
              <a:ext cx="4957623" cy="163451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80776D23-9C6C-EC53-7DB2-CE2459315A9F}"/>
                </a:ext>
              </a:extLst>
            </p:cNvPr>
            <p:cNvCxnSpPr>
              <a:cxnSpLocks/>
            </p:cNvCxnSpPr>
            <p:nvPr/>
          </p:nvCxnSpPr>
          <p:spPr>
            <a:xfrm>
              <a:off x="6076684" y="3013788"/>
              <a:ext cx="5394787" cy="142055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CCF211B-12A3-2456-3E98-20A44ACB7B43}"/>
              </a:ext>
            </a:extLst>
          </p:cNvPr>
          <p:cNvSpPr txBox="1">
            <a:spLocks/>
          </p:cNvSpPr>
          <p:nvPr/>
        </p:nvSpPr>
        <p:spPr>
          <a:xfrm>
            <a:off x="838200" y="3018963"/>
            <a:ext cx="10515600" cy="15299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/>
              <a:t>Im Stadion waren über 10.000 Menschen. // Es waren über 10.000 Menschen im Stadion.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/>
              <a:t>Letzte Nacht wurde bei einem Unfall ein Mann verletzt. // Bei einem Unfall wurde letzte Nacht ein Mann verletzt. 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068D19A7-AD4E-0A5E-78CA-582CDC15113D}"/>
              </a:ext>
            </a:extLst>
          </p:cNvPr>
          <p:cNvSpPr txBox="1">
            <a:spLocks/>
          </p:cNvSpPr>
          <p:nvPr/>
        </p:nvSpPr>
        <p:spPr>
          <a:xfrm>
            <a:off x="838200" y="4793064"/>
            <a:ext cx="10515600" cy="1529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C00000"/>
                </a:solidFill>
              </a:rPr>
              <a:t>THEMA – RHEMA – STRUKTUR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>
                <a:solidFill>
                  <a:srgbClr val="C00000"/>
                </a:solidFill>
              </a:rPr>
              <a:t>Für Sätze wie für ganze Texte gilt die Tendenz: am Beginn steht das Bekannte / das, was an das zuvor Gesagte anknüpft (Thema). Am Ende steht das Neue, die relevante Information: Rhema. Ein Satz, der diese Reihenfolge nicht respektiert, kann unverständlich sein. </a:t>
            </a:r>
          </a:p>
        </p:txBody>
      </p:sp>
    </p:spTree>
    <p:extLst>
      <p:ext uri="{BB962C8B-B14F-4D97-AF65-F5344CB8AC3E}">
        <p14:creationId xmlns:p14="http://schemas.microsoft.com/office/powerpoint/2010/main" val="172607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701F4B8-DD07-91D7-DE9B-F198C8C5F7CB}"/>
              </a:ext>
            </a:extLst>
          </p:cNvPr>
          <p:cNvGrpSpPr/>
          <p:nvPr/>
        </p:nvGrpSpPr>
        <p:grpSpPr>
          <a:xfrm>
            <a:off x="2262230" y="774444"/>
            <a:ext cx="7084504" cy="4821014"/>
            <a:chOff x="2262230" y="2676088"/>
            <a:chExt cx="7084504" cy="2919369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6B2E5340-409A-C4FE-3938-63901510DDF6}"/>
                </a:ext>
              </a:extLst>
            </p:cNvPr>
            <p:cNvSpPr/>
            <p:nvPr/>
          </p:nvSpPr>
          <p:spPr>
            <a:xfrm>
              <a:off x="2262231" y="3607266"/>
              <a:ext cx="1166070" cy="1988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0525297-7C04-752A-8343-A6B7E471124C}"/>
                </a:ext>
              </a:extLst>
            </p:cNvPr>
            <p:cNvSpPr/>
            <p:nvPr/>
          </p:nvSpPr>
          <p:spPr>
            <a:xfrm>
              <a:off x="8180664" y="3607266"/>
              <a:ext cx="1166070" cy="1988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A73B142-4DD2-F2DC-56D1-5EECEB9C31D9}"/>
                </a:ext>
              </a:extLst>
            </p:cNvPr>
            <p:cNvSpPr/>
            <p:nvPr/>
          </p:nvSpPr>
          <p:spPr>
            <a:xfrm>
              <a:off x="2262230" y="2676088"/>
              <a:ext cx="7084503" cy="9311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A6531E0-ECF7-3349-699C-A621797A908F}"/>
              </a:ext>
            </a:extLst>
          </p:cNvPr>
          <p:cNvGrpSpPr/>
          <p:nvPr/>
        </p:nvGrpSpPr>
        <p:grpSpPr>
          <a:xfrm>
            <a:off x="696286" y="5571688"/>
            <a:ext cx="10216391" cy="0"/>
            <a:chOff x="696286" y="5571688"/>
            <a:chExt cx="10216391" cy="0"/>
          </a:xfrm>
        </p:grpSpPr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804D9930-8703-6300-443A-40772C4F10B3}"/>
                </a:ext>
              </a:extLst>
            </p:cNvPr>
            <p:cNvCxnSpPr>
              <a:cxnSpLocks/>
            </p:cNvCxnSpPr>
            <p:nvPr/>
          </p:nvCxnSpPr>
          <p:spPr>
            <a:xfrm>
              <a:off x="696286" y="5571688"/>
              <a:ext cx="156594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99DB041D-73F3-E8E6-EC43-4A62479D562D}"/>
                </a:ext>
              </a:extLst>
            </p:cNvPr>
            <p:cNvCxnSpPr>
              <a:cxnSpLocks/>
            </p:cNvCxnSpPr>
            <p:nvPr/>
          </p:nvCxnSpPr>
          <p:spPr>
            <a:xfrm>
              <a:off x="9346733" y="5571688"/>
              <a:ext cx="156594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EF6C790F-CD58-4FA9-C737-EE59325B7FD0}"/>
                </a:ext>
              </a:extLst>
            </p:cNvPr>
            <p:cNvCxnSpPr>
              <a:cxnSpLocks/>
            </p:cNvCxnSpPr>
            <p:nvPr/>
          </p:nvCxnSpPr>
          <p:spPr>
            <a:xfrm>
              <a:off x="3428301" y="5571688"/>
              <a:ext cx="4752363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25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701F4B8-DD07-91D7-DE9B-F198C8C5F7CB}"/>
              </a:ext>
            </a:extLst>
          </p:cNvPr>
          <p:cNvGrpSpPr/>
          <p:nvPr/>
        </p:nvGrpSpPr>
        <p:grpSpPr>
          <a:xfrm>
            <a:off x="2262230" y="737120"/>
            <a:ext cx="7084504" cy="4858338"/>
            <a:chOff x="2262230" y="2676088"/>
            <a:chExt cx="7084504" cy="2919369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6B2E5340-409A-C4FE-3938-63901510DDF6}"/>
                </a:ext>
              </a:extLst>
            </p:cNvPr>
            <p:cNvSpPr/>
            <p:nvPr/>
          </p:nvSpPr>
          <p:spPr>
            <a:xfrm>
              <a:off x="2262231" y="3607266"/>
              <a:ext cx="1166070" cy="1988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0525297-7C04-752A-8343-A6B7E471124C}"/>
                </a:ext>
              </a:extLst>
            </p:cNvPr>
            <p:cNvSpPr/>
            <p:nvPr/>
          </p:nvSpPr>
          <p:spPr>
            <a:xfrm>
              <a:off x="8180664" y="3607266"/>
              <a:ext cx="1166070" cy="1988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A73B142-4DD2-F2DC-56D1-5EECEB9C31D9}"/>
                </a:ext>
              </a:extLst>
            </p:cNvPr>
            <p:cNvSpPr/>
            <p:nvPr/>
          </p:nvSpPr>
          <p:spPr>
            <a:xfrm>
              <a:off x="2262230" y="2676088"/>
              <a:ext cx="7084503" cy="9311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tx1"/>
                  </a:solidFill>
                </a:rPr>
                <a:t>Verbklammer 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A6531E0-ECF7-3349-699C-A621797A908F}"/>
              </a:ext>
            </a:extLst>
          </p:cNvPr>
          <p:cNvGrpSpPr/>
          <p:nvPr/>
        </p:nvGrpSpPr>
        <p:grpSpPr>
          <a:xfrm>
            <a:off x="696286" y="5571688"/>
            <a:ext cx="10216391" cy="0"/>
            <a:chOff x="696286" y="5571688"/>
            <a:chExt cx="10216391" cy="0"/>
          </a:xfrm>
        </p:grpSpPr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804D9930-8703-6300-443A-40772C4F10B3}"/>
                </a:ext>
              </a:extLst>
            </p:cNvPr>
            <p:cNvCxnSpPr>
              <a:cxnSpLocks/>
            </p:cNvCxnSpPr>
            <p:nvPr/>
          </p:nvCxnSpPr>
          <p:spPr>
            <a:xfrm>
              <a:off x="696286" y="5571688"/>
              <a:ext cx="156594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99DB041D-73F3-E8E6-EC43-4A62479D562D}"/>
                </a:ext>
              </a:extLst>
            </p:cNvPr>
            <p:cNvCxnSpPr>
              <a:cxnSpLocks/>
            </p:cNvCxnSpPr>
            <p:nvPr/>
          </p:nvCxnSpPr>
          <p:spPr>
            <a:xfrm>
              <a:off x="9346733" y="5571688"/>
              <a:ext cx="156594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EF6C790F-CD58-4FA9-C737-EE59325B7FD0}"/>
                </a:ext>
              </a:extLst>
            </p:cNvPr>
            <p:cNvCxnSpPr>
              <a:cxnSpLocks/>
            </p:cNvCxnSpPr>
            <p:nvPr/>
          </p:nvCxnSpPr>
          <p:spPr>
            <a:xfrm>
              <a:off x="3428301" y="5571688"/>
              <a:ext cx="4752363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8289EC7C-78F3-7470-9FEF-7DE5BC76843D}"/>
              </a:ext>
            </a:extLst>
          </p:cNvPr>
          <p:cNvSpPr txBox="1"/>
          <p:nvPr/>
        </p:nvSpPr>
        <p:spPr>
          <a:xfrm>
            <a:off x="1735494" y="3191072"/>
            <a:ext cx="791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Ich   werde                  einen Kaffee                                  trinken.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2919BC8-37F2-3E4E-6CB1-1AC1FE0DBA8B}"/>
              </a:ext>
            </a:extLst>
          </p:cNvPr>
          <p:cNvSpPr txBox="1"/>
          <p:nvPr/>
        </p:nvSpPr>
        <p:spPr>
          <a:xfrm>
            <a:off x="1735493" y="3794203"/>
            <a:ext cx="7912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Ich   habe                            einen Kaffee                                 getrunken.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F38B93-26E3-661C-2571-0D048E26DEEC}"/>
              </a:ext>
            </a:extLst>
          </p:cNvPr>
          <p:cNvSpPr txBox="1"/>
          <p:nvPr/>
        </p:nvSpPr>
        <p:spPr>
          <a:xfrm>
            <a:off x="1735492" y="4366556"/>
            <a:ext cx="791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Ich   trinke                  den Kaffee nicht                             aus.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7C6B2E-2F61-6DA1-B5FC-B034A80EC193}"/>
              </a:ext>
            </a:extLst>
          </p:cNvPr>
          <p:cNvSpPr txBox="1"/>
          <p:nvPr/>
        </p:nvSpPr>
        <p:spPr>
          <a:xfrm>
            <a:off x="802433" y="4969686"/>
            <a:ext cx="884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Der Kaffee   ist                                                                                  heiß. 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BD77F98-9206-6876-314C-A4B24A271134}"/>
              </a:ext>
            </a:extLst>
          </p:cNvPr>
          <p:cNvSpPr txBox="1"/>
          <p:nvPr/>
        </p:nvSpPr>
        <p:spPr>
          <a:xfrm>
            <a:off x="1735492" y="2600384"/>
            <a:ext cx="791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Ich   möchte                  einen Kaffee                                trinken.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BF2C93A-60BC-2DCC-CDDC-4C20BBB31634}"/>
              </a:ext>
            </a:extLst>
          </p:cNvPr>
          <p:cNvSpPr txBox="1"/>
          <p:nvPr/>
        </p:nvSpPr>
        <p:spPr>
          <a:xfrm>
            <a:off x="1693061" y="5712026"/>
            <a:ext cx="3590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Ich  trinke                  Kaffee. </a:t>
            </a:r>
          </a:p>
        </p:txBody>
      </p:sp>
    </p:spTree>
    <p:extLst>
      <p:ext uri="{BB962C8B-B14F-4D97-AF65-F5344CB8AC3E}">
        <p14:creationId xmlns:p14="http://schemas.microsoft.com/office/powerpoint/2010/main" val="7712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701F4B8-DD07-91D7-DE9B-F198C8C5F7CB}"/>
              </a:ext>
            </a:extLst>
          </p:cNvPr>
          <p:cNvGrpSpPr/>
          <p:nvPr/>
        </p:nvGrpSpPr>
        <p:grpSpPr>
          <a:xfrm>
            <a:off x="2262230" y="858432"/>
            <a:ext cx="7084503" cy="4713256"/>
            <a:chOff x="2262230" y="2676088"/>
            <a:chExt cx="7084504" cy="2919369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6B2E5340-409A-C4FE-3938-63901510DDF6}"/>
                </a:ext>
              </a:extLst>
            </p:cNvPr>
            <p:cNvSpPr/>
            <p:nvPr/>
          </p:nvSpPr>
          <p:spPr>
            <a:xfrm>
              <a:off x="2262231" y="3607266"/>
              <a:ext cx="1166070" cy="1988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0525297-7C04-752A-8343-A6B7E471124C}"/>
                </a:ext>
              </a:extLst>
            </p:cNvPr>
            <p:cNvSpPr/>
            <p:nvPr/>
          </p:nvSpPr>
          <p:spPr>
            <a:xfrm>
              <a:off x="8180664" y="3607266"/>
              <a:ext cx="1166070" cy="1988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A73B142-4DD2-F2DC-56D1-5EECEB9C31D9}"/>
                </a:ext>
              </a:extLst>
            </p:cNvPr>
            <p:cNvSpPr/>
            <p:nvPr/>
          </p:nvSpPr>
          <p:spPr>
            <a:xfrm>
              <a:off x="2262230" y="2676088"/>
              <a:ext cx="7084503" cy="9311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A6531E0-ECF7-3349-699C-A621797A908F}"/>
              </a:ext>
            </a:extLst>
          </p:cNvPr>
          <p:cNvGrpSpPr/>
          <p:nvPr/>
        </p:nvGrpSpPr>
        <p:grpSpPr>
          <a:xfrm>
            <a:off x="696286" y="5571688"/>
            <a:ext cx="10216391" cy="0"/>
            <a:chOff x="696286" y="5571688"/>
            <a:chExt cx="10216391" cy="0"/>
          </a:xfrm>
        </p:grpSpPr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804D9930-8703-6300-443A-40772C4F10B3}"/>
                </a:ext>
              </a:extLst>
            </p:cNvPr>
            <p:cNvCxnSpPr>
              <a:cxnSpLocks/>
            </p:cNvCxnSpPr>
            <p:nvPr/>
          </p:nvCxnSpPr>
          <p:spPr>
            <a:xfrm>
              <a:off x="696286" y="5571688"/>
              <a:ext cx="156594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99DB041D-73F3-E8E6-EC43-4A62479D562D}"/>
                </a:ext>
              </a:extLst>
            </p:cNvPr>
            <p:cNvCxnSpPr>
              <a:cxnSpLocks/>
            </p:cNvCxnSpPr>
            <p:nvPr/>
          </p:nvCxnSpPr>
          <p:spPr>
            <a:xfrm>
              <a:off x="9346733" y="5571688"/>
              <a:ext cx="156594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EF6C790F-CD58-4FA9-C737-EE59325B7FD0}"/>
                </a:ext>
              </a:extLst>
            </p:cNvPr>
            <p:cNvCxnSpPr>
              <a:cxnSpLocks/>
            </p:cNvCxnSpPr>
            <p:nvPr/>
          </p:nvCxnSpPr>
          <p:spPr>
            <a:xfrm>
              <a:off x="3428301" y="5571688"/>
              <a:ext cx="4752363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723D346-E52F-DBD4-3EE2-3C932932D5D0}"/>
              </a:ext>
            </a:extLst>
          </p:cNvPr>
          <p:cNvCxnSpPr>
            <a:cxnSpLocks/>
          </p:cNvCxnSpPr>
          <p:nvPr/>
        </p:nvCxnSpPr>
        <p:spPr>
          <a:xfrm>
            <a:off x="696286" y="4394719"/>
            <a:ext cx="3297216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C2194B4E-216B-C0EF-1941-43ACB3FA0950}"/>
              </a:ext>
            </a:extLst>
          </p:cNvPr>
          <p:cNvSpPr txBox="1"/>
          <p:nvPr/>
        </p:nvSpPr>
        <p:spPr>
          <a:xfrm>
            <a:off x="696286" y="858432"/>
            <a:ext cx="1388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C00000"/>
                </a:solidFill>
              </a:rPr>
              <a:t>Vorfeld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53CC172-FA47-A636-F6E1-5E938B310CE8}"/>
              </a:ext>
            </a:extLst>
          </p:cNvPr>
          <p:cNvSpPr txBox="1"/>
          <p:nvPr/>
        </p:nvSpPr>
        <p:spPr>
          <a:xfrm>
            <a:off x="740144" y="1477693"/>
            <a:ext cx="763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Fast immer: Das, was inhaltlich / logisch an den vorherigen Kontext anschließt. 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1F16E52-3EB2-370B-BE3C-32ACD2898D71}"/>
              </a:ext>
            </a:extLst>
          </p:cNvPr>
          <p:cNvSpPr txBox="1"/>
          <p:nvPr/>
        </p:nvSpPr>
        <p:spPr>
          <a:xfrm>
            <a:off x="1984347" y="2972474"/>
            <a:ext cx="426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Deshalb / Trotzdem  </a:t>
            </a:r>
            <a:r>
              <a:rPr lang="de-DE" dirty="0"/>
              <a:t>trinke ich jetzt Kaffee.  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576B7C6-31AE-D1B8-3BBD-71096DDDE3AF}"/>
              </a:ext>
            </a:extLst>
          </p:cNvPr>
          <p:cNvSpPr txBox="1"/>
          <p:nvPr/>
        </p:nvSpPr>
        <p:spPr>
          <a:xfrm>
            <a:off x="3041790" y="3369332"/>
            <a:ext cx="4040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Damals</a:t>
            </a:r>
            <a:r>
              <a:rPr lang="de-DE" dirty="0"/>
              <a:t>    habe ich viel Kaffee getrunken. 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4108451-759E-7566-323C-62EE3A1A595D}"/>
              </a:ext>
            </a:extLst>
          </p:cNvPr>
          <p:cNvSpPr txBox="1"/>
          <p:nvPr/>
        </p:nvSpPr>
        <p:spPr>
          <a:xfrm>
            <a:off x="884877" y="4687583"/>
            <a:ext cx="619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Sehr oft: Subjekt oder Zeitangabe – oder auch ein Nebensatz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604F11A-F179-4323-2DF0-ED3C44420132}"/>
              </a:ext>
            </a:extLst>
          </p:cNvPr>
          <p:cNvSpPr txBox="1"/>
          <p:nvPr/>
        </p:nvSpPr>
        <p:spPr>
          <a:xfrm>
            <a:off x="3356820" y="5155229"/>
            <a:ext cx="181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Ich</a:t>
            </a:r>
            <a:r>
              <a:rPr lang="de-DE" dirty="0"/>
              <a:t> trinke Kaffee.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CA2F6A5-5B98-262C-D950-F23D630D48F9}"/>
              </a:ext>
            </a:extLst>
          </p:cNvPr>
          <p:cNvSpPr txBox="1"/>
          <p:nvPr/>
        </p:nvSpPr>
        <p:spPr>
          <a:xfrm>
            <a:off x="2262230" y="5524561"/>
            <a:ext cx="321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Morgens um 7 </a:t>
            </a:r>
            <a:r>
              <a:rPr lang="de-DE" dirty="0"/>
              <a:t>trinke ich Kaffee.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2E77F73-3BA9-6044-6AB7-F604E20DBA0E}"/>
              </a:ext>
            </a:extLst>
          </p:cNvPr>
          <p:cNvSpPr txBox="1"/>
          <p:nvPr/>
        </p:nvSpPr>
        <p:spPr>
          <a:xfrm>
            <a:off x="1710732" y="5913478"/>
            <a:ext cx="377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Wenn ich müde bin, </a:t>
            </a:r>
            <a:r>
              <a:rPr lang="de-DE" dirty="0"/>
              <a:t>trinke ich Kaffee. </a:t>
            </a:r>
          </a:p>
        </p:txBody>
      </p:sp>
    </p:spTree>
    <p:extLst>
      <p:ext uri="{BB962C8B-B14F-4D97-AF65-F5344CB8AC3E}">
        <p14:creationId xmlns:p14="http://schemas.microsoft.com/office/powerpoint/2010/main" val="294984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701F4B8-DD07-91D7-DE9B-F198C8C5F7CB}"/>
              </a:ext>
            </a:extLst>
          </p:cNvPr>
          <p:cNvGrpSpPr/>
          <p:nvPr/>
        </p:nvGrpSpPr>
        <p:grpSpPr>
          <a:xfrm>
            <a:off x="1166326" y="1143005"/>
            <a:ext cx="9535885" cy="2285995"/>
            <a:chOff x="2262230" y="2676088"/>
            <a:chExt cx="7084504" cy="2919369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6B2E5340-409A-C4FE-3938-63901510DDF6}"/>
                </a:ext>
              </a:extLst>
            </p:cNvPr>
            <p:cNvSpPr/>
            <p:nvPr/>
          </p:nvSpPr>
          <p:spPr>
            <a:xfrm>
              <a:off x="2262231" y="3607266"/>
              <a:ext cx="1166070" cy="1988191"/>
            </a:xfrm>
            <a:prstGeom prst="rect">
              <a:avLst/>
            </a:prstGeom>
            <a:solidFill>
              <a:srgbClr val="FFC000">
                <a:alpha val="30196"/>
              </a:srgbClr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0525297-7C04-752A-8343-A6B7E471124C}"/>
                </a:ext>
              </a:extLst>
            </p:cNvPr>
            <p:cNvSpPr/>
            <p:nvPr/>
          </p:nvSpPr>
          <p:spPr>
            <a:xfrm>
              <a:off x="8180664" y="3607266"/>
              <a:ext cx="1166070" cy="1988191"/>
            </a:xfrm>
            <a:prstGeom prst="rect">
              <a:avLst/>
            </a:prstGeom>
            <a:solidFill>
              <a:srgbClr val="FFC000">
                <a:alpha val="30196"/>
              </a:srgbClr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A73B142-4DD2-F2DC-56D1-5EECEB9C31D9}"/>
                </a:ext>
              </a:extLst>
            </p:cNvPr>
            <p:cNvSpPr/>
            <p:nvPr/>
          </p:nvSpPr>
          <p:spPr>
            <a:xfrm>
              <a:off x="2262230" y="2676088"/>
              <a:ext cx="7084503" cy="931178"/>
            </a:xfrm>
            <a:prstGeom prst="rect">
              <a:avLst/>
            </a:prstGeom>
            <a:solidFill>
              <a:srgbClr val="FFC000">
                <a:alpha val="30196"/>
              </a:srgbClr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418CA909-AA87-9F9B-8163-9325C1E3AD98}"/>
              </a:ext>
            </a:extLst>
          </p:cNvPr>
          <p:cNvCxnSpPr>
            <a:cxnSpLocks/>
          </p:cNvCxnSpPr>
          <p:nvPr/>
        </p:nvCxnSpPr>
        <p:spPr>
          <a:xfrm>
            <a:off x="2735881" y="3419669"/>
            <a:ext cx="6396776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78158A7A-2F70-FC0C-09E0-A7E0CD212A66}"/>
              </a:ext>
            </a:extLst>
          </p:cNvPr>
          <p:cNvSpPr txBox="1"/>
          <p:nvPr/>
        </p:nvSpPr>
        <p:spPr>
          <a:xfrm>
            <a:off x="5022608" y="2353526"/>
            <a:ext cx="1823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chemeClr val="accent6">
                    <a:lumMod val="75000"/>
                  </a:schemeClr>
                </a:solidFill>
              </a:rPr>
              <a:t>Mittelfeld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9338D83-9961-66A1-9968-7234895C4D36}"/>
              </a:ext>
            </a:extLst>
          </p:cNvPr>
          <p:cNvSpPr txBox="1"/>
          <p:nvPr/>
        </p:nvSpPr>
        <p:spPr>
          <a:xfrm>
            <a:off x="4086808" y="3839480"/>
            <a:ext cx="4159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 meisten </a:t>
            </a:r>
            <a:r>
              <a:rPr lang="de-DE" dirty="0" err="1"/>
              <a:t>Satzelemte</a:t>
            </a:r>
            <a:r>
              <a:rPr lang="de-DE" dirty="0"/>
              <a:t>: Subjekt, Objekte, </a:t>
            </a:r>
          </a:p>
          <a:p>
            <a:r>
              <a:rPr lang="de-DE" dirty="0"/>
              <a:t>Angaben der Zeit, des Ortes, der Art etc.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71C2AEE-A4F2-FDE0-FA0B-5E0D1C52BE36}"/>
              </a:ext>
            </a:extLst>
          </p:cNvPr>
          <p:cNvSpPr txBox="1"/>
          <p:nvPr/>
        </p:nvSpPr>
        <p:spPr>
          <a:xfrm>
            <a:off x="880994" y="4905621"/>
            <a:ext cx="9917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/>
              <a:t>Ich habe       </a:t>
            </a:r>
            <a:r>
              <a:rPr lang="de-DE" sz="2200" b="1" dirty="0">
                <a:solidFill>
                  <a:schemeClr val="accent6">
                    <a:lumMod val="75000"/>
                  </a:schemeClr>
                </a:solidFill>
              </a:rPr>
              <a:t>früher sehr oft mit Freunden einen Kaffee auf dem Dach       </a:t>
            </a:r>
            <a:r>
              <a:rPr lang="de-DE" sz="2200" dirty="0"/>
              <a:t>getrunken.  </a:t>
            </a:r>
          </a:p>
        </p:txBody>
      </p:sp>
    </p:spTree>
    <p:extLst>
      <p:ext uri="{BB962C8B-B14F-4D97-AF65-F5344CB8AC3E}">
        <p14:creationId xmlns:p14="http://schemas.microsoft.com/office/powerpoint/2010/main" val="424488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701F4B8-DD07-91D7-DE9B-F198C8C5F7CB}"/>
              </a:ext>
            </a:extLst>
          </p:cNvPr>
          <p:cNvGrpSpPr/>
          <p:nvPr/>
        </p:nvGrpSpPr>
        <p:grpSpPr>
          <a:xfrm>
            <a:off x="634482" y="873929"/>
            <a:ext cx="4401508" cy="2313971"/>
            <a:chOff x="2262230" y="2676088"/>
            <a:chExt cx="7084504" cy="2919369"/>
          </a:xfrm>
          <a:solidFill>
            <a:srgbClr val="FFC000">
              <a:alpha val="30196"/>
            </a:srgbClr>
          </a:solidFill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6B2E5340-409A-C4FE-3938-63901510DDF6}"/>
                </a:ext>
              </a:extLst>
            </p:cNvPr>
            <p:cNvSpPr/>
            <p:nvPr/>
          </p:nvSpPr>
          <p:spPr>
            <a:xfrm>
              <a:off x="2262230" y="3607266"/>
              <a:ext cx="1527770" cy="19881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0525297-7C04-752A-8343-A6B7E471124C}"/>
                </a:ext>
              </a:extLst>
            </p:cNvPr>
            <p:cNvSpPr/>
            <p:nvPr/>
          </p:nvSpPr>
          <p:spPr>
            <a:xfrm>
              <a:off x="7818964" y="3607266"/>
              <a:ext cx="1527770" cy="19881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A73B142-4DD2-F2DC-56D1-5EECEB9C31D9}"/>
                </a:ext>
              </a:extLst>
            </p:cNvPr>
            <p:cNvSpPr/>
            <p:nvPr/>
          </p:nvSpPr>
          <p:spPr>
            <a:xfrm>
              <a:off x="2262230" y="2676088"/>
              <a:ext cx="7084503" cy="9311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12ADF718-B7AD-FA92-FF09-FAE1CC4E483B}"/>
              </a:ext>
            </a:extLst>
          </p:cNvPr>
          <p:cNvCxnSpPr>
            <a:cxnSpLocks/>
          </p:cNvCxnSpPr>
          <p:nvPr/>
        </p:nvCxnSpPr>
        <p:spPr>
          <a:xfrm>
            <a:off x="5035990" y="3187900"/>
            <a:ext cx="3297216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3B534C8D-9BA3-B9AB-287F-A9F0BDE89F63}"/>
              </a:ext>
            </a:extLst>
          </p:cNvPr>
          <p:cNvSpPr txBox="1"/>
          <p:nvPr/>
        </p:nvSpPr>
        <p:spPr>
          <a:xfrm>
            <a:off x="5035989" y="371577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C00000"/>
                </a:solidFill>
              </a:rPr>
              <a:t>Nachfeld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A3E4065-D18C-5B40-D5CD-6B9DA9CC0356}"/>
              </a:ext>
            </a:extLst>
          </p:cNvPr>
          <p:cNvSpPr txBox="1"/>
          <p:nvPr/>
        </p:nvSpPr>
        <p:spPr>
          <a:xfrm flipH="1">
            <a:off x="5161192" y="1044367"/>
            <a:ext cx="524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bleibt oft leer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3A0D97B-8512-509B-E44D-6D88BA467BDE}"/>
              </a:ext>
            </a:extLst>
          </p:cNvPr>
          <p:cNvSpPr txBox="1"/>
          <p:nvPr/>
        </p:nvSpPr>
        <p:spPr>
          <a:xfrm>
            <a:off x="139576" y="3639826"/>
            <a:ext cx="5561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  habe                 Kaffee                           getrunken.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3DDB29D-CB0C-D482-E353-93D87E9F5D38}"/>
              </a:ext>
            </a:extLst>
          </p:cNvPr>
          <p:cNvSpPr txBox="1"/>
          <p:nvPr/>
        </p:nvSpPr>
        <p:spPr>
          <a:xfrm>
            <a:off x="5161192" y="1548593"/>
            <a:ext cx="117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Nebensatz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971AA4B-E234-1BD1-588D-A497BB994207}"/>
              </a:ext>
            </a:extLst>
          </p:cNvPr>
          <p:cNvSpPr txBox="1"/>
          <p:nvPr/>
        </p:nvSpPr>
        <p:spPr>
          <a:xfrm>
            <a:off x="139576" y="4196353"/>
            <a:ext cx="691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Ich   habe                Kaffee                           getrunken,   </a:t>
            </a:r>
            <a:r>
              <a:rPr lang="de-DE" b="1" dirty="0">
                <a:solidFill>
                  <a:srgbClr val="C00000"/>
                </a:solidFill>
              </a:rPr>
              <a:t>weil ich müde war.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20C72A2-4025-66C9-1F61-4193CF7E8F10}"/>
              </a:ext>
            </a:extLst>
          </p:cNvPr>
          <p:cNvSpPr txBox="1"/>
          <p:nvPr/>
        </p:nvSpPr>
        <p:spPr>
          <a:xfrm>
            <a:off x="5161192" y="2036635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Infinitivkonstruktion mit „zu“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F7007E5-5F41-C321-20B3-518003FF5070}"/>
              </a:ext>
            </a:extLst>
          </p:cNvPr>
          <p:cNvSpPr txBox="1"/>
          <p:nvPr/>
        </p:nvSpPr>
        <p:spPr>
          <a:xfrm>
            <a:off x="139576" y="4753748"/>
            <a:ext cx="733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Ich   habe                jetzt                              vor,               </a:t>
            </a:r>
            <a:r>
              <a:rPr lang="de-DE" b="1" dirty="0">
                <a:solidFill>
                  <a:srgbClr val="C00000"/>
                </a:solidFill>
              </a:rPr>
              <a:t>einen Kaffee zu trinken.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53C12DB-CD2F-2287-089F-3841D0CB018B}"/>
              </a:ext>
            </a:extLst>
          </p:cNvPr>
          <p:cNvSpPr txBox="1"/>
          <p:nvPr/>
        </p:nvSpPr>
        <p:spPr>
          <a:xfrm>
            <a:off x="5161192" y="2525173"/>
            <a:ext cx="300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Vergleiche mit „wie“ und „als“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52DE322-D0D1-C7E4-B206-8C359B4A0E91}"/>
              </a:ext>
            </a:extLst>
          </p:cNvPr>
          <p:cNvSpPr txBox="1"/>
          <p:nvPr/>
        </p:nvSpPr>
        <p:spPr>
          <a:xfrm>
            <a:off x="139576" y="5309407"/>
            <a:ext cx="603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Ich   habe               früher mehr Kaffee    getrunken,    </a:t>
            </a:r>
            <a:r>
              <a:rPr lang="de-DE" b="1" dirty="0">
                <a:solidFill>
                  <a:srgbClr val="C00000"/>
                </a:solidFill>
              </a:rPr>
              <a:t>als heute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695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701F4B8-DD07-91D7-DE9B-F198C8C5F7CB}"/>
              </a:ext>
            </a:extLst>
          </p:cNvPr>
          <p:cNvGrpSpPr/>
          <p:nvPr/>
        </p:nvGrpSpPr>
        <p:grpSpPr>
          <a:xfrm>
            <a:off x="634482" y="873929"/>
            <a:ext cx="4401508" cy="2313971"/>
            <a:chOff x="2262230" y="2676088"/>
            <a:chExt cx="7084504" cy="2919369"/>
          </a:xfrm>
          <a:solidFill>
            <a:srgbClr val="FFC000">
              <a:alpha val="30196"/>
            </a:srgbClr>
          </a:solidFill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6B2E5340-409A-C4FE-3938-63901510DDF6}"/>
                </a:ext>
              </a:extLst>
            </p:cNvPr>
            <p:cNvSpPr/>
            <p:nvPr/>
          </p:nvSpPr>
          <p:spPr>
            <a:xfrm>
              <a:off x="2262230" y="3607266"/>
              <a:ext cx="1527770" cy="19881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0525297-7C04-752A-8343-A6B7E471124C}"/>
                </a:ext>
              </a:extLst>
            </p:cNvPr>
            <p:cNvSpPr/>
            <p:nvPr/>
          </p:nvSpPr>
          <p:spPr>
            <a:xfrm>
              <a:off x="7818964" y="3607266"/>
              <a:ext cx="1527770" cy="19881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A73B142-4DD2-F2DC-56D1-5EECEB9C31D9}"/>
                </a:ext>
              </a:extLst>
            </p:cNvPr>
            <p:cNvSpPr/>
            <p:nvPr/>
          </p:nvSpPr>
          <p:spPr>
            <a:xfrm>
              <a:off x="2262230" y="2676088"/>
              <a:ext cx="7084503" cy="9311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12ADF718-B7AD-FA92-FF09-FAE1CC4E483B}"/>
              </a:ext>
            </a:extLst>
          </p:cNvPr>
          <p:cNvCxnSpPr>
            <a:cxnSpLocks/>
          </p:cNvCxnSpPr>
          <p:nvPr/>
        </p:nvCxnSpPr>
        <p:spPr>
          <a:xfrm>
            <a:off x="5035990" y="3187900"/>
            <a:ext cx="32972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3B534C8D-9BA3-B9AB-287F-A9F0BDE89F63}"/>
              </a:ext>
            </a:extLst>
          </p:cNvPr>
          <p:cNvSpPr txBox="1"/>
          <p:nvPr/>
        </p:nvSpPr>
        <p:spPr>
          <a:xfrm>
            <a:off x="5035989" y="371577"/>
            <a:ext cx="2906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C00000"/>
                </a:solidFill>
              </a:rPr>
              <a:t>Ausklammerung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539DD53-4A89-1D5E-E0F7-036023795BEF}"/>
              </a:ext>
            </a:extLst>
          </p:cNvPr>
          <p:cNvSpPr txBox="1"/>
          <p:nvPr/>
        </p:nvSpPr>
        <p:spPr>
          <a:xfrm>
            <a:off x="5178490" y="1099513"/>
            <a:ext cx="628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Manchmal werden Satzelemente, die sonst im Mittelfeld stehen, </a:t>
            </a:r>
          </a:p>
          <a:p>
            <a:r>
              <a:rPr lang="de-DE" dirty="0"/>
              <a:t>ins Nachfeld verlagert. Dies erleichtert das Verständnis.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09F8987-E2E1-8060-0471-F4C56502A26B}"/>
              </a:ext>
            </a:extLst>
          </p:cNvPr>
          <p:cNvSpPr txBox="1"/>
          <p:nvPr/>
        </p:nvSpPr>
        <p:spPr>
          <a:xfrm>
            <a:off x="5178490" y="2075242"/>
            <a:ext cx="598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STANDARTMÄSSIG: Nebensätze (auch Relativsätze, wenn dies </a:t>
            </a:r>
          </a:p>
          <a:p>
            <a:r>
              <a:rPr lang="de-DE" dirty="0"/>
              <a:t>möglich ist).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B30FFCA-6469-FD61-6518-A8B597F65F34}"/>
              </a:ext>
            </a:extLst>
          </p:cNvPr>
          <p:cNvSpPr txBox="1"/>
          <p:nvPr/>
        </p:nvSpPr>
        <p:spPr>
          <a:xfrm>
            <a:off x="180822" y="3332632"/>
            <a:ext cx="4945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Ich möchte, </a:t>
            </a:r>
            <a:r>
              <a:rPr lang="de-DE" sz="1600" dirty="0"/>
              <a:t>wenn die Zeit reicht, einen Kaffee </a:t>
            </a:r>
            <a:r>
              <a:rPr lang="de-DE" dirty="0"/>
              <a:t>trinken.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4F83812-4841-0B15-10F9-37D29472787D}"/>
              </a:ext>
            </a:extLst>
          </p:cNvPr>
          <p:cNvSpPr txBox="1"/>
          <p:nvPr/>
        </p:nvSpPr>
        <p:spPr>
          <a:xfrm>
            <a:off x="180822" y="3701964"/>
            <a:ext cx="825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möchte           einen Kaffee                        trinken,    </a:t>
            </a:r>
            <a:r>
              <a:rPr lang="de-DE" b="1" dirty="0">
                <a:solidFill>
                  <a:srgbClr val="C00000"/>
                </a:solidFill>
              </a:rPr>
              <a:t>wenn die Zeit reicht.  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1484F22-6B4A-3D6F-366D-D19466A487CE}"/>
              </a:ext>
            </a:extLst>
          </p:cNvPr>
          <p:cNvSpPr txBox="1"/>
          <p:nvPr/>
        </p:nvSpPr>
        <p:spPr>
          <a:xfrm>
            <a:off x="180822" y="4163629"/>
            <a:ext cx="825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Ich möchte           einen Kaffee                        trinken,    </a:t>
            </a:r>
            <a:r>
              <a:rPr lang="de-DE" b="1" dirty="0">
                <a:solidFill>
                  <a:srgbClr val="C00000"/>
                </a:solidFill>
              </a:rPr>
              <a:t>der wirklich gut schmeckt.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4EE6641-0E55-4A87-21ED-C0885348BDA9}"/>
              </a:ext>
            </a:extLst>
          </p:cNvPr>
          <p:cNvSpPr txBox="1"/>
          <p:nvPr/>
        </p:nvSpPr>
        <p:spPr>
          <a:xfrm>
            <a:off x="180822" y="5051687"/>
            <a:ext cx="11412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Sie werden auch andere Ausklammerungen finden – vor allem in Texten im Bereich des Rechts oder der Administration. </a:t>
            </a:r>
          </a:p>
          <a:p>
            <a:r>
              <a:rPr lang="de-DE" i="1" dirty="0"/>
              <a:t>Es kommt an </a:t>
            </a:r>
            <a:r>
              <a:rPr lang="de-DE" i="1" dirty="0">
                <a:solidFill>
                  <a:srgbClr val="C00000"/>
                </a:solidFill>
              </a:rPr>
              <a:t>auf die Qualität und die Nachhaltigkeit der ergriffenen Maßnahmen</a:t>
            </a:r>
            <a:r>
              <a:rPr lang="de-DE" i="1" dirty="0"/>
              <a:t>. </a:t>
            </a:r>
          </a:p>
          <a:p>
            <a:r>
              <a:rPr lang="cs-CZ" dirty="0"/>
              <a:t>MACHEN SIE DAS SELB</a:t>
            </a:r>
            <a:r>
              <a:rPr lang="de-DE" dirty="0"/>
              <a:t>ST</a:t>
            </a:r>
            <a:r>
              <a:rPr lang="cs-CZ" dirty="0"/>
              <a:t> LIEBER NICHT</a:t>
            </a:r>
            <a:r>
              <a:rPr lang="de-DE" dirty="0"/>
              <a:t>. M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braucht</a:t>
            </a:r>
            <a:r>
              <a:rPr lang="cs-CZ" dirty="0"/>
              <a:t> </a:t>
            </a:r>
            <a:r>
              <a:rPr lang="cs-CZ" dirty="0" err="1"/>
              <a:t>daf</a:t>
            </a:r>
            <a:r>
              <a:rPr lang="de-DE" dirty="0" err="1"/>
              <a:t>ür</a:t>
            </a:r>
            <a:r>
              <a:rPr lang="de-DE" dirty="0"/>
              <a:t> sehr viel Sprachgefühl - und es klingt auch bei deutschen </a:t>
            </a:r>
          </a:p>
          <a:p>
            <a:r>
              <a:rPr lang="de-DE" dirty="0"/>
              <a:t>Muttersprachlern oft falsch. 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B4BD339F-F4E6-C241-C6D2-399404C5383A}"/>
              </a:ext>
            </a:extLst>
          </p:cNvPr>
          <p:cNvCxnSpPr>
            <a:cxnSpLocks/>
          </p:cNvCxnSpPr>
          <p:nvPr/>
        </p:nvCxnSpPr>
        <p:spPr>
          <a:xfrm>
            <a:off x="1418252" y="3526629"/>
            <a:ext cx="278052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36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spresso, der in eine Tasse läuft">
            <a:extLst>
              <a:ext uri="{FF2B5EF4-FFF2-40B4-BE49-F238E27FC236}">
                <a16:creationId xmlns:a16="http://schemas.microsoft.com/office/drawing/2014/main" id="{B84B775E-4707-2179-1914-B8DEA633EC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63" r="30178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82C3CF-B4EB-F056-2FA7-AFF96C5C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de-DE" sz="4000"/>
              <a:t>Satzklammer im Nebensatz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5ADB5F-0E17-5FD1-40A3-726BA64A1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487560"/>
            <a:ext cx="5247340" cy="20844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000" dirty="0"/>
              <a:t>Korrigieren Sie: </a:t>
            </a:r>
          </a:p>
          <a:p>
            <a:r>
              <a:rPr lang="de-DE" sz="2000" dirty="0"/>
              <a:t>Ich denke, dass er einen Kaffee zu trinken vorhat. </a:t>
            </a:r>
          </a:p>
          <a:p>
            <a:r>
              <a:rPr lang="de-DE" sz="2000" dirty="0"/>
              <a:t>Ich finde, dass wir, wenn das Wetter schön ist, einen Ausflug machen könnten. 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0A5B1CA7-38A1-BA77-9969-260284D07401}"/>
              </a:ext>
            </a:extLst>
          </p:cNvPr>
          <p:cNvSpPr txBox="1">
            <a:spLocks/>
          </p:cNvSpPr>
          <p:nvPr/>
        </p:nvSpPr>
        <p:spPr>
          <a:xfrm>
            <a:off x="6224131" y="4434347"/>
            <a:ext cx="5247340" cy="2084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Lösung: </a:t>
            </a:r>
          </a:p>
          <a:p>
            <a:r>
              <a:rPr lang="de-DE" sz="2000" dirty="0"/>
              <a:t>Ich denke, dass er vorhat, einen Kaffee zu trinken. </a:t>
            </a:r>
          </a:p>
          <a:p>
            <a:r>
              <a:rPr lang="de-DE" sz="2000" dirty="0"/>
              <a:t>Ich finde, dass wir einen Ausflug machen könnten, wenn das Wetter schön ist. 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6EB268B-1656-0C58-AA89-137B300B262B}"/>
              </a:ext>
            </a:extLst>
          </p:cNvPr>
          <p:cNvGrpSpPr/>
          <p:nvPr/>
        </p:nvGrpSpPr>
        <p:grpSpPr>
          <a:xfrm>
            <a:off x="6076684" y="2937484"/>
            <a:ext cx="5394787" cy="1634515"/>
            <a:chOff x="6076684" y="2937484"/>
            <a:chExt cx="5394787" cy="1634515"/>
          </a:xfrm>
        </p:grpSpPr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81890FEC-DC9D-2451-BACF-FAF994CE24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5317" y="2937484"/>
              <a:ext cx="4957623" cy="163451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B82DC88D-30B7-6718-C1FF-503A99BE8E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6684" y="3013788"/>
              <a:ext cx="5394787" cy="142055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77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5E8DC-C7A0-C25E-796E-839898C0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Es geht nicht nur um grammatische Regeln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356DDE-8B1B-4938-8775-26196318C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ist mein Freund Florian. Florian ist Ingenieur. Florian wohnt in München. Florian ist seit 5 Monaten verheiratet. Florian hat deshalb nicht mehr viel Zeit für seine Freunde. </a:t>
            </a:r>
          </a:p>
          <a:p>
            <a:r>
              <a:rPr lang="de-DE" dirty="0"/>
              <a:t>Über 10.000 Menschen waren im Stadion. </a:t>
            </a:r>
            <a:br>
              <a:rPr lang="de-DE" dirty="0"/>
            </a:br>
            <a:r>
              <a:rPr lang="de-DE" dirty="0"/>
              <a:t>Ein Mann wurde letzte Nacht bei einem Unfall verletzt. </a:t>
            </a:r>
          </a:p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D7AEA2F-B556-CF1B-2CB6-AE565F6C5273}"/>
              </a:ext>
            </a:extLst>
          </p:cNvPr>
          <p:cNvGrpSpPr/>
          <p:nvPr/>
        </p:nvGrpSpPr>
        <p:grpSpPr>
          <a:xfrm>
            <a:off x="1073792" y="2592198"/>
            <a:ext cx="10397680" cy="1979801"/>
            <a:chOff x="6076684" y="2937484"/>
            <a:chExt cx="5394787" cy="1634515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1C9F3B31-4A28-B47B-75F1-3F3D11F3F0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5317" y="2937484"/>
              <a:ext cx="4957623" cy="163451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80776D23-9C6C-EC53-7DB2-CE2459315A9F}"/>
                </a:ext>
              </a:extLst>
            </p:cNvPr>
            <p:cNvCxnSpPr>
              <a:cxnSpLocks/>
            </p:cNvCxnSpPr>
            <p:nvPr/>
          </p:nvCxnSpPr>
          <p:spPr>
            <a:xfrm>
              <a:off x="6076684" y="3013788"/>
              <a:ext cx="5394787" cy="142055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2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Breitbild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Der Satzbau im Deutschen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Satzklammer im Nebensatz</vt:lpstr>
      <vt:lpstr>Es geht nicht nur um grammatische Regeln </vt:lpstr>
      <vt:lpstr>Es geht nicht nur um grammatische Regeln </vt:lpstr>
      <vt:lpstr>Es geht nicht nur um grammatische Regeln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Satzbau im Deutschen</dc:title>
  <dc:creator>Klara Tschek</dc:creator>
  <cp:lastModifiedBy>Klara Tschek</cp:lastModifiedBy>
  <cp:revision>3</cp:revision>
  <dcterms:created xsi:type="dcterms:W3CDTF">2023-10-06T13:28:50Z</dcterms:created>
  <dcterms:modified xsi:type="dcterms:W3CDTF">2023-10-08T09:39:07Z</dcterms:modified>
</cp:coreProperties>
</file>