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3" r:id="rId4"/>
    <p:sldId id="265" r:id="rId5"/>
    <p:sldId id="289" r:id="rId6"/>
    <p:sldId id="29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ára Tschek" initials="KT" lastIdx="1" clrIdx="0">
    <p:extLst>
      <p:ext uri="{19B8F6BF-5375-455C-9EA6-DF929625EA0E}">
        <p15:presenceInfo xmlns:p15="http://schemas.microsoft.com/office/powerpoint/2012/main" userId="S::tschekk@ff.cuni.cz::3ba4946a-e7a3-435b-a024-5270654890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8CA4C0"/>
    <a:srgbClr val="005360"/>
    <a:srgbClr val="CCDAEF"/>
    <a:srgbClr val="CED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D1BF7-90A2-4CC7-800B-4B0B7261A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420A4A-2087-4019-811C-93EE25A71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78F5B0-8A04-4981-97D5-23C3D98B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20294-ED2A-49BD-931E-B80B7290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93B974-78F6-4343-BC5E-6AD850D0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87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132B5-E1CD-4668-A6FC-0C7FAD3C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BDEE78-0EFD-4A85-B3A7-E895990E8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443719-FE4C-41B8-BB1E-913869D7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DB6D5-5FAD-4923-B25B-FDFEBE6F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F9FA5D-61C2-4125-9490-B5DA05BF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2F304CF-5684-4295-A01C-38B661814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70286E-70A3-41ED-B50A-EA12E92C2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0DC446-920E-4A5A-923D-56DA3517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4E0CD7-9CD7-4212-93D0-E6403277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0EBA0-01B2-4F3F-BB1F-696741C9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01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94549-26EC-4153-A202-FF8B3BB4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C87E8-591B-4185-B46D-2370DD88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7351E3-0412-43AA-A2F7-FC340468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51DED7-9E5C-43E8-A26C-2C22EB54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9727AA-1969-4E10-AF21-45433C9D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4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3A5F8-BC16-4DED-968B-5B07D6D52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6B53FA-028C-4D25-B765-C4B05DB60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AA09B-8503-4168-8085-756669C0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E07EE7-84F7-42B7-854E-2CDD9AE7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EE7B6F-BE76-4143-9122-FE498C23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3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1D122-B9FC-4B3E-A5DB-A31070F5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8314F2-7AD7-42EF-BF6D-782E288C6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F162C6-1FE2-4FAF-879D-DEF6D7709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4E5FE5-1D02-4E8F-8626-5FCCF5C46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CBC418-F676-4DE8-AE97-C1B0B7E5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D65A90-C6C9-40DE-89B2-89F7A9F9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3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A522E-21CF-4C17-823A-E29353FE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296BE1-783E-4889-BDD5-08F43922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FB4329-14AD-40D2-9AC8-B424EC7C6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901B00-2F82-4BC3-9777-8B39E5D01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FD3AF4-4FE1-477F-81C8-DA8D13DE9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35F17B6-8A14-4B86-BDA9-3D576AA8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EC2AB4F-E99D-4228-B7DA-2565BA45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F784A7-D125-4886-91D2-6E7347F9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20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5B69E-5A0F-458B-BE17-9ED23A22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62F8D3F-8500-46D8-A07F-8CEE37E4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B62D41-6BD1-4867-B4B5-99C427D3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130F3A-36C5-4BCF-B462-97B9A942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0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B13733-AC87-4F4E-B306-027CE6F4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4DAA7B-211F-4704-B61D-ED41B69A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CF7D0A-99EA-4B94-A19C-5D7B6B91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90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7D9FF-3E4F-48C1-ADC6-79D25310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7E88B1-51D0-4567-90E3-9FAC24EA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B705A1-2CBC-4F75-87FF-D98CB4F69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432820-2DAC-480F-9644-1DF3E63F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336712-C22D-4258-8FA5-63CA63F3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C9656C-5B4F-4D45-AA7D-7C3E9237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70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9B45E-EC98-4445-9D34-96C471D8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2FB831-3026-4ABB-84DD-467EA2045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6BFADD-B3C9-46B5-B6E6-88C519BAB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B409D2-C4E3-4DA5-8DAE-29BFBFB3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E27371-0A0A-4BE9-B81D-1F97112D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057EE7-1263-4AEA-97CE-6FE3673A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1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F10F7C-1827-4FD2-85BC-1818EDEA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62F0B7-C82A-4A4C-8D06-8B2F0D1A5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157B62-DF5A-43DA-A218-7EF5723F1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43837-A46E-4103-8A3D-920DF36CC4A0}" type="datetimeFigureOut">
              <a:rPr lang="de-DE" smtClean="0"/>
              <a:t>21.02.2021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50959-4F43-4A80-83FD-EADC8EA79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41E4EC-4046-43F1-8A96-E97CA5B03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ED27-6212-4862-87CC-C385F729C9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91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F269BDC9-F5DC-4A16-9583-2F8CE418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2EA8670-412B-4AC9-ADE9-17DB28650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3296"/>
            <a:ext cx="9144000" cy="1152663"/>
          </a:xfrm>
        </p:spPr>
        <p:txBody>
          <a:bodyPr anchor="ctr">
            <a:normAutofit/>
          </a:bodyPr>
          <a:lstStyle/>
          <a:p>
            <a:r>
              <a:rPr lang="de-DE" sz="4400" dirty="0">
                <a:solidFill>
                  <a:srgbClr val="005360"/>
                </a:solidFill>
                <a:latin typeface="Arial Rounded MT Bold" panose="020F0704030504030204" pitchFamily="34" charset="0"/>
              </a:rPr>
              <a:t>Lektion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A85B8A-4748-4950-BA74-C75A2B7CA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29534"/>
            <a:ext cx="9144000" cy="646785"/>
          </a:xfrm>
        </p:spPr>
        <p:txBody>
          <a:bodyPr>
            <a:normAutofit/>
          </a:bodyPr>
          <a:lstStyle/>
          <a:p>
            <a:r>
              <a:rPr lang="de-DE" dirty="0"/>
              <a:t>Satzbau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03CE7F4-D1BB-4A5B-8E96-915177640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9A68C791-8661-4F40-B6DD-59997B048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8" y="1555120"/>
            <a:ext cx="10905064" cy="133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49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F683C3-158B-4BA8-BBE5-B62E093B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30" y="1247078"/>
            <a:ext cx="2899189" cy="4363844"/>
          </a:xfrm>
        </p:spPr>
        <p:txBody>
          <a:bodyPr anchor="t"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Arbeitsblatt Satzbau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CF881-487A-4DD0-8C44-A3C6201ED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4152" y="3034990"/>
            <a:ext cx="3427283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000" dirty="0">
                <a:solidFill>
                  <a:schemeClr val="bg1"/>
                </a:solidFill>
              </a:rPr>
              <a:t>Aufgabe: 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bg1"/>
                </a:solidFill>
              </a:rPr>
              <a:t>Bringen Sie die Sätze in die richtige (und „natürlich klingende“ Reihenfolge) 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bg1"/>
                </a:solidFill>
              </a:rPr>
              <a:t>Notieren Sie </a:t>
            </a:r>
            <a:r>
              <a:rPr lang="de-DE" sz="2000">
                <a:solidFill>
                  <a:schemeClr val="bg1"/>
                </a:solidFill>
              </a:rPr>
              <a:t>im Chat</a:t>
            </a:r>
            <a:endParaRPr lang="de-DE" sz="2000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A83D06-4E43-481A-A20D-896F9EA58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9710" y="822121"/>
            <a:ext cx="3348496" cy="54696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ist gezogen – Peter – aus Hamburg – nach Köln – vor 3 Monaten , 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weil – hat angenommen – er – eine Arbeit – dort . 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hat gefallen – es – dort – überhaupt nicht – anfangs – ihm 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hat geschrieben – er – eine Mail – jeden Tag – seinen Freunden , 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in der – hat beschwert – er – sich – über die Stadt 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haben geschickt – sie – eine Antwort – aber selten – ihm . 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Hat angefangen -  er - einen Sprachkurs zu besuchen und am Wochenende auszugehen – dann -,.  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b="0" i="0" dirty="0">
                <a:effectLst/>
                <a:latin typeface="Lucida Grande"/>
              </a:rPr>
              <a:t>hat kennengelernt – er – ein nettes Mädchen – dabei </a:t>
            </a:r>
          </a:p>
          <a:p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205207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B6662-6B82-4AD1-8CB0-0A7903A4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Satzbau 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557560-905C-4E71-9604-E59E5EAB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Zentral im Deutschen Satz ist die Position des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Verbs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jedem Satz gibt es ein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konjugiertes  Verb 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(z.B. bin / möchte / komme ). Oft gibt es auch einen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nicht-konjugierten Teil des Verbs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(z.B. gekommen / kommen / an). Der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nicht-konjugierte Teil des Verbs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 z.B. ein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Partizip II, ein Infinitiv, oder ein Präfix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sein.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konjugierte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Verb steht im Hauptsatz (Aussagesatz) an Position 2 (nach dem 1. Satzglied). Beispiel: </a:t>
            </a:r>
            <a:r>
              <a:rPr lang="de-D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bin gestern nach Berlin gefahren. Gestern / Letzten Montag bin ich nach Berlin gefahren.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nicht konjugierte Teil des Verbs steht im Hauptsatz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Ende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Nebensatz steht das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konjugierte Verb am Ende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der 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nicht-konjugierte </a:t>
            </a:r>
            <a:r>
              <a:rPr lang="de-DE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Verbteil</a:t>
            </a:r>
            <a:r>
              <a:rPr lang="de-D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direkt davor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(Beispiel: </a:t>
            </a:r>
            <a:r>
              <a:rPr lang="de-D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sagt, dass </a:t>
            </a:r>
            <a:r>
              <a:rPr 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alles </a:t>
            </a:r>
            <a:r>
              <a:rPr lang="de-DE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gewusst hat</a:t>
            </a:r>
            <a:r>
              <a:rPr 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Wenn es </a:t>
            </a:r>
            <a:r>
              <a:rPr lang="de-DE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regnen sollte</a:t>
            </a:r>
            <a:r>
              <a:rPr 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bleiben wir zu Hause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02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557560-905C-4E71-9604-E59E5EAB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1" y="508552"/>
            <a:ext cx="10515600" cy="582513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</a:t>
            </a:r>
            <a:r>
              <a:rPr lang="de-DE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VORFELD</a:t>
            </a: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(vor dem konjugierten Verb) steht oft 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Das Subjekt 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eine Temporalangabe 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ein Adverb (das oft Textkohärenz schafft, z.B. dabei, außerdem) 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EIN NEBENSATZ – </a:t>
            </a:r>
            <a:r>
              <a:rPr lang="de-DE" sz="72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es regnet</a:t>
            </a:r>
            <a:r>
              <a:rPr lang="de-DE" sz="7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bleibe ich zu Hause. </a:t>
            </a:r>
            <a:endParaRPr lang="de-DE" sz="7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</a:t>
            </a:r>
            <a:r>
              <a:rPr lang="de-DE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MITTELFELD</a:t>
            </a: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(zwischen den Verbteilen) stehen die meisten Elemente (Verbergänzungen – vor allem Objekte) und Angaben (Adverbiale Angaben, die nicht vom Verb abhängen).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den Objekten gilt: Reihenfolge: Akkusativobjekt / Dativobjekt </a:t>
            </a:r>
            <a:endParaRPr lang="de-D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das Akkusativobjekt ein Pro</a:t>
            </a:r>
            <a:r>
              <a:rPr lang="de-DE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nomen ist, steht es vor dem Dativobjekt (egal ob Substantiv oder Pronomen) </a:t>
            </a:r>
            <a:r>
              <a:rPr lang="de-DE" sz="7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schreibt seiner Freundin einen Brief. Er schreibt ihn ihr. </a:t>
            </a:r>
            <a:endParaRPr lang="de-DE" sz="7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den Angaben gilt: </a:t>
            </a:r>
            <a:r>
              <a:rPr lang="de-DE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TeeKaMeL</a:t>
            </a: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NACHFELD</a:t>
            </a: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(hinter dem 2. </a:t>
            </a:r>
            <a:r>
              <a:rPr lang="de-DE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Verbteil</a:t>
            </a: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bleibt oft leer, aber es steht dort: 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</a:p>
        </p:txBody>
      </p:sp>
    </p:spTree>
    <p:extLst>
      <p:ext uri="{BB962C8B-B14F-4D97-AF65-F5344CB8AC3E}">
        <p14:creationId xmlns:p14="http://schemas.microsoft.com/office/powerpoint/2010/main" val="153253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59B4D-12FA-4F70-BA7B-2267A99C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de-DE" dirty="0"/>
              <a:t>Thema – Rhema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EF61F8-F16F-418A-8ADE-587D9A22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lnSpcReduction="10000"/>
          </a:bodyPr>
          <a:lstStyle/>
          <a:p>
            <a:r>
              <a:rPr lang="de-DE" sz="3600" dirty="0"/>
              <a:t>Das Thema ist das Bekannte, über das gesprochen wird.</a:t>
            </a:r>
          </a:p>
          <a:p>
            <a:r>
              <a:rPr lang="de-DE" sz="3600" dirty="0"/>
              <a:t>Das Rhema ist das Neue, das, was ausgesagt wird. </a:t>
            </a:r>
          </a:p>
          <a:p>
            <a:r>
              <a:rPr lang="de-DE" sz="3600" dirty="0"/>
              <a:t>Im Satz gilt: Thema steht vorne (und ist nicht betont) Rhema steht hinten (und ist betont)</a:t>
            </a:r>
          </a:p>
        </p:txBody>
      </p:sp>
      <p:pic>
        <p:nvPicPr>
          <p:cNvPr id="5" name="Picture 4" descr="Fragezeichen vor pastellgrünem Hintergrund">
            <a:extLst>
              <a:ext uri="{FF2B5EF4-FFF2-40B4-BE49-F238E27FC236}">
                <a16:creationId xmlns:a16="http://schemas.microsoft.com/office/drawing/2014/main" id="{0C649804-0600-4D0B-AAF7-D5F83DE61D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48" r="46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589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4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59B4D-12FA-4F70-BA7B-2267A99C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de-DE" dirty="0"/>
              <a:t>Thema-Rhema-Struktur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EF61F8-F16F-418A-8ADE-587D9A22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fontScale="55000" lnSpcReduction="20000"/>
          </a:bodyPr>
          <a:lstStyle/>
          <a:p>
            <a:r>
              <a:rPr lang="de-DE" sz="3600" dirty="0"/>
              <a:t>Morgen kommt Peter. </a:t>
            </a:r>
          </a:p>
          <a:p>
            <a:r>
              <a:rPr lang="de-DE" sz="3600" dirty="0"/>
              <a:t>Peter kommt </a:t>
            </a:r>
            <a:r>
              <a:rPr lang="de-DE" sz="3600" b="1" dirty="0">
                <a:solidFill>
                  <a:srgbClr val="C00000"/>
                </a:solidFill>
              </a:rPr>
              <a:t>morgen</a:t>
            </a:r>
            <a:r>
              <a:rPr lang="de-DE" sz="3600" dirty="0"/>
              <a:t>. (Morgen = neue / wichtige Info) </a:t>
            </a:r>
          </a:p>
          <a:p>
            <a:r>
              <a:rPr lang="de-DE" sz="3600" i="1" dirty="0"/>
              <a:t>Er hat eine Arbeit </a:t>
            </a:r>
            <a:r>
              <a:rPr lang="de-DE" sz="3600" b="1" i="1" dirty="0">
                <a:solidFill>
                  <a:srgbClr val="C00000"/>
                </a:solidFill>
              </a:rPr>
              <a:t>in Hamburg </a:t>
            </a:r>
            <a:r>
              <a:rPr lang="de-DE" sz="3600" i="1" dirty="0"/>
              <a:t>angenommen. / Er hat in Hamburg </a:t>
            </a:r>
            <a:r>
              <a:rPr lang="de-DE" sz="3600" b="1" i="1" dirty="0">
                <a:solidFill>
                  <a:srgbClr val="C00000"/>
                </a:solidFill>
              </a:rPr>
              <a:t>eine Arbeit </a:t>
            </a:r>
            <a:r>
              <a:rPr lang="de-DE" sz="3600" i="1" dirty="0"/>
              <a:t>angenommen</a:t>
            </a:r>
            <a:r>
              <a:rPr lang="de-DE" sz="3600" dirty="0"/>
              <a:t>. Beide Sätze sind richtig. Es ist 1) in Hamburg 2) eine Arbeit die relevante Info. </a:t>
            </a:r>
          </a:p>
          <a:p>
            <a:r>
              <a:rPr lang="de-DE" sz="3600" dirty="0"/>
              <a:t>Aber: </a:t>
            </a:r>
            <a:r>
              <a:rPr lang="de-DE" sz="3600" i="1" dirty="0"/>
              <a:t>Er hat dort </a:t>
            </a:r>
            <a:r>
              <a:rPr lang="de-DE" sz="3600" b="1" i="1" dirty="0">
                <a:solidFill>
                  <a:srgbClr val="C00000"/>
                </a:solidFill>
              </a:rPr>
              <a:t>eine Arbeit</a:t>
            </a:r>
            <a:r>
              <a:rPr lang="de-DE" sz="3600" i="1" dirty="0"/>
              <a:t> angenommen</a:t>
            </a:r>
            <a:r>
              <a:rPr lang="de-DE" sz="3600" dirty="0"/>
              <a:t>. (Hier gibt es keine Alternative, </a:t>
            </a:r>
            <a:r>
              <a:rPr lang="de-DE" sz="3600" i="1" dirty="0"/>
              <a:t>dort</a:t>
            </a:r>
            <a:r>
              <a:rPr lang="de-DE" sz="3600" dirty="0"/>
              <a:t> kann nicht die neue wichtige Info sein. Man hat schon vorher über den Ort gesprochen, es ist kein Rhema). </a:t>
            </a:r>
          </a:p>
          <a:p>
            <a:r>
              <a:rPr lang="de-DE" sz="3600" dirty="0"/>
              <a:t>Ähnlich ist es mit Pronomina: sie tendieren nach vorne, weil sie keine wichtige Information tragen: </a:t>
            </a:r>
            <a:r>
              <a:rPr lang="de-DE" sz="3600" i="1" dirty="0"/>
              <a:t>Ich habe gestern Peter gesehen. Ich habe ihn gestern gesehen. </a:t>
            </a:r>
            <a:endParaRPr lang="de-DE" sz="3600" dirty="0"/>
          </a:p>
          <a:p>
            <a:endParaRPr lang="de-DE" sz="3600" b="1" dirty="0"/>
          </a:p>
        </p:txBody>
      </p:sp>
      <p:pic>
        <p:nvPicPr>
          <p:cNvPr id="5" name="Picture 4" descr="Fragezeichen vor pastellgrünem Hintergrund">
            <a:extLst>
              <a:ext uri="{FF2B5EF4-FFF2-40B4-BE49-F238E27FC236}">
                <a16:creationId xmlns:a16="http://schemas.microsoft.com/office/drawing/2014/main" id="{0C649804-0600-4D0B-AAF7-D5F83DE61D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48" r="46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589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0073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Lucida Grande</vt:lpstr>
      <vt:lpstr>Symbol</vt:lpstr>
      <vt:lpstr>Motiv Office</vt:lpstr>
      <vt:lpstr>Lektion 2</vt:lpstr>
      <vt:lpstr>Arbeitsblatt Satzbau </vt:lpstr>
      <vt:lpstr>Satzbau 1)</vt:lpstr>
      <vt:lpstr>Prezentace aplikace PowerPoint</vt:lpstr>
      <vt:lpstr>Thema – Rhema</vt:lpstr>
      <vt:lpstr>Thema-Rhema-Struktur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im Kurs Deutsch I</dc:title>
  <dc:creator>Klára Tschek</dc:creator>
  <cp:lastModifiedBy>Klára Tschek</cp:lastModifiedBy>
  <cp:revision>37</cp:revision>
  <dcterms:created xsi:type="dcterms:W3CDTF">2021-02-06T14:02:05Z</dcterms:created>
  <dcterms:modified xsi:type="dcterms:W3CDTF">2021-02-22T18:50:11Z</dcterms:modified>
</cp:coreProperties>
</file>