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60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84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53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6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32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82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18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0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20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52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58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319A-028E-403E-A456-816D7CD08214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99FC9-5308-46B4-8F3A-9716C5E36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9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ABHÄNGIGER INFINITIV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39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9695F-990C-49BB-BF52-023319D0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130725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endParaRPr lang="en-US" sz="4000" kern="12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n-US" sz="4000" kern="120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Abhängiger</a:t>
            </a:r>
            <a:r>
              <a:rPr lang="en-US" sz="4000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Infinitiv</a:t>
            </a:r>
            <a:r>
              <a:rPr lang="en-US" sz="4000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16B79F0-FF76-43D0-B4F3-D625C6551E67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1765D8-455C-4144-9A24-374DEF4D8F98}"/>
              </a:ext>
            </a:extLst>
          </p:cNvPr>
          <p:cNvSpPr txBox="1"/>
          <p:nvPr/>
        </p:nvSpPr>
        <p:spPr>
          <a:xfrm>
            <a:off x="4931509" y="286376"/>
            <a:ext cx="587218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Dieser Infinitiv hat meist ein „zu“ bei sich. (vor dem Infinitiv oder zwischen trennbarem Präfix und Verbstamm):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i="1" dirty="0"/>
              <a:t>zu wählen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i="1" dirty="0"/>
              <a:t>auszuwählen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D9A09A2-2C2F-49C8-B84F-70F42F4ABB70}"/>
              </a:ext>
            </a:extLst>
          </p:cNvPr>
          <p:cNvSpPr txBox="1"/>
          <p:nvPr/>
        </p:nvSpPr>
        <p:spPr>
          <a:xfrm>
            <a:off x="4746950" y="2203882"/>
            <a:ext cx="5872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Von einigen Typen von Verben hängt ein Infinitiv ohne </a:t>
            </a:r>
            <a:r>
              <a:rPr lang="de-DE" i="1" dirty="0"/>
              <a:t>zu</a:t>
            </a:r>
            <a:r>
              <a:rPr lang="de-DE" dirty="0"/>
              <a:t> ab.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149A540-DC4C-4846-958D-F1118BE279CC}"/>
              </a:ext>
            </a:extLst>
          </p:cNvPr>
          <p:cNvSpPr txBox="1"/>
          <p:nvPr/>
        </p:nvSpPr>
        <p:spPr>
          <a:xfrm>
            <a:off x="4746950" y="2951837"/>
            <a:ext cx="6367641" cy="4262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Dies sind: </a:t>
            </a:r>
            <a:endParaRPr lang="de-DE" dirty="0" smtClean="0"/>
          </a:p>
          <a:p>
            <a:pPr>
              <a:spcAft>
                <a:spcPts val="600"/>
              </a:spcAft>
            </a:pPr>
            <a:r>
              <a:rPr lang="de-DE" dirty="0" smtClean="0"/>
              <a:t>Modalverben (mit Ausnahme: du brauchst das nicht zu machen).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Verben der Bewegung: Ich gehe schwimmen. Komm essen! 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Verben der Wahrnehmung: sehen, hören – Ich sehe ihn kommen. 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Bleiben: Bleib hier nicht stehen!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Lassen: Ich lasse das Auto reparieren. 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dirty="0" smtClean="0"/>
              <a:t>Helfen / lernen: 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Hilf mir kochen. / Hilf mir, das Essen zu kochen. 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Er lernt schwimmen. / Er lernt, Kraul zu schwimmen. 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endParaRPr lang="de-DE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E2C2BCB-6AF3-4D5A-96F5-6F37FD7A7A16}"/>
              </a:ext>
            </a:extLst>
          </p:cNvPr>
          <p:cNvSpPr txBox="1"/>
          <p:nvPr/>
        </p:nvSpPr>
        <p:spPr>
          <a:xfrm>
            <a:off x="466722" y="3951215"/>
            <a:ext cx="33477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800" dirty="0">
                <a:solidFill>
                  <a:srgbClr val="C00000"/>
                </a:solidFill>
              </a:rPr>
              <a:t>Von </a:t>
            </a:r>
            <a:r>
              <a:rPr lang="en-US" sz="1800" dirty="0" err="1">
                <a:solidFill>
                  <a:srgbClr val="C00000"/>
                </a:solidFill>
              </a:rPr>
              <a:t>vielen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Verben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Adjektiven</a:t>
            </a:r>
            <a:r>
              <a:rPr lang="en-US" sz="1800" dirty="0">
                <a:solidFill>
                  <a:srgbClr val="C00000"/>
                </a:solidFill>
              </a:rPr>
              <a:t> und </a:t>
            </a:r>
            <a:r>
              <a:rPr lang="en-US" sz="1800" dirty="0" err="1">
                <a:solidFill>
                  <a:srgbClr val="C00000"/>
                </a:solidFill>
              </a:rPr>
              <a:t>Substantiven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kann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ein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Infinitiv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abhängen</a:t>
            </a:r>
            <a:r>
              <a:rPr lang="en-US" sz="1800" dirty="0">
                <a:solidFill>
                  <a:srgbClr val="C00000"/>
                </a:solidFill>
              </a:rPr>
              <a:t>  (das </a:t>
            </a:r>
            <a:r>
              <a:rPr lang="en-US" sz="1800" dirty="0" err="1">
                <a:solidFill>
                  <a:srgbClr val="C00000"/>
                </a:solidFill>
              </a:rPr>
              <a:t>ist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durch</a:t>
            </a:r>
            <a:r>
              <a:rPr lang="en-US" sz="1800" dirty="0">
                <a:solidFill>
                  <a:srgbClr val="C00000"/>
                </a:solidFill>
              </a:rPr>
              <a:t> die </a:t>
            </a:r>
            <a:r>
              <a:rPr lang="en-US" sz="1800" dirty="0" err="1">
                <a:solidFill>
                  <a:srgbClr val="C00000"/>
                </a:solidFill>
              </a:rPr>
              <a:t>Bedeutung</a:t>
            </a:r>
            <a:r>
              <a:rPr lang="en-US" sz="1800" dirty="0">
                <a:solidFill>
                  <a:srgbClr val="C00000"/>
                </a:solidFill>
              </a:rPr>
              <a:t> des V / A / S </a:t>
            </a:r>
            <a:r>
              <a:rPr lang="en-US" sz="1800" dirty="0" err="1">
                <a:solidFill>
                  <a:srgbClr val="C00000"/>
                </a:solidFill>
              </a:rPr>
              <a:t>gegeben</a:t>
            </a:r>
            <a:r>
              <a:rPr lang="en-US" sz="1800" dirty="0">
                <a:solidFill>
                  <a:srgbClr val="C00000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73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6735F77-732A-49FA-B9B9-7D8FE215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Position des abhängigen Infinitivs im Satz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EBB25B-5C42-4205-9AF8-7B930BAB6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8447" y="838351"/>
            <a:ext cx="5157787" cy="36575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INFINITIV</a:t>
            </a:r>
            <a:r>
              <a:rPr lang="de-DE" dirty="0"/>
              <a:t> ohne „zu“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22F937-096D-4EDA-95B9-0F8A682ECC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Paul </a:t>
            </a:r>
            <a:r>
              <a:rPr lang="de-DE" b="1" dirty="0"/>
              <a:t>kann</a:t>
            </a:r>
            <a:r>
              <a:rPr lang="de-DE" dirty="0"/>
              <a:t> jetzt </a:t>
            </a:r>
            <a:r>
              <a:rPr lang="de-DE" dirty="0" smtClean="0"/>
              <a:t>gut Klavier </a:t>
            </a:r>
            <a:r>
              <a:rPr lang="de-DE" b="1" dirty="0" smtClean="0"/>
              <a:t>spielen</a:t>
            </a:r>
            <a:r>
              <a:rPr lang="de-DE" dirty="0" smtClean="0"/>
              <a:t>.  </a:t>
            </a:r>
            <a:endParaRPr lang="de-DE" dirty="0"/>
          </a:p>
          <a:p>
            <a:r>
              <a:rPr lang="de-DE" dirty="0"/>
              <a:t>Ich habe gehört, dass </a:t>
            </a:r>
            <a:r>
              <a:rPr lang="de-DE" dirty="0" smtClean="0"/>
              <a:t>Paul jetzt gut Klavier </a:t>
            </a:r>
            <a:r>
              <a:rPr lang="de-DE" b="1" dirty="0" smtClean="0"/>
              <a:t>spielen</a:t>
            </a:r>
            <a:r>
              <a:rPr lang="de-DE" dirty="0" smtClean="0"/>
              <a:t> </a:t>
            </a:r>
            <a:r>
              <a:rPr lang="de-DE" b="1" dirty="0" smtClean="0"/>
              <a:t>kann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73AD673-F988-4734-BD94-CD45CFC34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25305" y="3781920"/>
            <a:ext cx="5183188" cy="36575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INFINITIV</a:t>
            </a:r>
            <a:r>
              <a:rPr lang="de-DE" dirty="0"/>
              <a:t> mit „zu“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A55B256-C28A-484B-B297-20243D87BD6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Theresa versucht</a:t>
            </a:r>
            <a:r>
              <a:rPr lang="de-DE" dirty="0" smtClean="0"/>
              <a:t>, Klavier zu spielen. </a:t>
            </a:r>
            <a:endParaRPr lang="de-DE" dirty="0"/>
          </a:p>
          <a:p>
            <a:r>
              <a:rPr lang="de-DE" dirty="0"/>
              <a:t>Theresa </a:t>
            </a:r>
            <a:r>
              <a:rPr lang="de-DE" b="1" dirty="0"/>
              <a:t>hat</a:t>
            </a:r>
            <a:r>
              <a:rPr lang="de-DE" dirty="0"/>
              <a:t> </a:t>
            </a:r>
            <a:r>
              <a:rPr lang="de-DE" b="1" dirty="0" smtClean="0"/>
              <a:t>versucht</a:t>
            </a:r>
            <a:r>
              <a:rPr lang="de-DE" dirty="0" smtClean="0"/>
              <a:t>, Klavier zu spielen.  </a:t>
            </a:r>
            <a:endParaRPr lang="de-DE" dirty="0"/>
          </a:p>
          <a:p>
            <a:r>
              <a:rPr lang="de-DE" dirty="0"/>
              <a:t>Ich habe gehört, dass </a:t>
            </a:r>
            <a:r>
              <a:rPr lang="de-DE" dirty="0" smtClean="0"/>
              <a:t>Theresa versucht hat, Klavier zu spielen.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7017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Širokoúhlá obrazovka</PresentationFormat>
  <Paragraphs>26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ABHÄNGIGER INFINITIV</vt:lpstr>
      <vt:lpstr> Abhängiger Infinitiv </vt:lpstr>
      <vt:lpstr>Position des abhängigen Infinitivs im Satz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ABHÄNGIGER INFINITIV</dc:title>
  <dc:creator>Tschek, Klára</dc:creator>
  <cp:lastModifiedBy>Tschek, Klára</cp:lastModifiedBy>
  <cp:revision>1</cp:revision>
  <dcterms:created xsi:type="dcterms:W3CDTF">2023-11-27T18:03:26Z</dcterms:created>
  <dcterms:modified xsi:type="dcterms:W3CDTF">2023-11-27T18:03:43Z</dcterms:modified>
</cp:coreProperties>
</file>