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3"/>
  </p:notes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7" r:id="rId82"/>
    <p:sldId id="338" r:id="rId83"/>
    <p:sldId id="339" r:id="rId84"/>
    <p:sldId id="340" r:id="rId85"/>
    <p:sldId id="341" r:id="rId86"/>
    <p:sldId id="342" r:id="rId87"/>
    <p:sldId id="344" r:id="rId88"/>
    <p:sldId id="345" r:id="rId89"/>
    <p:sldId id="343" r:id="rId90"/>
    <p:sldId id="408" r:id="rId91"/>
    <p:sldId id="347" r:id="rId92"/>
    <p:sldId id="348" r:id="rId93"/>
    <p:sldId id="349" r:id="rId94"/>
    <p:sldId id="350" r:id="rId95"/>
    <p:sldId id="409" r:id="rId96"/>
    <p:sldId id="351" r:id="rId97"/>
    <p:sldId id="352" r:id="rId98"/>
    <p:sldId id="353" r:id="rId99"/>
    <p:sldId id="410" r:id="rId100"/>
    <p:sldId id="411" r:id="rId101"/>
    <p:sldId id="412" r:id="rId102"/>
    <p:sldId id="354" r:id="rId103"/>
    <p:sldId id="358" r:id="rId104"/>
    <p:sldId id="359" r:id="rId105"/>
    <p:sldId id="360" r:id="rId106"/>
    <p:sldId id="361" r:id="rId107"/>
    <p:sldId id="413" r:id="rId108"/>
    <p:sldId id="362" r:id="rId109"/>
    <p:sldId id="364" r:id="rId110"/>
    <p:sldId id="363" r:id="rId111"/>
    <p:sldId id="365" r:id="rId112"/>
    <p:sldId id="366" r:id="rId113"/>
    <p:sldId id="367" r:id="rId114"/>
    <p:sldId id="368" r:id="rId115"/>
    <p:sldId id="369" r:id="rId116"/>
    <p:sldId id="414" r:id="rId117"/>
    <p:sldId id="370" r:id="rId118"/>
    <p:sldId id="371" r:id="rId119"/>
    <p:sldId id="372" r:id="rId120"/>
    <p:sldId id="374" r:id="rId121"/>
    <p:sldId id="375" r:id="rId122"/>
    <p:sldId id="376" r:id="rId123"/>
    <p:sldId id="373" r:id="rId124"/>
    <p:sldId id="377" r:id="rId125"/>
    <p:sldId id="378" r:id="rId126"/>
    <p:sldId id="415" r:id="rId127"/>
    <p:sldId id="379" r:id="rId128"/>
    <p:sldId id="380" r:id="rId129"/>
    <p:sldId id="381" r:id="rId130"/>
    <p:sldId id="406" r:id="rId131"/>
    <p:sldId id="407" r:id="rId132"/>
    <p:sldId id="382" r:id="rId133"/>
    <p:sldId id="383" r:id="rId134"/>
    <p:sldId id="384" r:id="rId135"/>
    <p:sldId id="385" r:id="rId136"/>
    <p:sldId id="386" r:id="rId137"/>
    <p:sldId id="389" r:id="rId138"/>
    <p:sldId id="390" r:id="rId139"/>
    <p:sldId id="421" r:id="rId140"/>
    <p:sldId id="391" r:id="rId141"/>
    <p:sldId id="392" r:id="rId142"/>
    <p:sldId id="417" r:id="rId143"/>
    <p:sldId id="393" r:id="rId144"/>
    <p:sldId id="418" r:id="rId145"/>
    <p:sldId id="419" r:id="rId146"/>
    <p:sldId id="422" r:id="rId147"/>
    <p:sldId id="423" r:id="rId148"/>
    <p:sldId id="420" r:id="rId149"/>
    <p:sldId id="403" r:id="rId150"/>
    <p:sldId id="404" r:id="rId151"/>
    <p:sldId id="405" r:id="rId15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579" autoAdjust="0"/>
  </p:normalViewPr>
  <p:slideViewPr>
    <p:cSldViewPr>
      <p:cViewPr>
        <p:scale>
          <a:sx n="80" d="100"/>
          <a:sy n="80" d="100"/>
        </p:scale>
        <p:origin x="-630" y="21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viewProps" Target="view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155797-69BD-429C-8843-A6253530E851}" type="datetimeFigureOut">
              <a:rPr lang="cs-CZ" smtClean="0"/>
              <a:t>2.10.2019</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234FD8-FF63-4B97-B7D2-A729364B6202}" type="slidenum">
              <a:rPr lang="cs-CZ" smtClean="0"/>
              <a:t>‹#›</a:t>
            </a:fld>
            <a:endParaRPr lang="cs-CZ"/>
          </a:p>
        </p:txBody>
      </p:sp>
    </p:spTree>
    <p:extLst>
      <p:ext uri="{BB962C8B-B14F-4D97-AF65-F5344CB8AC3E}">
        <p14:creationId xmlns:p14="http://schemas.microsoft.com/office/powerpoint/2010/main" val="21224556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4E234FD8-FF63-4B97-B7D2-A729364B6202}" type="slidenum">
              <a:rPr lang="cs-CZ" smtClean="0"/>
              <a:t>1</a:t>
            </a:fld>
            <a:endParaRPr lang="cs-CZ"/>
          </a:p>
        </p:txBody>
      </p:sp>
    </p:spTree>
    <p:extLst>
      <p:ext uri="{BB962C8B-B14F-4D97-AF65-F5344CB8AC3E}">
        <p14:creationId xmlns:p14="http://schemas.microsoft.com/office/powerpoint/2010/main" val="16953780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6. </a:t>
            </a:r>
            <a:r>
              <a:rPr lang="cs-CZ" b="1" dirty="0" smtClean="0"/>
              <a:t>Jednotlivá</a:t>
            </a:r>
            <a:r>
              <a:rPr lang="cs-CZ" b="1" baseline="0" dirty="0" smtClean="0"/>
              <a:t> slova mohou mít významy</a:t>
            </a:r>
            <a:r>
              <a:rPr lang="cs-CZ" baseline="0" dirty="0" smtClean="0"/>
              <a:t>: </a:t>
            </a:r>
            <a:r>
              <a:rPr lang="cs-CZ" b="1" baseline="0" dirty="0" smtClean="0"/>
              <a:t>Denotativní</a:t>
            </a:r>
            <a:r>
              <a:rPr lang="cs-CZ" baseline="0" dirty="0" smtClean="0"/>
              <a:t>, (ukazuje na identitu slova se shodnými  entitami ve světě, mezi slovy a předměty existuje zřetelný vztah),</a:t>
            </a:r>
            <a:r>
              <a:rPr lang="cs-CZ" b="1" baseline="0" dirty="0" err="1" smtClean="0"/>
              <a:t>Konotativní</a:t>
            </a:r>
            <a:r>
              <a:rPr lang="cs-CZ" b="1" baseline="0" dirty="0" smtClean="0"/>
              <a:t>, </a:t>
            </a:r>
            <a:r>
              <a:rPr lang="cs-CZ" b="0" baseline="0" dirty="0" smtClean="0"/>
              <a:t>(asociovaný spojený s určitým slovem), například slovo otec, samo o sobě není ani neutrální, ani pozitivní, záleží na zkušenosti), další významy: </a:t>
            </a:r>
            <a:r>
              <a:rPr lang="cs-CZ" b="1" baseline="0" dirty="0" smtClean="0"/>
              <a:t>relační, implikovaný, autorův, gramatický, </a:t>
            </a:r>
            <a:r>
              <a:rPr lang="cs-CZ" b="1" baseline="0" dirty="0" err="1" smtClean="0"/>
              <a:t>idiolektický</a:t>
            </a:r>
            <a:r>
              <a:rPr lang="cs-CZ" b="1" baseline="0" dirty="0" smtClean="0"/>
              <a:t> </a:t>
            </a:r>
            <a:r>
              <a:rPr lang="cs-CZ" b="0" baseline="0" dirty="0" smtClean="0"/>
              <a:t> a jiné.</a:t>
            </a:r>
            <a:endParaRPr lang="cs-CZ" baseline="0" dirty="0" smtClean="0"/>
          </a:p>
          <a:p>
            <a:r>
              <a:rPr lang="cs-CZ" baseline="0" dirty="0" smtClean="0"/>
              <a:t>Podrobně o tom, viz Ján </a:t>
            </a:r>
            <a:r>
              <a:rPr lang="cs-CZ" baseline="0" dirty="0" err="1" smtClean="0"/>
              <a:t>Liguš</a:t>
            </a:r>
            <a:r>
              <a:rPr lang="cs-CZ" baseline="0" dirty="0" smtClean="0"/>
              <a:t>. Lingvistika a hermeneutika v teologii. Habilitační práce, UK HTF v Praze, 1992, s.65-73.  </a:t>
            </a:r>
            <a:endParaRPr lang="cs-CZ" dirty="0"/>
          </a:p>
        </p:txBody>
      </p:sp>
      <p:sp>
        <p:nvSpPr>
          <p:cNvPr id="4" name="Zástupný symbol pro číslo snímku 3"/>
          <p:cNvSpPr>
            <a:spLocks noGrp="1"/>
          </p:cNvSpPr>
          <p:nvPr>
            <p:ph type="sldNum" sz="quarter" idx="10"/>
          </p:nvPr>
        </p:nvSpPr>
        <p:spPr/>
        <p:txBody>
          <a:bodyPr/>
          <a:lstStyle/>
          <a:p>
            <a:fld id="{4E234FD8-FF63-4B97-B7D2-A729364B6202}" type="slidenum">
              <a:rPr lang="cs-CZ" smtClean="0"/>
              <a:t>16</a:t>
            </a:fld>
            <a:endParaRPr lang="cs-CZ"/>
          </a:p>
        </p:txBody>
      </p:sp>
    </p:spTree>
    <p:extLst>
      <p:ext uri="{BB962C8B-B14F-4D97-AF65-F5344CB8AC3E}">
        <p14:creationId xmlns:p14="http://schemas.microsoft.com/office/powerpoint/2010/main" val="37188475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7. Ke studiu vztahu mezi hermeneutikou a lingvistikou, viz Ján </a:t>
            </a:r>
            <a:r>
              <a:rPr lang="cs-CZ" dirty="0" err="1" smtClean="0"/>
              <a:t>Liguš</a:t>
            </a:r>
            <a:r>
              <a:rPr lang="cs-CZ" dirty="0" smtClean="0"/>
              <a:t>. </a:t>
            </a:r>
            <a:r>
              <a:rPr lang="cs-CZ" i="1" dirty="0" smtClean="0"/>
              <a:t>Lingvistika a hermeneutika v teologii, </a:t>
            </a:r>
            <a:r>
              <a:rPr lang="cs-CZ" i="1" dirty="0" err="1" smtClean="0"/>
              <a:t>II.část</a:t>
            </a:r>
            <a:endParaRPr lang="cs-CZ" i="1" dirty="0" smtClean="0"/>
          </a:p>
          <a:p>
            <a:r>
              <a:rPr lang="cs-CZ" i="1" dirty="0" smtClean="0"/>
              <a:t>Habilitační práce.</a:t>
            </a:r>
            <a:r>
              <a:rPr lang="cs-CZ" dirty="0" smtClean="0"/>
              <a:t> Banská Bystrica: PF UMB, 2002, 2012, s. 5-7. </a:t>
            </a:r>
            <a:endParaRPr lang="cs-CZ" dirty="0"/>
          </a:p>
        </p:txBody>
      </p:sp>
      <p:sp>
        <p:nvSpPr>
          <p:cNvPr id="4" name="Zástupný symbol pro číslo snímku 3"/>
          <p:cNvSpPr>
            <a:spLocks noGrp="1"/>
          </p:cNvSpPr>
          <p:nvPr>
            <p:ph type="sldNum" sz="quarter" idx="10"/>
          </p:nvPr>
        </p:nvSpPr>
        <p:spPr/>
        <p:txBody>
          <a:bodyPr/>
          <a:lstStyle/>
          <a:p>
            <a:fld id="{4E234FD8-FF63-4B97-B7D2-A729364B6202}" type="slidenum">
              <a:rPr lang="cs-CZ" smtClean="0"/>
              <a:t>19</a:t>
            </a:fld>
            <a:endParaRPr lang="cs-CZ"/>
          </a:p>
        </p:txBody>
      </p:sp>
    </p:spTree>
    <p:extLst>
      <p:ext uri="{BB962C8B-B14F-4D97-AF65-F5344CB8AC3E}">
        <p14:creationId xmlns:p14="http://schemas.microsoft.com/office/powerpoint/2010/main" val="18999066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8. Na Platonovo pojetí navazuje </a:t>
            </a:r>
            <a:r>
              <a:rPr lang="cs-CZ" dirty="0" err="1" smtClean="0"/>
              <a:t>Xenofón</a:t>
            </a:r>
            <a:r>
              <a:rPr lang="cs-CZ" baseline="0" dirty="0" smtClean="0"/>
              <a:t> z Athén (430-355 ante Ch.), filosof, historik, spisovatel,</a:t>
            </a:r>
          </a:p>
          <a:p>
            <a:r>
              <a:rPr lang="cs-CZ" dirty="0" smtClean="0"/>
              <a:t>který hermeneutiku chápe jako komunikační akt řečového sdělování </a:t>
            </a:r>
            <a:r>
              <a:rPr lang="cs-CZ" baseline="0" dirty="0" smtClean="0"/>
              <a:t>někomu něco a redukuje ji pouze</a:t>
            </a:r>
          </a:p>
          <a:p>
            <a:r>
              <a:rPr lang="cs-CZ" baseline="0" dirty="0" smtClean="0"/>
              <a:t>Na verbální komunikaci. Více o obou, viz. </a:t>
            </a:r>
            <a:r>
              <a:rPr lang="cs-CZ" baseline="0" dirty="0" err="1" smtClean="0"/>
              <a:t>Thiselton</a:t>
            </a:r>
            <a:r>
              <a:rPr lang="cs-CZ" baseline="0" dirty="0" smtClean="0"/>
              <a:t>, C. Anthony. </a:t>
            </a:r>
            <a:r>
              <a:rPr lang="cs-CZ" i="1" baseline="0" dirty="0" smtClean="0"/>
              <a:t>New </a:t>
            </a:r>
            <a:r>
              <a:rPr lang="cs-CZ" i="1" baseline="0" dirty="0" err="1" smtClean="0"/>
              <a:t>Horizons</a:t>
            </a:r>
            <a:r>
              <a:rPr lang="cs-CZ" i="1" baseline="0" dirty="0" smtClean="0"/>
              <a:t> in </a:t>
            </a:r>
            <a:r>
              <a:rPr lang="cs-CZ" i="1" baseline="0" dirty="0" err="1" smtClean="0"/>
              <a:t>Hermeneutics</a:t>
            </a:r>
            <a:r>
              <a:rPr lang="cs-CZ" i="1" baseline="0" dirty="0" smtClean="0"/>
              <a:t>. </a:t>
            </a:r>
            <a:r>
              <a:rPr lang="cs-CZ" i="1" baseline="0" dirty="0" err="1" smtClean="0"/>
              <a:t>The</a:t>
            </a:r>
            <a:r>
              <a:rPr lang="cs-CZ" i="1" baseline="0" dirty="0" smtClean="0"/>
              <a:t> </a:t>
            </a:r>
            <a:r>
              <a:rPr lang="cs-CZ" i="1" baseline="0" dirty="0" err="1" smtClean="0"/>
              <a:t>Theory</a:t>
            </a:r>
            <a:r>
              <a:rPr lang="cs-CZ" i="1" baseline="0" dirty="0" smtClean="0"/>
              <a:t> and </a:t>
            </a:r>
            <a:r>
              <a:rPr lang="cs-CZ" i="1" baseline="0" dirty="0" err="1" smtClean="0"/>
              <a:t>Practicer</a:t>
            </a:r>
            <a:endParaRPr lang="cs-CZ" i="1" baseline="0" dirty="0" smtClean="0"/>
          </a:p>
          <a:p>
            <a:r>
              <a:rPr lang="cs-CZ" i="1" baseline="0" dirty="0" err="1" smtClean="0"/>
              <a:t>Of</a:t>
            </a:r>
            <a:r>
              <a:rPr lang="cs-CZ" i="1" baseline="0" dirty="0" smtClean="0"/>
              <a:t> </a:t>
            </a:r>
            <a:r>
              <a:rPr lang="cs-CZ" i="1" baseline="0" dirty="0" err="1" smtClean="0"/>
              <a:t>Transforming</a:t>
            </a:r>
            <a:r>
              <a:rPr lang="cs-CZ" i="1" baseline="0" dirty="0" smtClean="0"/>
              <a:t> </a:t>
            </a:r>
            <a:r>
              <a:rPr lang="cs-CZ" i="1" baseline="0" dirty="0" err="1" smtClean="0"/>
              <a:t>Biblical</a:t>
            </a:r>
            <a:r>
              <a:rPr lang="cs-CZ" i="1" baseline="0" dirty="0" smtClean="0"/>
              <a:t> </a:t>
            </a:r>
            <a:r>
              <a:rPr lang="cs-CZ" i="1" baseline="0" dirty="0" err="1" smtClean="0"/>
              <a:t>Reading</a:t>
            </a:r>
            <a:r>
              <a:rPr lang="cs-CZ" i="1" baseline="0" dirty="0" smtClean="0"/>
              <a:t>.</a:t>
            </a:r>
            <a:r>
              <a:rPr lang="cs-CZ" baseline="0" dirty="0" smtClean="0"/>
              <a:t> Michigan: </a:t>
            </a:r>
            <a:r>
              <a:rPr lang="cs-CZ" baseline="0" dirty="0" err="1" smtClean="0"/>
              <a:t>Zondervan</a:t>
            </a:r>
            <a:r>
              <a:rPr lang="cs-CZ" baseline="0" dirty="0" smtClean="0"/>
              <a:t> </a:t>
            </a:r>
            <a:r>
              <a:rPr lang="cs-CZ" baseline="0" dirty="0" err="1" smtClean="0"/>
              <a:t>Publ</a:t>
            </a:r>
            <a:r>
              <a:rPr lang="cs-CZ" baseline="0" dirty="0" smtClean="0"/>
              <a:t>. House, Grand Rapid, 1992, s. 104nn.</a:t>
            </a:r>
            <a:endParaRPr lang="cs-CZ" dirty="0"/>
          </a:p>
        </p:txBody>
      </p:sp>
      <p:sp>
        <p:nvSpPr>
          <p:cNvPr id="4" name="Zástupný symbol pro číslo snímku 3"/>
          <p:cNvSpPr>
            <a:spLocks noGrp="1"/>
          </p:cNvSpPr>
          <p:nvPr>
            <p:ph type="sldNum" sz="quarter" idx="10"/>
          </p:nvPr>
        </p:nvSpPr>
        <p:spPr/>
        <p:txBody>
          <a:bodyPr/>
          <a:lstStyle/>
          <a:p>
            <a:fld id="{4E234FD8-FF63-4B97-B7D2-A729364B6202}" type="slidenum">
              <a:rPr lang="cs-CZ" smtClean="0"/>
              <a:t>21</a:t>
            </a:fld>
            <a:endParaRPr lang="cs-CZ"/>
          </a:p>
        </p:txBody>
      </p:sp>
    </p:spTree>
    <p:extLst>
      <p:ext uri="{BB962C8B-B14F-4D97-AF65-F5344CB8AC3E}">
        <p14:creationId xmlns:p14="http://schemas.microsoft.com/office/powerpoint/2010/main" val="24636396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9. Více o tom, </a:t>
            </a:r>
            <a:r>
              <a:rPr lang="cs-CZ" dirty="0" err="1" smtClean="0"/>
              <a:t>Palmer</a:t>
            </a:r>
            <a:r>
              <a:rPr lang="cs-CZ" dirty="0" smtClean="0"/>
              <a:t>, E. Richard. </a:t>
            </a:r>
            <a:r>
              <a:rPr lang="cs-CZ" dirty="0" err="1" smtClean="0"/>
              <a:t>Hermeneutics</a:t>
            </a:r>
            <a:r>
              <a:rPr lang="cs-CZ" dirty="0" smtClean="0"/>
              <a:t>. </a:t>
            </a:r>
            <a:r>
              <a:rPr lang="cs-CZ" dirty="0" err="1" smtClean="0"/>
              <a:t>Interpretation</a:t>
            </a:r>
            <a:r>
              <a:rPr lang="cs-CZ" dirty="0" smtClean="0"/>
              <a:t> </a:t>
            </a:r>
            <a:r>
              <a:rPr lang="cs-CZ" dirty="0" err="1" smtClean="0"/>
              <a:t>Theory</a:t>
            </a:r>
            <a:r>
              <a:rPr lang="cs-CZ" dirty="0" smtClean="0"/>
              <a:t>…, s. 21.</a:t>
            </a:r>
            <a:endParaRPr lang="cs-CZ" dirty="0"/>
          </a:p>
        </p:txBody>
      </p:sp>
      <p:sp>
        <p:nvSpPr>
          <p:cNvPr id="4" name="Zástupný symbol pro číslo snímku 3"/>
          <p:cNvSpPr>
            <a:spLocks noGrp="1"/>
          </p:cNvSpPr>
          <p:nvPr>
            <p:ph type="sldNum" sz="quarter" idx="10"/>
          </p:nvPr>
        </p:nvSpPr>
        <p:spPr/>
        <p:txBody>
          <a:bodyPr/>
          <a:lstStyle/>
          <a:p>
            <a:fld id="{4E234FD8-FF63-4B97-B7D2-A729364B6202}" type="slidenum">
              <a:rPr lang="cs-CZ" smtClean="0"/>
              <a:t>23</a:t>
            </a:fld>
            <a:endParaRPr lang="cs-CZ"/>
          </a:p>
        </p:txBody>
      </p:sp>
    </p:spTree>
    <p:extLst>
      <p:ext uri="{BB962C8B-B14F-4D97-AF65-F5344CB8AC3E}">
        <p14:creationId xmlns:p14="http://schemas.microsoft.com/office/powerpoint/2010/main" val="14510310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b="1" dirty="0" smtClean="0"/>
              <a:t>10. </a:t>
            </a:r>
            <a:r>
              <a:rPr lang="cs-CZ" b="1" dirty="0" err="1" smtClean="0"/>
              <a:t>Lógos</a:t>
            </a:r>
            <a:r>
              <a:rPr lang="cs-CZ" dirty="0" smtClean="0"/>
              <a:t> chápou jako schopnost vytvářet všeobecné pojmy a  spojovat myšlenky a jazyk.</a:t>
            </a:r>
          </a:p>
          <a:p>
            <a:r>
              <a:rPr lang="cs-CZ" dirty="0" smtClean="0"/>
              <a:t>S.</a:t>
            </a:r>
            <a:r>
              <a:rPr lang="cs-CZ" baseline="0" dirty="0" smtClean="0"/>
              <a:t> Značně přispěli i k rozvoji sémantiky. (Více o tom, </a:t>
            </a:r>
            <a:r>
              <a:rPr lang="cs-CZ" baseline="0" dirty="0" err="1" smtClean="0"/>
              <a:t>Floss</a:t>
            </a:r>
            <a:r>
              <a:rPr lang="cs-CZ" baseline="0" dirty="0" smtClean="0"/>
              <a:t>, Karel. „Stoikové, stoa,“ </a:t>
            </a:r>
            <a:r>
              <a:rPr lang="cs-CZ" baseline="0" dirty="0" err="1" smtClean="0"/>
              <a:t>in:Filosofický</a:t>
            </a:r>
            <a:r>
              <a:rPr lang="cs-CZ" baseline="0" dirty="0" smtClean="0"/>
              <a:t> slovník ,</a:t>
            </a:r>
          </a:p>
          <a:p>
            <a:r>
              <a:rPr lang="cs-CZ" dirty="0" smtClean="0"/>
              <a:t>Olomouc 1998, s. 383n.  Stoická hermeneutika se soustřeďuje k explikaci, výkladu nábožensko-mytologických textů,</a:t>
            </a:r>
          </a:p>
          <a:p>
            <a:r>
              <a:rPr lang="cs-CZ" dirty="0" smtClean="0"/>
              <a:t>Které interpretují  racionálně.  Cílem toho je „osvojit si místa</a:t>
            </a:r>
            <a:r>
              <a:rPr lang="cs-CZ" baseline="0" dirty="0" smtClean="0"/>
              <a:t>, </a:t>
            </a:r>
            <a:r>
              <a:rPr lang="cs-CZ" dirty="0" smtClean="0"/>
              <a:t> která se příčí lidskému rozumu v náboženských a </a:t>
            </a:r>
          </a:p>
          <a:p>
            <a:r>
              <a:rPr lang="cs-CZ" dirty="0" smtClean="0"/>
              <a:t>Autoritativních textech</a:t>
            </a:r>
            <a:r>
              <a:rPr lang="cs-CZ" baseline="0" dirty="0" smtClean="0"/>
              <a:t> a je interpretovat, protože jde o řeč bohů.</a:t>
            </a:r>
            <a:r>
              <a:rPr lang="cs-CZ" dirty="0" smtClean="0"/>
              <a:t> (</a:t>
            </a:r>
            <a:r>
              <a:rPr lang="cs-CZ" dirty="0" err="1" smtClean="0"/>
              <a:t>Patzig</a:t>
            </a:r>
            <a:r>
              <a:rPr lang="cs-CZ" dirty="0" smtClean="0"/>
              <a:t>, G. Stoa, in: RGG, sv. 6, 1986, s. 384).  </a:t>
            </a:r>
            <a:endParaRPr lang="cs-CZ" dirty="0"/>
          </a:p>
        </p:txBody>
      </p:sp>
      <p:sp>
        <p:nvSpPr>
          <p:cNvPr id="4" name="Zástupný symbol pro číslo snímku 3"/>
          <p:cNvSpPr>
            <a:spLocks noGrp="1"/>
          </p:cNvSpPr>
          <p:nvPr>
            <p:ph type="sldNum" sz="quarter" idx="10"/>
          </p:nvPr>
        </p:nvSpPr>
        <p:spPr/>
        <p:txBody>
          <a:bodyPr/>
          <a:lstStyle/>
          <a:p>
            <a:fld id="{4E234FD8-FF63-4B97-B7D2-A729364B6202}" type="slidenum">
              <a:rPr lang="cs-CZ" smtClean="0"/>
              <a:t>24</a:t>
            </a:fld>
            <a:endParaRPr lang="cs-CZ"/>
          </a:p>
        </p:txBody>
      </p:sp>
    </p:spTree>
    <p:extLst>
      <p:ext uri="{BB962C8B-B14F-4D97-AF65-F5344CB8AC3E}">
        <p14:creationId xmlns:p14="http://schemas.microsoft.com/office/powerpoint/2010/main" val="28729607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11. Více</a:t>
            </a:r>
            <a:r>
              <a:rPr lang="cs-CZ" baseline="0" dirty="0" smtClean="0"/>
              <a:t> o tom, viz: Říčan, Rudolf – Molnár, </a:t>
            </a:r>
            <a:r>
              <a:rPr lang="cs-CZ" baseline="0" dirty="0" err="1" smtClean="0"/>
              <a:t>Amedeo</a:t>
            </a:r>
            <a:r>
              <a:rPr lang="cs-CZ" baseline="0" dirty="0" smtClean="0"/>
              <a:t>. Dvanáct století církevních dějin, 1973, s. 128.</a:t>
            </a:r>
            <a:endParaRPr lang="cs-CZ" dirty="0"/>
          </a:p>
        </p:txBody>
      </p:sp>
      <p:sp>
        <p:nvSpPr>
          <p:cNvPr id="4" name="Zástupný symbol pro číslo snímku 3"/>
          <p:cNvSpPr>
            <a:spLocks noGrp="1"/>
          </p:cNvSpPr>
          <p:nvPr>
            <p:ph type="sldNum" sz="quarter" idx="10"/>
          </p:nvPr>
        </p:nvSpPr>
        <p:spPr/>
        <p:txBody>
          <a:bodyPr/>
          <a:lstStyle/>
          <a:p>
            <a:fld id="{4E234FD8-FF63-4B97-B7D2-A729364B6202}" type="slidenum">
              <a:rPr lang="cs-CZ" smtClean="0"/>
              <a:t>27</a:t>
            </a:fld>
            <a:endParaRPr lang="cs-CZ"/>
          </a:p>
        </p:txBody>
      </p:sp>
    </p:spTree>
    <p:extLst>
      <p:ext uri="{BB962C8B-B14F-4D97-AF65-F5344CB8AC3E}">
        <p14:creationId xmlns:p14="http://schemas.microsoft.com/office/powerpoint/2010/main" val="35362868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b="1" dirty="0" smtClean="0"/>
              <a:t>Manicheismus: </a:t>
            </a:r>
            <a:r>
              <a:rPr lang="cs-CZ" dirty="0" smtClean="0"/>
              <a:t>Náboženské učení založené ve 3.století po Kristu a hlásalo, že základem světa je boj dobra-světla a zla-tmy,</a:t>
            </a:r>
          </a:p>
          <a:p>
            <a:r>
              <a:rPr lang="cs-CZ" dirty="0" smtClean="0"/>
              <a:t>Lidské tělo je zlé, a proto ani Kristus neměl hmotné tělo, lidská duše se převtěluje.</a:t>
            </a:r>
          </a:p>
          <a:p>
            <a:r>
              <a:rPr lang="cs-CZ" dirty="0" smtClean="0"/>
              <a:t>Více o tom, viz Manicheismus, in: Salajka Milan. Orientační teologický slovník, Ježek</a:t>
            </a:r>
            <a:r>
              <a:rPr lang="cs-CZ" baseline="0" dirty="0" smtClean="0"/>
              <a:t> 2000, </a:t>
            </a:r>
            <a:r>
              <a:rPr lang="cs-CZ" dirty="0" smtClean="0"/>
              <a:t>s. 91. </a:t>
            </a:r>
            <a:endParaRPr lang="cs-CZ" dirty="0"/>
          </a:p>
        </p:txBody>
      </p:sp>
      <p:sp>
        <p:nvSpPr>
          <p:cNvPr id="4" name="Zástupný symbol pro číslo snímku 3"/>
          <p:cNvSpPr>
            <a:spLocks noGrp="1"/>
          </p:cNvSpPr>
          <p:nvPr>
            <p:ph type="sldNum" sz="quarter" idx="10"/>
          </p:nvPr>
        </p:nvSpPr>
        <p:spPr/>
        <p:txBody>
          <a:bodyPr/>
          <a:lstStyle/>
          <a:p>
            <a:fld id="{4E234FD8-FF63-4B97-B7D2-A729364B6202}" type="slidenum">
              <a:rPr lang="cs-CZ" smtClean="0"/>
              <a:t>29</a:t>
            </a:fld>
            <a:endParaRPr lang="cs-CZ"/>
          </a:p>
        </p:txBody>
      </p:sp>
    </p:spTree>
    <p:extLst>
      <p:ext uri="{BB962C8B-B14F-4D97-AF65-F5344CB8AC3E}">
        <p14:creationId xmlns:p14="http://schemas.microsoft.com/office/powerpoint/2010/main" val="14323679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12. Husovo</a:t>
            </a:r>
            <a:r>
              <a:rPr lang="cs-CZ" baseline="0" dirty="0" smtClean="0"/>
              <a:t> kázání je obsažena v: HUS, Jan. </a:t>
            </a:r>
            <a:r>
              <a:rPr lang="cs-CZ" i="1" baseline="0" dirty="0" err="1" smtClean="0"/>
              <a:t>Postilla</a:t>
            </a:r>
            <a:r>
              <a:rPr lang="cs-CZ" i="1" baseline="0" dirty="0" smtClean="0"/>
              <a:t>,</a:t>
            </a:r>
            <a:r>
              <a:rPr lang="cs-CZ" baseline="0" dirty="0" smtClean="0"/>
              <a:t> přeložili: </a:t>
            </a:r>
            <a:r>
              <a:rPr lang="cs-CZ" baseline="0" dirty="0" err="1" smtClean="0"/>
              <a:t>F.M.Bartoš</a:t>
            </a:r>
            <a:r>
              <a:rPr lang="cs-CZ" baseline="0" dirty="0" smtClean="0"/>
              <a:t>, F.M. Dobiáš, Praha: KEBF, 1952, ad hoc viz s.</a:t>
            </a:r>
          </a:p>
          <a:p>
            <a:r>
              <a:rPr lang="cs-CZ" baseline="0" dirty="0" smtClean="0"/>
              <a:t>20-28.</a:t>
            </a:r>
            <a:endParaRPr lang="cs-CZ" dirty="0"/>
          </a:p>
        </p:txBody>
      </p:sp>
      <p:sp>
        <p:nvSpPr>
          <p:cNvPr id="4" name="Zástupný symbol pro číslo snímku 3"/>
          <p:cNvSpPr>
            <a:spLocks noGrp="1"/>
          </p:cNvSpPr>
          <p:nvPr>
            <p:ph type="sldNum" sz="quarter" idx="10"/>
          </p:nvPr>
        </p:nvSpPr>
        <p:spPr/>
        <p:txBody>
          <a:bodyPr/>
          <a:lstStyle/>
          <a:p>
            <a:fld id="{4E234FD8-FF63-4B97-B7D2-A729364B6202}" type="slidenum">
              <a:rPr lang="cs-CZ" smtClean="0"/>
              <a:t>35</a:t>
            </a:fld>
            <a:endParaRPr lang="cs-CZ"/>
          </a:p>
        </p:txBody>
      </p:sp>
    </p:spTree>
    <p:extLst>
      <p:ext uri="{BB962C8B-B14F-4D97-AF65-F5344CB8AC3E}">
        <p14:creationId xmlns:p14="http://schemas.microsoft.com/office/powerpoint/2010/main" val="12506208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13. Podrobněji o tom, viz </a:t>
            </a:r>
            <a:r>
              <a:rPr lang="cs-CZ" dirty="0" err="1" smtClean="0"/>
              <a:t>Liguš</a:t>
            </a:r>
            <a:r>
              <a:rPr lang="cs-CZ" dirty="0" smtClean="0"/>
              <a:t>, Ján. </a:t>
            </a:r>
            <a:r>
              <a:rPr lang="cs-CZ" dirty="0" err="1" smtClean="0"/>
              <a:t>Hussens</a:t>
            </a:r>
            <a:r>
              <a:rPr lang="cs-CZ" dirty="0" smtClean="0"/>
              <a:t> </a:t>
            </a:r>
            <a:r>
              <a:rPr lang="cs-CZ" dirty="0" err="1" smtClean="0"/>
              <a:t>Schriftbegriff</a:t>
            </a:r>
            <a:r>
              <a:rPr lang="cs-CZ" dirty="0" smtClean="0"/>
              <a:t> nach </a:t>
            </a:r>
            <a:r>
              <a:rPr lang="cs-CZ" dirty="0" err="1" smtClean="0"/>
              <a:t>seine</a:t>
            </a:r>
            <a:r>
              <a:rPr lang="de-DE" dirty="0" smtClean="0"/>
              <a:t>n</a:t>
            </a:r>
            <a:r>
              <a:rPr lang="cs-CZ" dirty="0" smtClean="0"/>
              <a:t> </a:t>
            </a:r>
            <a:r>
              <a:rPr lang="cs-CZ" dirty="0" err="1" smtClean="0"/>
              <a:t>Predigten</a:t>
            </a:r>
            <a:r>
              <a:rPr lang="cs-CZ" dirty="0" smtClean="0"/>
              <a:t>, in: </a:t>
            </a:r>
            <a:r>
              <a:rPr lang="cs-CZ" i="1" dirty="0" smtClean="0"/>
              <a:t>Jan Hus </a:t>
            </a:r>
            <a:r>
              <a:rPr lang="cs-CZ" i="1" dirty="0" err="1" smtClean="0"/>
              <a:t>zwischen</a:t>
            </a:r>
            <a:r>
              <a:rPr lang="cs-CZ" i="1" dirty="0" smtClean="0"/>
              <a:t> </a:t>
            </a:r>
            <a:r>
              <a:rPr lang="cs-CZ" i="1" dirty="0" err="1" smtClean="0"/>
              <a:t>Zeiten</a:t>
            </a:r>
            <a:r>
              <a:rPr lang="cs-CZ" i="1" dirty="0" smtClean="0"/>
              <a:t> V</a:t>
            </a:r>
            <a:r>
              <a:rPr lang="de-DE" i="1" dirty="0" smtClean="0"/>
              <a:t>ö</a:t>
            </a:r>
            <a:r>
              <a:rPr lang="cs-CZ" i="1" dirty="0" err="1" smtClean="0"/>
              <a:t>lkern</a:t>
            </a:r>
            <a:r>
              <a:rPr lang="cs-CZ" i="1" dirty="0" smtClean="0"/>
              <a:t> </a:t>
            </a:r>
            <a:r>
              <a:rPr lang="cs-CZ" i="1" dirty="0" err="1" smtClean="0"/>
              <a:t>und</a:t>
            </a:r>
            <a:r>
              <a:rPr lang="cs-CZ" i="1" dirty="0" smtClean="0"/>
              <a:t> </a:t>
            </a:r>
            <a:r>
              <a:rPr lang="cs-CZ" i="1" dirty="0" err="1" smtClean="0"/>
              <a:t>Konfessionen</a:t>
            </a:r>
            <a:r>
              <a:rPr lang="cs-CZ" i="1" dirty="0" smtClean="0"/>
              <a:t>. </a:t>
            </a:r>
            <a:r>
              <a:rPr lang="de-DE" dirty="0" smtClean="0"/>
              <a:t>München: Herausgegeben von Ferdinand Seibt et </a:t>
            </a:r>
            <a:r>
              <a:rPr lang="de-DE" dirty="0" err="1" smtClean="0"/>
              <a:t>alii</a:t>
            </a:r>
            <a:r>
              <a:rPr lang="de-DE" dirty="0" smtClean="0"/>
              <a:t>, R. Oldenburg Verlag, 1997, s. 127-138.</a:t>
            </a:r>
            <a:endParaRPr lang="cs-CZ" dirty="0"/>
          </a:p>
        </p:txBody>
      </p:sp>
      <p:sp>
        <p:nvSpPr>
          <p:cNvPr id="4" name="Zástupný symbol pro číslo snímku 3"/>
          <p:cNvSpPr>
            <a:spLocks noGrp="1"/>
          </p:cNvSpPr>
          <p:nvPr>
            <p:ph type="sldNum" sz="quarter" idx="10"/>
          </p:nvPr>
        </p:nvSpPr>
        <p:spPr/>
        <p:txBody>
          <a:bodyPr/>
          <a:lstStyle/>
          <a:p>
            <a:fld id="{4E234FD8-FF63-4B97-B7D2-A729364B6202}" type="slidenum">
              <a:rPr lang="cs-CZ" smtClean="0"/>
              <a:t>36</a:t>
            </a:fld>
            <a:endParaRPr lang="cs-CZ"/>
          </a:p>
        </p:txBody>
      </p:sp>
    </p:spTree>
    <p:extLst>
      <p:ext uri="{BB962C8B-B14F-4D97-AF65-F5344CB8AC3E}">
        <p14:creationId xmlns:p14="http://schemas.microsoft.com/office/powerpoint/2010/main" val="15557819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14. K biblickým knihám, které nezvěstují Krista Luther zařazuje: Jakobův List, který zvěstuje „zákon místo</a:t>
            </a:r>
            <a:r>
              <a:rPr lang="cs-CZ" baseline="0" dirty="0" smtClean="0"/>
              <a:t> evangelia“, a </a:t>
            </a:r>
          </a:p>
          <a:p>
            <a:r>
              <a:rPr lang="cs-CZ" baseline="0" dirty="0" smtClean="0"/>
              <a:t>Tudíž „nechci ho mít ve své Bibli“, analogicky se vyjadřuje o Listu </a:t>
            </a:r>
            <a:r>
              <a:rPr lang="cs-CZ" baseline="0" dirty="0" err="1" smtClean="0"/>
              <a:t>Judovu</a:t>
            </a:r>
            <a:r>
              <a:rPr lang="cs-CZ" baseline="0" dirty="0" smtClean="0"/>
              <a:t>, který „nepatří k pravým hlavním knihám</a:t>
            </a:r>
          </a:p>
          <a:p>
            <a:r>
              <a:rPr lang="cs-CZ" baseline="0" dirty="0" smtClean="0"/>
              <a:t>Nového zákona, a posléze Kniha Zjevení </a:t>
            </a:r>
            <a:r>
              <a:rPr lang="cs-CZ" baseline="0" dirty="0" err="1" smtClean="0"/>
              <a:t>sv.Jana</a:t>
            </a:r>
            <a:r>
              <a:rPr lang="cs-CZ" baseline="0" dirty="0" smtClean="0"/>
              <a:t>, o níž se vyjadřuje , že „vůbec nic necítí z toho, že je inspirována </a:t>
            </a:r>
          </a:p>
          <a:p>
            <a:r>
              <a:rPr lang="cs-CZ" baseline="0" dirty="0" smtClean="0"/>
              <a:t>Duchem svatým . </a:t>
            </a:r>
            <a:r>
              <a:rPr lang="cs-CZ" baseline="0" dirty="0" err="1" smtClean="0"/>
              <a:t>Althaus</a:t>
            </a:r>
            <a:r>
              <a:rPr lang="cs-CZ" baseline="0" dirty="0" smtClean="0"/>
              <a:t>, Pavel, Die </a:t>
            </a:r>
            <a:r>
              <a:rPr lang="cs-CZ" baseline="0" dirty="0" err="1" smtClean="0"/>
              <a:t>Theologie</a:t>
            </a:r>
            <a:r>
              <a:rPr lang="cs-CZ" baseline="0" dirty="0" smtClean="0"/>
              <a:t> Martin </a:t>
            </a:r>
            <a:r>
              <a:rPr lang="cs-CZ" baseline="0" dirty="0" err="1" smtClean="0"/>
              <a:t>Luther´s</a:t>
            </a:r>
            <a:r>
              <a:rPr lang="cs-CZ" baseline="0" dirty="0" smtClean="0"/>
              <a:t>, s. 80 a 81.</a:t>
            </a:r>
            <a:endParaRPr lang="cs-CZ" dirty="0"/>
          </a:p>
        </p:txBody>
      </p:sp>
      <p:sp>
        <p:nvSpPr>
          <p:cNvPr id="4" name="Zástupný symbol pro číslo snímku 3"/>
          <p:cNvSpPr>
            <a:spLocks noGrp="1"/>
          </p:cNvSpPr>
          <p:nvPr>
            <p:ph type="sldNum" sz="quarter" idx="10"/>
          </p:nvPr>
        </p:nvSpPr>
        <p:spPr/>
        <p:txBody>
          <a:bodyPr/>
          <a:lstStyle/>
          <a:p>
            <a:fld id="{4E234FD8-FF63-4B97-B7D2-A729364B6202}" type="slidenum">
              <a:rPr lang="cs-CZ" smtClean="0"/>
              <a:t>45</a:t>
            </a:fld>
            <a:endParaRPr lang="cs-CZ"/>
          </a:p>
        </p:txBody>
      </p:sp>
    </p:spTree>
    <p:extLst>
      <p:ext uri="{BB962C8B-B14F-4D97-AF65-F5344CB8AC3E}">
        <p14:creationId xmlns:p14="http://schemas.microsoft.com/office/powerpoint/2010/main" val="1094242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228600" indent="-228600">
              <a:buAutoNum type="arabicPeriod"/>
            </a:pPr>
            <a:r>
              <a:rPr lang="cs-CZ" dirty="0" smtClean="0"/>
              <a:t>V</a:t>
            </a:r>
            <a:r>
              <a:rPr lang="cs-CZ" baseline="0" dirty="0" smtClean="0"/>
              <a:t> řecké kulturní tradici byl také Homér považován  za božského interpreta a  hermeneuta.</a:t>
            </a:r>
          </a:p>
          <a:p>
            <a:pPr marL="0" indent="0">
              <a:buNone/>
            </a:pPr>
            <a:r>
              <a:rPr lang="cs-CZ" baseline="0" dirty="0" smtClean="0"/>
              <a:t>Podrobnosti k tomu viz, </a:t>
            </a:r>
            <a:r>
              <a:rPr lang="cs-CZ" baseline="0" dirty="0" err="1" smtClean="0"/>
              <a:t>Palmer</a:t>
            </a:r>
            <a:r>
              <a:rPr lang="cs-CZ" baseline="0" dirty="0" smtClean="0"/>
              <a:t>, E. Richard. </a:t>
            </a:r>
            <a:r>
              <a:rPr lang="cs-CZ" b="1" i="1" baseline="0" dirty="0" err="1" smtClean="0"/>
              <a:t>Hermeneutics</a:t>
            </a:r>
            <a:r>
              <a:rPr lang="cs-CZ" b="1" i="1" baseline="0" dirty="0" smtClean="0"/>
              <a:t>. </a:t>
            </a:r>
            <a:r>
              <a:rPr lang="cs-CZ" b="1" i="1" baseline="0" dirty="0" err="1" smtClean="0"/>
              <a:t>Interpretation</a:t>
            </a:r>
            <a:r>
              <a:rPr lang="cs-CZ" b="1" i="1" baseline="0" dirty="0" smtClean="0"/>
              <a:t> </a:t>
            </a:r>
            <a:r>
              <a:rPr lang="cs-CZ" b="1" i="1" baseline="0" dirty="0" err="1" smtClean="0"/>
              <a:t>Theory</a:t>
            </a:r>
            <a:r>
              <a:rPr lang="cs-CZ" b="1" i="1" baseline="0" dirty="0" smtClean="0"/>
              <a:t> in </a:t>
            </a:r>
            <a:r>
              <a:rPr lang="cs-CZ" b="1" i="1" baseline="0" dirty="0" err="1" smtClean="0"/>
              <a:t>Schleiermacher</a:t>
            </a:r>
            <a:r>
              <a:rPr lang="cs-CZ" b="1" i="1" baseline="0" dirty="0" smtClean="0"/>
              <a:t>, </a:t>
            </a:r>
            <a:r>
              <a:rPr lang="cs-CZ" b="1" i="1" baseline="0" dirty="0" err="1" smtClean="0"/>
              <a:t>Dilthey</a:t>
            </a:r>
            <a:r>
              <a:rPr lang="cs-CZ" b="1" i="1" baseline="0" dirty="0" smtClean="0"/>
              <a:t>, </a:t>
            </a:r>
            <a:r>
              <a:rPr lang="cs-CZ" b="1" i="1" baseline="0" dirty="0" err="1" smtClean="0"/>
              <a:t>Heidegger</a:t>
            </a:r>
            <a:r>
              <a:rPr lang="cs-CZ" b="1" i="1" baseline="0" dirty="0" smtClean="0"/>
              <a:t> and </a:t>
            </a:r>
            <a:r>
              <a:rPr lang="cs-CZ" b="1" i="1" baseline="0" dirty="0" err="1" smtClean="0"/>
              <a:t>Gadamer</a:t>
            </a:r>
            <a:r>
              <a:rPr lang="cs-CZ" b="1" i="1" baseline="0" dirty="0" smtClean="0"/>
              <a:t>, </a:t>
            </a:r>
            <a:r>
              <a:rPr lang="cs-CZ" baseline="0" dirty="0" smtClean="0"/>
              <a:t>Chicago, </a:t>
            </a:r>
            <a:r>
              <a:rPr lang="cs-CZ" baseline="0" dirty="0" err="1" smtClean="0"/>
              <a:t>Northwestern</a:t>
            </a:r>
            <a:r>
              <a:rPr lang="cs-CZ" baseline="0" dirty="0" smtClean="0"/>
              <a:t> University </a:t>
            </a:r>
            <a:r>
              <a:rPr lang="cs-CZ" baseline="0" dirty="0" err="1" smtClean="0"/>
              <a:t>Press</a:t>
            </a:r>
            <a:r>
              <a:rPr lang="cs-CZ" baseline="0" dirty="0" smtClean="0"/>
              <a:t>, 1969, s. 15.</a:t>
            </a:r>
            <a:endParaRPr lang="cs-CZ" dirty="0"/>
          </a:p>
        </p:txBody>
      </p:sp>
      <p:sp>
        <p:nvSpPr>
          <p:cNvPr id="4" name="Zástupný symbol pro číslo snímku 3"/>
          <p:cNvSpPr>
            <a:spLocks noGrp="1"/>
          </p:cNvSpPr>
          <p:nvPr>
            <p:ph type="sldNum" sz="quarter" idx="10"/>
          </p:nvPr>
        </p:nvSpPr>
        <p:spPr/>
        <p:txBody>
          <a:bodyPr/>
          <a:lstStyle/>
          <a:p>
            <a:fld id="{4E234FD8-FF63-4B97-B7D2-A729364B6202}" type="slidenum">
              <a:rPr lang="cs-CZ" smtClean="0"/>
              <a:t>2</a:t>
            </a:fld>
            <a:endParaRPr lang="cs-CZ"/>
          </a:p>
        </p:txBody>
      </p:sp>
    </p:spTree>
    <p:extLst>
      <p:ext uri="{BB962C8B-B14F-4D97-AF65-F5344CB8AC3E}">
        <p14:creationId xmlns:p14="http://schemas.microsoft.com/office/powerpoint/2010/main" val="36554413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228600" indent="-228600">
              <a:buAutoNum type="arabicPeriod" startAt="15"/>
            </a:pPr>
            <a:r>
              <a:rPr lang="cs-CZ" dirty="0" smtClean="0"/>
              <a:t>Známa jsou díla autorů: </a:t>
            </a:r>
            <a:r>
              <a:rPr lang="cs-CZ" dirty="0" err="1" smtClean="0"/>
              <a:t>Sciopius</a:t>
            </a:r>
            <a:r>
              <a:rPr lang="cs-CZ" dirty="0" smtClean="0"/>
              <a:t> </a:t>
            </a:r>
            <a:r>
              <a:rPr lang="cs-CZ" dirty="0" err="1" smtClean="0"/>
              <a:t>Caspar</a:t>
            </a:r>
            <a:r>
              <a:rPr lang="cs-CZ" dirty="0" smtClean="0"/>
              <a:t> </a:t>
            </a:r>
            <a:r>
              <a:rPr lang="cs-CZ" dirty="0" err="1" smtClean="0"/>
              <a:t>Schoppe</a:t>
            </a:r>
            <a:r>
              <a:rPr lang="cs-CZ" dirty="0" smtClean="0"/>
              <a:t>, De </a:t>
            </a:r>
            <a:r>
              <a:rPr lang="cs-CZ" dirty="0" err="1" smtClean="0"/>
              <a:t>arte</a:t>
            </a:r>
            <a:r>
              <a:rPr lang="cs-CZ" dirty="0" smtClean="0"/>
              <a:t> </a:t>
            </a:r>
            <a:r>
              <a:rPr lang="cs-CZ" dirty="0" err="1" smtClean="0"/>
              <a:t>Critica</a:t>
            </a:r>
            <a:r>
              <a:rPr lang="cs-CZ" dirty="0" smtClean="0"/>
              <a:t> (1597), Johannes </a:t>
            </a:r>
            <a:r>
              <a:rPr lang="cs-CZ" dirty="0" err="1" smtClean="0"/>
              <a:t>Clericus</a:t>
            </a:r>
            <a:r>
              <a:rPr lang="cs-CZ" dirty="0" smtClean="0"/>
              <a:t>, </a:t>
            </a:r>
            <a:r>
              <a:rPr lang="cs-CZ" dirty="0" err="1" smtClean="0"/>
              <a:t>Ars</a:t>
            </a:r>
            <a:r>
              <a:rPr lang="cs-CZ" dirty="0" smtClean="0"/>
              <a:t> </a:t>
            </a:r>
            <a:r>
              <a:rPr lang="cs-CZ" dirty="0" err="1" smtClean="0"/>
              <a:t>Critica</a:t>
            </a:r>
            <a:r>
              <a:rPr lang="cs-CZ" dirty="0" smtClean="0"/>
              <a:t> (1697),</a:t>
            </a:r>
          </a:p>
          <a:p>
            <a:pPr marL="0" indent="0">
              <a:buNone/>
            </a:pPr>
            <a:r>
              <a:rPr lang="cs-CZ" dirty="0" err="1" smtClean="0"/>
              <a:t>Larentius</a:t>
            </a:r>
            <a:r>
              <a:rPr lang="cs-CZ" dirty="0" smtClean="0"/>
              <a:t> </a:t>
            </a:r>
            <a:r>
              <a:rPr lang="cs-CZ" dirty="0" err="1" smtClean="0"/>
              <a:t>Humphrey</a:t>
            </a:r>
            <a:r>
              <a:rPr lang="cs-CZ" dirty="0" smtClean="0"/>
              <a:t>, De </a:t>
            </a:r>
            <a:r>
              <a:rPr lang="cs-CZ" dirty="0" err="1" smtClean="0"/>
              <a:t>ratione</a:t>
            </a:r>
            <a:r>
              <a:rPr lang="cs-CZ" dirty="0" smtClean="0"/>
              <a:t> </a:t>
            </a:r>
            <a:r>
              <a:rPr lang="cs-CZ" dirty="0" err="1" smtClean="0"/>
              <a:t>interpretandi</a:t>
            </a:r>
            <a:r>
              <a:rPr lang="cs-CZ" dirty="0" smtClean="0"/>
              <a:t> (1559) a mnohé jiné. Viz </a:t>
            </a:r>
            <a:r>
              <a:rPr lang="cs-CZ" dirty="0" err="1" smtClean="0"/>
              <a:t>Palmer</a:t>
            </a:r>
            <a:r>
              <a:rPr lang="cs-CZ" dirty="0" smtClean="0"/>
              <a:t> Richard, </a:t>
            </a:r>
            <a:r>
              <a:rPr lang="cs-CZ" dirty="0" err="1" smtClean="0"/>
              <a:t>op.cit</a:t>
            </a:r>
            <a:r>
              <a:rPr lang="cs-CZ" dirty="0" smtClean="0"/>
              <a:t>., s. 35.</a:t>
            </a:r>
            <a:endParaRPr lang="cs-CZ" dirty="0"/>
          </a:p>
        </p:txBody>
      </p:sp>
      <p:sp>
        <p:nvSpPr>
          <p:cNvPr id="4" name="Zástupný symbol pro číslo snímku 3"/>
          <p:cNvSpPr>
            <a:spLocks noGrp="1"/>
          </p:cNvSpPr>
          <p:nvPr>
            <p:ph type="sldNum" sz="quarter" idx="10"/>
          </p:nvPr>
        </p:nvSpPr>
        <p:spPr/>
        <p:txBody>
          <a:bodyPr/>
          <a:lstStyle/>
          <a:p>
            <a:fld id="{4E234FD8-FF63-4B97-B7D2-A729364B6202}" type="slidenum">
              <a:rPr lang="cs-CZ" smtClean="0"/>
              <a:t>51</a:t>
            </a:fld>
            <a:endParaRPr lang="cs-CZ"/>
          </a:p>
        </p:txBody>
      </p:sp>
    </p:spTree>
    <p:extLst>
      <p:ext uri="{BB962C8B-B14F-4D97-AF65-F5344CB8AC3E}">
        <p14:creationId xmlns:p14="http://schemas.microsoft.com/office/powerpoint/2010/main" val="35346613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16. Podrobnosti k tomu, viz </a:t>
            </a:r>
            <a:r>
              <a:rPr lang="de-DE" dirty="0" smtClean="0"/>
              <a:t> </a:t>
            </a:r>
            <a:r>
              <a:rPr lang="de-DE" dirty="0" err="1" smtClean="0"/>
              <a:t>Moldaeneke</a:t>
            </a:r>
            <a:r>
              <a:rPr lang="de-DE" dirty="0" smtClean="0"/>
              <a:t>, Schriftverständnis und Schriftauslegung im Zeitalter der Reformation,</a:t>
            </a:r>
          </a:p>
          <a:p>
            <a:r>
              <a:rPr lang="de-DE" dirty="0" smtClean="0"/>
              <a:t>Teil I, Mathias </a:t>
            </a:r>
            <a:r>
              <a:rPr lang="de-DE" dirty="0" err="1" smtClean="0"/>
              <a:t>Flacius</a:t>
            </a:r>
            <a:r>
              <a:rPr lang="de-DE" dirty="0" smtClean="0"/>
              <a:t> </a:t>
            </a:r>
            <a:r>
              <a:rPr lang="de-DE" dirty="0" err="1" smtClean="0"/>
              <a:t>Illyricus</a:t>
            </a:r>
            <a:r>
              <a:rPr lang="de-DE" dirty="0" smtClean="0"/>
              <a:t>, Stuttgart, 1936,</a:t>
            </a:r>
            <a:r>
              <a:rPr lang="de-DE" baseline="0" dirty="0" smtClean="0"/>
              <a:t> s. 487, 492, 127, 617 etc.</a:t>
            </a:r>
            <a:endParaRPr lang="cs-CZ" dirty="0"/>
          </a:p>
        </p:txBody>
      </p:sp>
      <p:sp>
        <p:nvSpPr>
          <p:cNvPr id="4" name="Zástupný symbol pro číslo snímku 3"/>
          <p:cNvSpPr>
            <a:spLocks noGrp="1"/>
          </p:cNvSpPr>
          <p:nvPr>
            <p:ph type="sldNum" sz="quarter" idx="10"/>
          </p:nvPr>
        </p:nvSpPr>
        <p:spPr/>
        <p:txBody>
          <a:bodyPr/>
          <a:lstStyle/>
          <a:p>
            <a:fld id="{4E234FD8-FF63-4B97-B7D2-A729364B6202}" type="slidenum">
              <a:rPr lang="cs-CZ" smtClean="0"/>
              <a:t>58</a:t>
            </a:fld>
            <a:endParaRPr lang="cs-CZ"/>
          </a:p>
        </p:txBody>
      </p:sp>
    </p:spTree>
    <p:extLst>
      <p:ext uri="{BB962C8B-B14F-4D97-AF65-F5344CB8AC3E}">
        <p14:creationId xmlns:p14="http://schemas.microsoft.com/office/powerpoint/2010/main" val="19406949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400" dirty="0" smtClean="0"/>
              <a:t>17.Souhrnně lze říci, že </a:t>
            </a:r>
            <a:r>
              <a:rPr lang="cs-CZ" sz="1400" dirty="0" err="1" smtClean="0"/>
              <a:t>Illyricus</a:t>
            </a:r>
            <a:r>
              <a:rPr lang="cs-CZ" sz="1400" dirty="0" smtClean="0"/>
              <a:t> zdůraznil: Jednotu celého Písma jako jedinečného pramene Božího zjevení,</a:t>
            </a:r>
          </a:p>
          <a:p>
            <a:r>
              <a:rPr lang="cs-CZ" sz="1400" dirty="0" smtClean="0"/>
              <a:t>Pneumatickou inspiraci Písma jako jediného pramene poznání Boha a spásy člověka,</a:t>
            </a:r>
            <a:r>
              <a:rPr lang="cs-CZ" sz="1400" baseline="0" dirty="0" smtClean="0"/>
              <a:t> Písmo je norma </a:t>
            </a:r>
            <a:r>
              <a:rPr lang="cs-CZ" sz="1400" baseline="0" dirty="0" err="1" smtClean="0"/>
              <a:t>normans</a:t>
            </a:r>
            <a:r>
              <a:rPr lang="cs-CZ" sz="1400" baseline="0" dirty="0" smtClean="0"/>
              <a:t> </a:t>
            </a:r>
          </a:p>
          <a:p>
            <a:r>
              <a:rPr lang="cs-CZ" sz="1400" baseline="0" dirty="0" err="1" smtClean="0"/>
              <a:t>Ecclesiae</a:t>
            </a:r>
            <a:r>
              <a:rPr lang="cs-CZ" sz="1400" baseline="0" dirty="0" smtClean="0"/>
              <a:t>, lásky k vědecké práci s biblickými texty, pramen narození člověka z Ducha svatého a normou </a:t>
            </a:r>
          </a:p>
          <a:p>
            <a:r>
              <a:rPr lang="cs-CZ" sz="1400" baseline="0" dirty="0" smtClean="0"/>
              <a:t>Lidského života pro získání spásy.</a:t>
            </a:r>
            <a:endParaRPr lang="cs-CZ" sz="1400" dirty="0"/>
          </a:p>
        </p:txBody>
      </p:sp>
      <p:sp>
        <p:nvSpPr>
          <p:cNvPr id="4" name="Zástupný symbol pro číslo snímku 3"/>
          <p:cNvSpPr>
            <a:spLocks noGrp="1"/>
          </p:cNvSpPr>
          <p:nvPr>
            <p:ph type="sldNum" sz="quarter" idx="10"/>
          </p:nvPr>
        </p:nvSpPr>
        <p:spPr/>
        <p:txBody>
          <a:bodyPr/>
          <a:lstStyle/>
          <a:p>
            <a:fld id="{4E234FD8-FF63-4B97-B7D2-A729364B6202}" type="slidenum">
              <a:rPr lang="cs-CZ" smtClean="0"/>
              <a:t>59</a:t>
            </a:fld>
            <a:endParaRPr lang="cs-CZ"/>
          </a:p>
        </p:txBody>
      </p:sp>
    </p:spTree>
    <p:extLst>
      <p:ext uri="{BB962C8B-B14F-4D97-AF65-F5344CB8AC3E}">
        <p14:creationId xmlns:p14="http://schemas.microsoft.com/office/powerpoint/2010/main" val="17008211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4E234FD8-FF63-4B97-B7D2-A729364B6202}" type="slidenum">
              <a:rPr lang="cs-CZ" smtClean="0"/>
              <a:t>64</a:t>
            </a:fld>
            <a:endParaRPr lang="cs-CZ"/>
          </a:p>
        </p:txBody>
      </p:sp>
    </p:spTree>
    <p:extLst>
      <p:ext uri="{BB962C8B-B14F-4D97-AF65-F5344CB8AC3E}">
        <p14:creationId xmlns:p14="http://schemas.microsoft.com/office/powerpoint/2010/main" val="13267048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18. </a:t>
            </a:r>
            <a:r>
              <a:rPr lang="cs-CZ" b="1" dirty="0" smtClean="0"/>
              <a:t>V období racionalismu</a:t>
            </a:r>
            <a:r>
              <a:rPr lang="cs-CZ" dirty="0" smtClean="0"/>
              <a:t> se </a:t>
            </a:r>
            <a:r>
              <a:rPr lang="cs-CZ" dirty="0" err="1" smtClean="0"/>
              <a:t>Dannhauerové</a:t>
            </a:r>
            <a:r>
              <a:rPr lang="cs-CZ" dirty="0" smtClean="0"/>
              <a:t> postupy začaly postupně zevšeobecňovat, jak</a:t>
            </a:r>
          </a:p>
          <a:p>
            <a:r>
              <a:rPr lang="cs-CZ" dirty="0" smtClean="0"/>
              <a:t>To dokazuje</a:t>
            </a:r>
            <a:r>
              <a:rPr lang="cs-CZ" baseline="0" dirty="0" smtClean="0"/>
              <a:t> historicko-kritická exegetická škola, která začala „na výklad Bible aplikovat  stejné exegetické</a:t>
            </a:r>
          </a:p>
          <a:p>
            <a:r>
              <a:rPr lang="cs-CZ" baseline="0" dirty="0" smtClean="0"/>
              <a:t>Metody, jako na ostatní literaturu“. (Maier, Gerhard. </a:t>
            </a:r>
            <a:r>
              <a:rPr lang="cs-CZ" baseline="0" dirty="0" err="1" smtClean="0"/>
              <a:t>Biblische</a:t>
            </a:r>
            <a:r>
              <a:rPr lang="cs-CZ" baseline="0" dirty="0" smtClean="0"/>
              <a:t> Hermeneutik, 1991, s. 260 a </a:t>
            </a:r>
            <a:r>
              <a:rPr lang="cs-CZ" baseline="0" dirty="0" err="1" smtClean="0"/>
              <a:t>Palmer</a:t>
            </a:r>
            <a:r>
              <a:rPr lang="cs-CZ" baseline="0" dirty="0" smtClean="0"/>
              <a:t> Richard, </a:t>
            </a:r>
            <a:r>
              <a:rPr lang="cs-CZ" baseline="0" dirty="0" err="1" smtClean="0"/>
              <a:t>op.cit</a:t>
            </a:r>
            <a:r>
              <a:rPr lang="cs-CZ" baseline="0" dirty="0" smtClean="0"/>
              <a:t>., s. 38.</a:t>
            </a:r>
            <a:r>
              <a:rPr lang="cs-CZ" dirty="0" smtClean="0"/>
              <a:t> </a:t>
            </a:r>
            <a:endParaRPr lang="cs-CZ" dirty="0"/>
          </a:p>
        </p:txBody>
      </p:sp>
      <p:sp>
        <p:nvSpPr>
          <p:cNvPr id="4" name="Zástupný symbol pro číslo snímku 3"/>
          <p:cNvSpPr>
            <a:spLocks noGrp="1"/>
          </p:cNvSpPr>
          <p:nvPr>
            <p:ph type="sldNum" sz="quarter" idx="10"/>
          </p:nvPr>
        </p:nvSpPr>
        <p:spPr/>
        <p:txBody>
          <a:bodyPr/>
          <a:lstStyle/>
          <a:p>
            <a:fld id="{4E234FD8-FF63-4B97-B7D2-A729364B6202}" type="slidenum">
              <a:rPr lang="cs-CZ" smtClean="0"/>
              <a:t>65</a:t>
            </a:fld>
            <a:endParaRPr lang="cs-CZ"/>
          </a:p>
        </p:txBody>
      </p:sp>
    </p:spTree>
    <p:extLst>
      <p:ext uri="{BB962C8B-B14F-4D97-AF65-F5344CB8AC3E}">
        <p14:creationId xmlns:p14="http://schemas.microsoft.com/office/powerpoint/2010/main" val="356649156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19. Podrobnosti k  uvedené diskusi viz, </a:t>
            </a:r>
            <a:r>
              <a:rPr lang="cs-CZ" dirty="0" err="1" smtClean="0"/>
              <a:t>Liguš</a:t>
            </a:r>
            <a:r>
              <a:rPr lang="cs-CZ" dirty="0" smtClean="0"/>
              <a:t>, Ján. Lingvistika a hermeneutika v teologii, 2000, 1012, s. 14-18.</a:t>
            </a:r>
            <a:r>
              <a:rPr lang="cs-CZ" baseline="0" dirty="0" smtClean="0"/>
              <a:t> </a:t>
            </a:r>
          </a:p>
          <a:p>
            <a:r>
              <a:rPr lang="cs-CZ" baseline="0" dirty="0" smtClean="0"/>
              <a:t>Detaily o </a:t>
            </a:r>
            <a:r>
              <a:rPr lang="cs-CZ" baseline="0" dirty="0" err="1" smtClean="0"/>
              <a:t>Schleiermacherové</a:t>
            </a:r>
            <a:r>
              <a:rPr lang="cs-CZ" baseline="0" dirty="0" smtClean="0"/>
              <a:t> teologii, viz </a:t>
            </a:r>
            <a:r>
              <a:rPr lang="cs-CZ" baseline="0" dirty="0" err="1" smtClean="0"/>
              <a:t>E.D.F.Schleiermacher</a:t>
            </a:r>
            <a:r>
              <a:rPr lang="cs-CZ" baseline="0" dirty="0" smtClean="0"/>
              <a:t>, In: Die Religion in der </a:t>
            </a:r>
            <a:r>
              <a:rPr lang="cs-CZ" baseline="0" dirty="0" err="1" smtClean="0"/>
              <a:t>Geschichte</a:t>
            </a:r>
            <a:r>
              <a:rPr lang="cs-CZ" baseline="0" dirty="0" smtClean="0"/>
              <a:t> </a:t>
            </a:r>
            <a:r>
              <a:rPr lang="cs-CZ" baseline="0" dirty="0" err="1" smtClean="0"/>
              <a:t>und</a:t>
            </a:r>
            <a:r>
              <a:rPr lang="cs-CZ" baseline="0" dirty="0" smtClean="0"/>
              <a:t> </a:t>
            </a:r>
            <a:r>
              <a:rPr lang="cs-CZ" baseline="0" dirty="0" err="1" smtClean="0"/>
              <a:t>Gegenwart</a:t>
            </a:r>
            <a:r>
              <a:rPr lang="cs-CZ" baseline="0" dirty="0" smtClean="0"/>
              <a:t>, Band 5, 3.Auflage, s. 1422-1436.</a:t>
            </a:r>
            <a:r>
              <a:rPr lang="cs-CZ" dirty="0" smtClean="0"/>
              <a:t> </a:t>
            </a:r>
            <a:endParaRPr lang="cs-CZ" dirty="0"/>
          </a:p>
        </p:txBody>
      </p:sp>
      <p:sp>
        <p:nvSpPr>
          <p:cNvPr id="4" name="Zástupný symbol pro číslo snímku 3"/>
          <p:cNvSpPr>
            <a:spLocks noGrp="1"/>
          </p:cNvSpPr>
          <p:nvPr>
            <p:ph type="sldNum" sz="quarter" idx="10"/>
          </p:nvPr>
        </p:nvSpPr>
        <p:spPr/>
        <p:txBody>
          <a:bodyPr/>
          <a:lstStyle/>
          <a:p>
            <a:fld id="{4E234FD8-FF63-4B97-B7D2-A729364B6202}" type="slidenum">
              <a:rPr lang="cs-CZ" smtClean="0"/>
              <a:t>66</a:t>
            </a:fld>
            <a:endParaRPr lang="cs-CZ"/>
          </a:p>
        </p:txBody>
      </p:sp>
    </p:spTree>
    <p:extLst>
      <p:ext uri="{BB962C8B-B14F-4D97-AF65-F5344CB8AC3E}">
        <p14:creationId xmlns:p14="http://schemas.microsoft.com/office/powerpoint/2010/main" val="67829417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228600" indent="-228600">
              <a:buAutoNum type="arabicPeriod" startAt="19"/>
            </a:pPr>
            <a:r>
              <a:rPr lang="cs-CZ" b="1" dirty="0" smtClean="0"/>
              <a:t>Výrazy života</a:t>
            </a:r>
            <a:r>
              <a:rPr lang="cs-CZ" dirty="0" smtClean="0"/>
              <a:t> pojímají v sobě pojmy:  </a:t>
            </a:r>
            <a:r>
              <a:rPr lang="cs-CZ" b="1" dirty="0" smtClean="0"/>
              <a:t>„Úsudek</a:t>
            </a:r>
            <a:r>
              <a:rPr lang="cs-CZ" baseline="0" dirty="0" smtClean="0"/>
              <a:t> vypovídá o platnosti myšlení nezávislé na změnách, </a:t>
            </a:r>
          </a:p>
          <a:p>
            <a:pPr marL="0" indent="0">
              <a:buNone/>
            </a:pPr>
            <a:r>
              <a:rPr lang="cs-CZ" baseline="0" dirty="0" smtClean="0"/>
              <a:t>na situacích, na časové změně a o lidech na nich zúčastněných“.</a:t>
            </a:r>
          </a:p>
          <a:p>
            <a:pPr marL="0" indent="0">
              <a:buNone/>
            </a:pPr>
            <a:r>
              <a:rPr lang="cs-CZ" baseline="0" dirty="0" smtClean="0"/>
              <a:t>Dále je to </a:t>
            </a:r>
            <a:r>
              <a:rPr lang="cs-CZ" b="1" baseline="0" dirty="0" smtClean="0"/>
              <a:t>pojem činnosti</a:t>
            </a:r>
            <a:r>
              <a:rPr lang="cs-CZ" baseline="0" dirty="0" smtClean="0"/>
              <a:t>, kterou provází „explikace poměrů, záměrů a prostředků</a:t>
            </a:r>
          </a:p>
          <a:p>
            <a:pPr marL="0" indent="0">
              <a:buNone/>
            </a:pPr>
            <a:r>
              <a:rPr lang="cs-CZ" baseline="0" dirty="0" smtClean="0"/>
              <a:t>Životního  kontextu“. Ve výrazech života jsou vždycky přítomné: cit, vůle, poznání, postoje, přání </a:t>
            </a:r>
            <a:r>
              <a:rPr lang="cs-CZ" baseline="0" dirty="0" err="1" smtClean="0"/>
              <a:t>etc</a:t>
            </a:r>
            <a:r>
              <a:rPr lang="cs-CZ" baseline="0" dirty="0" smtClean="0"/>
              <a:t>., které jsou</a:t>
            </a:r>
          </a:p>
          <a:p>
            <a:pPr marL="0" indent="0">
              <a:buNone/>
            </a:pPr>
            <a:r>
              <a:rPr lang="cs-CZ" baseline="0" dirty="0" smtClean="0"/>
              <a:t>Interpretačním materiálem pro porozumění člověku. Dějiny obsahují zdroje poznání člověka.</a:t>
            </a:r>
            <a:endParaRPr lang="cs-CZ" dirty="0"/>
          </a:p>
        </p:txBody>
      </p:sp>
      <p:sp>
        <p:nvSpPr>
          <p:cNvPr id="4" name="Zástupný symbol pro číslo snímku 3"/>
          <p:cNvSpPr>
            <a:spLocks noGrp="1"/>
          </p:cNvSpPr>
          <p:nvPr>
            <p:ph type="sldNum" sz="quarter" idx="10"/>
          </p:nvPr>
        </p:nvSpPr>
        <p:spPr/>
        <p:txBody>
          <a:bodyPr/>
          <a:lstStyle/>
          <a:p>
            <a:fld id="{4E234FD8-FF63-4B97-B7D2-A729364B6202}" type="slidenum">
              <a:rPr lang="cs-CZ" smtClean="0"/>
              <a:t>102</a:t>
            </a:fld>
            <a:endParaRPr lang="cs-CZ"/>
          </a:p>
        </p:txBody>
      </p:sp>
    </p:spTree>
    <p:extLst>
      <p:ext uri="{BB962C8B-B14F-4D97-AF65-F5344CB8AC3E}">
        <p14:creationId xmlns:p14="http://schemas.microsoft.com/office/powerpoint/2010/main" val="15914606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20. Porozumění otvírá člověku vnitřní svět lidí,</a:t>
            </a:r>
            <a:r>
              <a:rPr lang="cs-CZ" baseline="0" dirty="0" smtClean="0"/>
              <a:t> jejich charaktery, postoje, jednání a předpokládá transpozici</a:t>
            </a:r>
          </a:p>
          <a:p>
            <a:r>
              <a:rPr lang="cs-CZ" baseline="0" dirty="0" smtClean="0"/>
              <a:t>A znovuprožití světa druhých, takže porozumět znamená „objevit sebe v druhé osobě“ (</a:t>
            </a:r>
            <a:r>
              <a:rPr lang="cs-CZ" baseline="0" dirty="0" err="1" smtClean="0"/>
              <a:t>W.Dilthey</a:t>
            </a:r>
            <a:r>
              <a:rPr lang="cs-CZ" baseline="0" dirty="0" smtClean="0"/>
              <a:t>, GS VII, s. 191).</a:t>
            </a:r>
          </a:p>
          <a:p>
            <a:endParaRPr lang="cs-CZ" dirty="0"/>
          </a:p>
        </p:txBody>
      </p:sp>
      <p:sp>
        <p:nvSpPr>
          <p:cNvPr id="4" name="Zástupný symbol pro číslo snímku 3"/>
          <p:cNvSpPr>
            <a:spLocks noGrp="1"/>
          </p:cNvSpPr>
          <p:nvPr>
            <p:ph type="sldNum" sz="quarter" idx="10"/>
          </p:nvPr>
        </p:nvSpPr>
        <p:spPr/>
        <p:txBody>
          <a:bodyPr/>
          <a:lstStyle/>
          <a:p>
            <a:fld id="{4E234FD8-FF63-4B97-B7D2-A729364B6202}" type="slidenum">
              <a:rPr lang="cs-CZ" smtClean="0"/>
              <a:t>104</a:t>
            </a:fld>
            <a:endParaRPr lang="cs-CZ"/>
          </a:p>
        </p:txBody>
      </p:sp>
    </p:spTree>
    <p:extLst>
      <p:ext uri="{BB962C8B-B14F-4D97-AF65-F5344CB8AC3E}">
        <p14:creationId xmlns:p14="http://schemas.microsoft.com/office/powerpoint/2010/main" val="317403049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21.Jeho</a:t>
            </a:r>
            <a:r>
              <a:rPr lang="cs-CZ" baseline="0" dirty="0" smtClean="0"/>
              <a:t> důraz na objektivního ducha, prostředí, konvence, tradice, atd., potvrzuje skutečnost, že  dějiny v jeho pojetí mají dokonce</a:t>
            </a:r>
          </a:p>
          <a:p>
            <a:r>
              <a:rPr lang="cs-CZ" baseline="0" dirty="0" smtClean="0"/>
              <a:t>Noeticko-</a:t>
            </a:r>
            <a:r>
              <a:rPr lang="cs-CZ" baseline="0" dirty="0" err="1" smtClean="0"/>
              <a:t>revelativní</a:t>
            </a:r>
            <a:r>
              <a:rPr lang="cs-CZ" baseline="0" dirty="0" smtClean="0"/>
              <a:t> kvalitu a tady vzniká otázka, jestli charaktery, jednání lidi v dějinách mohou  prostředkovat</a:t>
            </a:r>
          </a:p>
          <a:p>
            <a:r>
              <a:rPr lang="cs-CZ" baseline="0" dirty="0" smtClean="0"/>
              <a:t>Člověku osobní teologicko-antropologické , </a:t>
            </a:r>
            <a:r>
              <a:rPr lang="cs-CZ" baseline="0" dirty="0" err="1" smtClean="0"/>
              <a:t>hamartologické</a:t>
            </a:r>
            <a:r>
              <a:rPr lang="cs-CZ" baseline="0" dirty="0" smtClean="0"/>
              <a:t> a </a:t>
            </a:r>
            <a:r>
              <a:rPr lang="cs-CZ" baseline="0" dirty="0" err="1" smtClean="0"/>
              <a:t>soteriologické</a:t>
            </a:r>
            <a:r>
              <a:rPr lang="cs-CZ" baseline="0" dirty="0" smtClean="0"/>
              <a:t>  poznání, které daruje  aktuálně pouze Bůh sám totiž Duch svatý skrze Písmo svaté.   </a:t>
            </a:r>
            <a:endParaRPr lang="cs-CZ" dirty="0"/>
          </a:p>
        </p:txBody>
      </p:sp>
      <p:sp>
        <p:nvSpPr>
          <p:cNvPr id="4" name="Zástupný symbol pro číslo snímku 3"/>
          <p:cNvSpPr>
            <a:spLocks noGrp="1"/>
          </p:cNvSpPr>
          <p:nvPr>
            <p:ph type="sldNum" sz="quarter" idx="10"/>
          </p:nvPr>
        </p:nvSpPr>
        <p:spPr/>
        <p:txBody>
          <a:bodyPr/>
          <a:lstStyle/>
          <a:p>
            <a:fld id="{4E234FD8-FF63-4B97-B7D2-A729364B6202}" type="slidenum">
              <a:rPr lang="cs-CZ" smtClean="0"/>
              <a:t>110</a:t>
            </a:fld>
            <a:endParaRPr lang="cs-CZ"/>
          </a:p>
        </p:txBody>
      </p:sp>
    </p:spTree>
    <p:extLst>
      <p:ext uri="{BB962C8B-B14F-4D97-AF65-F5344CB8AC3E}">
        <p14:creationId xmlns:p14="http://schemas.microsoft.com/office/powerpoint/2010/main" val="323626368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22. Ad </a:t>
            </a:r>
            <a:r>
              <a:rPr lang="cs-CZ" dirty="0" err="1" smtClean="0"/>
              <a:t>illustrandum</a:t>
            </a:r>
            <a:r>
              <a:rPr lang="cs-CZ" baseline="0" dirty="0" smtClean="0"/>
              <a:t> verbum: </a:t>
            </a:r>
            <a:r>
              <a:rPr lang="cs-CZ" baseline="0" dirty="0" err="1" smtClean="0"/>
              <a:t>Heidegger</a:t>
            </a:r>
            <a:r>
              <a:rPr lang="cs-CZ" baseline="0" dirty="0" smtClean="0"/>
              <a:t> ve světě rozlišuje věci skryté i  transparentní, jako jsou pohyby těla, používání</a:t>
            </a:r>
          </a:p>
          <a:p>
            <a:r>
              <a:rPr lang="cs-CZ" baseline="0" dirty="0" smtClean="0"/>
              <a:t>pracovních nástrojů a jiné,  k tomu nepotřebujeme myšlení. Teprve až se věc změní nebo ztratí svou funkci, vynořuje se </a:t>
            </a:r>
          </a:p>
          <a:p>
            <a:r>
              <a:rPr lang="cs-CZ" baseline="0" dirty="0" smtClean="0"/>
              <a:t>Ze skrytosti. Příklad: </a:t>
            </a:r>
            <a:r>
              <a:rPr lang="cs-CZ" baseline="0" dirty="0" err="1" smtClean="0"/>
              <a:t>Kladivo,je</a:t>
            </a:r>
            <a:r>
              <a:rPr lang="cs-CZ" baseline="0" dirty="0" smtClean="0"/>
              <a:t>  objektivní předmět, lze ho vážit, katalogizovat, mít ho jako vlastnictví a běžně si ho nevšímáme.</a:t>
            </a:r>
          </a:p>
          <a:p>
            <a:r>
              <a:rPr lang="cs-CZ" baseline="0" dirty="0" smtClean="0"/>
              <a:t>Ale, když dojde k jeho poškození, zlomení, ukáže se nám, čím kladivo je. Význam objektů je daný, náš vztah k nim pouze definuje</a:t>
            </a:r>
          </a:p>
          <a:p>
            <a:r>
              <a:rPr lang="cs-CZ" baseline="0" dirty="0" smtClean="0"/>
              <a:t>Jejich význam. Více o tom </a:t>
            </a:r>
            <a:r>
              <a:rPr lang="cs-CZ" baseline="0" dirty="0" err="1" smtClean="0"/>
              <a:t>M.Heidegger</a:t>
            </a:r>
            <a:r>
              <a:rPr lang="cs-CZ" baseline="0" dirty="0" smtClean="0"/>
              <a:t>, SZ, s. 64).  </a:t>
            </a:r>
          </a:p>
          <a:p>
            <a:endParaRPr lang="cs-CZ" baseline="0" dirty="0" smtClean="0"/>
          </a:p>
        </p:txBody>
      </p:sp>
      <p:sp>
        <p:nvSpPr>
          <p:cNvPr id="4" name="Zástupný symbol pro číslo snímku 3"/>
          <p:cNvSpPr>
            <a:spLocks noGrp="1"/>
          </p:cNvSpPr>
          <p:nvPr>
            <p:ph type="sldNum" sz="quarter" idx="10"/>
          </p:nvPr>
        </p:nvSpPr>
        <p:spPr/>
        <p:txBody>
          <a:bodyPr/>
          <a:lstStyle/>
          <a:p>
            <a:fld id="{4E234FD8-FF63-4B97-B7D2-A729364B6202}" type="slidenum">
              <a:rPr lang="cs-CZ" smtClean="0"/>
              <a:t>123</a:t>
            </a:fld>
            <a:endParaRPr lang="cs-CZ"/>
          </a:p>
        </p:txBody>
      </p:sp>
    </p:spTree>
    <p:extLst>
      <p:ext uri="{BB962C8B-B14F-4D97-AF65-F5344CB8AC3E}">
        <p14:creationId xmlns:p14="http://schemas.microsoft.com/office/powerpoint/2010/main" val="32843241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4E234FD8-FF63-4B97-B7D2-A729364B6202}" type="slidenum">
              <a:rPr lang="cs-CZ" smtClean="0"/>
              <a:t>3</a:t>
            </a:fld>
            <a:endParaRPr lang="cs-CZ"/>
          </a:p>
        </p:txBody>
      </p:sp>
    </p:spTree>
    <p:extLst>
      <p:ext uri="{BB962C8B-B14F-4D97-AF65-F5344CB8AC3E}">
        <p14:creationId xmlns:p14="http://schemas.microsoft.com/office/powerpoint/2010/main" val="244459097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228600" indent="-228600">
              <a:buAutoNum type="arabicPeriod" startAt="23"/>
            </a:pPr>
            <a:r>
              <a:rPr lang="cs-CZ" dirty="0" err="1" smtClean="0"/>
              <a:t>Gadamer</a:t>
            </a:r>
            <a:r>
              <a:rPr lang="cs-CZ" dirty="0" smtClean="0"/>
              <a:t> zdůrazňuje, že </a:t>
            </a:r>
            <a:r>
              <a:rPr lang="cs-CZ" dirty="0" err="1" smtClean="0"/>
              <a:t>Schleiermacher</a:t>
            </a:r>
            <a:r>
              <a:rPr lang="cs-CZ" baseline="0" dirty="0" smtClean="0"/>
              <a:t> svým pojetím hermeneutiky jako </a:t>
            </a:r>
            <a:r>
              <a:rPr lang="cs-CZ" dirty="0" smtClean="0"/>
              <a:t>„Kunst des </a:t>
            </a:r>
            <a:r>
              <a:rPr lang="cs-CZ" dirty="0" err="1" smtClean="0"/>
              <a:t>Verstehens</a:t>
            </a:r>
            <a:r>
              <a:rPr lang="cs-CZ" dirty="0" smtClean="0"/>
              <a:t>“, jako „uměni,</a:t>
            </a:r>
          </a:p>
          <a:p>
            <a:pPr marL="0" indent="0">
              <a:buNone/>
            </a:pPr>
            <a:r>
              <a:rPr lang="cs-CZ" dirty="0" smtClean="0"/>
              <a:t>Přispěl k tomu, jak se vyhnout špatnému porozumění </a:t>
            </a:r>
            <a:r>
              <a:rPr lang="cs-CZ" baseline="0" dirty="0" smtClean="0"/>
              <a:t> </a:t>
            </a:r>
            <a:r>
              <a:rPr lang="cs-CZ" dirty="0" smtClean="0"/>
              <a:t>(</a:t>
            </a:r>
            <a:r>
              <a:rPr lang="cs-CZ" dirty="0" err="1" smtClean="0"/>
              <a:t>Missverst</a:t>
            </a:r>
            <a:r>
              <a:rPr lang="de-DE" dirty="0" err="1" smtClean="0"/>
              <a:t>ändnis</a:t>
            </a:r>
            <a:r>
              <a:rPr lang="cs-CZ" dirty="0" smtClean="0"/>
              <a:t>)</a:t>
            </a:r>
            <a:r>
              <a:rPr lang="cs-CZ" baseline="0" dirty="0" smtClean="0"/>
              <a:t> </a:t>
            </a:r>
            <a:r>
              <a:rPr lang="cs-CZ" dirty="0" smtClean="0"/>
              <a:t> a zdůraznil nutnost „porozumění autorovi lépe, než rozuměl on sobě samému“.</a:t>
            </a:r>
            <a:r>
              <a:rPr lang="cs-CZ" baseline="0" dirty="0" smtClean="0"/>
              <a:t> </a:t>
            </a:r>
            <a:r>
              <a:rPr lang="cs-CZ" dirty="0" smtClean="0"/>
              <a:t> (Op. cit., s. 166n, 173, 180, 181).</a:t>
            </a:r>
          </a:p>
          <a:p>
            <a:endParaRPr lang="cs-CZ" dirty="0"/>
          </a:p>
        </p:txBody>
      </p:sp>
      <p:sp>
        <p:nvSpPr>
          <p:cNvPr id="4" name="Zástupný symbol pro číslo snímku 3"/>
          <p:cNvSpPr>
            <a:spLocks noGrp="1"/>
          </p:cNvSpPr>
          <p:nvPr>
            <p:ph type="sldNum" sz="quarter" idx="10"/>
          </p:nvPr>
        </p:nvSpPr>
        <p:spPr/>
        <p:txBody>
          <a:bodyPr/>
          <a:lstStyle/>
          <a:p>
            <a:fld id="{4E234FD8-FF63-4B97-B7D2-A729364B6202}" type="slidenum">
              <a:rPr lang="cs-CZ" smtClean="0"/>
              <a:t>130</a:t>
            </a:fld>
            <a:endParaRPr lang="cs-CZ"/>
          </a:p>
        </p:txBody>
      </p:sp>
    </p:spTree>
    <p:extLst>
      <p:ext uri="{BB962C8B-B14F-4D97-AF65-F5344CB8AC3E}">
        <p14:creationId xmlns:p14="http://schemas.microsoft.com/office/powerpoint/2010/main" val="289766121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buNone/>
            </a:pPr>
            <a:r>
              <a:rPr lang="cs-CZ" dirty="0" smtClean="0"/>
              <a:t>24. Alegorická interpretace Bible  byla</a:t>
            </a:r>
            <a:r>
              <a:rPr lang="cs-CZ" baseline="0" dirty="0" smtClean="0"/>
              <a:t> používána pouze přiměřeně, tj. na ty texty,  které dovolují její legitimitu. Starý zákon byl </a:t>
            </a:r>
          </a:p>
          <a:p>
            <a:pPr marL="0" indent="0">
              <a:buNone/>
            </a:pPr>
            <a:r>
              <a:rPr lang="cs-CZ" baseline="0" dirty="0" smtClean="0"/>
              <a:t>explikován „činy Ježíše Krista a interpretace zdůrazňovala kontext.“ Reformace šla proti  „dogmatické tradici církve,“ protože ta učinila Písma nesrozumitelnými. Opačnou orientaci měla hermeneutika Tridentského koncilu, která „církevní tradici prohlásila za nepostradatelnou součást porozumění Bibli“ (WM, s. 162-164).</a:t>
            </a:r>
            <a:endParaRPr lang="cs-CZ" dirty="0"/>
          </a:p>
        </p:txBody>
      </p:sp>
      <p:sp>
        <p:nvSpPr>
          <p:cNvPr id="4" name="Zástupný symbol pro číslo snímku 3"/>
          <p:cNvSpPr>
            <a:spLocks noGrp="1"/>
          </p:cNvSpPr>
          <p:nvPr>
            <p:ph type="sldNum" sz="quarter" idx="10"/>
          </p:nvPr>
        </p:nvSpPr>
        <p:spPr/>
        <p:txBody>
          <a:bodyPr/>
          <a:lstStyle/>
          <a:p>
            <a:fld id="{4E234FD8-FF63-4B97-B7D2-A729364B6202}" type="slidenum">
              <a:rPr lang="cs-CZ" smtClean="0"/>
              <a:t>133</a:t>
            </a:fld>
            <a:endParaRPr lang="cs-CZ"/>
          </a:p>
        </p:txBody>
      </p:sp>
    </p:spTree>
    <p:extLst>
      <p:ext uri="{BB962C8B-B14F-4D97-AF65-F5344CB8AC3E}">
        <p14:creationId xmlns:p14="http://schemas.microsoft.com/office/powerpoint/2010/main" val="278954337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25.</a:t>
            </a:r>
            <a:r>
              <a:rPr lang="cs-CZ" baseline="0" dirty="0" smtClean="0"/>
              <a:t> Výraz</a:t>
            </a:r>
            <a:r>
              <a:rPr lang="cs-CZ" dirty="0" smtClean="0"/>
              <a:t> explikovat ve filologické</a:t>
            </a:r>
            <a:r>
              <a:rPr lang="cs-CZ" baseline="0" dirty="0" smtClean="0"/>
              <a:t> hermeneutice znamenal  „najit takové pojmy, které jsou nezbytné k úplnému porozumění</a:t>
            </a:r>
          </a:p>
          <a:p>
            <a:r>
              <a:rPr lang="cs-CZ" baseline="0" dirty="0" smtClean="0"/>
              <a:t>Obtížných míst.“ Hermeneutika má za úkol učinit srozumitelnými nejasná místa, které jsou ve všech knihách“. (</a:t>
            </a:r>
            <a:r>
              <a:rPr lang="cs-CZ" baseline="0" dirty="0" err="1" smtClean="0"/>
              <a:t>Op.cit</a:t>
            </a:r>
            <a:r>
              <a:rPr lang="cs-CZ" baseline="0" dirty="0" smtClean="0"/>
              <a:t>., s. 163). </a:t>
            </a:r>
            <a:endParaRPr lang="cs-CZ" dirty="0"/>
          </a:p>
        </p:txBody>
      </p:sp>
      <p:sp>
        <p:nvSpPr>
          <p:cNvPr id="4" name="Zástupný symbol pro číslo snímku 3"/>
          <p:cNvSpPr>
            <a:spLocks noGrp="1"/>
          </p:cNvSpPr>
          <p:nvPr>
            <p:ph type="sldNum" sz="quarter" idx="10"/>
          </p:nvPr>
        </p:nvSpPr>
        <p:spPr/>
        <p:txBody>
          <a:bodyPr/>
          <a:lstStyle/>
          <a:p>
            <a:fld id="{4E234FD8-FF63-4B97-B7D2-A729364B6202}" type="slidenum">
              <a:rPr lang="cs-CZ" smtClean="0"/>
              <a:t>134</a:t>
            </a:fld>
            <a:endParaRPr lang="cs-CZ"/>
          </a:p>
        </p:txBody>
      </p:sp>
    </p:spTree>
    <p:extLst>
      <p:ext uri="{BB962C8B-B14F-4D97-AF65-F5344CB8AC3E}">
        <p14:creationId xmlns:p14="http://schemas.microsoft.com/office/powerpoint/2010/main" val="27723025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buNone/>
            </a:pPr>
            <a:r>
              <a:rPr lang="cs-CZ" dirty="0" smtClean="0"/>
              <a:t>26. Každý</a:t>
            </a:r>
            <a:r>
              <a:rPr lang="cs-CZ" baseline="0" dirty="0" smtClean="0"/>
              <a:t> historický text má svou vlastní tradici a „ hermeneutika musí vycházet z toho, žen ten,</a:t>
            </a:r>
          </a:p>
          <a:p>
            <a:pPr marL="0" indent="0">
              <a:buNone/>
            </a:pPr>
            <a:r>
              <a:rPr lang="cs-CZ" baseline="0" dirty="0" smtClean="0"/>
              <a:t>Kdo chce porozumět je sám spojen s věcí, která k němu mluví prostřednictvím ústního podání.“ </a:t>
            </a:r>
          </a:p>
          <a:p>
            <a:pPr marL="0" indent="0">
              <a:buNone/>
            </a:pPr>
            <a:r>
              <a:rPr lang="cs-CZ" baseline="0" dirty="0" smtClean="0"/>
              <a:t>Tedy text, osobní identita a ústní podání souvisí s porozuměním.</a:t>
            </a:r>
            <a:endParaRPr lang="cs-CZ" dirty="0"/>
          </a:p>
        </p:txBody>
      </p:sp>
      <p:sp>
        <p:nvSpPr>
          <p:cNvPr id="4" name="Zástupný symbol pro číslo snímku 3"/>
          <p:cNvSpPr>
            <a:spLocks noGrp="1"/>
          </p:cNvSpPr>
          <p:nvPr>
            <p:ph type="sldNum" sz="quarter" idx="10"/>
          </p:nvPr>
        </p:nvSpPr>
        <p:spPr/>
        <p:txBody>
          <a:bodyPr/>
          <a:lstStyle/>
          <a:p>
            <a:fld id="{4E234FD8-FF63-4B97-B7D2-A729364B6202}" type="slidenum">
              <a:rPr lang="cs-CZ" smtClean="0"/>
              <a:t>140</a:t>
            </a:fld>
            <a:endParaRPr lang="cs-CZ"/>
          </a:p>
        </p:txBody>
      </p:sp>
    </p:spTree>
    <p:extLst>
      <p:ext uri="{BB962C8B-B14F-4D97-AF65-F5344CB8AC3E}">
        <p14:creationId xmlns:p14="http://schemas.microsoft.com/office/powerpoint/2010/main" val="112806600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4E234FD8-FF63-4B97-B7D2-A729364B6202}" type="slidenum">
              <a:rPr lang="cs-CZ" smtClean="0"/>
              <a:t>141</a:t>
            </a:fld>
            <a:endParaRPr lang="cs-CZ"/>
          </a:p>
        </p:txBody>
      </p:sp>
    </p:spTree>
    <p:extLst>
      <p:ext uri="{BB962C8B-B14F-4D97-AF65-F5344CB8AC3E}">
        <p14:creationId xmlns:p14="http://schemas.microsoft.com/office/powerpoint/2010/main" val="89630565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27.</a:t>
            </a:r>
            <a:r>
              <a:rPr lang="cs-CZ" baseline="0" dirty="0" smtClean="0"/>
              <a:t> </a:t>
            </a:r>
            <a:r>
              <a:rPr lang="cs-CZ" dirty="0" smtClean="0"/>
              <a:t> Dějinnost člověka „nikdy nevchází do vlastního vědění o sobě (</a:t>
            </a:r>
            <a:r>
              <a:rPr lang="cs-CZ" dirty="0" err="1" smtClean="0"/>
              <a:t>Sichwissen</a:t>
            </a:r>
            <a:r>
              <a:rPr lang="cs-CZ" dirty="0" smtClean="0"/>
              <a:t>),“ takže  k pojmu situace  </a:t>
            </a:r>
          </a:p>
          <a:p>
            <a:r>
              <a:rPr lang="cs-CZ" dirty="0" smtClean="0"/>
              <a:t>nerozlučně patří i pojem horizontu. </a:t>
            </a:r>
            <a:endParaRPr lang="cs-CZ" dirty="0"/>
          </a:p>
        </p:txBody>
      </p:sp>
      <p:sp>
        <p:nvSpPr>
          <p:cNvPr id="4" name="Zástupný symbol pro číslo snímku 3"/>
          <p:cNvSpPr>
            <a:spLocks noGrp="1"/>
          </p:cNvSpPr>
          <p:nvPr>
            <p:ph type="sldNum" sz="quarter" idx="10"/>
          </p:nvPr>
        </p:nvSpPr>
        <p:spPr/>
        <p:txBody>
          <a:bodyPr/>
          <a:lstStyle/>
          <a:p>
            <a:fld id="{4E234FD8-FF63-4B97-B7D2-A729364B6202}" type="slidenum">
              <a:rPr lang="cs-CZ" smtClean="0"/>
              <a:t>144</a:t>
            </a:fld>
            <a:endParaRPr lang="cs-CZ"/>
          </a:p>
        </p:txBody>
      </p:sp>
    </p:spTree>
    <p:extLst>
      <p:ext uri="{BB962C8B-B14F-4D97-AF65-F5344CB8AC3E}">
        <p14:creationId xmlns:p14="http://schemas.microsoft.com/office/powerpoint/2010/main" val="288581530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28. 28. Na principu uplatnění (</a:t>
            </a:r>
            <a:r>
              <a:rPr lang="cs-CZ" dirty="0" err="1" smtClean="0"/>
              <a:t>Anwendung</a:t>
            </a:r>
            <a:r>
              <a:rPr lang="cs-CZ" dirty="0" smtClean="0"/>
              <a:t>) spočívala, soudí </a:t>
            </a:r>
            <a:r>
              <a:rPr lang="cs-CZ" dirty="0" err="1" smtClean="0"/>
              <a:t>Gadamer</a:t>
            </a:r>
            <a:r>
              <a:rPr lang="cs-CZ" dirty="0" smtClean="0"/>
              <a:t> dřívější sounáležitost  právní, filologické a</a:t>
            </a:r>
          </a:p>
          <a:p>
            <a:r>
              <a:rPr lang="cs-CZ" dirty="0" smtClean="0"/>
              <a:t>teologické hermeneutiky jako integrujícího momentu veškerého porozumění.“ Kromě toho </a:t>
            </a:r>
          </a:p>
          <a:p>
            <a:r>
              <a:rPr lang="cs-CZ" dirty="0" smtClean="0"/>
              <a:t>Hermeneutika</a:t>
            </a:r>
            <a:r>
              <a:rPr lang="cs-CZ" baseline="0" dirty="0" smtClean="0"/>
              <a:t> </a:t>
            </a:r>
            <a:r>
              <a:rPr lang="cs-CZ" dirty="0" smtClean="0"/>
              <a:t>v procesu porozumění používá také aplikaci</a:t>
            </a:r>
            <a:r>
              <a:rPr lang="cs-CZ" baseline="0" dirty="0" smtClean="0"/>
              <a:t> a výklad</a:t>
            </a:r>
            <a:r>
              <a:rPr lang="cs-CZ" dirty="0" smtClean="0"/>
              <a:t> (</a:t>
            </a:r>
            <a:r>
              <a:rPr lang="cs-CZ" dirty="0" err="1" smtClean="0"/>
              <a:t>Op.cit</a:t>
            </a:r>
            <a:r>
              <a:rPr lang="cs-CZ" dirty="0" smtClean="0"/>
              <a:t>., s. 291-295).</a:t>
            </a:r>
          </a:p>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4E234FD8-FF63-4B97-B7D2-A729364B6202}" type="slidenum">
              <a:rPr lang="cs-CZ" smtClean="0"/>
              <a:t>146</a:t>
            </a:fld>
            <a:endParaRPr lang="cs-CZ"/>
          </a:p>
        </p:txBody>
      </p:sp>
    </p:spTree>
    <p:extLst>
      <p:ext uri="{BB962C8B-B14F-4D97-AF65-F5344CB8AC3E}">
        <p14:creationId xmlns:p14="http://schemas.microsoft.com/office/powerpoint/2010/main" val="187192773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27.  Historický kontext textu může být jiný, než autorův. Autor díla je často motivován osobní události, společenskými událostmi nebo intuitivní inspirací.</a:t>
            </a:r>
            <a:r>
              <a:rPr lang="cs-CZ" baseline="0" dirty="0" smtClean="0"/>
              <a:t> </a:t>
            </a:r>
            <a:r>
              <a:rPr lang="cs-CZ" dirty="0" smtClean="0"/>
              <a:t>Intence díla</a:t>
            </a:r>
            <a:r>
              <a:rPr lang="cs-CZ" baseline="0" dirty="0" smtClean="0"/>
              <a:t> a jeho historický kontext se mohou lišit od autorova. Interpret musí přihlížet k třem horizontům!</a:t>
            </a:r>
            <a:r>
              <a:rPr lang="cs-CZ" dirty="0" smtClean="0"/>
              <a:t>  </a:t>
            </a:r>
          </a:p>
          <a:p>
            <a:endParaRPr lang="cs-CZ" dirty="0"/>
          </a:p>
        </p:txBody>
      </p:sp>
      <p:sp>
        <p:nvSpPr>
          <p:cNvPr id="4" name="Zástupný symbol pro číslo snímku 3"/>
          <p:cNvSpPr>
            <a:spLocks noGrp="1"/>
          </p:cNvSpPr>
          <p:nvPr>
            <p:ph type="sldNum" sz="quarter" idx="10"/>
          </p:nvPr>
        </p:nvSpPr>
        <p:spPr/>
        <p:txBody>
          <a:bodyPr/>
          <a:lstStyle/>
          <a:p>
            <a:fld id="{4E234FD8-FF63-4B97-B7D2-A729364B6202}" type="slidenum">
              <a:rPr lang="cs-CZ" smtClean="0"/>
              <a:t>147</a:t>
            </a:fld>
            <a:endParaRPr lang="cs-CZ"/>
          </a:p>
        </p:txBody>
      </p:sp>
    </p:spTree>
    <p:extLst>
      <p:ext uri="{BB962C8B-B14F-4D97-AF65-F5344CB8AC3E}">
        <p14:creationId xmlns:p14="http://schemas.microsoft.com/office/powerpoint/2010/main" val="307906669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27.  V Kantově pojetí autorita „neznamená abdikaci vlastního rozumu , nýbrž spočívá na uznání a jednání  samého rozumu…Autorita nemá nic společného se slepým rozkazem.“ A bez předsudků nelze</a:t>
            </a:r>
            <a:r>
              <a:rPr lang="cs-CZ" baseline="0" dirty="0" smtClean="0"/>
              <a:t> porozumět ani tradici, protože jsou podmínkami pro </a:t>
            </a:r>
          </a:p>
          <a:p>
            <a:r>
              <a:rPr lang="cs-CZ" baseline="0" dirty="0" smtClean="0"/>
              <a:t>porozumění.“ (WM s. 254-264).</a:t>
            </a:r>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4E234FD8-FF63-4B97-B7D2-A729364B6202}" type="slidenum">
              <a:rPr lang="cs-CZ" smtClean="0"/>
              <a:t>148</a:t>
            </a:fld>
            <a:endParaRPr lang="cs-CZ"/>
          </a:p>
        </p:txBody>
      </p:sp>
    </p:spTree>
    <p:extLst>
      <p:ext uri="{BB962C8B-B14F-4D97-AF65-F5344CB8AC3E}">
        <p14:creationId xmlns:p14="http://schemas.microsoft.com/office/powerpoint/2010/main" val="420627279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4E234FD8-FF63-4B97-B7D2-A729364B6202}" type="slidenum">
              <a:rPr lang="cs-CZ" smtClean="0"/>
              <a:t>149</a:t>
            </a:fld>
            <a:endParaRPr lang="cs-CZ"/>
          </a:p>
        </p:txBody>
      </p:sp>
    </p:spTree>
    <p:extLst>
      <p:ext uri="{BB962C8B-B14F-4D97-AF65-F5344CB8AC3E}">
        <p14:creationId xmlns:p14="http://schemas.microsoft.com/office/powerpoint/2010/main" val="6199332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2400" dirty="0" smtClean="0"/>
              <a:t>2. </a:t>
            </a:r>
            <a:r>
              <a:rPr lang="cs-CZ" sz="2400" dirty="0" err="1" smtClean="0"/>
              <a:t>Rorty</a:t>
            </a:r>
            <a:r>
              <a:rPr lang="cs-CZ" sz="2400" dirty="0" smtClean="0"/>
              <a:t> rezignuje na projekty „jednotné, ucelené systematické filosofie, místo ní navrhuje filosofii jako trvalý proces utváření </a:t>
            </a:r>
          </a:p>
          <a:p>
            <a:r>
              <a:rPr lang="cs-CZ" sz="2400" dirty="0" smtClean="0"/>
              <a:t>Hermeneutických polí, v jejichž rámci je možné zachovat a udržet</a:t>
            </a:r>
            <a:r>
              <a:rPr lang="cs-CZ" sz="2400" baseline="0" dirty="0" smtClean="0"/>
              <a:t> komunikaci.“</a:t>
            </a:r>
            <a:endParaRPr lang="cs-CZ" sz="2400" dirty="0" smtClean="0"/>
          </a:p>
          <a:p>
            <a:r>
              <a:rPr lang="cs-CZ" sz="2400" dirty="0" smtClean="0"/>
              <a:t> (K předchozím i současnému citátu odkazuji na uvedené</a:t>
            </a:r>
            <a:r>
              <a:rPr lang="cs-CZ" sz="2400" baseline="0" dirty="0" smtClean="0"/>
              <a:t> pojmy in: </a:t>
            </a:r>
            <a:r>
              <a:rPr lang="cs-CZ" sz="2400" dirty="0" smtClean="0"/>
              <a:t>Filosofický slovník, 1998, s. 168).</a:t>
            </a:r>
          </a:p>
          <a:p>
            <a:endParaRPr lang="cs-CZ" dirty="0"/>
          </a:p>
        </p:txBody>
      </p:sp>
      <p:sp>
        <p:nvSpPr>
          <p:cNvPr id="4" name="Zástupný symbol pro číslo snímku 3"/>
          <p:cNvSpPr>
            <a:spLocks noGrp="1"/>
          </p:cNvSpPr>
          <p:nvPr>
            <p:ph type="sldNum" sz="quarter" idx="10"/>
          </p:nvPr>
        </p:nvSpPr>
        <p:spPr/>
        <p:txBody>
          <a:bodyPr/>
          <a:lstStyle/>
          <a:p>
            <a:fld id="{4E234FD8-FF63-4B97-B7D2-A729364B6202}" type="slidenum">
              <a:rPr lang="cs-CZ" smtClean="0"/>
              <a:t>4</a:t>
            </a:fld>
            <a:endParaRPr lang="cs-CZ"/>
          </a:p>
        </p:txBody>
      </p:sp>
    </p:spTree>
    <p:extLst>
      <p:ext uri="{BB962C8B-B14F-4D97-AF65-F5344CB8AC3E}">
        <p14:creationId xmlns:p14="http://schemas.microsoft.com/office/powerpoint/2010/main" val="15244651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28.</a:t>
            </a:r>
            <a:r>
              <a:rPr lang="cs-CZ" baseline="0" dirty="0" smtClean="0"/>
              <a:t> </a:t>
            </a:r>
            <a:r>
              <a:rPr lang="cs-CZ" dirty="0" smtClean="0"/>
              <a:t> Předsudky nejsou a</a:t>
            </a:r>
            <a:r>
              <a:rPr lang="cs-CZ" baseline="0" dirty="0" smtClean="0"/>
              <a:t> priori špatné, pokud slouží k objektivnímu porozumění textu. Škodlivé jsou až tam,</a:t>
            </a:r>
          </a:p>
          <a:p>
            <a:r>
              <a:rPr lang="cs-CZ" baseline="0" dirty="0" smtClean="0"/>
              <a:t>Kde jsou považovány za definitivní, objektivní neměnné formy porozumění. Tím jsou zabsolutizovány v jistých </a:t>
            </a:r>
          </a:p>
          <a:p>
            <a:r>
              <a:rPr lang="cs-CZ" baseline="0" dirty="0" smtClean="0"/>
              <a:t>Tradičních konvencích, tj. v objektivizovaných, absolutně platných formách porozumění a interpretace. Zlé</a:t>
            </a:r>
          </a:p>
          <a:p>
            <a:r>
              <a:rPr lang="cs-CZ" baseline="0" dirty="0" smtClean="0"/>
              <a:t>Předsudky znemožňují přetvářet tradici </a:t>
            </a:r>
            <a:r>
              <a:rPr lang="cs-CZ" baseline="0" smtClean="0"/>
              <a:t>novým porozuměním, </a:t>
            </a:r>
            <a:r>
              <a:rPr lang="cs-CZ" baseline="0" dirty="0" smtClean="0"/>
              <a:t>dochází tak ke konfliktu mezi tradicí a přítomností. </a:t>
            </a:r>
            <a:endParaRPr lang="cs-CZ" dirty="0"/>
          </a:p>
        </p:txBody>
      </p:sp>
      <p:sp>
        <p:nvSpPr>
          <p:cNvPr id="4" name="Zástupný symbol pro číslo snímku 3"/>
          <p:cNvSpPr>
            <a:spLocks noGrp="1"/>
          </p:cNvSpPr>
          <p:nvPr>
            <p:ph type="sldNum" sz="quarter" idx="10"/>
          </p:nvPr>
        </p:nvSpPr>
        <p:spPr/>
        <p:txBody>
          <a:bodyPr/>
          <a:lstStyle/>
          <a:p>
            <a:fld id="{4E234FD8-FF63-4B97-B7D2-A729364B6202}" type="slidenum">
              <a:rPr lang="cs-CZ" smtClean="0"/>
              <a:t>151</a:t>
            </a:fld>
            <a:endParaRPr lang="cs-CZ"/>
          </a:p>
        </p:txBody>
      </p:sp>
    </p:spTree>
    <p:extLst>
      <p:ext uri="{BB962C8B-B14F-4D97-AF65-F5344CB8AC3E}">
        <p14:creationId xmlns:p14="http://schemas.microsoft.com/office/powerpoint/2010/main" val="22130130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3. Například odlišné přístupy k některým charismatům Ducha svatého. Některá</a:t>
            </a:r>
            <a:r>
              <a:rPr lang="cs-CZ" baseline="0" dirty="0" smtClean="0"/>
              <a:t> církevní společenství zdůrazňují opravdovost víry</a:t>
            </a:r>
          </a:p>
          <a:p>
            <a:r>
              <a:rPr lang="cs-CZ" baseline="0" dirty="0" smtClean="0"/>
              <a:t>Křest Duchem svatým, jak specifickou zkušenost spojenou s mluvením cizími jazyky. Víc k tomu viz 1 K 14,1-12.  </a:t>
            </a:r>
            <a:endParaRPr lang="cs-CZ" dirty="0"/>
          </a:p>
        </p:txBody>
      </p:sp>
      <p:sp>
        <p:nvSpPr>
          <p:cNvPr id="4" name="Zástupný symbol pro číslo snímku 3"/>
          <p:cNvSpPr>
            <a:spLocks noGrp="1"/>
          </p:cNvSpPr>
          <p:nvPr>
            <p:ph type="sldNum" sz="quarter" idx="10"/>
          </p:nvPr>
        </p:nvSpPr>
        <p:spPr/>
        <p:txBody>
          <a:bodyPr/>
          <a:lstStyle/>
          <a:p>
            <a:fld id="{4E234FD8-FF63-4B97-B7D2-A729364B6202}" type="slidenum">
              <a:rPr lang="cs-CZ" smtClean="0"/>
              <a:t>5</a:t>
            </a:fld>
            <a:endParaRPr lang="cs-CZ"/>
          </a:p>
        </p:txBody>
      </p:sp>
    </p:spTree>
    <p:extLst>
      <p:ext uri="{BB962C8B-B14F-4D97-AF65-F5344CB8AC3E}">
        <p14:creationId xmlns:p14="http://schemas.microsoft.com/office/powerpoint/2010/main" val="37897604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4.Souhrnně lze říci, že jazykověda se svými dalšími subdisciplínami přispívá výborně k porozumění významu a explikaci </a:t>
            </a:r>
          </a:p>
          <a:p>
            <a:r>
              <a:rPr lang="cs-CZ" dirty="0" smtClean="0"/>
              <a:t>Textu. To také potvrzují další disciplíny. </a:t>
            </a:r>
            <a:endParaRPr lang="cs-CZ" dirty="0"/>
          </a:p>
        </p:txBody>
      </p:sp>
      <p:sp>
        <p:nvSpPr>
          <p:cNvPr id="4" name="Zástupný symbol pro číslo snímku 3"/>
          <p:cNvSpPr>
            <a:spLocks noGrp="1"/>
          </p:cNvSpPr>
          <p:nvPr>
            <p:ph type="sldNum" sz="quarter" idx="10"/>
          </p:nvPr>
        </p:nvSpPr>
        <p:spPr/>
        <p:txBody>
          <a:bodyPr/>
          <a:lstStyle/>
          <a:p>
            <a:fld id="{4E234FD8-FF63-4B97-B7D2-A729364B6202}" type="slidenum">
              <a:rPr lang="cs-CZ" smtClean="0"/>
              <a:t>10</a:t>
            </a:fld>
            <a:endParaRPr lang="cs-CZ"/>
          </a:p>
        </p:txBody>
      </p:sp>
    </p:spTree>
    <p:extLst>
      <p:ext uri="{BB962C8B-B14F-4D97-AF65-F5344CB8AC3E}">
        <p14:creationId xmlns:p14="http://schemas.microsoft.com/office/powerpoint/2010/main" val="23936794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4E234FD8-FF63-4B97-B7D2-A729364B6202}" type="slidenum">
              <a:rPr lang="cs-CZ" smtClean="0"/>
              <a:t>13</a:t>
            </a:fld>
            <a:endParaRPr lang="cs-CZ"/>
          </a:p>
        </p:txBody>
      </p:sp>
    </p:spTree>
    <p:extLst>
      <p:ext uri="{BB962C8B-B14F-4D97-AF65-F5344CB8AC3E}">
        <p14:creationId xmlns:p14="http://schemas.microsoft.com/office/powerpoint/2010/main" val="32371245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5.</a:t>
            </a:r>
            <a:r>
              <a:rPr lang="cs-CZ" baseline="0" dirty="0" smtClean="0"/>
              <a:t> </a:t>
            </a:r>
            <a:r>
              <a:rPr lang="cs-CZ" dirty="0" smtClean="0"/>
              <a:t>Podrobnosti k tomu, viz Slovník literární teorie, s. 345, srov. Jan </a:t>
            </a:r>
            <a:r>
              <a:rPr lang="cs-CZ" dirty="0" err="1" smtClean="0"/>
              <a:t>Mukařovský.Kapitoly</a:t>
            </a:r>
            <a:r>
              <a:rPr lang="cs-CZ" dirty="0" smtClean="0"/>
              <a:t> z české poetiky, sv. II, s. 269-289, </a:t>
            </a:r>
          </a:p>
          <a:p>
            <a:r>
              <a:rPr lang="cs-CZ" dirty="0" smtClean="0"/>
              <a:t>s.374-402, sv. III, s. 239-310.</a:t>
            </a:r>
            <a:endParaRPr lang="cs-CZ" dirty="0"/>
          </a:p>
        </p:txBody>
      </p:sp>
      <p:sp>
        <p:nvSpPr>
          <p:cNvPr id="4" name="Zástupný symbol pro číslo snímku 3"/>
          <p:cNvSpPr>
            <a:spLocks noGrp="1"/>
          </p:cNvSpPr>
          <p:nvPr>
            <p:ph type="sldNum" sz="quarter" idx="10"/>
          </p:nvPr>
        </p:nvSpPr>
        <p:spPr/>
        <p:txBody>
          <a:bodyPr/>
          <a:lstStyle/>
          <a:p>
            <a:fld id="{4E234FD8-FF63-4B97-B7D2-A729364B6202}" type="slidenum">
              <a:rPr lang="cs-CZ" smtClean="0"/>
              <a:t>14</a:t>
            </a:fld>
            <a:endParaRPr lang="cs-CZ"/>
          </a:p>
        </p:txBody>
      </p:sp>
    </p:spTree>
    <p:extLst>
      <p:ext uri="{BB962C8B-B14F-4D97-AF65-F5344CB8AC3E}">
        <p14:creationId xmlns:p14="http://schemas.microsoft.com/office/powerpoint/2010/main" val="34624786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b="0" dirty="0" smtClean="0"/>
              <a:t>6.</a:t>
            </a:r>
            <a:r>
              <a:rPr lang="cs-CZ" b="1" dirty="0" smtClean="0"/>
              <a:t>Příklad české adverbium „strašně“  </a:t>
            </a:r>
            <a:r>
              <a:rPr lang="cs-CZ" dirty="0" smtClean="0"/>
              <a:t> Věta:</a:t>
            </a:r>
            <a:r>
              <a:rPr lang="cs-CZ" baseline="0" dirty="0" smtClean="0"/>
              <a:t> </a:t>
            </a:r>
            <a:r>
              <a:rPr lang="cs-CZ" dirty="0" smtClean="0"/>
              <a:t>To je strašné, co se tu děje!</a:t>
            </a:r>
            <a:r>
              <a:rPr lang="cs-CZ" baseline="0" dirty="0" smtClean="0"/>
              <a:t> Při četbě určitého textu může vyvolávat pocit strachu, </a:t>
            </a:r>
          </a:p>
          <a:p>
            <a:r>
              <a:rPr lang="cs-CZ" baseline="0" dirty="0" smtClean="0"/>
              <a:t>Ale může také mít význam autorova protestu proti tomu, co se v jeho prostředí momentálně děje. A v citové výpovědi: „Strašně tě</a:t>
            </a:r>
          </a:p>
          <a:p>
            <a:r>
              <a:rPr lang="cs-CZ" baseline="0" dirty="0" smtClean="0"/>
              <a:t>Miluji!“ ukazuje k pozitivnímu  významu lásky,  pokud  není míněna jako ironie lásky; synonymum „strašně“ označuje „velmi“, „náramně“ a souvisí s vyznáním lásky.</a:t>
            </a:r>
          </a:p>
          <a:p>
            <a:endParaRPr lang="cs-CZ" dirty="0"/>
          </a:p>
        </p:txBody>
      </p:sp>
      <p:sp>
        <p:nvSpPr>
          <p:cNvPr id="4" name="Zástupný symbol pro číslo snímku 3"/>
          <p:cNvSpPr>
            <a:spLocks noGrp="1"/>
          </p:cNvSpPr>
          <p:nvPr>
            <p:ph type="sldNum" sz="quarter" idx="10"/>
          </p:nvPr>
        </p:nvSpPr>
        <p:spPr/>
        <p:txBody>
          <a:bodyPr/>
          <a:lstStyle/>
          <a:p>
            <a:fld id="{4E234FD8-FF63-4B97-B7D2-A729364B6202}" type="slidenum">
              <a:rPr lang="cs-CZ" smtClean="0"/>
              <a:t>15</a:t>
            </a:fld>
            <a:endParaRPr lang="cs-CZ"/>
          </a:p>
        </p:txBody>
      </p:sp>
    </p:spTree>
    <p:extLst>
      <p:ext uri="{BB962C8B-B14F-4D97-AF65-F5344CB8AC3E}">
        <p14:creationId xmlns:p14="http://schemas.microsoft.com/office/powerpoint/2010/main" val="3055403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4F0EA8F2-3ED4-43F9-9D6D-5434B4DDCF0A}" type="datetimeFigureOut">
              <a:rPr lang="cs-CZ" smtClean="0"/>
              <a:t>2.10.2019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565BD9F-E584-4FC6-B79B-AA3A103075D0}" type="slidenum">
              <a:rPr lang="cs-CZ" smtClean="0"/>
              <a:t>‹#›</a:t>
            </a:fld>
            <a:endParaRPr lang="cs-CZ"/>
          </a:p>
        </p:txBody>
      </p:sp>
    </p:spTree>
    <p:extLst>
      <p:ext uri="{BB962C8B-B14F-4D97-AF65-F5344CB8AC3E}">
        <p14:creationId xmlns:p14="http://schemas.microsoft.com/office/powerpoint/2010/main" val="3712093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F0EA8F2-3ED4-43F9-9D6D-5434B4DDCF0A}" type="datetimeFigureOut">
              <a:rPr lang="cs-CZ" smtClean="0"/>
              <a:t>2.10.2019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565BD9F-E584-4FC6-B79B-AA3A103075D0}" type="slidenum">
              <a:rPr lang="cs-CZ" smtClean="0"/>
              <a:t>‹#›</a:t>
            </a:fld>
            <a:endParaRPr lang="cs-CZ"/>
          </a:p>
        </p:txBody>
      </p:sp>
    </p:spTree>
    <p:extLst>
      <p:ext uri="{BB962C8B-B14F-4D97-AF65-F5344CB8AC3E}">
        <p14:creationId xmlns:p14="http://schemas.microsoft.com/office/powerpoint/2010/main" val="270852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F0EA8F2-3ED4-43F9-9D6D-5434B4DDCF0A}" type="datetimeFigureOut">
              <a:rPr lang="cs-CZ" smtClean="0"/>
              <a:t>2.10.2019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565BD9F-E584-4FC6-B79B-AA3A103075D0}" type="slidenum">
              <a:rPr lang="cs-CZ" smtClean="0"/>
              <a:t>‹#›</a:t>
            </a:fld>
            <a:endParaRPr lang="cs-CZ"/>
          </a:p>
        </p:txBody>
      </p:sp>
    </p:spTree>
    <p:extLst>
      <p:ext uri="{BB962C8B-B14F-4D97-AF65-F5344CB8AC3E}">
        <p14:creationId xmlns:p14="http://schemas.microsoft.com/office/powerpoint/2010/main" val="3103071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F0EA8F2-3ED4-43F9-9D6D-5434B4DDCF0A}" type="datetimeFigureOut">
              <a:rPr lang="cs-CZ" smtClean="0"/>
              <a:t>2.10.2019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565BD9F-E584-4FC6-B79B-AA3A103075D0}" type="slidenum">
              <a:rPr lang="cs-CZ" smtClean="0"/>
              <a:t>‹#›</a:t>
            </a:fld>
            <a:endParaRPr lang="cs-CZ"/>
          </a:p>
        </p:txBody>
      </p:sp>
    </p:spTree>
    <p:extLst>
      <p:ext uri="{BB962C8B-B14F-4D97-AF65-F5344CB8AC3E}">
        <p14:creationId xmlns:p14="http://schemas.microsoft.com/office/powerpoint/2010/main" val="3235220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4F0EA8F2-3ED4-43F9-9D6D-5434B4DDCF0A}" type="datetimeFigureOut">
              <a:rPr lang="cs-CZ" smtClean="0"/>
              <a:t>2.10.2019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565BD9F-E584-4FC6-B79B-AA3A103075D0}" type="slidenum">
              <a:rPr lang="cs-CZ" smtClean="0"/>
              <a:t>‹#›</a:t>
            </a:fld>
            <a:endParaRPr lang="cs-CZ"/>
          </a:p>
        </p:txBody>
      </p:sp>
    </p:spTree>
    <p:extLst>
      <p:ext uri="{BB962C8B-B14F-4D97-AF65-F5344CB8AC3E}">
        <p14:creationId xmlns:p14="http://schemas.microsoft.com/office/powerpoint/2010/main" val="3249122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4F0EA8F2-3ED4-43F9-9D6D-5434B4DDCF0A}" type="datetimeFigureOut">
              <a:rPr lang="cs-CZ" smtClean="0"/>
              <a:t>2.10.2019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565BD9F-E584-4FC6-B79B-AA3A103075D0}" type="slidenum">
              <a:rPr lang="cs-CZ" smtClean="0"/>
              <a:t>‹#›</a:t>
            </a:fld>
            <a:endParaRPr lang="cs-CZ"/>
          </a:p>
        </p:txBody>
      </p:sp>
    </p:spTree>
    <p:extLst>
      <p:ext uri="{BB962C8B-B14F-4D97-AF65-F5344CB8AC3E}">
        <p14:creationId xmlns:p14="http://schemas.microsoft.com/office/powerpoint/2010/main" val="1188404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4F0EA8F2-3ED4-43F9-9D6D-5434B4DDCF0A}" type="datetimeFigureOut">
              <a:rPr lang="cs-CZ" smtClean="0"/>
              <a:t>2.10.2019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565BD9F-E584-4FC6-B79B-AA3A103075D0}" type="slidenum">
              <a:rPr lang="cs-CZ" smtClean="0"/>
              <a:t>‹#›</a:t>
            </a:fld>
            <a:endParaRPr lang="cs-CZ"/>
          </a:p>
        </p:txBody>
      </p:sp>
    </p:spTree>
    <p:extLst>
      <p:ext uri="{BB962C8B-B14F-4D97-AF65-F5344CB8AC3E}">
        <p14:creationId xmlns:p14="http://schemas.microsoft.com/office/powerpoint/2010/main" val="1684463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4F0EA8F2-3ED4-43F9-9D6D-5434B4DDCF0A}" type="datetimeFigureOut">
              <a:rPr lang="cs-CZ" smtClean="0"/>
              <a:t>2.10.2019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565BD9F-E584-4FC6-B79B-AA3A103075D0}" type="slidenum">
              <a:rPr lang="cs-CZ" smtClean="0"/>
              <a:t>‹#›</a:t>
            </a:fld>
            <a:endParaRPr lang="cs-CZ"/>
          </a:p>
        </p:txBody>
      </p:sp>
    </p:spTree>
    <p:extLst>
      <p:ext uri="{BB962C8B-B14F-4D97-AF65-F5344CB8AC3E}">
        <p14:creationId xmlns:p14="http://schemas.microsoft.com/office/powerpoint/2010/main" val="3434609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F0EA8F2-3ED4-43F9-9D6D-5434B4DDCF0A}" type="datetimeFigureOut">
              <a:rPr lang="cs-CZ" smtClean="0"/>
              <a:t>2.10.2019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565BD9F-E584-4FC6-B79B-AA3A103075D0}" type="slidenum">
              <a:rPr lang="cs-CZ" smtClean="0"/>
              <a:t>‹#›</a:t>
            </a:fld>
            <a:endParaRPr lang="cs-CZ"/>
          </a:p>
        </p:txBody>
      </p:sp>
    </p:spTree>
    <p:extLst>
      <p:ext uri="{BB962C8B-B14F-4D97-AF65-F5344CB8AC3E}">
        <p14:creationId xmlns:p14="http://schemas.microsoft.com/office/powerpoint/2010/main" val="2712992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4F0EA8F2-3ED4-43F9-9D6D-5434B4DDCF0A}" type="datetimeFigureOut">
              <a:rPr lang="cs-CZ" smtClean="0"/>
              <a:t>2.10.2019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565BD9F-E584-4FC6-B79B-AA3A103075D0}" type="slidenum">
              <a:rPr lang="cs-CZ" smtClean="0"/>
              <a:t>‹#›</a:t>
            </a:fld>
            <a:endParaRPr lang="cs-CZ"/>
          </a:p>
        </p:txBody>
      </p:sp>
    </p:spTree>
    <p:extLst>
      <p:ext uri="{BB962C8B-B14F-4D97-AF65-F5344CB8AC3E}">
        <p14:creationId xmlns:p14="http://schemas.microsoft.com/office/powerpoint/2010/main" val="3263268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4F0EA8F2-3ED4-43F9-9D6D-5434B4DDCF0A}" type="datetimeFigureOut">
              <a:rPr lang="cs-CZ" smtClean="0"/>
              <a:t>2.10.2019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565BD9F-E584-4FC6-B79B-AA3A103075D0}" type="slidenum">
              <a:rPr lang="cs-CZ" smtClean="0"/>
              <a:t>‹#›</a:t>
            </a:fld>
            <a:endParaRPr lang="cs-CZ"/>
          </a:p>
        </p:txBody>
      </p:sp>
    </p:spTree>
    <p:extLst>
      <p:ext uri="{BB962C8B-B14F-4D97-AF65-F5344CB8AC3E}">
        <p14:creationId xmlns:p14="http://schemas.microsoft.com/office/powerpoint/2010/main" val="3473575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0EA8F2-3ED4-43F9-9D6D-5434B4DDCF0A}" type="datetimeFigureOut">
              <a:rPr lang="cs-CZ" smtClean="0"/>
              <a:t>2.10.2019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65BD9F-E584-4FC6-B79B-AA3A103075D0}" type="slidenum">
              <a:rPr lang="cs-CZ" smtClean="0"/>
              <a:t>‹#›</a:t>
            </a:fld>
            <a:endParaRPr lang="cs-CZ"/>
          </a:p>
        </p:txBody>
      </p:sp>
    </p:spTree>
    <p:extLst>
      <p:ext uri="{BB962C8B-B14F-4D97-AF65-F5344CB8AC3E}">
        <p14:creationId xmlns:p14="http://schemas.microsoft.com/office/powerpoint/2010/main" val="3476100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fontScale="90000"/>
          </a:bodyPr>
          <a:lstStyle/>
          <a:p>
            <a:r>
              <a:rPr lang="cs-CZ" sz="3600" dirty="0" smtClean="0"/>
              <a:t>Kurz: LPAS 68 Filosofická a teologická hermeneutika, ZS </a:t>
            </a:r>
            <a:r>
              <a:rPr lang="cs-CZ" sz="3600" dirty="0" smtClean="0"/>
              <a:t>2019-2020</a:t>
            </a:r>
            <a:endParaRPr lang="cs-CZ" sz="3600" dirty="0"/>
          </a:p>
        </p:txBody>
      </p:sp>
      <p:sp>
        <p:nvSpPr>
          <p:cNvPr id="5" name="Zástupný symbol pro obsah 4"/>
          <p:cNvSpPr>
            <a:spLocks noGrp="1"/>
          </p:cNvSpPr>
          <p:nvPr>
            <p:ph idx="1"/>
          </p:nvPr>
        </p:nvSpPr>
        <p:spPr>
          <a:xfrm>
            <a:off x="457200" y="1340768"/>
            <a:ext cx="8229600" cy="5040560"/>
          </a:xfrm>
        </p:spPr>
        <p:txBody>
          <a:bodyPr>
            <a:normAutofit lnSpcReduction="10000"/>
          </a:bodyPr>
          <a:lstStyle/>
          <a:p>
            <a:pPr marL="0" indent="0">
              <a:buNone/>
            </a:pPr>
            <a:r>
              <a:rPr lang="cs-CZ" b="1" dirty="0" smtClean="0"/>
              <a:t>Etymologie a obsahově věcná náplň pojmů:</a:t>
            </a:r>
          </a:p>
          <a:p>
            <a:r>
              <a:rPr lang="cs-CZ" dirty="0" smtClean="0"/>
              <a:t>K významu slova  hermeneutika ukazují dvě řecká slovesa: První:„</a:t>
            </a:r>
            <a:r>
              <a:rPr lang="cs-CZ" dirty="0" err="1" smtClean="0"/>
              <a:t>herméneuein</a:t>
            </a:r>
            <a:r>
              <a:rPr lang="cs-CZ" dirty="0" smtClean="0"/>
              <a:t>“ znamená: vykládat, tlumočit, překládat a substantivum: </a:t>
            </a:r>
            <a:r>
              <a:rPr lang="cs-CZ" dirty="0" err="1" smtClean="0"/>
              <a:t>herméneia</a:t>
            </a:r>
            <a:r>
              <a:rPr lang="cs-CZ" dirty="0" smtClean="0"/>
              <a:t> označuje tlumočení, překlad. Druhé sloveso: „</a:t>
            </a:r>
            <a:r>
              <a:rPr lang="cs-CZ" dirty="0" err="1" smtClean="0"/>
              <a:t>diherméneuein</a:t>
            </a:r>
            <a:r>
              <a:rPr lang="cs-CZ" dirty="0" smtClean="0"/>
              <a:t> – tlumočit, překládat, vykládat a vysvětlovat. Z toho plyne, že hermeneutika je vědecko-odborná disciplína o pravidlech porozumění, explikaci a interpretaci  významu jakéhokoli textu.  </a:t>
            </a:r>
            <a:endParaRPr lang="cs-CZ" dirty="0"/>
          </a:p>
        </p:txBody>
      </p:sp>
    </p:spTree>
    <p:extLst>
      <p:ext uri="{BB962C8B-B14F-4D97-AF65-F5344CB8AC3E}">
        <p14:creationId xmlns:p14="http://schemas.microsoft.com/office/powerpoint/2010/main" val="25738082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0"/>
            <a:ext cx="8229600" cy="764704"/>
          </a:xfrm>
        </p:spPr>
        <p:txBody>
          <a:bodyPr/>
          <a:lstStyle/>
          <a:p>
            <a:r>
              <a:rPr lang="cs-CZ" dirty="0" smtClean="0"/>
              <a:t>Různé obory lingvistiky</a:t>
            </a:r>
            <a:endParaRPr lang="cs-CZ" dirty="0"/>
          </a:p>
        </p:txBody>
      </p:sp>
      <p:sp>
        <p:nvSpPr>
          <p:cNvPr id="3" name="Zástupný symbol pro obsah 2"/>
          <p:cNvSpPr>
            <a:spLocks noGrp="1"/>
          </p:cNvSpPr>
          <p:nvPr>
            <p:ph idx="1"/>
          </p:nvPr>
        </p:nvSpPr>
        <p:spPr>
          <a:xfrm>
            <a:off x="395536" y="764704"/>
            <a:ext cx="8229600" cy="5949280"/>
          </a:xfrm>
        </p:spPr>
        <p:txBody>
          <a:bodyPr>
            <a:normAutofit fontScale="92500" lnSpcReduction="10000"/>
          </a:bodyPr>
          <a:lstStyle/>
          <a:p>
            <a:r>
              <a:rPr lang="cs-CZ" b="1" dirty="0" smtClean="0"/>
              <a:t>1.Preskriptivní</a:t>
            </a:r>
            <a:r>
              <a:rPr lang="cs-CZ" dirty="0" smtClean="0"/>
              <a:t> – stanoví pravidla psaného a mluveného slova,</a:t>
            </a:r>
          </a:p>
          <a:p>
            <a:r>
              <a:rPr lang="cs-CZ" b="1" dirty="0" smtClean="0"/>
              <a:t>2.Deskriptivní</a:t>
            </a:r>
            <a:r>
              <a:rPr lang="cs-CZ" dirty="0" smtClean="0"/>
              <a:t> – popisuje, analyzuje jazyk ve všech jeho souvislostech,</a:t>
            </a:r>
          </a:p>
          <a:p>
            <a:r>
              <a:rPr lang="cs-CZ" b="1" dirty="0" smtClean="0"/>
              <a:t>3.Mikrolingvistika</a:t>
            </a:r>
            <a:r>
              <a:rPr lang="cs-CZ" dirty="0" smtClean="0"/>
              <a:t> – </a:t>
            </a:r>
            <a:r>
              <a:rPr lang="cs-CZ" dirty="0" smtClean="0"/>
              <a:t>zkoumá významové </a:t>
            </a:r>
            <a:r>
              <a:rPr lang="cs-CZ" dirty="0" smtClean="0"/>
              <a:t>vztahy uvnitř systémového jazykového celku, a to buď z hlediska časové posloupnosti (diachronní lingvistika), nebo v konkrétním historickém čase (synchronní lingvistika, F.de </a:t>
            </a:r>
            <a:r>
              <a:rPr lang="cs-CZ" dirty="0" err="1" smtClean="0"/>
              <a:t>Saussure</a:t>
            </a:r>
            <a:r>
              <a:rPr lang="cs-CZ" dirty="0" smtClean="0"/>
              <a:t>). </a:t>
            </a:r>
          </a:p>
          <a:p>
            <a:r>
              <a:rPr lang="cs-CZ" b="1" dirty="0" smtClean="0"/>
              <a:t>4.Makrolingvistika</a:t>
            </a:r>
            <a:r>
              <a:rPr lang="cs-CZ" dirty="0" smtClean="0"/>
              <a:t> zkoumá prostředí, jeho kulturní a náboženské problémy, v němž je jazyk etablován, včetně odlišných sociálních vrstev, stylů života lidí </a:t>
            </a:r>
            <a:r>
              <a:rPr lang="cs-CZ" dirty="0" err="1" smtClean="0"/>
              <a:t>etc</a:t>
            </a:r>
            <a:r>
              <a:rPr lang="cs-CZ" dirty="0" smtClean="0"/>
              <a:t>. 4/</a:t>
            </a:r>
            <a:endParaRPr lang="cs-CZ" dirty="0"/>
          </a:p>
        </p:txBody>
      </p:sp>
    </p:spTree>
    <p:extLst>
      <p:ext uri="{BB962C8B-B14F-4D97-AF65-F5344CB8AC3E}">
        <p14:creationId xmlns:p14="http://schemas.microsoft.com/office/powerpoint/2010/main" val="117882154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Formování univerzální hermeneutiky v 20.století</a:t>
            </a:r>
            <a:endParaRPr lang="cs-CZ" dirty="0"/>
          </a:p>
        </p:txBody>
      </p:sp>
      <p:sp>
        <p:nvSpPr>
          <p:cNvPr id="3" name="Zástupný symbol pro obsah 2"/>
          <p:cNvSpPr>
            <a:spLocks noGrp="1"/>
          </p:cNvSpPr>
          <p:nvPr>
            <p:ph idx="1"/>
          </p:nvPr>
        </p:nvSpPr>
        <p:spPr/>
        <p:txBody>
          <a:bodyPr>
            <a:normAutofit fontScale="85000" lnSpcReduction="20000"/>
          </a:bodyPr>
          <a:lstStyle/>
          <a:p>
            <a:pPr marL="0" indent="0">
              <a:buNone/>
            </a:pPr>
            <a:r>
              <a:rPr lang="cs-CZ" b="1" dirty="0" smtClean="0"/>
              <a:t>19.4. Wilhelm </a:t>
            </a:r>
            <a:r>
              <a:rPr lang="cs-CZ" b="1" dirty="0" err="1" smtClean="0"/>
              <a:t>Dilthey</a:t>
            </a:r>
            <a:r>
              <a:rPr lang="cs-CZ" b="1" dirty="0" smtClean="0"/>
              <a:t>,  Historicita </a:t>
            </a:r>
            <a:r>
              <a:rPr lang="cs-CZ" b="1" dirty="0"/>
              <a:t>a </a:t>
            </a:r>
            <a:r>
              <a:rPr lang="cs-CZ" b="1" dirty="0" err="1"/>
              <a:t>temporalita</a:t>
            </a:r>
            <a:r>
              <a:rPr lang="cs-CZ" b="1" dirty="0"/>
              <a:t>: Přítomnost</a:t>
            </a:r>
            <a:r>
              <a:rPr lang="cs-CZ" dirty="0"/>
              <a:t> každou vteřinu zapadá do minulosti a když se díváme do ní zpět „zachováváme ve své mysli série obrazů, odstupňovaných podle jejich hodnoty a obrazy nám připadají jako řada domů nebo stromů, od kterých se stále vzdalujeme, a čím je vzdálenost delší, tím jsou obrazy v paměti matnější až úplně zmizí ve tmě horizontu“. </a:t>
            </a:r>
            <a:r>
              <a:rPr lang="cs-CZ" b="1" dirty="0"/>
              <a:t>Vzhledem k minulosti</a:t>
            </a:r>
            <a:r>
              <a:rPr lang="cs-CZ" dirty="0"/>
              <a:t> jsme pasivní, nemůžeme na ni nic změnit, ale ve směru k budoucnosti je člověk otevřený, svobodný a bude záležet na něm, jakými činy vyplní svůj budoucí čas. </a:t>
            </a:r>
            <a:r>
              <a:rPr lang="cs-CZ" b="1" dirty="0"/>
              <a:t>Přítomnost, minulost i budoucnost spadá do rámce historicity.</a:t>
            </a:r>
            <a:r>
              <a:rPr lang="cs-CZ" dirty="0"/>
              <a:t>  </a:t>
            </a:r>
          </a:p>
          <a:p>
            <a:pPr marL="0" indent="0">
              <a:buNone/>
            </a:pPr>
            <a:endParaRPr lang="cs-CZ" dirty="0"/>
          </a:p>
        </p:txBody>
      </p:sp>
    </p:spTree>
    <p:extLst>
      <p:ext uri="{BB962C8B-B14F-4D97-AF65-F5344CB8AC3E}">
        <p14:creationId xmlns:p14="http://schemas.microsoft.com/office/powerpoint/2010/main" val="247789536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Formování univerzální hermeneutiky v 20.století</a:t>
            </a:r>
            <a:endParaRPr lang="cs-CZ" dirty="0"/>
          </a:p>
        </p:txBody>
      </p:sp>
      <p:sp>
        <p:nvSpPr>
          <p:cNvPr id="3" name="Zástupný symbol pro obsah 2"/>
          <p:cNvSpPr>
            <a:spLocks noGrp="1"/>
          </p:cNvSpPr>
          <p:nvPr>
            <p:ph idx="1"/>
          </p:nvPr>
        </p:nvSpPr>
        <p:spPr/>
        <p:txBody>
          <a:bodyPr>
            <a:normAutofit lnSpcReduction="10000"/>
          </a:bodyPr>
          <a:lstStyle/>
          <a:p>
            <a:pPr marL="0" indent="0">
              <a:buNone/>
            </a:pPr>
            <a:r>
              <a:rPr lang="cs-CZ" b="1" dirty="0" smtClean="0"/>
              <a:t>19.4. Wilhelm </a:t>
            </a:r>
            <a:r>
              <a:rPr lang="cs-CZ" b="1" dirty="0" err="1" smtClean="0"/>
              <a:t>Dilthey</a:t>
            </a:r>
            <a:r>
              <a:rPr lang="cs-CZ" b="1" dirty="0" smtClean="0"/>
              <a:t> , Historicita a </a:t>
            </a:r>
            <a:r>
              <a:rPr lang="cs-CZ" b="1" dirty="0" err="1" smtClean="0"/>
              <a:t>temporalita</a:t>
            </a:r>
            <a:r>
              <a:rPr lang="cs-CZ" b="1" dirty="0" smtClean="0"/>
              <a:t>: </a:t>
            </a:r>
            <a:r>
              <a:rPr lang="cs-CZ" dirty="0" smtClean="0"/>
              <a:t>V </a:t>
            </a:r>
            <a:r>
              <a:rPr lang="cs-CZ" dirty="0"/>
              <a:t>striktním smyslu slova, zdůrazňuje </a:t>
            </a:r>
            <a:r>
              <a:rPr lang="cs-CZ" dirty="0" err="1"/>
              <a:t>Dilthey</a:t>
            </a:r>
            <a:r>
              <a:rPr lang="cs-CZ" dirty="0"/>
              <a:t>, přítomnost ani neexistuje, existuje jen naše reflexe na zachycené zkušenosti okamžiku, které po jejich uskutečnění zapadly do minulosti: „Loď našeho života stále pluje s proudem a přítomnost je vždy tam, kdekoli jsme na těchto vlnách utrpení, rozpomínání, doufání, zkrátka, kde žijeme v plnosti své reality.“ (Kurt </a:t>
            </a:r>
            <a:r>
              <a:rPr lang="cs-CZ" dirty="0" err="1"/>
              <a:t>Mueller</a:t>
            </a:r>
            <a:r>
              <a:rPr lang="cs-CZ" dirty="0"/>
              <a:t>, HR., s. 153). </a:t>
            </a:r>
          </a:p>
          <a:p>
            <a:pPr marL="0" indent="0">
              <a:buNone/>
            </a:pPr>
            <a:endParaRPr lang="cs-CZ" dirty="0"/>
          </a:p>
        </p:txBody>
      </p:sp>
    </p:spTree>
    <p:extLst>
      <p:ext uri="{BB962C8B-B14F-4D97-AF65-F5344CB8AC3E}">
        <p14:creationId xmlns:p14="http://schemas.microsoft.com/office/powerpoint/2010/main" val="24232248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88640"/>
            <a:ext cx="8229600" cy="778098"/>
          </a:xfrm>
        </p:spPr>
        <p:txBody>
          <a:bodyPr>
            <a:normAutofit fontScale="90000"/>
          </a:bodyPr>
          <a:lstStyle/>
          <a:p>
            <a:r>
              <a:rPr lang="cs-CZ" dirty="0" smtClean="0"/>
              <a:t>Formování univerzální hermeneutiky v 20.století</a:t>
            </a:r>
            <a:endParaRPr lang="cs-CZ" dirty="0"/>
          </a:p>
        </p:txBody>
      </p:sp>
      <p:sp>
        <p:nvSpPr>
          <p:cNvPr id="3" name="Zástupný symbol pro obsah 2"/>
          <p:cNvSpPr>
            <a:spLocks noGrp="1"/>
          </p:cNvSpPr>
          <p:nvPr>
            <p:ph idx="1"/>
          </p:nvPr>
        </p:nvSpPr>
        <p:spPr>
          <a:xfrm>
            <a:off x="539552" y="1052736"/>
            <a:ext cx="8229600" cy="5145435"/>
          </a:xfrm>
        </p:spPr>
        <p:txBody>
          <a:bodyPr/>
          <a:lstStyle/>
          <a:p>
            <a:pPr marL="0" indent="0">
              <a:buNone/>
            </a:pPr>
            <a:r>
              <a:rPr lang="cs-CZ" b="1" dirty="0" smtClean="0"/>
              <a:t>19.4 </a:t>
            </a:r>
            <a:r>
              <a:rPr lang="cs-CZ" b="1" dirty="0"/>
              <a:t>Wilhelm </a:t>
            </a:r>
            <a:r>
              <a:rPr lang="cs-CZ" b="1" dirty="0" err="1" smtClean="0"/>
              <a:t>Dilthey</a:t>
            </a:r>
            <a:r>
              <a:rPr lang="cs-CZ" b="1" dirty="0" smtClean="0"/>
              <a:t>, </a:t>
            </a:r>
            <a:r>
              <a:rPr lang="cs-CZ" b="1" dirty="0"/>
              <a:t>d</a:t>
            </a:r>
            <a:r>
              <a:rPr lang="cs-CZ" b="1" dirty="0" smtClean="0"/>
              <a:t>/ Zkušenost a poznání : </a:t>
            </a:r>
            <a:r>
              <a:rPr lang="cs-CZ" dirty="0" smtClean="0"/>
              <a:t>„Nemůžeme poznat pocity jiné osoby, které jsme sami neprožili.“ Zkušenost se nedá teoreticky naučit, je nepřenosná a má-li člověk sobě i druhému porozumět, musí udělat zkušenost, zachycují ji „výrazy života,“ které „manifestují myšlenkový obsah, uschopňují člověka poznávat a umožňují mu pochopit celistvost lidské </a:t>
            </a:r>
            <a:r>
              <a:rPr lang="cs-CZ" dirty="0"/>
              <a:t>přirozenosti“19/ </a:t>
            </a:r>
            <a:r>
              <a:rPr lang="cs-CZ" dirty="0" smtClean="0"/>
              <a:t>(GS VII, s. 155). </a:t>
            </a:r>
            <a:endParaRPr lang="cs-CZ" b="1" dirty="0"/>
          </a:p>
        </p:txBody>
      </p:sp>
    </p:spTree>
    <p:extLst>
      <p:ext uri="{BB962C8B-B14F-4D97-AF65-F5344CB8AC3E}">
        <p14:creationId xmlns:p14="http://schemas.microsoft.com/office/powerpoint/2010/main" val="4770984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88640"/>
            <a:ext cx="8229600" cy="720080"/>
          </a:xfrm>
        </p:spPr>
        <p:txBody>
          <a:bodyPr>
            <a:normAutofit fontScale="90000"/>
          </a:bodyPr>
          <a:lstStyle/>
          <a:p>
            <a:r>
              <a:rPr lang="cs-CZ" dirty="0" smtClean="0"/>
              <a:t>Formování univerzální hermeneutiky v 20.století</a:t>
            </a:r>
            <a:endParaRPr lang="cs-CZ" dirty="0"/>
          </a:p>
        </p:txBody>
      </p:sp>
      <p:sp>
        <p:nvSpPr>
          <p:cNvPr id="3" name="Zástupný symbol pro obsah 2"/>
          <p:cNvSpPr>
            <a:spLocks noGrp="1"/>
          </p:cNvSpPr>
          <p:nvPr>
            <p:ph idx="1"/>
          </p:nvPr>
        </p:nvSpPr>
        <p:spPr>
          <a:xfrm>
            <a:off x="457200" y="980728"/>
            <a:ext cx="8229600" cy="5145435"/>
          </a:xfrm>
        </p:spPr>
        <p:txBody>
          <a:bodyPr>
            <a:normAutofit fontScale="92500" lnSpcReduction="20000"/>
          </a:bodyPr>
          <a:lstStyle/>
          <a:p>
            <a:pPr marL="0" indent="0">
              <a:buNone/>
            </a:pPr>
            <a:r>
              <a:rPr lang="cs-CZ" b="1" dirty="0"/>
              <a:t>19.5 Wilhelm </a:t>
            </a:r>
            <a:r>
              <a:rPr lang="cs-CZ" b="1" dirty="0" err="1"/>
              <a:t>Dilthey</a:t>
            </a:r>
            <a:r>
              <a:rPr lang="cs-CZ" b="1" dirty="0"/>
              <a:t> </a:t>
            </a:r>
            <a:r>
              <a:rPr lang="cs-CZ" b="1" dirty="0" smtClean="0"/>
              <a:t>, </a:t>
            </a:r>
            <a:r>
              <a:rPr lang="cs-CZ" dirty="0" smtClean="0"/>
              <a:t>výklad hermeneutických pojmů:</a:t>
            </a:r>
            <a:r>
              <a:rPr lang="cs-CZ" b="1" dirty="0" smtClean="0"/>
              <a:t>  a/ Význam </a:t>
            </a:r>
            <a:r>
              <a:rPr lang="cs-CZ" dirty="0" smtClean="0"/>
              <a:t>není dán fixně, nýbrž historicky, závisí od doby, kdy dílo posuzujeme, od perspektivy, kterou se k němu blížíme a od historických vztahů, do nichž je dílo zasazeno. Význam má dynamický charakter, lze jej získat z kontextu života. </a:t>
            </a:r>
            <a:r>
              <a:rPr lang="cs-CZ" dirty="0" err="1" smtClean="0"/>
              <a:t>Dilthey</a:t>
            </a:r>
            <a:r>
              <a:rPr lang="cs-CZ" dirty="0" smtClean="0"/>
              <a:t> uvádí jako příklad Shakespearovo dílo </a:t>
            </a:r>
            <a:r>
              <a:rPr lang="cs-CZ" b="1" dirty="0" smtClean="0"/>
              <a:t>Král Lear</a:t>
            </a:r>
            <a:r>
              <a:rPr lang="cs-CZ" dirty="0" smtClean="0"/>
              <a:t>, které je zasazeno do deistického obrazu světa, je to odlišný sociálně-kulturní kontext, než byl pozdější doby, takže jeho význam je jiný pro tvůrce tohoto dramatu, jiný pro Shakespearovi současníky a zase odlišný pro další generace, 18, 19. a 20.století. Význam díla se vždycky vztahuje k době. </a:t>
            </a:r>
            <a:endParaRPr lang="cs-CZ" b="1" dirty="0"/>
          </a:p>
        </p:txBody>
      </p:sp>
    </p:spTree>
    <p:extLst>
      <p:ext uri="{BB962C8B-B14F-4D97-AF65-F5344CB8AC3E}">
        <p14:creationId xmlns:p14="http://schemas.microsoft.com/office/powerpoint/2010/main" val="93732714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0"/>
            <a:ext cx="8229600" cy="936104"/>
          </a:xfrm>
        </p:spPr>
        <p:txBody>
          <a:bodyPr>
            <a:normAutofit fontScale="90000"/>
          </a:bodyPr>
          <a:lstStyle/>
          <a:p>
            <a:r>
              <a:rPr lang="cs-CZ" dirty="0" smtClean="0"/>
              <a:t>Formování univerzální hermeneutiky v  20.století</a:t>
            </a:r>
            <a:endParaRPr lang="cs-CZ" dirty="0"/>
          </a:p>
        </p:txBody>
      </p:sp>
      <p:sp>
        <p:nvSpPr>
          <p:cNvPr id="3" name="Zástupný symbol pro obsah 2"/>
          <p:cNvSpPr>
            <a:spLocks noGrp="1"/>
          </p:cNvSpPr>
          <p:nvPr>
            <p:ph idx="1"/>
          </p:nvPr>
        </p:nvSpPr>
        <p:spPr>
          <a:xfrm>
            <a:off x="457200" y="908720"/>
            <a:ext cx="8229600" cy="5217443"/>
          </a:xfrm>
        </p:spPr>
        <p:txBody>
          <a:bodyPr>
            <a:normAutofit fontScale="92500" lnSpcReduction="20000"/>
          </a:bodyPr>
          <a:lstStyle/>
          <a:p>
            <a:pPr marL="0" indent="0">
              <a:buNone/>
            </a:pPr>
            <a:r>
              <a:rPr lang="cs-CZ" b="1" dirty="0" smtClean="0"/>
              <a:t>19.5 </a:t>
            </a:r>
            <a:r>
              <a:rPr lang="cs-CZ" b="1" dirty="0"/>
              <a:t>W. </a:t>
            </a:r>
            <a:r>
              <a:rPr lang="cs-CZ" b="1" dirty="0" err="1" smtClean="0"/>
              <a:t>Dilthey</a:t>
            </a:r>
            <a:r>
              <a:rPr lang="cs-CZ" b="1" dirty="0" smtClean="0"/>
              <a:t>, b/ porozumění </a:t>
            </a:r>
            <a:r>
              <a:rPr lang="cs-CZ" dirty="0" smtClean="0"/>
              <a:t>není pochopeno jako ryze racionálně myšlenkový pojem, ani jako kognitivní činností lidského rozmyslu, i když nelze v tomto procesu rozum eliminovat.  </a:t>
            </a:r>
            <a:r>
              <a:rPr lang="cs-CZ" dirty="0" err="1" smtClean="0"/>
              <a:t>Dilthey</a:t>
            </a:r>
            <a:r>
              <a:rPr lang="cs-CZ" dirty="0" smtClean="0"/>
              <a:t> chápe porozumění ve spojení </a:t>
            </a:r>
            <a:r>
              <a:rPr lang="cs-CZ" b="1" dirty="0" smtClean="0"/>
              <a:t>s „lidskou prožitou zkušeností,“</a:t>
            </a:r>
            <a:r>
              <a:rPr lang="cs-CZ" dirty="0" smtClean="0"/>
              <a:t> v níž je vždycky také „něco iracionálního, protože život je iracionální“ a nelze jej redukovat jen na logiku; „životní zkušenost nelze nahradit kognitivním zkoumáním, dovozováním, kterým porozumění může být představováno“. Ve zkušenostech jsou zahrnuty intelekt, myšlenkové akty, city, vůle, prostě kompaktnost života člověka, který chápe věci i události druhých tím, co sám prožil.   20/</a:t>
            </a:r>
            <a:endParaRPr lang="cs-CZ" b="1" dirty="0"/>
          </a:p>
        </p:txBody>
      </p:sp>
    </p:spTree>
    <p:extLst>
      <p:ext uri="{BB962C8B-B14F-4D97-AF65-F5344CB8AC3E}">
        <p14:creationId xmlns:p14="http://schemas.microsoft.com/office/powerpoint/2010/main" val="239959639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normAutofit fontScale="90000"/>
          </a:bodyPr>
          <a:lstStyle/>
          <a:p>
            <a:r>
              <a:rPr lang="cs-CZ" dirty="0" smtClean="0"/>
              <a:t>Formování univerzální hermeneutiky v 20.století</a:t>
            </a:r>
            <a:endParaRPr lang="cs-CZ" dirty="0"/>
          </a:p>
        </p:txBody>
      </p:sp>
      <p:sp>
        <p:nvSpPr>
          <p:cNvPr id="3" name="Zástupný symbol pro obsah 2"/>
          <p:cNvSpPr>
            <a:spLocks noGrp="1"/>
          </p:cNvSpPr>
          <p:nvPr>
            <p:ph idx="1"/>
          </p:nvPr>
        </p:nvSpPr>
        <p:spPr>
          <a:xfrm>
            <a:off x="457200" y="1412776"/>
            <a:ext cx="8229600" cy="4713387"/>
          </a:xfrm>
        </p:spPr>
        <p:txBody>
          <a:bodyPr>
            <a:normAutofit fontScale="77500" lnSpcReduction="20000"/>
          </a:bodyPr>
          <a:lstStyle/>
          <a:p>
            <a:pPr marL="0" indent="0">
              <a:buNone/>
            </a:pPr>
            <a:r>
              <a:rPr lang="cs-CZ" b="1" dirty="0"/>
              <a:t>19.5 </a:t>
            </a:r>
            <a:r>
              <a:rPr lang="cs-CZ" b="1" dirty="0" err="1" smtClean="0"/>
              <a:t>W.Dilthey</a:t>
            </a:r>
            <a:r>
              <a:rPr lang="cs-CZ" b="1" dirty="0" smtClean="0"/>
              <a:t> ,</a:t>
            </a:r>
            <a:r>
              <a:rPr lang="cs-CZ" dirty="0"/>
              <a:t>t</a:t>
            </a:r>
            <a:r>
              <a:rPr lang="cs-CZ" dirty="0" smtClean="0"/>
              <a:t>ři druhy porozumění:</a:t>
            </a:r>
            <a:r>
              <a:rPr lang="cs-CZ" b="1" dirty="0" smtClean="0"/>
              <a:t> 1/ Komunikativní </a:t>
            </a:r>
            <a:r>
              <a:rPr lang="cs-CZ" dirty="0" smtClean="0"/>
              <a:t>vyplývá „z praktického života, kde jsou lidé závislí na jednání jednoho s druhým“ a kde vzájemně komunikují ve všedních dnech. V tomto rámci porozumění jde o vztah mezi každodenním životem a myšlenkovým světem, který ovládá veškeré porozumění. </a:t>
            </a:r>
            <a:r>
              <a:rPr lang="cs-CZ" b="1" dirty="0"/>
              <a:t>2</a:t>
            </a:r>
            <a:r>
              <a:rPr lang="cs-CZ" b="1" dirty="0" smtClean="0"/>
              <a:t>/ Vyšší forma porozumění </a:t>
            </a:r>
            <a:r>
              <a:rPr lang="cs-CZ" dirty="0" smtClean="0"/>
              <a:t>se zakládá na reflexi životních zkušeností druhých a souvisí s „úsudky o jednotlivých lidech, o jejich životních výrazech a způsobech  jednání“. Jde o deduktivní úsudky o tom, jak „lidé jednali a jak mohou jednat v té nebo oné situaci“. </a:t>
            </a:r>
            <a:r>
              <a:rPr lang="cs-CZ" b="1" dirty="0" smtClean="0"/>
              <a:t> S tím souvisí</a:t>
            </a:r>
            <a:r>
              <a:rPr lang="cs-CZ" dirty="0" smtClean="0"/>
              <a:t> i úsilí „získat vhled do lidského okolí kolem nás, abychom věděli, jak s lidmi můžeme počítat“. Toto porozumění vyvozuje závěry z určitých typů lidi, vzorů, jejich práce a situace, je to hodnotící porozumění, které pracuje pomoci úsudku, indukce a myšlenkové reflexe.  </a:t>
            </a:r>
            <a:endParaRPr lang="cs-CZ" b="1" dirty="0"/>
          </a:p>
        </p:txBody>
      </p:sp>
    </p:spTree>
    <p:extLst>
      <p:ext uri="{BB962C8B-B14F-4D97-AF65-F5344CB8AC3E}">
        <p14:creationId xmlns:p14="http://schemas.microsoft.com/office/powerpoint/2010/main" val="294791055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normAutofit fontScale="90000"/>
          </a:bodyPr>
          <a:lstStyle/>
          <a:p>
            <a:r>
              <a:rPr lang="cs-CZ" dirty="0" smtClean="0"/>
              <a:t>Formování univerzální hermeneutiky v 20.století</a:t>
            </a:r>
            <a:endParaRPr lang="cs-CZ" dirty="0"/>
          </a:p>
        </p:txBody>
      </p:sp>
      <p:sp>
        <p:nvSpPr>
          <p:cNvPr id="3" name="Zástupný symbol pro obsah 2"/>
          <p:cNvSpPr>
            <a:spLocks noGrp="1"/>
          </p:cNvSpPr>
          <p:nvPr>
            <p:ph idx="1"/>
          </p:nvPr>
        </p:nvSpPr>
        <p:spPr>
          <a:xfrm>
            <a:off x="457200" y="1268760"/>
            <a:ext cx="8229600" cy="4857403"/>
          </a:xfrm>
        </p:spPr>
        <p:txBody>
          <a:bodyPr>
            <a:normAutofit fontScale="92500" lnSpcReduction="10000"/>
          </a:bodyPr>
          <a:lstStyle/>
          <a:p>
            <a:pPr marL="0" indent="0">
              <a:buNone/>
            </a:pPr>
            <a:r>
              <a:rPr lang="cs-CZ" b="1" dirty="0" smtClean="0"/>
              <a:t>19.5. </a:t>
            </a:r>
            <a:r>
              <a:rPr lang="cs-CZ" b="1" dirty="0"/>
              <a:t>W. </a:t>
            </a:r>
            <a:r>
              <a:rPr lang="cs-CZ" b="1" dirty="0" err="1" smtClean="0"/>
              <a:t>Dilthey</a:t>
            </a:r>
            <a:r>
              <a:rPr lang="cs-CZ" b="1" dirty="0" smtClean="0"/>
              <a:t>,  3/ Nejvyšší forma porozumění</a:t>
            </a:r>
            <a:r>
              <a:rPr lang="cs-CZ" dirty="0" smtClean="0"/>
              <a:t> – „Znovu objevit sebe v druhé osobě“ souvisí se zážitky, zkušenostmi, je to porozumění, „v němž je aktivní celistvost myšlenkového života v novém přetvoření a zážitku“. Souvisí s historickým kontextem, neboť </a:t>
            </a:r>
            <a:r>
              <a:rPr lang="cs-CZ" b="1" dirty="0" smtClean="0"/>
              <a:t>„konfrontace tváří v tvář prostředí nebo situaci vždy podporuje znovuprožití“</a:t>
            </a:r>
            <a:r>
              <a:rPr lang="cs-CZ" dirty="0" smtClean="0"/>
              <a:t>. Jako příklad </a:t>
            </a:r>
            <a:r>
              <a:rPr lang="cs-CZ" dirty="0" err="1" smtClean="0"/>
              <a:t>Dilthey</a:t>
            </a:r>
            <a:r>
              <a:rPr lang="cs-CZ" dirty="0" smtClean="0"/>
              <a:t> uvádí </a:t>
            </a:r>
            <a:r>
              <a:rPr lang="cs-CZ" dirty="0" err="1" smtClean="0"/>
              <a:t>M.Luthera</a:t>
            </a:r>
            <a:r>
              <a:rPr lang="cs-CZ" dirty="0" smtClean="0"/>
              <a:t>, jeho dopisy, náboženské disputace, které nám prozrazují vnitřní moc a zápas, který je mim o dosah zkušenosti současného člověka.</a:t>
            </a:r>
            <a:endParaRPr lang="cs-CZ" dirty="0"/>
          </a:p>
        </p:txBody>
      </p:sp>
    </p:spTree>
    <p:extLst>
      <p:ext uri="{BB962C8B-B14F-4D97-AF65-F5344CB8AC3E}">
        <p14:creationId xmlns:p14="http://schemas.microsoft.com/office/powerpoint/2010/main" val="3899154361"/>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Formování univerzální hermeneutiky v 20.století</a:t>
            </a:r>
            <a:endParaRPr lang="cs-CZ" dirty="0"/>
          </a:p>
        </p:txBody>
      </p:sp>
      <p:sp>
        <p:nvSpPr>
          <p:cNvPr id="3" name="Zástupný symbol pro obsah 2"/>
          <p:cNvSpPr>
            <a:spLocks noGrp="1"/>
          </p:cNvSpPr>
          <p:nvPr>
            <p:ph idx="1"/>
          </p:nvPr>
        </p:nvSpPr>
        <p:spPr/>
        <p:txBody>
          <a:bodyPr/>
          <a:lstStyle/>
          <a:p>
            <a:pPr marL="0" indent="0">
              <a:buNone/>
            </a:pPr>
            <a:r>
              <a:rPr lang="cs-CZ" b="1" dirty="0" smtClean="0"/>
              <a:t>19.5. W. </a:t>
            </a:r>
            <a:r>
              <a:rPr lang="cs-CZ" b="1" dirty="0" err="1" smtClean="0"/>
              <a:t>Dilthey</a:t>
            </a:r>
            <a:r>
              <a:rPr lang="cs-CZ" b="1" dirty="0" smtClean="0"/>
              <a:t>, </a:t>
            </a:r>
            <a:r>
              <a:rPr lang="cs-CZ" dirty="0"/>
              <a:t>Ale i náš člověk může tento zápas prožit, jestliže se transponuje do poměrů oné doby, a to přiblížením si středověké klášterní zbožností, náboženských praktik, jednání lidí, kázání mnichů atd. „Vnitřně soustředěný člověk může prožít mnohé lidi ve svých představách.“ V tom jsou zahrnuty: transpozice, osobní zkušenosti, představivost, tj. celistvost člověka. </a:t>
            </a:r>
            <a:r>
              <a:rPr lang="cs-CZ" b="1" dirty="0"/>
              <a:t>Jde tu o pochopení ducha druhé osoby.</a:t>
            </a:r>
            <a:r>
              <a:rPr lang="cs-CZ" dirty="0"/>
              <a:t> </a:t>
            </a:r>
            <a:endParaRPr lang="cs-CZ" b="1" dirty="0"/>
          </a:p>
        </p:txBody>
      </p:sp>
    </p:spTree>
    <p:extLst>
      <p:ext uri="{BB962C8B-B14F-4D97-AF65-F5344CB8AC3E}">
        <p14:creationId xmlns:p14="http://schemas.microsoft.com/office/powerpoint/2010/main" val="227915630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normAutofit fontScale="90000"/>
          </a:bodyPr>
          <a:lstStyle/>
          <a:p>
            <a:r>
              <a:rPr lang="cs-CZ" dirty="0" smtClean="0"/>
              <a:t>Formování univerzální hermeneutiky v 20.století</a:t>
            </a:r>
            <a:endParaRPr lang="cs-CZ" dirty="0"/>
          </a:p>
        </p:txBody>
      </p:sp>
      <p:sp>
        <p:nvSpPr>
          <p:cNvPr id="3" name="Zástupný symbol pro obsah 2"/>
          <p:cNvSpPr>
            <a:spLocks noGrp="1"/>
          </p:cNvSpPr>
          <p:nvPr>
            <p:ph idx="1"/>
          </p:nvPr>
        </p:nvSpPr>
        <p:spPr>
          <a:xfrm>
            <a:off x="457200" y="1340768"/>
            <a:ext cx="8229600" cy="4785395"/>
          </a:xfrm>
        </p:spPr>
        <p:txBody>
          <a:bodyPr>
            <a:normAutofit fontScale="92500"/>
          </a:bodyPr>
          <a:lstStyle/>
          <a:p>
            <a:pPr marL="0" indent="0">
              <a:buNone/>
            </a:pPr>
            <a:r>
              <a:rPr lang="cs-CZ" b="1" dirty="0"/>
              <a:t>19.5 Wilhelm </a:t>
            </a:r>
            <a:r>
              <a:rPr lang="cs-CZ" b="1" dirty="0" err="1" smtClean="0"/>
              <a:t>Dilthey</a:t>
            </a:r>
            <a:r>
              <a:rPr lang="cs-CZ" b="1" dirty="0" smtClean="0"/>
              <a:t>,  porozumět sobě</a:t>
            </a:r>
            <a:r>
              <a:rPr lang="cs-CZ" dirty="0" smtClean="0"/>
              <a:t> lze získat z dějin, totiž z prostředí, tradic, konvencí. Z historie se dají pochopit lidské charaktery, lidské činy, ale už méně lidské intence, pohnutky. Dějiny nemají teologicko-</a:t>
            </a:r>
            <a:r>
              <a:rPr lang="cs-CZ" dirty="0" err="1" smtClean="0"/>
              <a:t>revelativní</a:t>
            </a:r>
            <a:r>
              <a:rPr lang="cs-CZ" dirty="0" smtClean="0"/>
              <a:t> kvalitu, nezprostředkují člověku ani poznání ontologického určení  člověka jako bytí v Adamovi, býti v hříchu, nebo poznání odpuštění hříchu, bytí v Kristu. Každý jednotlivec musí osobně řešit tento antropologicko-</a:t>
            </a:r>
            <a:r>
              <a:rPr lang="cs-CZ" dirty="0" err="1" smtClean="0"/>
              <a:t>hamartologický</a:t>
            </a:r>
            <a:r>
              <a:rPr lang="cs-CZ" dirty="0" smtClean="0"/>
              <a:t> problém (Ř 5, 12-17).   </a:t>
            </a:r>
            <a:endParaRPr lang="cs-CZ" dirty="0"/>
          </a:p>
        </p:txBody>
      </p:sp>
    </p:spTree>
    <p:extLst>
      <p:ext uri="{BB962C8B-B14F-4D97-AF65-F5344CB8AC3E}">
        <p14:creationId xmlns:p14="http://schemas.microsoft.com/office/powerpoint/2010/main" val="311755821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88640"/>
            <a:ext cx="8229600" cy="936104"/>
          </a:xfrm>
        </p:spPr>
        <p:txBody>
          <a:bodyPr>
            <a:normAutofit fontScale="90000"/>
          </a:bodyPr>
          <a:lstStyle/>
          <a:p>
            <a:r>
              <a:rPr lang="cs-CZ" dirty="0" smtClean="0"/>
              <a:t>Formování univerzální hermeneutiky v  20.století </a:t>
            </a:r>
            <a:endParaRPr lang="cs-CZ" dirty="0"/>
          </a:p>
        </p:txBody>
      </p:sp>
      <p:sp>
        <p:nvSpPr>
          <p:cNvPr id="3" name="Zástupný symbol pro obsah 2"/>
          <p:cNvSpPr>
            <a:spLocks noGrp="1"/>
          </p:cNvSpPr>
          <p:nvPr>
            <p:ph idx="1"/>
          </p:nvPr>
        </p:nvSpPr>
        <p:spPr>
          <a:xfrm>
            <a:off x="457200" y="980728"/>
            <a:ext cx="8229600" cy="5145435"/>
          </a:xfrm>
        </p:spPr>
        <p:txBody>
          <a:bodyPr>
            <a:normAutofit/>
          </a:bodyPr>
          <a:lstStyle/>
          <a:p>
            <a:pPr marL="0" indent="0">
              <a:buNone/>
            </a:pPr>
            <a:r>
              <a:rPr lang="cs-CZ" b="1" dirty="0" smtClean="0"/>
              <a:t>19.6 W.  </a:t>
            </a:r>
            <a:r>
              <a:rPr lang="cs-CZ" b="1" dirty="0" err="1" smtClean="0"/>
              <a:t>Dilthey</a:t>
            </a:r>
            <a:r>
              <a:rPr lang="cs-CZ" b="1" dirty="0" smtClean="0"/>
              <a:t>,  Interpretace: </a:t>
            </a:r>
            <a:r>
              <a:rPr lang="cs-CZ" dirty="0" smtClean="0"/>
              <a:t>navazuje na transpozici, znovuprožití, přetvoření pomocí představivosti. </a:t>
            </a:r>
            <a:r>
              <a:rPr lang="cs-CZ" b="1" dirty="0"/>
              <a:t>I</a:t>
            </a:r>
            <a:r>
              <a:rPr lang="cs-CZ" b="1" dirty="0" smtClean="0"/>
              <a:t>nterpretace je vlastní tlumočení</a:t>
            </a:r>
            <a:r>
              <a:rPr lang="cs-CZ" dirty="0" smtClean="0"/>
              <a:t> toho, co člověk vypozoroval ponořením se do myšlenkového života druhých lidí. </a:t>
            </a:r>
            <a:r>
              <a:rPr lang="cs-CZ" dirty="0"/>
              <a:t>I</a:t>
            </a:r>
            <a:r>
              <a:rPr lang="cs-CZ" dirty="0" smtClean="0"/>
              <a:t>nterpretace sděluje lidem užitek z historických výrazů života, aby i oni mohli mít na tom podíl. Jejím předpokladem je objevení sebe v druhé osobě a transpozice do minulého, historického kontextu pomocí zkoumání.  </a:t>
            </a:r>
            <a:endParaRPr lang="cs-CZ" b="1" dirty="0"/>
          </a:p>
        </p:txBody>
      </p:sp>
    </p:spTree>
    <p:extLst>
      <p:ext uri="{BB962C8B-B14F-4D97-AF65-F5344CB8AC3E}">
        <p14:creationId xmlns:p14="http://schemas.microsoft.com/office/powerpoint/2010/main" val="29302984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r>
              <a:rPr lang="cs-CZ" dirty="0" smtClean="0"/>
              <a:t>Různé obory lingvistiky</a:t>
            </a:r>
            <a:endParaRPr lang="cs-CZ" dirty="0"/>
          </a:p>
        </p:txBody>
      </p:sp>
      <p:sp>
        <p:nvSpPr>
          <p:cNvPr id="3" name="Zástupný symbol pro obsah 2"/>
          <p:cNvSpPr>
            <a:spLocks noGrp="1"/>
          </p:cNvSpPr>
          <p:nvPr>
            <p:ph idx="1"/>
          </p:nvPr>
        </p:nvSpPr>
        <p:spPr>
          <a:xfrm>
            <a:off x="457200" y="1124744"/>
            <a:ext cx="8229600" cy="5001419"/>
          </a:xfrm>
        </p:spPr>
        <p:txBody>
          <a:bodyPr>
            <a:normAutofit fontScale="92500"/>
          </a:bodyPr>
          <a:lstStyle/>
          <a:p>
            <a:r>
              <a:rPr lang="cs-CZ" b="1" dirty="0"/>
              <a:t>6. Stylistika </a:t>
            </a:r>
            <a:r>
              <a:rPr lang="cs-CZ" dirty="0" smtClean="0"/>
              <a:t>původně byla filologickou disciplínou s didaktickým významem,  která určovala pravidla správného a výstižného vyjadřování v psaném jazyce včetně poetické řeči. </a:t>
            </a:r>
          </a:p>
          <a:p>
            <a:r>
              <a:rPr lang="cs-CZ" b="1" dirty="0" smtClean="0"/>
              <a:t>Významní představitelé</a:t>
            </a:r>
            <a:r>
              <a:rPr lang="cs-CZ" dirty="0" smtClean="0"/>
              <a:t> antické stylistiky: a/ Aristoteles (Rétorika, Poetika), b/ </a:t>
            </a:r>
            <a:r>
              <a:rPr lang="cs-CZ" dirty="0" err="1" smtClean="0"/>
              <a:t>Flaccus</a:t>
            </a:r>
            <a:r>
              <a:rPr lang="cs-CZ" dirty="0" smtClean="0"/>
              <a:t> </a:t>
            </a:r>
            <a:r>
              <a:rPr lang="cs-CZ" dirty="0" err="1" smtClean="0"/>
              <a:t>Q.Horatius</a:t>
            </a:r>
            <a:r>
              <a:rPr lang="cs-CZ" dirty="0" smtClean="0"/>
              <a:t>, De </a:t>
            </a:r>
            <a:r>
              <a:rPr lang="cs-CZ" dirty="0" err="1" smtClean="0"/>
              <a:t>arte</a:t>
            </a:r>
            <a:r>
              <a:rPr lang="cs-CZ" dirty="0" smtClean="0"/>
              <a:t> poetica, c/ </a:t>
            </a:r>
            <a:r>
              <a:rPr lang="cs-CZ" dirty="0" err="1" smtClean="0"/>
              <a:t>Tulius</a:t>
            </a:r>
            <a:r>
              <a:rPr lang="cs-CZ" dirty="0" smtClean="0"/>
              <a:t> Cicero, De </a:t>
            </a:r>
            <a:r>
              <a:rPr lang="cs-CZ" dirty="0" err="1" smtClean="0"/>
              <a:t>oratore</a:t>
            </a:r>
            <a:r>
              <a:rPr lang="cs-CZ" dirty="0" smtClean="0"/>
              <a:t> a další.</a:t>
            </a:r>
          </a:p>
          <a:p>
            <a:r>
              <a:rPr lang="cs-CZ" dirty="0" smtClean="0"/>
              <a:t>Pokud jde o metodiku zkoumání, stylistika  se dále dělí: </a:t>
            </a:r>
            <a:endParaRPr lang="cs-CZ" dirty="0"/>
          </a:p>
        </p:txBody>
      </p:sp>
    </p:spTree>
    <p:extLst>
      <p:ext uri="{BB962C8B-B14F-4D97-AF65-F5344CB8AC3E}">
        <p14:creationId xmlns:p14="http://schemas.microsoft.com/office/powerpoint/2010/main" val="4040224036"/>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260648"/>
            <a:ext cx="8229600" cy="576064"/>
          </a:xfrm>
        </p:spPr>
        <p:txBody>
          <a:bodyPr>
            <a:normAutofit fontScale="90000"/>
          </a:bodyPr>
          <a:lstStyle/>
          <a:p>
            <a:r>
              <a:rPr lang="cs-CZ" dirty="0" smtClean="0"/>
              <a:t>Formování univerzální hermeneutiky v    20.století  </a:t>
            </a:r>
            <a:endParaRPr lang="cs-CZ" dirty="0"/>
          </a:p>
        </p:txBody>
      </p:sp>
      <p:sp>
        <p:nvSpPr>
          <p:cNvPr id="3" name="Zástupný symbol pro obsah 2"/>
          <p:cNvSpPr>
            <a:spLocks noGrp="1"/>
          </p:cNvSpPr>
          <p:nvPr>
            <p:ph idx="1"/>
          </p:nvPr>
        </p:nvSpPr>
        <p:spPr>
          <a:xfrm>
            <a:off x="457200" y="980728"/>
            <a:ext cx="8229600" cy="5145435"/>
          </a:xfrm>
        </p:spPr>
        <p:txBody>
          <a:bodyPr>
            <a:normAutofit fontScale="85000" lnSpcReduction="10000"/>
          </a:bodyPr>
          <a:lstStyle/>
          <a:p>
            <a:pPr marL="0" indent="0">
              <a:buNone/>
            </a:pPr>
            <a:r>
              <a:rPr lang="cs-CZ" b="1" dirty="0" smtClean="0"/>
              <a:t>19.7 </a:t>
            </a:r>
            <a:r>
              <a:rPr lang="cs-CZ" b="1" dirty="0" err="1" smtClean="0"/>
              <a:t>W.Dilthey</a:t>
            </a:r>
            <a:r>
              <a:rPr lang="cs-CZ" b="1" dirty="0" smtClean="0"/>
              <a:t> , Shrnutí: </a:t>
            </a:r>
            <a:r>
              <a:rPr lang="cs-CZ" dirty="0" smtClean="0"/>
              <a:t> </a:t>
            </a:r>
            <a:r>
              <a:rPr lang="cs-CZ" dirty="0" err="1" smtClean="0"/>
              <a:t>Dilthey</a:t>
            </a:r>
            <a:r>
              <a:rPr lang="cs-CZ" dirty="0" smtClean="0"/>
              <a:t> spojuje poznání s možností „Zasazení sebe do původní situace a její prožití – </a:t>
            </a:r>
            <a:r>
              <a:rPr lang="cs-CZ" dirty="0" err="1" smtClean="0"/>
              <a:t>Hineinversetzen</a:t>
            </a:r>
            <a:r>
              <a:rPr lang="cs-CZ" dirty="0" smtClean="0"/>
              <a:t> </a:t>
            </a:r>
            <a:r>
              <a:rPr lang="cs-CZ" dirty="0" err="1" smtClean="0"/>
              <a:t>und</a:t>
            </a:r>
            <a:r>
              <a:rPr lang="cs-CZ" dirty="0" smtClean="0"/>
              <a:t> </a:t>
            </a:r>
            <a:r>
              <a:rPr lang="cs-CZ" dirty="0" err="1" smtClean="0"/>
              <a:t>Nacherleben</a:t>
            </a:r>
            <a:r>
              <a:rPr lang="cs-CZ" dirty="0" smtClean="0"/>
              <a:t>)“ to je jeho velká zásluha. Také důraz na historicitu a </a:t>
            </a:r>
            <a:r>
              <a:rPr lang="cs-CZ" dirty="0" err="1" smtClean="0"/>
              <a:t>temporalitu</a:t>
            </a:r>
            <a:r>
              <a:rPr lang="cs-CZ" dirty="0" smtClean="0"/>
              <a:t> je i dnes aktuální –</a:t>
            </a:r>
            <a:r>
              <a:rPr lang="cs-CZ" dirty="0" err="1" smtClean="0"/>
              <a:t>Historia</a:t>
            </a:r>
            <a:r>
              <a:rPr lang="cs-CZ" dirty="0" smtClean="0"/>
              <a:t> magistra vitae. I  jeho noeticko-empirický důraz na osobní zkušenost jako součást poznání lze hodnotit velmi pozitivně. Ale jeho akcent na to, že když se hermeneut myšlenkově  zasadí do původní situace, může porozumět i prožít určitou událost, se zdají být problematické. Už také proto, že tím podřizuje epistemologickou problematiku psychologické a „odsoudil hermeneutiku k tomu hledat zdroj vší objektivizace za oblasti interpretace“ (P. </a:t>
            </a:r>
            <a:r>
              <a:rPr lang="cs-CZ" dirty="0" err="1" smtClean="0"/>
              <a:t>Ricoeur</a:t>
            </a:r>
            <a:r>
              <a:rPr lang="cs-CZ" dirty="0" smtClean="0"/>
              <a:t>).21/  </a:t>
            </a:r>
            <a:endParaRPr lang="cs-CZ" dirty="0"/>
          </a:p>
        </p:txBody>
      </p:sp>
    </p:spTree>
    <p:extLst>
      <p:ext uri="{BB962C8B-B14F-4D97-AF65-F5344CB8AC3E}">
        <p14:creationId xmlns:p14="http://schemas.microsoft.com/office/powerpoint/2010/main" val="164725855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normAutofit fontScale="90000"/>
          </a:bodyPr>
          <a:lstStyle/>
          <a:p>
            <a:r>
              <a:rPr lang="cs-CZ" dirty="0" smtClean="0"/>
              <a:t>Filosofická hermeneutika v 20.století </a:t>
            </a:r>
            <a:endParaRPr lang="cs-CZ" dirty="0"/>
          </a:p>
        </p:txBody>
      </p:sp>
      <p:sp>
        <p:nvSpPr>
          <p:cNvPr id="3" name="Zástupný symbol pro obsah 2"/>
          <p:cNvSpPr>
            <a:spLocks noGrp="1"/>
          </p:cNvSpPr>
          <p:nvPr>
            <p:ph idx="1"/>
          </p:nvPr>
        </p:nvSpPr>
        <p:spPr>
          <a:xfrm>
            <a:off x="457200" y="980728"/>
            <a:ext cx="8229600" cy="5145435"/>
          </a:xfrm>
        </p:spPr>
        <p:txBody>
          <a:bodyPr>
            <a:normAutofit lnSpcReduction="10000"/>
          </a:bodyPr>
          <a:lstStyle/>
          <a:p>
            <a:pPr marL="0" indent="0">
              <a:buNone/>
            </a:pPr>
            <a:r>
              <a:rPr lang="cs-CZ" b="1" dirty="0" smtClean="0"/>
              <a:t>20. Martin </a:t>
            </a:r>
            <a:r>
              <a:rPr lang="cs-CZ" b="1" dirty="0" err="1" smtClean="0"/>
              <a:t>Heidegger</a:t>
            </a:r>
            <a:r>
              <a:rPr lang="cs-CZ" b="1" dirty="0" smtClean="0"/>
              <a:t>,</a:t>
            </a:r>
            <a:r>
              <a:rPr lang="cs-CZ" dirty="0" smtClean="0"/>
              <a:t> (1889-1976)</a:t>
            </a:r>
            <a:r>
              <a:rPr lang="cs-CZ" b="1" dirty="0" smtClean="0"/>
              <a:t> </a:t>
            </a:r>
            <a:r>
              <a:rPr lang="cs-CZ" dirty="0" smtClean="0"/>
              <a:t> Jeho hlavní dílo: Sein </a:t>
            </a:r>
            <a:r>
              <a:rPr lang="cs-CZ" dirty="0" err="1" smtClean="0"/>
              <a:t>und</a:t>
            </a:r>
            <a:r>
              <a:rPr lang="cs-CZ" dirty="0" smtClean="0"/>
              <a:t> </a:t>
            </a:r>
            <a:r>
              <a:rPr lang="cs-CZ" dirty="0" err="1" smtClean="0"/>
              <a:t>Zeit</a:t>
            </a:r>
            <a:r>
              <a:rPr lang="cs-CZ" dirty="0" smtClean="0"/>
              <a:t>, 1927 nemám v úmyslu podávat kompletní analýzu </a:t>
            </a:r>
            <a:r>
              <a:rPr lang="cs-CZ" dirty="0" err="1" smtClean="0"/>
              <a:t>Heideggerovy</a:t>
            </a:r>
            <a:r>
              <a:rPr lang="cs-CZ" dirty="0" smtClean="0"/>
              <a:t> filosofie obecně, nýbrž zaměříme se  pouze k hermeneutickým aspektům. Přesto ale chci velmi stručně nastínit některé přístupy k jeho filosofii.</a:t>
            </a:r>
          </a:p>
          <a:p>
            <a:pPr marL="0" indent="0">
              <a:buNone/>
            </a:pPr>
            <a:r>
              <a:rPr lang="cs-CZ" b="1" dirty="0" smtClean="0"/>
              <a:t>Existenciálně filosofický pohled </a:t>
            </a:r>
            <a:r>
              <a:rPr lang="cs-CZ" dirty="0" smtClean="0"/>
              <a:t>ho spojuje s dánským myslitelem S. Kierkegaardem. Oba považují existenciální problematiku člověka za nepostradatelnou pro filosofii. </a:t>
            </a:r>
            <a:endParaRPr lang="cs-CZ" b="1" dirty="0"/>
          </a:p>
        </p:txBody>
      </p:sp>
    </p:spTree>
    <p:extLst>
      <p:ext uri="{BB962C8B-B14F-4D97-AF65-F5344CB8AC3E}">
        <p14:creationId xmlns:p14="http://schemas.microsoft.com/office/powerpoint/2010/main" val="250698143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normAutofit fontScale="90000"/>
          </a:bodyPr>
          <a:lstStyle/>
          <a:p>
            <a:r>
              <a:rPr lang="cs-CZ" dirty="0" smtClean="0"/>
              <a:t>Filosofická hermeneutika v 20.století</a:t>
            </a:r>
            <a:endParaRPr lang="cs-CZ" dirty="0"/>
          </a:p>
        </p:txBody>
      </p:sp>
      <p:sp>
        <p:nvSpPr>
          <p:cNvPr id="3" name="Zástupný symbol pro obsah 2"/>
          <p:cNvSpPr>
            <a:spLocks noGrp="1"/>
          </p:cNvSpPr>
          <p:nvPr>
            <p:ph idx="1"/>
          </p:nvPr>
        </p:nvSpPr>
        <p:spPr>
          <a:xfrm>
            <a:off x="457200" y="980728"/>
            <a:ext cx="8229600" cy="5145435"/>
          </a:xfrm>
        </p:spPr>
        <p:txBody>
          <a:bodyPr/>
          <a:lstStyle/>
          <a:p>
            <a:pPr marL="0" indent="0">
              <a:buNone/>
            </a:pPr>
            <a:r>
              <a:rPr lang="cs-CZ" b="1" dirty="0" smtClean="0"/>
              <a:t>20. Martin </a:t>
            </a:r>
            <a:r>
              <a:rPr lang="cs-CZ" b="1" dirty="0" err="1" smtClean="0"/>
              <a:t>Heidegger</a:t>
            </a:r>
            <a:r>
              <a:rPr lang="cs-CZ" dirty="0" smtClean="0"/>
              <a:t> Německý teolog </a:t>
            </a:r>
            <a:r>
              <a:rPr lang="cs-CZ" b="1" dirty="0" smtClean="0"/>
              <a:t>Rudolf </a:t>
            </a:r>
            <a:r>
              <a:rPr lang="cs-CZ" b="1" dirty="0" err="1" smtClean="0"/>
              <a:t>Bultmann</a:t>
            </a:r>
            <a:r>
              <a:rPr lang="cs-CZ" b="1" dirty="0" smtClean="0"/>
              <a:t> </a:t>
            </a:r>
            <a:r>
              <a:rPr lang="cs-CZ" dirty="0" smtClean="0"/>
              <a:t>recipoval </a:t>
            </a:r>
            <a:r>
              <a:rPr lang="cs-CZ" dirty="0" err="1" smtClean="0"/>
              <a:t>Heideggerův</a:t>
            </a:r>
            <a:r>
              <a:rPr lang="cs-CZ" dirty="0" smtClean="0"/>
              <a:t> existenciální filosofický důraz a aplikoval jej na svůj demytologizační program interpretovat zvěst Nového zákona se zřetelem k existenciálně ontologické problematice člověka ve světě (Podrobnosti, A.C. </a:t>
            </a:r>
            <a:r>
              <a:rPr lang="cs-CZ" dirty="0" err="1" smtClean="0"/>
              <a:t>Thiselton</a:t>
            </a:r>
            <a:r>
              <a:rPr lang="cs-CZ" dirty="0" smtClean="0"/>
              <a:t>, in: </a:t>
            </a:r>
            <a:r>
              <a:rPr lang="cs-CZ" dirty="0" err="1" smtClean="0"/>
              <a:t>Two</a:t>
            </a:r>
            <a:r>
              <a:rPr lang="cs-CZ" dirty="0" smtClean="0"/>
              <a:t> </a:t>
            </a:r>
            <a:r>
              <a:rPr lang="cs-CZ" dirty="0" err="1" smtClean="0"/>
              <a:t>Horizons</a:t>
            </a:r>
            <a:r>
              <a:rPr lang="cs-CZ" dirty="0" smtClean="0"/>
              <a:t>, s. 143-226).</a:t>
            </a:r>
            <a:endParaRPr lang="cs-CZ" dirty="0"/>
          </a:p>
        </p:txBody>
      </p:sp>
    </p:spTree>
    <p:extLst>
      <p:ext uri="{BB962C8B-B14F-4D97-AF65-F5344CB8AC3E}">
        <p14:creationId xmlns:p14="http://schemas.microsoft.com/office/powerpoint/2010/main" val="157962084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r>
              <a:rPr lang="cs-CZ" dirty="0" smtClean="0"/>
              <a:t>Filosofická hermeneutika 20.století</a:t>
            </a:r>
            <a:endParaRPr lang="cs-CZ" dirty="0"/>
          </a:p>
        </p:txBody>
      </p:sp>
      <p:sp>
        <p:nvSpPr>
          <p:cNvPr id="3" name="Zástupný symbol pro obsah 2"/>
          <p:cNvSpPr>
            <a:spLocks noGrp="1"/>
          </p:cNvSpPr>
          <p:nvPr>
            <p:ph idx="1"/>
          </p:nvPr>
        </p:nvSpPr>
        <p:spPr>
          <a:xfrm>
            <a:off x="457200" y="980728"/>
            <a:ext cx="8229600" cy="5145435"/>
          </a:xfrm>
        </p:spPr>
        <p:txBody>
          <a:bodyPr/>
          <a:lstStyle/>
          <a:p>
            <a:pPr marL="0" indent="0">
              <a:buNone/>
            </a:pPr>
            <a:r>
              <a:rPr lang="cs-CZ" b="1" dirty="0"/>
              <a:t>20. Martin </a:t>
            </a:r>
            <a:r>
              <a:rPr lang="cs-CZ" b="1" dirty="0" err="1" smtClean="0"/>
              <a:t>Heidegger</a:t>
            </a:r>
            <a:r>
              <a:rPr lang="cs-CZ" b="1" dirty="0" smtClean="0"/>
              <a:t>  Z</a:t>
            </a:r>
            <a:r>
              <a:rPr lang="cs-CZ" dirty="0" smtClean="0"/>
              <a:t>míněné pokusy analyzovat a explikovat </a:t>
            </a:r>
            <a:r>
              <a:rPr lang="cs-CZ" dirty="0" err="1" smtClean="0"/>
              <a:t>Heideggerovu</a:t>
            </a:r>
            <a:r>
              <a:rPr lang="cs-CZ" dirty="0" smtClean="0"/>
              <a:t> filosofii na základě ontologické problematiky postihují hlavní záměr filozofa.  Jeho dílo „Bytí a čas- Sein </a:t>
            </a:r>
            <a:r>
              <a:rPr lang="cs-CZ" dirty="0" err="1" smtClean="0"/>
              <a:t>und</a:t>
            </a:r>
            <a:r>
              <a:rPr lang="cs-CZ" dirty="0" smtClean="0"/>
              <a:t> </a:t>
            </a:r>
            <a:r>
              <a:rPr lang="cs-CZ" dirty="0" err="1" smtClean="0"/>
              <a:t>Zeit</a:t>
            </a:r>
            <a:r>
              <a:rPr lang="cs-CZ" dirty="0" smtClean="0"/>
              <a:t>)“ dává k tomu oprávněný důvod, protože klíčovou problematikou je ontologie totiž „Sein des </a:t>
            </a:r>
            <a:r>
              <a:rPr lang="cs-CZ" dirty="0" err="1" smtClean="0"/>
              <a:t>Seienden</a:t>
            </a:r>
            <a:r>
              <a:rPr lang="cs-CZ" dirty="0" smtClean="0"/>
              <a:t> – Bytí jsoucna“, která spojuje </a:t>
            </a:r>
            <a:r>
              <a:rPr lang="cs-CZ" dirty="0" err="1" smtClean="0"/>
              <a:t>Heideggera</a:t>
            </a:r>
            <a:r>
              <a:rPr lang="cs-CZ" dirty="0" smtClean="0"/>
              <a:t> s řeckou filosofií (</a:t>
            </a:r>
            <a:r>
              <a:rPr lang="cs-CZ" dirty="0" err="1" smtClean="0"/>
              <a:t>Parmenides</a:t>
            </a:r>
            <a:r>
              <a:rPr lang="cs-CZ" dirty="0" smtClean="0"/>
              <a:t>, Hérakles </a:t>
            </a:r>
            <a:r>
              <a:rPr lang="cs-CZ" dirty="0" err="1" smtClean="0"/>
              <a:t>etc</a:t>
            </a:r>
            <a:r>
              <a:rPr lang="cs-CZ" dirty="0" smtClean="0"/>
              <a:t>.).</a:t>
            </a:r>
            <a:endParaRPr lang="cs-CZ" dirty="0"/>
          </a:p>
        </p:txBody>
      </p:sp>
    </p:spTree>
    <p:extLst>
      <p:ext uri="{BB962C8B-B14F-4D97-AF65-F5344CB8AC3E}">
        <p14:creationId xmlns:p14="http://schemas.microsoft.com/office/powerpoint/2010/main" val="209403125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r>
              <a:rPr lang="cs-CZ" dirty="0" smtClean="0"/>
              <a:t>Filozofická hermeneutika 20.století</a:t>
            </a:r>
            <a:endParaRPr lang="cs-CZ" dirty="0"/>
          </a:p>
        </p:txBody>
      </p:sp>
      <p:sp>
        <p:nvSpPr>
          <p:cNvPr id="3" name="Zástupný symbol pro obsah 2"/>
          <p:cNvSpPr>
            <a:spLocks noGrp="1"/>
          </p:cNvSpPr>
          <p:nvPr>
            <p:ph idx="1"/>
          </p:nvPr>
        </p:nvSpPr>
        <p:spPr>
          <a:xfrm>
            <a:off x="457200" y="908720"/>
            <a:ext cx="8229600" cy="5217443"/>
          </a:xfrm>
        </p:spPr>
        <p:txBody>
          <a:bodyPr/>
          <a:lstStyle/>
          <a:p>
            <a:pPr marL="0" indent="0">
              <a:buNone/>
            </a:pPr>
            <a:r>
              <a:rPr lang="cs-CZ" b="1" dirty="0"/>
              <a:t>20. Martin </a:t>
            </a:r>
            <a:r>
              <a:rPr lang="cs-CZ" b="1" dirty="0" err="1" smtClean="0"/>
              <a:t>Heidegger</a:t>
            </a:r>
            <a:r>
              <a:rPr lang="cs-CZ" b="1" dirty="0" smtClean="0"/>
              <a:t> , </a:t>
            </a:r>
            <a:r>
              <a:rPr lang="cs-CZ" dirty="0" err="1" smtClean="0"/>
              <a:t>Heideggerova</a:t>
            </a:r>
            <a:r>
              <a:rPr lang="cs-CZ" dirty="0" smtClean="0"/>
              <a:t> filosofie také má </a:t>
            </a:r>
            <a:r>
              <a:rPr lang="cs-CZ" b="1" dirty="0" smtClean="0"/>
              <a:t>fenomenologický charakter</a:t>
            </a:r>
            <a:r>
              <a:rPr lang="cs-CZ" dirty="0" smtClean="0"/>
              <a:t>, to nás vede ke vztahu s </a:t>
            </a:r>
            <a:r>
              <a:rPr lang="cs-CZ" dirty="0" err="1" smtClean="0"/>
              <a:t>Husserlem</a:t>
            </a:r>
            <a:r>
              <a:rPr lang="cs-CZ" dirty="0" smtClean="0"/>
              <a:t>. Zdá se, že </a:t>
            </a:r>
            <a:r>
              <a:rPr lang="cs-CZ" dirty="0" err="1" smtClean="0"/>
              <a:t>Heidegger</a:t>
            </a:r>
            <a:r>
              <a:rPr lang="cs-CZ" dirty="0" smtClean="0"/>
              <a:t> přejímá od svého učitele </a:t>
            </a:r>
            <a:r>
              <a:rPr lang="cs-CZ" dirty="0" err="1" smtClean="0"/>
              <a:t>Husserla</a:t>
            </a:r>
            <a:r>
              <a:rPr lang="cs-CZ" dirty="0" smtClean="0"/>
              <a:t> pojmový materiál i směřování programu, proniknout k jádru problému – „</a:t>
            </a:r>
            <a:r>
              <a:rPr lang="cs-CZ" dirty="0" err="1" smtClean="0"/>
              <a:t>zu</a:t>
            </a:r>
            <a:r>
              <a:rPr lang="cs-CZ" dirty="0" smtClean="0"/>
              <a:t> den </a:t>
            </a:r>
            <a:r>
              <a:rPr lang="cs-CZ" dirty="0" err="1" smtClean="0"/>
              <a:t>Sachen</a:t>
            </a:r>
            <a:r>
              <a:rPr lang="cs-CZ" dirty="0" smtClean="0"/>
              <a:t> </a:t>
            </a:r>
            <a:r>
              <a:rPr lang="cs-CZ" dirty="0" err="1" smtClean="0"/>
              <a:t>selbst</a:t>
            </a:r>
            <a:r>
              <a:rPr lang="cs-CZ" dirty="0" smtClean="0"/>
              <a:t>“. Avšak </a:t>
            </a:r>
            <a:r>
              <a:rPr lang="cs-CZ" dirty="0" err="1" smtClean="0"/>
              <a:t>Heidegger</a:t>
            </a:r>
            <a:r>
              <a:rPr lang="cs-CZ" dirty="0" smtClean="0"/>
              <a:t> jde svou vlastní cestou, rozchází se se svým učitelem a své filosofii říká také : „Hermeneutika fenomenologie  lidského bytí“.</a:t>
            </a:r>
            <a:endParaRPr lang="cs-CZ" dirty="0"/>
          </a:p>
        </p:txBody>
      </p:sp>
    </p:spTree>
    <p:extLst>
      <p:ext uri="{BB962C8B-B14F-4D97-AF65-F5344CB8AC3E}">
        <p14:creationId xmlns:p14="http://schemas.microsoft.com/office/powerpoint/2010/main" val="389647095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32214"/>
            <a:ext cx="8229600" cy="850106"/>
          </a:xfrm>
        </p:spPr>
        <p:txBody>
          <a:bodyPr/>
          <a:lstStyle/>
          <a:p>
            <a:r>
              <a:rPr lang="cs-CZ" dirty="0" smtClean="0"/>
              <a:t>Filosofická hermeneutika 20.století</a:t>
            </a:r>
            <a:endParaRPr lang="cs-CZ" dirty="0"/>
          </a:p>
        </p:txBody>
      </p:sp>
      <p:sp>
        <p:nvSpPr>
          <p:cNvPr id="3" name="Zástupný symbol pro obsah 2"/>
          <p:cNvSpPr>
            <a:spLocks noGrp="1"/>
          </p:cNvSpPr>
          <p:nvPr>
            <p:ph idx="1"/>
          </p:nvPr>
        </p:nvSpPr>
        <p:spPr>
          <a:xfrm>
            <a:off x="457200" y="908720"/>
            <a:ext cx="8229600" cy="5217443"/>
          </a:xfrm>
        </p:spPr>
        <p:txBody>
          <a:bodyPr>
            <a:normAutofit fontScale="92500" lnSpcReduction="20000"/>
          </a:bodyPr>
          <a:lstStyle/>
          <a:p>
            <a:pPr marL="0" indent="0">
              <a:buNone/>
            </a:pPr>
            <a:r>
              <a:rPr lang="cs-CZ" b="1" dirty="0" smtClean="0"/>
              <a:t>20. </a:t>
            </a:r>
            <a:r>
              <a:rPr lang="cs-CZ" b="1" dirty="0"/>
              <a:t>Martin </a:t>
            </a:r>
            <a:r>
              <a:rPr lang="cs-CZ" b="1" dirty="0" err="1" smtClean="0"/>
              <a:t>Heidegger</a:t>
            </a:r>
            <a:r>
              <a:rPr lang="cs-CZ" b="1" dirty="0" smtClean="0"/>
              <a:t>, </a:t>
            </a:r>
            <a:r>
              <a:rPr lang="cs-CZ" dirty="0" smtClean="0"/>
              <a:t>český filozof </a:t>
            </a:r>
            <a:r>
              <a:rPr lang="cs-CZ" b="1" dirty="0" smtClean="0"/>
              <a:t> Edmund </a:t>
            </a:r>
            <a:r>
              <a:rPr lang="cs-CZ" b="1" dirty="0" err="1" smtClean="0"/>
              <a:t>Husserl</a:t>
            </a:r>
            <a:r>
              <a:rPr lang="cs-CZ" dirty="0" smtClean="0"/>
              <a:t> je fenomenologickým filosofem a fenomenologie je pro něho vědou o fenoménech čistého vědomí, které nejde o podstaty, nýbrž o fenomény. Existence reálných objektů „je dána do závorek (</a:t>
            </a:r>
            <a:r>
              <a:rPr lang="cs-CZ" dirty="0" err="1" smtClean="0"/>
              <a:t>eingeklammert</a:t>
            </a:r>
            <a:r>
              <a:rPr lang="cs-CZ" dirty="0" smtClean="0"/>
              <a:t>)“. Lidské vědomí sice má intencionální charakter, míří k reálným objektům, ale „ty jsou v závorkách,“ a to znamená, že danosti nejsou v prostém nazírání, nýbrž „ve fenomenologické eidetické redukci uzávorkování“. Takže fantazie i skutečnost  stojí vedle sebe, explikace ničí jednoduchou realitu, všechno reálné je konstituováno vědomím a musí být neplatné. </a:t>
            </a:r>
            <a:endParaRPr lang="cs-CZ" dirty="0"/>
          </a:p>
        </p:txBody>
      </p:sp>
    </p:spTree>
    <p:extLst>
      <p:ext uri="{BB962C8B-B14F-4D97-AF65-F5344CB8AC3E}">
        <p14:creationId xmlns:p14="http://schemas.microsoft.com/office/powerpoint/2010/main" val="352568264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Filozofická hermeneutika 20.století</a:t>
            </a:r>
            <a:endParaRPr lang="cs-CZ" dirty="0"/>
          </a:p>
        </p:txBody>
      </p:sp>
      <p:sp>
        <p:nvSpPr>
          <p:cNvPr id="3" name="Zástupný symbol pro obsah 2"/>
          <p:cNvSpPr>
            <a:spLocks noGrp="1"/>
          </p:cNvSpPr>
          <p:nvPr>
            <p:ph idx="1"/>
          </p:nvPr>
        </p:nvSpPr>
        <p:spPr/>
        <p:txBody>
          <a:bodyPr/>
          <a:lstStyle/>
          <a:p>
            <a:pPr marL="0" indent="0">
              <a:buNone/>
            </a:pPr>
            <a:r>
              <a:rPr lang="cs-CZ" b="1" dirty="0" smtClean="0"/>
              <a:t>26. Martin </a:t>
            </a:r>
            <a:r>
              <a:rPr lang="cs-CZ" b="1" dirty="0" err="1" smtClean="0"/>
              <a:t>Heidegger</a:t>
            </a:r>
            <a:r>
              <a:rPr lang="cs-CZ" dirty="0" smtClean="0"/>
              <a:t>, </a:t>
            </a:r>
            <a:r>
              <a:rPr lang="cs-CZ" dirty="0"/>
              <a:t>Tak se tu evidentně ukazuje trhlina mezi </a:t>
            </a:r>
            <a:r>
              <a:rPr lang="cs-CZ" dirty="0" err="1"/>
              <a:t>essentia</a:t>
            </a:r>
            <a:r>
              <a:rPr lang="cs-CZ" dirty="0"/>
              <a:t> a </a:t>
            </a:r>
            <a:r>
              <a:rPr lang="cs-CZ" dirty="0" err="1"/>
              <a:t>existentia</a:t>
            </a:r>
            <a:r>
              <a:rPr lang="cs-CZ" dirty="0"/>
              <a:t>, </a:t>
            </a:r>
            <a:r>
              <a:rPr lang="cs-CZ" dirty="0" err="1"/>
              <a:t>Husserlova</a:t>
            </a:r>
            <a:r>
              <a:rPr lang="cs-CZ" dirty="0"/>
              <a:t> fenomenologie postrádá ontologická kritéria. Na rozdíl od toho </a:t>
            </a:r>
            <a:r>
              <a:rPr lang="cs-CZ" dirty="0" err="1"/>
              <a:t>Heideggerova</a:t>
            </a:r>
            <a:r>
              <a:rPr lang="cs-CZ" dirty="0"/>
              <a:t> ontologie objevuje bytí ve světě v jeho historičnosti a časovosti.</a:t>
            </a:r>
          </a:p>
          <a:p>
            <a:pPr marL="0" indent="0">
              <a:buNone/>
            </a:pPr>
            <a:endParaRPr lang="cs-CZ" dirty="0"/>
          </a:p>
        </p:txBody>
      </p:sp>
    </p:spTree>
    <p:extLst>
      <p:ext uri="{BB962C8B-B14F-4D97-AF65-F5344CB8AC3E}">
        <p14:creationId xmlns:p14="http://schemas.microsoft.com/office/powerpoint/2010/main" val="3182482115"/>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normAutofit fontScale="90000"/>
          </a:bodyPr>
          <a:lstStyle/>
          <a:p>
            <a:r>
              <a:rPr lang="cs-CZ" dirty="0" smtClean="0"/>
              <a:t>Filosofická hermeneutika v 20.století </a:t>
            </a:r>
            <a:endParaRPr lang="cs-CZ" dirty="0"/>
          </a:p>
        </p:txBody>
      </p:sp>
      <p:sp>
        <p:nvSpPr>
          <p:cNvPr id="3" name="Zástupný symbol pro obsah 2"/>
          <p:cNvSpPr>
            <a:spLocks noGrp="1"/>
          </p:cNvSpPr>
          <p:nvPr>
            <p:ph idx="1"/>
          </p:nvPr>
        </p:nvSpPr>
        <p:spPr>
          <a:xfrm>
            <a:off x="457200" y="908720"/>
            <a:ext cx="8229600" cy="5217443"/>
          </a:xfrm>
        </p:spPr>
        <p:txBody>
          <a:bodyPr>
            <a:normAutofit fontScale="92500" lnSpcReduction="10000"/>
          </a:bodyPr>
          <a:lstStyle/>
          <a:p>
            <a:pPr marL="0" indent="0">
              <a:buNone/>
            </a:pPr>
            <a:r>
              <a:rPr lang="cs-CZ" b="1" dirty="0" smtClean="0"/>
              <a:t>26. </a:t>
            </a:r>
            <a:r>
              <a:rPr lang="cs-CZ" b="1" dirty="0"/>
              <a:t>Martin </a:t>
            </a:r>
            <a:r>
              <a:rPr lang="cs-CZ" b="1" dirty="0" err="1" smtClean="0"/>
              <a:t>Heidegger</a:t>
            </a:r>
            <a:r>
              <a:rPr lang="cs-CZ" b="1" dirty="0" smtClean="0"/>
              <a:t> , Fenomenologicko-ontologická hermeneutika</a:t>
            </a:r>
          </a:p>
          <a:p>
            <a:pPr marL="0" indent="0">
              <a:buNone/>
            </a:pPr>
            <a:r>
              <a:rPr lang="cs-CZ" dirty="0" smtClean="0"/>
              <a:t>Podobně jako </a:t>
            </a:r>
            <a:r>
              <a:rPr lang="cs-CZ" dirty="0" err="1" smtClean="0"/>
              <a:t>Schleiermacher</a:t>
            </a:r>
            <a:r>
              <a:rPr lang="cs-CZ" dirty="0" smtClean="0"/>
              <a:t>, </a:t>
            </a:r>
            <a:r>
              <a:rPr lang="cs-CZ" dirty="0" err="1" smtClean="0"/>
              <a:t>Dilthey</a:t>
            </a:r>
            <a:r>
              <a:rPr lang="cs-CZ" dirty="0" smtClean="0"/>
              <a:t> i </a:t>
            </a:r>
            <a:r>
              <a:rPr lang="cs-CZ" dirty="0" err="1" smtClean="0"/>
              <a:t>Heidegger</a:t>
            </a:r>
            <a:r>
              <a:rPr lang="cs-CZ" dirty="0" smtClean="0"/>
              <a:t> představuje významný krok směrem ke všeobecné hermeneutice. První chápe hermeneutiku jako „interpretační umění textu“, druhý jako „teorii poznání, která se má stát základem humanitních věd“ a </a:t>
            </a:r>
            <a:r>
              <a:rPr lang="cs-CZ" dirty="0" err="1" smtClean="0"/>
              <a:t>Heidegger</a:t>
            </a:r>
            <a:r>
              <a:rPr lang="cs-CZ" dirty="0" smtClean="0"/>
              <a:t> také usiluje o všeobecnou hermeneutiku, jejímž základem je fenomenologicko-ontologická analýza a interpretace pojmu bytí. Dá se říci, že veškeré </a:t>
            </a:r>
            <a:r>
              <a:rPr lang="cs-CZ" dirty="0" err="1" smtClean="0"/>
              <a:t>Heideggerovo</a:t>
            </a:r>
            <a:r>
              <a:rPr lang="cs-CZ" dirty="0" smtClean="0"/>
              <a:t> myšlení krouží kolem fenoménů bytí. </a:t>
            </a:r>
          </a:p>
        </p:txBody>
      </p:sp>
    </p:spTree>
    <p:extLst>
      <p:ext uri="{BB962C8B-B14F-4D97-AF65-F5344CB8AC3E}">
        <p14:creationId xmlns:p14="http://schemas.microsoft.com/office/powerpoint/2010/main" val="379610836"/>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r>
              <a:rPr lang="cs-CZ" dirty="0" smtClean="0"/>
              <a:t>Filosofická hermeneutika 20.století</a:t>
            </a:r>
            <a:endParaRPr lang="cs-CZ" dirty="0"/>
          </a:p>
        </p:txBody>
      </p:sp>
      <p:sp>
        <p:nvSpPr>
          <p:cNvPr id="3" name="Zástupný symbol pro obsah 2"/>
          <p:cNvSpPr>
            <a:spLocks noGrp="1"/>
          </p:cNvSpPr>
          <p:nvPr>
            <p:ph idx="1"/>
          </p:nvPr>
        </p:nvSpPr>
        <p:spPr>
          <a:xfrm>
            <a:off x="457200" y="908720"/>
            <a:ext cx="8229600" cy="5217443"/>
          </a:xfrm>
        </p:spPr>
        <p:txBody>
          <a:bodyPr>
            <a:normAutofit fontScale="92500" lnSpcReduction="20000"/>
          </a:bodyPr>
          <a:lstStyle/>
          <a:p>
            <a:pPr marL="0" indent="0">
              <a:buNone/>
            </a:pPr>
            <a:r>
              <a:rPr lang="cs-CZ" b="1" dirty="0" smtClean="0"/>
              <a:t>26.Martin </a:t>
            </a:r>
            <a:r>
              <a:rPr lang="cs-CZ" b="1" dirty="0" err="1" smtClean="0"/>
              <a:t>Heidegger</a:t>
            </a:r>
            <a:r>
              <a:rPr lang="cs-CZ" b="1" dirty="0" smtClean="0"/>
              <a:t> a Descartes , </a:t>
            </a:r>
            <a:r>
              <a:rPr lang="cs-CZ" b="1" dirty="0" err="1" smtClean="0"/>
              <a:t>Heideggerův</a:t>
            </a:r>
            <a:r>
              <a:rPr lang="cs-CZ" b="1" dirty="0" smtClean="0"/>
              <a:t> </a:t>
            </a:r>
            <a:r>
              <a:rPr lang="cs-CZ" dirty="0" smtClean="0"/>
              <a:t> primární hermeneutický zájem není ani o výklad, interpretaci  nebo o exegezi posvátných či profánních textů, ani o filologii, psychologii, nýbrž o „ontologii lidské existence (</a:t>
            </a:r>
            <a:r>
              <a:rPr lang="cs-CZ" dirty="0" err="1" smtClean="0"/>
              <a:t>Dasein</a:t>
            </a:r>
            <a:r>
              <a:rPr lang="cs-CZ" dirty="0" smtClean="0"/>
              <a:t>), jak ji osvětlil ve svém díle Bytí a časnost“ (čas?). Ontologie pomohla </a:t>
            </a:r>
            <a:r>
              <a:rPr lang="cs-CZ" dirty="0" err="1" smtClean="0"/>
              <a:t>Heideggerovi</a:t>
            </a:r>
            <a:r>
              <a:rPr lang="cs-CZ" dirty="0" smtClean="0"/>
              <a:t> překonat spekulativní charakter filozofie, která se velmi věnovala metafyzice, etice a epistemologii, dal jí nový předmět, totiž lidské bytí ve světě. To jej odvedlo také </a:t>
            </a:r>
            <a:r>
              <a:rPr lang="cs-CZ" b="1" dirty="0" smtClean="0"/>
              <a:t>od Descartova Cogito ergo sum, </a:t>
            </a:r>
            <a:r>
              <a:rPr lang="cs-CZ" dirty="0" smtClean="0"/>
              <a:t>takže pojem porozumění nezakládá na „karteziánské res </a:t>
            </a:r>
            <a:r>
              <a:rPr lang="cs-CZ" dirty="0" err="1" smtClean="0"/>
              <a:t>cogitans</a:t>
            </a:r>
            <a:r>
              <a:rPr lang="cs-CZ" dirty="0" smtClean="0"/>
              <a:t> – myslícím já, ani na romantismu, který se vzhlíží v autorově díle, nýbrž na lidském bytí ve světě“ (K. </a:t>
            </a:r>
            <a:r>
              <a:rPr lang="cs-CZ" dirty="0" err="1" smtClean="0"/>
              <a:t>Mueller</a:t>
            </a:r>
            <a:r>
              <a:rPr lang="cs-CZ" dirty="0" smtClean="0"/>
              <a:t>, HR, s. 32).  </a:t>
            </a:r>
            <a:endParaRPr lang="cs-CZ" dirty="0"/>
          </a:p>
        </p:txBody>
      </p:sp>
    </p:spTree>
    <p:extLst>
      <p:ext uri="{BB962C8B-B14F-4D97-AF65-F5344CB8AC3E}">
        <p14:creationId xmlns:p14="http://schemas.microsoft.com/office/powerpoint/2010/main" val="151306923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r>
              <a:rPr lang="cs-CZ" dirty="0" smtClean="0"/>
              <a:t>Filosofická hermeneutika 20.století</a:t>
            </a:r>
            <a:endParaRPr lang="cs-CZ" dirty="0"/>
          </a:p>
        </p:txBody>
      </p:sp>
      <p:sp>
        <p:nvSpPr>
          <p:cNvPr id="3" name="Zástupný symbol pro obsah 2"/>
          <p:cNvSpPr>
            <a:spLocks noGrp="1"/>
          </p:cNvSpPr>
          <p:nvPr>
            <p:ph idx="1"/>
          </p:nvPr>
        </p:nvSpPr>
        <p:spPr>
          <a:xfrm>
            <a:off x="457200" y="908720"/>
            <a:ext cx="8229600" cy="5217443"/>
          </a:xfrm>
        </p:spPr>
        <p:txBody>
          <a:bodyPr>
            <a:normAutofit fontScale="92500" lnSpcReduction="10000"/>
          </a:bodyPr>
          <a:lstStyle/>
          <a:p>
            <a:pPr marL="0" indent="0">
              <a:buNone/>
            </a:pPr>
            <a:r>
              <a:rPr lang="cs-CZ" b="1" dirty="0"/>
              <a:t>26. Martin </a:t>
            </a:r>
            <a:r>
              <a:rPr lang="cs-CZ" b="1" dirty="0" err="1" smtClean="0"/>
              <a:t>Heidegger</a:t>
            </a:r>
            <a:r>
              <a:rPr lang="cs-CZ" b="1" dirty="0" smtClean="0"/>
              <a:t>,  </a:t>
            </a:r>
            <a:r>
              <a:rPr lang="cs-CZ" dirty="0" smtClean="0"/>
              <a:t>jeho hermeneutika začíná explikací etymologie pojmu fenomenologie. Obsahuje dvě řecká slova: </a:t>
            </a:r>
            <a:r>
              <a:rPr lang="cs-CZ" b="1" dirty="0" smtClean="0"/>
              <a:t>sloveso </a:t>
            </a:r>
            <a:r>
              <a:rPr lang="cs-CZ" b="1" dirty="0" err="1" smtClean="0"/>
              <a:t>fainesthai</a:t>
            </a:r>
            <a:r>
              <a:rPr lang="cs-CZ" b="1" dirty="0" smtClean="0"/>
              <a:t> , </a:t>
            </a:r>
            <a:r>
              <a:rPr lang="cs-CZ" dirty="0" err="1" smtClean="0"/>
              <a:t>fainomenon</a:t>
            </a:r>
            <a:r>
              <a:rPr lang="cs-CZ" dirty="0" smtClean="0"/>
              <a:t>, označuje něco, „co se samo ukazuje, manifestuje a vyjevuje (</a:t>
            </a:r>
            <a:r>
              <a:rPr lang="cs-CZ" dirty="0" err="1" smtClean="0"/>
              <a:t>das</a:t>
            </a:r>
            <a:r>
              <a:rPr lang="cs-CZ" dirty="0" smtClean="0"/>
              <a:t> </a:t>
            </a:r>
            <a:r>
              <a:rPr lang="cs-CZ" dirty="0" err="1" smtClean="0"/>
              <a:t>Offenbare</a:t>
            </a:r>
            <a:r>
              <a:rPr lang="cs-CZ" dirty="0" smtClean="0"/>
              <a:t>). Fenomény jsou věci „vystavené dennímu světlu…jsou to ta </a:t>
            </a:r>
            <a:r>
              <a:rPr lang="cs-CZ" dirty="0" err="1" smtClean="0"/>
              <a:t>onta</a:t>
            </a:r>
            <a:r>
              <a:rPr lang="cs-CZ" dirty="0" smtClean="0"/>
              <a:t> (</a:t>
            </a:r>
            <a:r>
              <a:rPr lang="cs-CZ" dirty="0" err="1" smtClean="0"/>
              <a:t>das</a:t>
            </a:r>
            <a:r>
              <a:rPr lang="cs-CZ" dirty="0" smtClean="0"/>
              <a:t> </a:t>
            </a:r>
            <a:r>
              <a:rPr lang="cs-CZ" dirty="0" err="1" smtClean="0"/>
              <a:t>Seiende</a:t>
            </a:r>
            <a:r>
              <a:rPr lang="cs-CZ" dirty="0" smtClean="0"/>
              <a:t>). Druhé slovo: </a:t>
            </a:r>
            <a:r>
              <a:rPr lang="cs-CZ" b="1" dirty="0" err="1" smtClean="0"/>
              <a:t>lógos</a:t>
            </a:r>
            <a:r>
              <a:rPr lang="cs-CZ" dirty="0" smtClean="0"/>
              <a:t>, také polysémické a označuje slovo, rozum, důvod a další. Ale v </a:t>
            </a:r>
            <a:r>
              <a:rPr lang="cs-CZ" dirty="0" err="1" smtClean="0"/>
              <a:t>lingvisticko</a:t>
            </a:r>
            <a:r>
              <a:rPr lang="cs-CZ" dirty="0" smtClean="0"/>
              <a:t> funkčním smyslu </a:t>
            </a:r>
            <a:r>
              <a:rPr lang="cs-CZ" dirty="0" err="1" smtClean="0"/>
              <a:t>lógos</a:t>
            </a:r>
            <a:r>
              <a:rPr lang="cs-CZ" dirty="0" smtClean="0"/>
              <a:t> je řeč ukazující k fenoménům, má </a:t>
            </a:r>
            <a:r>
              <a:rPr lang="cs-CZ" dirty="0" err="1" smtClean="0"/>
              <a:t>epifanickou</a:t>
            </a:r>
            <a:r>
              <a:rPr lang="cs-CZ" dirty="0" smtClean="0"/>
              <a:t> funkci, odhaluje, vyjevuje to, co je. Úkol fenomenologie je dát věcem možnost se nám ukazovat, vyjevovat. </a:t>
            </a:r>
            <a:endParaRPr lang="cs-CZ" dirty="0"/>
          </a:p>
        </p:txBody>
      </p:sp>
    </p:spTree>
    <p:extLst>
      <p:ext uri="{BB962C8B-B14F-4D97-AF65-F5344CB8AC3E}">
        <p14:creationId xmlns:p14="http://schemas.microsoft.com/office/powerpoint/2010/main" val="17287642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r>
              <a:rPr lang="cs-CZ" dirty="0" smtClean="0"/>
              <a:t>Různé obory lingvistiky Stylistika</a:t>
            </a:r>
            <a:endParaRPr lang="cs-CZ" dirty="0"/>
          </a:p>
        </p:txBody>
      </p:sp>
      <p:sp>
        <p:nvSpPr>
          <p:cNvPr id="3" name="Zástupný symbol pro obsah 2"/>
          <p:cNvSpPr>
            <a:spLocks noGrp="1"/>
          </p:cNvSpPr>
          <p:nvPr>
            <p:ph idx="1"/>
          </p:nvPr>
        </p:nvSpPr>
        <p:spPr>
          <a:xfrm>
            <a:off x="457200" y="908720"/>
            <a:ext cx="8229600" cy="5217443"/>
          </a:xfrm>
        </p:spPr>
        <p:txBody>
          <a:bodyPr>
            <a:normAutofit lnSpcReduction="10000"/>
          </a:bodyPr>
          <a:lstStyle/>
          <a:p>
            <a:pPr marL="0" indent="0">
              <a:buNone/>
            </a:pPr>
            <a:r>
              <a:rPr lang="cs-CZ" b="1" dirty="0"/>
              <a:t> </a:t>
            </a:r>
            <a:r>
              <a:rPr lang="cs-CZ" b="1" dirty="0" smtClean="0"/>
              <a:t>Stylistika se dnes větví na:</a:t>
            </a:r>
          </a:p>
          <a:p>
            <a:r>
              <a:rPr lang="cs-CZ" b="1" dirty="0" smtClean="0"/>
              <a:t>6.1.Stylistiku národního jazyka</a:t>
            </a:r>
            <a:r>
              <a:rPr lang="cs-CZ" dirty="0" smtClean="0"/>
              <a:t>- zkoumá využívání jazykových prostředků v systému určitého jazyka (čeština, ruština, slovenština, němčina </a:t>
            </a:r>
            <a:r>
              <a:rPr lang="cs-CZ" dirty="0" err="1" smtClean="0"/>
              <a:t>etc</a:t>
            </a:r>
            <a:r>
              <a:rPr lang="cs-CZ" dirty="0" smtClean="0"/>
              <a:t>.),</a:t>
            </a:r>
          </a:p>
          <a:p>
            <a:r>
              <a:rPr lang="cs-CZ" b="1" dirty="0" smtClean="0"/>
              <a:t>6.2.Srovnávací stylistika</a:t>
            </a:r>
            <a:r>
              <a:rPr lang="cs-CZ" dirty="0" smtClean="0"/>
              <a:t> – jde o porovnávání stylových jevů v příbuzných a nepříbuzných jazycích,</a:t>
            </a:r>
          </a:p>
          <a:p>
            <a:r>
              <a:rPr lang="cs-CZ" b="1" dirty="0" smtClean="0"/>
              <a:t>6.3.Historická stylistika</a:t>
            </a:r>
            <a:r>
              <a:rPr lang="cs-CZ" dirty="0" smtClean="0"/>
              <a:t> zkoumá vývoj jednotlivých funkčních stylů, jejich analogie a změny v historickém procesu. </a:t>
            </a:r>
            <a:endParaRPr lang="cs-CZ" dirty="0"/>
          </a:p>
        </p:txBody>
      </p:sp>
    </p:spTree>
    <p:extLst>
      <p:ext uri="{BB962C8B-B14F-4D97-AF65-F5344CB8AC3E}">
        <p14:creationId xmlns:p14="http://schemas.microsoft.com/office/powerpoint/2010/main" val="330640166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720080"/>
          </a:xfrm>
        </p:spPr>
        <p:txBody>
          <a:bodyPr>
            <a:normAutofit fontScale="90000"/>
          </a:bodyPr>
          <a:lstStyle/>
          <a:p>
            <a:r>
              <a:rPr lang="cs-CZ" dirty="0" smtClean="0"/>
              <a:t>Filozofická hermeneutika 20.století</a:t>
            </a:r>
            <a:endParaRPr lang="cs-CZ" dirty="0"/>
          </a:p>
        </p:txBody>
      </p:sp>
      <p:sp>
        <p:nvSpPr>
          <p:cNvPr id="3" name="Zástupný symbol pro obsah 2"/>
          <p:cNvSpPr>
            <a:spLocks noGrp="1"/>
          </p:cNvSpPr>
          <p:nvPr>
            <p:ph idx="1"/>
          </p:nvPr>
        </p:nvSpPr>
        <p:spPr>
          <a:xfrm>
            <a:off x="457200" y="980728"/>
            <a:ext cx="8229600" cy="5145435"/>
          </a:xfrm>
        </p:spPr>
        <p:txBody>
          <a:bodyPr>
            <a:normAutofit fontScale="85000" lnSpcReduction="10000"/>
          </a:bodyPr>
          <a:lstStyle/>
          <a:p>
            <a:pPr marL="0" indent="0">
              <a:buNone/>
            </a:pPr>
            <a:r>
              <a:rPr lang="cs-CZ" b="1" dirty="0" smtClean="0"/>
              <a:t>26.1 </a:t>
            </a:r>
            <a:r>
              <a:rPr lang="cs-CZ" b="1" dirty="0"/>
              <a:t>Martin </a:t>
            </a:r>
            <a:r>
              <a:rPr lang="cs-CZ" b="1" dirty="0" err="1" smtClean="0"/>
              <a:t>Heidegger</a:t>
            </a:r>
            <a:r>
              <a:rPr lang="cs-CZ" b="1" dirty="0" smtClean="0"/>
              <a:t>, </a:t>
            </a:r>
            <a:r>
              <a:rPr lang="cs-CZ" b="1" dirty="0"/>
              <a:t>p</a:t>
            </a:r>
            <a:r>
              <a:rPr lang="cs-CZ" b="1" dirty="0" smtClean="0"/>
              <a:t>orozumění</a:t>
            </a:r>
            <a:r>
              <a:rPr lang="cs-CZ" dirty="0" smtClean="0"/>
              <a:t> – </a:t>
            </a:r>
            <a:r>
              <a:rPr lang="cs-CZ" dirty="0" err="1" smtClean="0"/>
              <a:t>das</a:t>
            </a:r>
            <a:r>
              <a:rPr lang="cs-CZ" dirty="0" smtClean="0"/>
              <a:t> </a:t>
            </a:r>
            <a:r>
              <a:rPr lang="cs-CZ" dirty="0" err="1" smtClean="0"/>
              <a:t>Verstehen</a:t>
            </a:r>
            <a:r>
              <a:rPr lang="cs-CZ" dirty="0" smtClean="0"/>
              <a:t> : </a:t>
            </a:r>
            <a:r>
              <a:rPr lang="cs-CZ" b="1" dirty="0" smtClean="0"/>
              <a:t>„Schopnost neboli síla uchopit možnosti svého vlastního bytí v kontextu života ve světě, kde bytí je.“</a:t>
            </a:r>
            <a:r>
              <a:rPr lang="cs-CZ" dirty="0" smtClean="0"/>
              <a:t> Porozumění spojené s bytím představuje sílu odhalit konkrétní potenciality bytí zasazeného do světa.“ A pojem </a:t>
            </a:r>
            <a:r>
              <a:rPr lang="cs-CZ" b="1" dirty="0" smtClean="0"/>
              <a:t>„možnosti“</a:t>
            </a:r>
            <a:r>
              <a:rPr lang="cs-CZ" dirty="0" smtClean="0"/>
              <a:t> se vztahuje jednak k tomu, co „konstituuje lidskou existenci“, jednak k „ontologicko-existenciální možnosti“ bytí ve světě.  A </a:t>
            </a:r>
            <a:r>
              <a:rPr lang="cs-CZ" b="1" dirty="0" smtClean="0"/>
              <a:t>„svět“</a:t>
            </a:r>
            <a:r>
              <a:rPr lang="cs-CZ" dirty="0" smtClean="0"/>
              <a:t> v </a:t>
            </a:r>
            <a:r>
              <a:rPr lang="cs-CZ" dirty="0" err="1" smtClean="0"/>
              <a:t>Heideggerově</a:t>
            </a:r>
            <a:r>
              <a:rPr lang="cs-CZ" dirty="0" smtClean="0"/>
              <a:t> pojetí není ani „naše okolí“, ani svět v geofyzikálním smyslu, nýbrž „náš osobní svět“, porozumění má proto vztah ke konkrétní situaci, kde se bytí nalézá (</a:t>
            </a:r>
            <a:r>
              <a:rPr lang="cs-CZ" dirty="0" err="1" smtClean="0"/>
              <a:t>Befindlichkeit</a:t>
            </a:r>
            <a:r>
              <a:rPr lang="cs-CZ" dirty="0" smtClean="0"/>
              <a:t>), SZ, s. 12 a 64). Porozumění pojímá v sobě: minulost, přítomnost a budoucnost. </a:t>
            </a:r>
            <a:endParaRPr lang="cs-CZ" dirty="0"/>
          </a:p>
        </p:txBody>
      </p:sp>
    </p:spTree>
    <p:extLst>
      <p:ext uri="{BB962C8B-B14F-4D97-AF65-F5344CB8AC3E}">
        <p14:creationId xmlns:p14="http://schemas.microsoft.com/office/powerpoint/2010/main" val="383288645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r>
              <a:rPr lang="cs-CZ" dirty="0" smtClean="0"/>
              <a:t>Filozofická hermeneutika 20.století</a:t>
            </a:r>
            <a:endParaRPr lang="cs-CZ" dirty="0"/>
          </a:p>
        </p:txBody>
      </p:sp>
      <p:sp>
        <p:nvSpPr>
          <p:cNvPr id="3" name="Zástupný symbol pro obsah 2"/>
          <p:cNvSpPr>
            <a:spLocks noGrp="1"/>
          </p:cNvSpPr>
          <p:nvPr>
            <p:ph idx="1"/>
          </p:nvPr>
        </p:nvSpPr>
        <p:spPr>
          <a:xfrm>
            <a:off x="457200" y="980728"/>
            <a:ext cx="8229600" cy="5145435"/>
          </a:xfrm>
        </p:spPr>
        <p:txBody>
          <a:bodyPr>
            <a:normAutofit fontScale="85000" lnSpcReduction="10000"/>
          </a:bodyPr>
          <a:lstStyle/>
          <a:p>
            <a:pPr marL="0" indent="0">
              <a:buNone/>
            </a:pPr>
            <a:r>
              <a:rPr lang="cs-CZ" b="1" dirty="0" smtClean="0"/>
              <a:t>26.1 </a:t>
            </a:r>
            <a:r>
              <a:rPr lang="cs-CZ" b="1" dirty="0"/>
              <a:t>Martin </a:t>
            </a:r>
            <a:r>
              <a:rPr lang="cs-CZ" b="1" dirty="0" err="1" smtClean="0"/>
              <a:t>Heidegger</a:t>
            </a:r>
            <a:r>
              <a:rPr lang="cs-CZ" b="1" dirty="0" smtClean="0"/>
              <a:t>  a/porozumění v neautentickém smyslu</a:t>
            </a:r>
            <a:r>
              <a:rPr lang="cs-CZ" dirty="0" smtClean="0"/>
              <a:t> nereflektuje svou konečnost „Sein </a:t>
            </a:r>
            <a:r>
              <a:rPr lang="cs-CZ" dirty="0" err="1" smtClean="0"/>
              <a:t>zum</a:t>
            </a:r>
            <a:r>
              <a:rPr lang="cs-CZ" dirty="0" smtClean="0"/>
              <a:t> </a:t>
            </a:r>
            <a:r>
              <a:rPr lang="cs-CZ" dirty="0" err="1" smtClean="0"/>
              <a:t>Tode</a:t>
            </a:r>
            <a:r>
              <a:rPr lang="cs-CZ" dirty="0" smtClean="0"/>
              <a:t>“, ani skutečnost vlastního uvržení do světa „</a:t>
            </a:r>
            <a:r>
              <a:rPr lang="cs-CZ" dirty="0" err="1" smtClean="0"/>
              <a:t>Verfallen</a:t>
            </a:r>
            <a:r>
              <a:rPr lang="cs-CZ" dirty="0" smtClean="0"/>
              <a:t> </a:t>
            </a:r>
            <a:r>
              <a:rPr lang="cs-CZ" dirty="0" err="1" smtClean="0"/>
              <a:t>an</a:t>
            </a:r>
            <a:r>
              <a:rPr lang="cs-CZ" dirty="0" smtClean="0"/>
              <a:t> </a:t>
            </a:r>
            <a:r>
              <a:rPr lang="cs-CZ" dirty="0" err="1" smtClean="0"/>
              <a:t>das</a:t>
            </a:r>
            <a:r>
              <a:rPr lang="cs-CZ" dirty="0" smtClean="0"/>
              <a:t> Man“ (Rozpad Se, v anonymitě).</a:t>
            </a:r>
          </a:p>
          <a:p>
            <a:pPr marL="0" indent="0">
              <a:buNone/>
            </a:pPr>
            <a:r>
              <a:rPr lang="cs-CZ" b="1" dirty="0" smtClean="0"/>
              <a:t>b/Porozumění v autentickém smyslu  </a:t>
            </a:r>
            <a:r>
              <a:rPr lang="cs-CZ" dirty="0" smtClean="0"/>
              <a:t>je takové, v kterém člověk si uvědomuje své uvržení do světa, svůj úděl v něm jako „bytí k smrti“. </a:t>
            </a:r>
            <a:r>
              <a:rPr lang="cs-CZ" dirty="0"/>
              <a:t>V</a:t>
            </a:r>
            <a:r>
              <a:rPr lang="cs-CZ" dirty="0" smtClean="0"/>
              <a:t> odcizeném světě bytí cítí svou vinu a volá lidskou existenci z anonymity světa „k nejvlastnější možnosti bytí (</a:t>
            </a:r>
            <a:r>
              <a:rPr lang="de-DE" dirty="0" smtClean="0"/>
              <a:t> das </a:t>
            </a:r>
            <a:r>
              <a:rPr lang="cs-CZ" dirty="0" smtClean="0"/>
              <a:t>Sein</a:t>
            </a:r>
            <a:r>
              <a:rPr lang="de-DE" dirty="0" smtClean="0"/>
              <a:t>können</a:t>
            </a:r>
            <a:r>
              <a:rPr lang="cs-CZ" dirty="0" smtClean="0"/>
              <a:t>) a pod tlakem volání svědomí se bytí vrací k sobě samému. Lidské bytí o sobě má „</a:t>
            </a:r>
            <a:r>
              <a:rPr lang="cs-CZ" dirty="0" err="1" smtClean="0"/>
              <a:t>Vorverst</a:t>
            </a:r>
            <a:r>
              <a:rPr lang="de-DE" dirty="0" err="1" smtClean="0"/>
              <a:t>ändnis</a:t>
            </a:r>
            <a:r>
              <a:rPr lang="de-DE" dirty="0" smtClean="0"/>
              <a:t>-</a:t>
            </a:r>
            <a:r>
              <a:rPr lang="cs-CZ" dirty="0" err="1" smtClean="0"/>
              <a:t>předpochopení</a:t>
            </a:r>
            <a:r>
              <a:rPr lang="cs-CZ" dirty="0" smtClean="0"/>
              <a:t> prožívání viny, v hlase svědomí.</a:t>
            </a:r>
            <a:r>
              <a:rPr lang="cs-CZ" b="1" dirty="0" smtClean="0"/>
              <a:t> </a:t>
            </a:r>
            <a:endParaRPr lang="cs-CZ" b="1" dirty="0"/>
          </a:p>
        </p:txBody>
      </p:sp>
    </p:spTree>
    <p:extLst>
      <p:ext uri="{BB962C8B-B14F-4D97-AF65-F5344CB8AC3E}">
        <p14:creationId xmlns:p14="http://schemas.microsoft.com/office/powerpoint/2010/main" val="337317131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46640"/>
          </a:xfrm>
        </p:spPr>
        <p:txBody>
          <a:bodyPr>
            <a:normAutofit fontScale="90000"/>
          </a:bodyPr>
          <a:lstStyle/>
          <a:p>
            <a:r>
              <a:rPr lang="cs-CZ" dirty="0" smtClean="0"/>
              <a:t>Filosofická hermeneutika 20.století</a:t>
            </a:r>
            <a:endParaRPr lang="cs-CZ" dirty="0"/>
          </a:p>
        </p:txBody>
      </p:sp>
      <p:sp>
        <p:nvSpPr>
          <p:cNvPr id="3" name="Zástupný symbol pro obsah 2"/>
          <p:cNvSpPr>
            <a:spLocks noGrp="1"/>
          </p:cNvSpPr>
          <p:nvPr>
            <p:ph idx="1"/>
          </p:nvPr>
        </p:nvSpPr>
        <p:spPr>
          <a:xfrm>
            <a:off x="457200" y="980728"/>
            <a:ext cx="8229600" cy="5145435"/>
          </a:xfrm>
        </p:spPr>
        <p:txBody>
          <a:bodyPr/>
          <a:lstStyle/>
          <a:p>
            <a:pPr marL="0" indent="0">
              <a:buNone/>
            </a:pPr>
            <a:r>
              <a:rPr lang="cs-CZ" b="1" dirty="0" smtClean="0"/>
              <a:t>26.1,</a:t>
            </a:r>
            <a:r>
              <a:rPr lang="cs-CZ" b="1" dirty="0"/>
              <a:t> Martin </a:t>
            </a:r>
            <a:r>
              <a:rPr lang="cs-CZ" b="1" dirty="0" err="1"/>
              <a:t>Heidegger</a:t>
            </a:r>
            <a:r>
              <a:rPr lang="cs-CZ" b="1" dirty="0" smtClean="0"/>
              <a:t> c/ Lingvistické porozumění </a:t>
            </a:r>
            <a:r>
              <a:rPr lang="cs-CZ" dirty="0" smtClean="0"/>
              <a:t>souvisí se specifickým pojetím člověka jako mluvícího tvora: „Být člověkem znamená mluvit“, bez řeči si neumíme představit lidství. Ale lidská řeč souvisí s bytím, „člověk sám o sobě řeč neobjevil, to je iluzorní představa, protože „jazyk je bytí samo“ (viz slovesa </a:t>
            </a:r>
            <a:r>
              <a:rPr lang="cs-CZ" dirty="0" err="1" smtClean="0"/>
              <a:t>reden</a:t>
            </a:r>
            <a:r>
              <a:rPr lang="cs-CZ" dirty="0" smtClean="0"/>
              <a:t>, </a:t>
            </a:r>
            <a:r>
              <a:rPr lang="cs-CZ" dirty="0" err="1" smtClean="0"/>
              <a:t>sprechen</a:t>
            </a:r>
            <a:r>
              <a:rPr lang="cs-CZ" dirty="0" smtClean="0"/>
              <a:t>) a bez řeči není možné objevit bytí, ontologie souvisí s lingvistikou – „řeč je v bytí“.  </a:t>
            </a:r>
            <a:endParaRPr lang="cs-CZ" b="1" dirty="0"/>
          </a:p>
        </p:txBody>
      </p:sp>
    </p:spTree>
    <p:extLst>
      <p:ext uri="{BB962C8B-B14F-4D97-AF65-F5344CB8AC3E}">
        <p14:creationId xmlns:p14="http://schemas.microsoft.com/office/powerpoint/2010/main" val="3670820266"/>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16632"/>
            <a:ext cx="8229600" cy="445442"/>
          </a:xfrm>
        </p:spPr>
        <p:txBody>
          <a:bodyPr>
            <a:normAutofit fontScale="90000"/>
          </a:bodyPr>
          <a:lstStyle/>
          <a:p>
            <a:r>
              <a:rPr lang="cs-CZ" dirty="0" smtClean="0"/>
              <a:t>Filosofická hermeneutika 20.století</a:t>
            </a:r>
            <a:endParaRPr lang="cs-CZ" dirty="0"/>
          </a:p>
        </p:txBody>
      </p:sp>
      <p:sp>
        <p:nvSpPr>
          <p:cNvPr id="3" name="Zástupný symbol pro obsah 2"/>
          <p:cNvSpPr>
            <a:spLocks noGrp="1"/>
          </p:cNvSpPr>
          <p:nvPr>
            <p:ph idx="1"/>
          </p:nvPr>
        </p:nvSpPr>
        <p:spPr>
          <a:xfrm>
            <a:off x="467544" y="836712"/>
            <a:ext cx="8229600" cy="5217443"/>
          </a:xfrm>
        </p:spPr>
        <p:txBody>
          <a:bodyPr>
            <a:normAutofit fontScale="92500" lnSpcReduction="20000"/>
          </a:bodyPr>
          <a:lstStyle/>
          <a:p>
            <a:pPr marL="0" indent="0">
              <a:buNone/>
            </a:pPr>
            <a:r>
              <a:rPr lang="cs-CZ" b="1" dirty="0" smtClean="0"/>
              <a:t>26.2,</a:t>
            </a:r>
            <a:r>
              <a:rPr lang="cs-CZ" b="1" dirty="0"/>
              <a:t> Martin </a:t>
            </a:r>
            <a:r>
              <a:rPr lang="cs-CZ" b="1" dirty="0" err="1"/>
              <a:t>Heidegger</a:t>
            </a:r>
            <a:r>
              <a:rPr lang="cs-CZ" b="1" dirty="0" smtClean="0"/>
              <a:t> , Interpretace,  </a:t>
            </a:r>
            <a:r>
              <a:rPr lang="cs-CZ" dirty="0" smtClean="0"/>
              <a:t>obsahově věcně souvisí s fenomenologií a in </a:t>
            </a:r>
            <a:r>
              <a:rPr lang="cs-CZ" dirty="0" err="1" smtClean="0"/>
              <a:t>relatione</a:t>
            </a:r>
            <a:r>
              <a:rPr lang="cs-CZ" dirty="0" smtClean="0"/>
              <a:t> znamená, že je „odhalováním toho, co nás potkává“ a souvisí to s ontologií, jejímž úkolem je „viditelně objevovat neviditelné struktury bytí ve světě. „ Jinak řečeno: Logos této fenomenologie má hermeneutický význam, tj. má lidské existenci  interpretovat a vyjevovat (</a:t>
            </a:r>
            <a:r>
              <a:rPr lang="cs-CZ" dirty="0" err="1" smtClean="0"/>
              <a:t>Dasein</a:t>
            </a:r>
            <a:r>
              <a:rPr lang="cs-CZ" dirty="0" smtClean="0"/>
              <a:t>) „strukturu jejího vlastního bytí“. Souhrnně: Tři aspekty:1. Interpretace bytí existence, 2. analýza </a:t>
            </a:r>
            <a:r>
              <a:rPr lang="cs-CZ" dirty="0" err="1" smtClean="0"/>
              <a:t>existenciality</a:t>
            </a:r>
            <a:r>
              <a:rPr lang="cs-CZ" dirty="0" smtClean="0"/>
              <a:t> existence, 3. funkce, pomocí které „existence (</a:t>
            </a:r>
            <a:r>
              <a:rPr lang="cs-CZ" dirty="0" err="1" smtClean="0"/>
              <a:t>Dasein</a:t>
            </a:r>
            <a:r>
              <a:rPr lang="cs-CZ" dirty="0" smtClean="0"/>
              <a:t>) vyjevuje sobě samé podstatu bytí“ (</a:t>
            </a:r>
            <a:r>
              <a:rPr lang="cs-CZ" dirty="0" err="1" smtClean="0"/>
              <a:t>M.Heidegger</a:t>
            </a:r>
            <a:r>
              <a:rPr lang="cs-CZ" dirty="0" smtClean="0"/>
              <a:t>, SZ, s. 28nn a pojem </a:t>
            </a:r>
            <a:r>
              <a:rPr lang="cs-CZ" dirty="0" err="1" smtClean="0"/>
              <a:t>Dasein</a:t>
            </a:r>
            <a:r>
              <a:rPr lang="cs-CZ" dirty="0" smtClean="0"/>
              <a:t>, in: </a:t>
            </a:r>
            <a:r>
              <a:rPr lang="cs-CZ" dirty="0" err="1" smtClean="0"/>
              <a:t>P.Ricoeur</a:t>
            </a:r>
            <a:r>
              <a:rPr lang="cs-CZ" dirty="0" smtClean="0"/>
              <a:t>, </a:t>
            </a:r>
            <a:r>
              <a:rPr lang="cs-CZ" dirty="0" err="1" smtClean="0"/>
              <a:t>op.cit</a:t>
            </a:r>
            <a:r>
              <a:rPr lang="cs-CZ" dirty="0" smtClean="0"/>
              <a:t>., s. 121).   22/</a:t>
            </a:r>
            <a:endParaRPr lang="cs-CZ" b="1" dirty="0"/>
          </a:p>
        </p:txBody>
      </p:sp>
    </p:spTree>
    <p:extLst>
      <p:ext uri="{BB962C8B-B14F-4D97-AF65-F5344CB8AC3E}">
        <p14:creationId xmlns:p14="http://schemas.microsoft.com/office/powerpoint/2010/main" val="3226516968"/>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r>
              <a:rPr lang="cs-CZ" dirty="0" smtClean="0"/>
              <a:t>Filosofická hermeneutika 20.století</a:t>
            </a:r>
            <a:endParaRPr lang="cs-CZ" dirty="0"/>
          </a:p>
        </p:txBody>
      </p:sp>
      <p:sp>
        <p:nvSpPr>
          <p:cNvPr id="3" name="Zástupný symbol pro obsah 2"/>
          <p:cNvSpPr>
            <a:spLocks noGrp="1"/>
          </p:cNvSpPr>
          <p:nvPr>
            <p:ph idx="1"/>
          </p:nvPr>
        </p:nvSpPr>
        <p:spPr>
          <a:xfrm>
            <a:off x="457200" y="980728"/>
            <a:ext cx="8229600" cy="5145435"/>
          </a:xfrm>
        </p:spPr>
        <p:txBody>
          <a:bodyPr>
            <a:normAutofit fontScale="85000" lnSpcReduction="20000"/>
          </a:bodyPr>
          <a:lstStyle/>
          <a:p>
            <a:pPr marL="0" indent="0">
              <a:buNone/>
            </a:pPr>
            <a:r>
              <a:rPr lang="cs-CZ" b="1" dirty="0" smtClean="0"/>
              <a:t>26.3 </a:t>
            </a:r>
            <a:r>
              <a:rPr lang="cs-CZ" b="1" dirty="0"/>
              <a:t>Martin </a:t>
            </a:r>
            <a:r>
              <a:rPr lang="cs-CZ" b="1" dirty="0" err="1" smtClean="0"/>
              <a:t>Heidegger</a:t>
            </a:r>
            <a:r>
              <a:rPr lang="cs-CZ" b="1" dirty="0" smtClean="0"/>
              <a:t> , Stručné shrnutí:</a:t>
            </a:r>
            <a:r>
              <a:rPr lang="cs-CZ" dirty="0" smtClean="0"/>
              <a:t> Závěrem lze konstatovat, že </a:t>
            </a:r>
            <a:r>
              <a:rPr lang="cs-CZ" dirty="0" err="1" smtClean="0"/>
              <a:t>Heideggerův</a:t>
            </a:r>
            <a:r>
              <a:rPr lang="cs-CZ" dirty="0" smtClean="0"/>
              <a:t> pokus hluboce ovlivnil  filosofii i hermeneutickou problematiku. P. </a:t>
            </a:r>
            <a:r>
              <a:rPr lang="cs-CZ" dirty="0" err="1" smtClean="0"/>
              <a:t>Ricoueur</a:t>
            </a:r>
            <a:r>
              <a:rPr lang="cs-CZ" dirty="0" smtClean="0"/>
              <a:t> jeho filosofii nazývá „druhou Koperníkovou revoluci“ a jeho hermeneutiku považuje za krok „od epistemologie k ontologii“ , kterou chápe jako hermeneutický klíč k porozumění a interpretaci. Z toho vyplývá i to, že  </a:t>
            </a:r>
            <a:r>
              <a:rPr lang="cs-CZ" dirty="0" err="1" smtClean="0"/>
              <a:t>Heideggerův</a:t>
            </a:r>
            <a:r>
              <a:rPr lang="cs-CZ" dirty="0" smtClean="0"/>
              <a:t> filosoficko-hermeneutický přínos humanitním vědám je mnohoznačný a s jeho existenciálně filosofickými důrazy se museli vyrovnávat i teologové 20.století (</a:t>
            </a:r>
            <a:r>
              <a:rPr lang="cs-CZ" dirty="0" err="1" smtClean="0"/>
              <a:t>Barth</a:t>
            </a:r>
            <a:r>
              <a:rPr lang="cs-CZ" dirty="0" smtClean="0"/>
              <a:t>, </a:t>
            </a:r>
            <a:r>
              <a:rPr lang="cs-CZ" dirty="0" err="1" smtClean="0"/>
              <a:t>Bultmann</a:t>
            </a:r>
            <a:r>
              <a:rPr lang="cs-CZ" dirty="0" smtClean="0"/>
              <a:t>, </a:t>
            </a:r>
            <a:r>
              <a:rPr lang="cs-CZ" dirty="0" err="1" smtClean="0"/>
              <a:t>Bonhoeffer</a:t>
            </a:r>
            <a:r>
              <a:rPr lang="cs-CZ" dirty="0" smtClean="0"/>
              <a:t>) a další. Na jeho filosofii existence založil </a:t>
            </a:r>
            <a:r>
              <a:rPr lang="cs-CZ" dirty="0" err="1" smtClean="0"/>
              <a:t>Bultmann</a:t>
            </a:r>
            <a:r>
              <a:rPr lang="cs-CZ" dirty="0" smtClean="0"/>
              <a:t> svůj demytologizační program NZ a vyrovnávají se s ním i mnozí jiní.  </a:t>
            </a:r>
            <a:endParaRPr lang="cs-CZ" dirty="0"/>
          </a:p>
        </p:txBody>
      </p:sp>
    </p:spTree>
    <p:extLst>
      <p:ext uri="{BB962C8B-B14F-4D97-AF65-F5344CB8AC3E}">
        <p14:creationId xmlns:p14="http://schemas.microsoft.com/office/powerpoint/2010/main" val="38357273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r>
              <a:rPr lang="cs-CZ" dirty="0" smtClean="0"/>
              <a:t>Filosofická hermeneutika 20.století</a:t>
            </a:r>
            <a:endParaRPr lang="cs-CZ" dirty="0"/>
          </a:p>
        </p:txBody>
      </p:sp>
      <p:sp>
        <p:nvSpPr>
          <p:cNvPr id="3" name="Zástupný symbol pro obsah 2"/>
          <p:cNvSpPr>
            <a:spLocks noGrp="1"/>
          </p:cNvSpPr>
          <p:nvPr>
            <p:ph idx="1"/>
          </p:nvPr>
        </p:nvSpPr>
        <p:spPr>
          <a:xfrm>
            <a:off x="457200" y="908720"/>
            <a:ext cx="8229600" cy="5217443"/>
          </a:xfrm>
        </p:spPr>
        <p:txBody>
          <a:bodyPr>
            <a:normAutofit/>
          </a:bodyPr>
          <a:lstStyle/>
          <a:p>
            <a:pPr marL="0" indent="0">
              <a:buNone/>
            </a:pPr>
            <a:r>
              <a:rPr lang="cs-CZ" b="1" dirty="0"/>
              <a:t>26.3 Martin </a:t>
            </a:r>
            <a:r>
              <a:rPr lang="cs-CZ" b="1" dirty="0" err="1" smtClean="0"/>
              <a:t>Heidegger</a:t>
            </a:r>
            <a:r>
              <a:rPr lang="cs-CZ" b="1" dirty="0" smtClean="0"/>
              <a:t> , Shrnutí</a:t>
            </a:r>
            <a:r>
              <a:rPr lang="cs-CZ" dirty="0" smtClean="0"/>
              <a:t>: Jako každý nově se formující myšlenkově filosofický a hermeneutický pokus  demonstruje i </a:t>
            </a:r>
            <a:r>
              <a:rPr lang="cs-CZ" dirty="0" err="1"/>
              <a:t>i</a:t>
            </a:r>
            <a:r>
              <a:rPr lang="cs-CZ" dirty="0"/>
              <a:t> </a:t>
            </a:r>
            <a:r>
              <a:rPr lang="cs-CZ" dirty="0" err="1"/>
              <a:t>Heideggerův</a:t>
            </a:r>
            <a:r>
              <a:rPr lang="cs-CZ" dirty="0"/>
              <a:t> </a:t>
            </a:r>
            <a:r>
              <a:rPr lang="cs-CZ" dirty="0" smtClean="0"/>
              <a:t> určité problémy: a/ Jeho objev, že </a:t>
            </a:r>
            <a:r>
              <a:rPr lang="cs-CZ" b="1" dirty="0" smtClean="0"/>
              <a:t>lidské bytí a se prožívá vinu a výčitky svědomí,</a:t>
            </a:r>
            <a:r>
              <a:rPr lang="cs-CZ" dirty="0" smtClean="0"/>
              <a:t> aplikuje všeobecně na člověka to, co Bible spojuje s vírou, Božím slovem a působením Ducha svatého (Ř 3,23), DB, AS, s. 45-50).</a:t>
            </a:r>
          </a:p>
          <a:p>
            <a:pPr marL="0" indent="0">
              <a:buNone/>
            </a:pPr>
            <a:r>
              <a:rPr lang="cs-CZ" dirty="0" smtClean="0"/>
              <a:t> </a:t>
            </a:r>
            <a:endParaRPr lang="cs-CZ" dirty="0"/>
          </a:p>
        </p:txBody>
      </p:sp>
    </p:spTree>
    <p:extLst>
      <p:ext uri="{BB962C8B-B14F-4D97-AF65-F5344CB8AC3E}">
        <p14:creationId xmlns:p14="http://schemas.microsoft.com/office/powerpoint/2010/main" val="294159970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Filosofická hermeneutika 20.století</a:t>
            </a:r>
            <a:endParaRPr lang="cs-CZ" dirty="0"/>
          </a:p>
        </p:txBody>
      </p:sp>
      <p:sp>
        <p:nvSpPr>
          <p:cNvPr id="3" name="Zástupný symbol pro obsah 2"/>
          <p:cNvSpPr>
            <a:spLocks noGrp="1"/>
          </p:cNvSpPr>
          <p:nvPr>
            <p:ph idx="1"/>
          </p:nvPr>
        </p:nvSpPr>
        <p:spPr/>
        <p:txBody>
          <a:bodyPr>
            <a:normAutofit fontScale="85000" lnSpcReduction="20000"/>
          </a:bodyPr>
          <a:lstStyle/>
          <a:p>
            <a:pPr marL="0" indent="0">
              <a:buNone/>
            </a:pPr>
            <a:r>
              <a:rPr lang="cs-CZ" b="1" dirty="0" smtClean="0"/>
              <a:t>26.3. Martin </a:t>
            </a:r>
            <a:r>
              <a:rPr lang="cs-CZ" b="1" dirty="0" err="1" smtClean="0"/>
              <a:t>Heidegger</a:t>
            </a:r>
            <a:r>
              <a:rPr lang="cs-CZ" dirty="0" smtClean="0"/>
              <a:t>, </a:t>
            </a:r>
            <a:r>
              <a:rPr lang="cs-CZ" b="1" dirty="0" smtClean="0"/>
              <a:t>Shrnutí</a:t>
            </a:r>
            <a:r>
              <a:rPr lang="cs-CZ" dirty="0" smtClean="0"/>
              <a:t>: </a:t>
            </a:r>
            <a:r>
              <a:rPr lang="cs-CZ" dirty="0"/>
              <a:t>b/ Nebezpečí </a:t>
            </a:r>
            <a:r>
              <a:rPr lang="cs-CZ" b="1" dirty="0"/>
              <a:t>ontologického individualismu </a:t>
            </a:r>
            <a:r>
              <a:rPr lang="cs-CZ" dirty="0"/>
              <a:t>spojeného s porozuměním jako „schopností uchopit možnosti vlastního bytí ve světě“. Jeho pojem nemá sociální intenci, nevypovídá nic o vztahu k druhému člověku, a to ani tam, kde mluví o „spolubytí ve světě (</a:t>
            </a:r>
            <a:r>
              <a:rPr lang="cs-CZ" dirty="0" err="1"/>
              <a:t>Mitsein</a:t>
            </a:r>
            <a:r>
              <a:rPr lang="cs-CZ" dirty="0"/>
              <a:t>)“. </a:t>
            </a:r>
          </a:p>
          <a:p>
            <a:pPr marL="0" indent="0">
              <a:buNone/>
            </a:pPr>
            <a:r>
              <a:rPr lang="cs-CZ" dirty="0"/>
              <a:t>c/ Nebezpečí </a:t>
            </a:r>
            <a:r>
              <a:rPr lang="cs-CZ" b="1" dirty="0"/>
              <a:t>ontologického fatalismu </a:t>
            </a:r>
            <a:r>
              <a:rPr lang="cs-CZ" dirty="0"/>
              <a:t> </a:t>
            </a:r>
            <a:r>
              <a:rPr lang="cs-CZ" dirty="0" err="1"/>
              <a:t>Ricoeur</a:t>
            </a:r>
            <a:r>
              <a:rPr lang="cs-CZ" dirty="0"/>
              <a:t> poznamenává: „Porozumění jako schopnost objevit možnosti bytí je projekcí apriorního uvržení bytí do světa“ a jeho pojetí bytí znemožňuje volbu a tím i existenciální moment odpovědnosti a svobody.“ (</a:t>
            </a:r>
            <a:r>
              <a:rPr lang="cs-CZ" dirty="0" err="1"/>
              <a:t>Interpretation</a:t>
            </a:r>
            <a:r>
              <a:rPr lang="cs-CZ" dirty="0"/>
              <a:t> </a:t>
            </a:r>
            <a:r>
              <a:rPr lang="cs-CZ" dirty="0" err="1"/>
              <a:t>Theory</a:t>
            </a:r>
            <a:r>
              <a:rPr lang="cs-CZ" dirty="0"/>
              <a:t>, s. 124). </a:t>
            </a:r>
          </a:p>
        </p:txBody>
      </p:sp>
    </p:spTree>
    <p:extLst>
      <p:ext uri="{BB962C8B-B14F-4D97-AF65-F5344CB8AC3E}">
        <p14:creationId xmlns:p14="http://schemas.microsoft.com/office/powerpoint/2010/main" val="193800905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lstStyle/>
          <a:p>
            <a:r>
              <a:rPr lang="cs-CZ" dirty="0" smtClean="0"/>
              <a:t>Hermeneuti 20.století</a:t>
            </a:r>
            <a:endParaRPr lang="cs-CZ" dirty="0"/>
          </a:p>
        </p:txBody>
      </p:sp>
      <p:sp>
        <p:nvSpPr>
          <p:cNvPr id="3" name="Zástupný symbol pro obsah 2"/>
          <p:cNvSpPr>
            <a:spLocks noGrp="1"/>
          </p:cNvSpPr>
          <p:nvPr>
            <p:ph idx="1"/>
          </p:nvPr>
        </p:nvSpPr>
        <p:spPr>
          <a:xfrm>
            <a:off x="457200" y="1052736"/>
            <a:ext cx="8229600" cy="5073427"/>
          </a:xfrm>
        </p:spPr>
        <p:txBody>
          <a:bodyPr>
            <a:normAutofit/>
          </a:bodyPr>
          <a:lstStyle/>
          <a:p>
            <a:pPr marL="0" indent="0">
              <a:buNone/>
            </a:pPr>
            <a:r>
              <a:rPr lang="cs-CZ" b="1" dirty="0" smtClean="0"/>
              <a:t>27.</a:t>
            </a:r>
            <a:r>
              <a:rPr lang="de-DE" b="1" dirty="0" smtClean="0"/>
              <a:t>Paul </a:t>
            </a:r>
            <a:r>
              <a:rPr lang="de-DE" b="1" dirty="0" err="1" smtClean="0"/>
              <a:t>Ricoeur</a:t>
            </a:r>
            <a:r>
              <a:rPr lang="de-DE" b="1" dirty="0" smtClean="0"/>
              <a:t>,</a:t>
            </a:r>
            <a:r>
              <a:rPr lang="de-DE" dirty="0" smtClean="0"/>
              <a:t> Joseph Bleicher, Conte</a:t>
            </a:r>
            <a:r>
              <a:rPr lang="cs-CZ" dirty="0" smtClean="0"/>
              <a:t>m</a:t>
            </a:r>
            <a:r>
              <a:rPr lang="de-DE" dirty="0" err="1" smtClean="0"/>
              <a:t>porary</a:t>
            </a:r>
            <a:r>
              <a:rPr lang="de-DE" dirty="0" smtClean="0"/>
              <a:t> </a:t>
            </a:r>
            <a:r>
              <a:rPr lang="de-DE" dirty="0" err="1" smtClean="0"/>
              <a:t>Hermeneutics</a:t>
            </a:r>
            <a:r>
              <a:rPr lang="de-DE" dirty="0" smtClean="0"/>
              <a:t>. </a:t>
            </a:r>
            <a:r>
              <a:rPr lang="de-DE" dirty="0" err="1" smtClean="0"/>
              <a:t>Hermeneutics</a:t>
            </a:r>
            <a:r>
              <a:rPr lang="de-DE" dirty="0" smtClean="0"/>
              <a:t> </a:t>
            </a:r>
            <a:r>
              <a:rPr lang="de-DE" dirty="0" err="1" smtClean="0"/>
              <a:t>as</a:t>
            </a:r>
            <a:r>
              <a:rPr lang="de-DE" dirty="0" smtClean="0"/>
              <a:t> </a:t>
            </a:r>
            <a:r>
              <a:rPr lang="de-DE" dirty="0" err="1" smtClean="0"/>
              <a:t>Method</a:t>
            </a:r>
            <a:r>
              <a:rPr lang="de-DE" dirty="0" smtClean="0"/>
              <a:t>, </a:t>
            </a:r>
            <a:r>
              <a:rPr lang="de-DE" dirty="0" err="1" smtClean="0"/>
              <a:t>Philosophy</a:t>
            </a:r>
            <a:r>
              <a:rPr lang="de-DE" dirty="0" smtClean="0"/>
              <a:t> </a:t>
            </a:r>
            <a:r>
              <a:rPr lang="de-DE" dirty="0" err="1" smtClean="0"/>
              <a:t>and</a:t>
            </a:r>
            <a:r>
              <a:rPr lang="de-DE" dirty="0" smtClean="0"/>
              <a:t> </a:t>
            </a:r>
            <a:r>
              <a:rPr lang="de-DE" dirty="0" err="1" smtClean="0"/>
              <a:t>Critique</a:t>
            </a:r>
            <a:r>
              <a:rPr lang="de-DE" dirty="0" smtClean="0"/>
              <a:t>, s. 217-283.</a:t>
            </a:r>
          </a:p>
          <a:p>
            <a:pPr marL="0" indent="0">
              <a:buNone/>
            </a:pPr>
            <a:r>
              <a:rPr lang="cs-CZ" dirty="0" err="1" smtClean="0"/>
              <a:t>Eric</a:t>
            </a:r>
            <a:r>
              <a:rPr lang="cs-CZ" dirty="0" smtClean="0"/>
              <a:t> </a:t>
            </a:r>
            <a:r>
              <a:rPr lang="cs-CZ" dirty="0" err="1" smtClean="0"/>
              <a:t>D.Hirsch</a:t>
            </a:r>
            <a:r>
              <a:rPr lang="cs-CZ" dirty="0" smtClean="0"/>
              <a:t> a Ludwig </a:t>
            </a:r>
            <a:r>
              <a:rPr lang="cs-CZ" dirty="0" err="1" smtClean="0"/>
              <a:t>Wittgenstein</a:t>
            </a:r>
            <a:r>
              <a:rPr lang="cs-CZ" dirty="0" smtClean="0"/>
              <a:t> (1889-1951), díla i hermeneutické výklady, viz Ján </a:t>
            </a:r>
            <a:r>
              <a:rPr lang="cs-CZ" dirty="0" err="1" smtClean="0"/>
              <a:t>Liguš</a:t>
            </a:r>
            <a:r>
              <a:rPr lang="cs-CZ" dirty="0" smtClean="0"/>
              <a:t>. Lingvistika a hermeneutika v teologii, s. 43-69.</a:t>
            </a:r>
            <a:r>
              <a:rPr lang="de-DE" dirty="0" smtClean="0"/>
              <a:t> </a:t>
            </a:r>
            <a:endParaRPr lang="cs-CZ" dirty="0"/>
          </a:p>
        </p:txBody>
      </p:sp>
    </p:spTree>
    <p:extLst>
      <p:ext uri="{BB962C8B-B14F-4D97-AF65-F5344CB8AC3E}">
        <p14:creationId xmlns:p14="http://schemas.microsoft.com/office/powerpoint/2010/main" val="3502099451"/>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lstStyle/>
          <a:p>
            <a:r>
              <a:rPr lang="cs-CZ" dirty="0" smtClean="0"/>
              <a:t>Filosofická hermeneutika 20.století</a:t>
            </a:r>
            <a:endParaRPr lang="cs-CZ" dirty="0"/>
          </a:p>
        </p:txBody>
      </p:sp>
      <p:sp>
        <p:nvSpPr>
          <p:cNvPr id="3" name="Zástupný symbol pro obsah 2"/>
          <p:cNvSpPr>
            <a:spLocks noGrp="1"/>
          </p:cNvSpPr>
          <p:nvPr>
            <p:ph idx="1"/>
          </p:nvPr>
        </p:nvSpPr>
        <p:spPr>
          <a:xfrm>
            <a:off x="457200" y="1600200"/>
            <a:ext cx="8229600" cy="5141168"/>
          </a:xfrm>
        </p:spPr>
        <p:txBody>
          <a:bodyPr>
            <a:normAutofit fontScale="92500" lnSpcReduction="10000"/>
          </a:bodyPr>
          <a:lstStyle/>
          <a:p>
            <a:pPr marL="0" indent="0">
              <a:buNone/>
            </a:pPr>
            <a:r>
              <a:rPr lang="cs-CZ" b="1" dirty="0"/>
              <a:t>28. Hans-Georg </a:t>
            </a:r>
            <a:r>
              <a:rPr lang="cs-CZ" b="1" dirty="0" err="1"/>
              <a:t>Gadammer</a:t>
            </a:r>
            <a:r>
              <a:rPr lang="cs-CZ" b="1" dirty="0"/>
              <a:t>,</a:t>
            </a:r>
            <a:r>
              <a:rPr lang="cs-CZ" dirty="0"/>
              <a:t> </a:t>
            </a:r>
            <a:r>
              <a:rPr lang="cs-CZ" dirty="0" smtClean="0"/>
              <a:t>1900, </a:t>
            </a:r>
            <a:r>
              <a:rPr lang="de-DE" b="1" dirty="0" smtClean="0"/>
              <a:t>Wahrheit </a:t>
            </a:r>
            <a:r>
              <a:rPr lang="de-DE" b="1" dirty="0"/>
              <a:t>und Methode.</a:t>
            </a:r>
            <a:r>
              <a:rPr lang="de-DE" dirty="0"/>
              <a:t> Grundzüge einer philosophischer Hermeneutik, 2. Auflage durch einen Nachtrag erweitert, J.C.B. Paul Siebeck, Tübingen, </a:t>
            </a:r>
            <a:r>
              <a:rPr lang="de-DE" dirty="0" smtClean="0"/>
              <a:t>1965</a:t>
            </a:r>
            <a:r>
              <a:rPr lang="cs-CZ" dirty="0" smtClean="0"/>
              <a:t>, 524 s. My se zaměříme pouze na odbornou explikaci některých jeho klíčových hermeneutických pojmů a na některá díla, jež se vyrovnávají s touto hermeneutikou. Začneme </a:t>
            </a:r>
            <a:r>
              <a:rPr lang="cs-CZ" b="1" dirty="0" smtClean="0"/>
              <a:t>diskusí</a:t>
            </a:r>
            <a:r>
              <a:rPr lang="cs-CZ" dirty="0" smtClean="0"/>
              <a:t> o </a:t>
            </a:r>
            <a:r>
              <a:rPr lang="cs-CZ" dirty="0" err="1" smtClean="0"/>
              <a:t>Gadamerově</a:t>
            </a:r>
            <a:r>
              <a:rPr lang="cs-CZ" dirty="0" smtClean="0"/>
              <a:t> hermeneutice: </a:t>
            </a:r>
          </a:p>
          <a:p>
            <a:pPr marL="0" indent="0">
              <a:buNone/>
            </a:pPr>
            <a:r>
              <a:rPr lang="cs-CZ" b="1" dirty="0" smtClean="0"/>
              <a:t>Kurt </a:t>
            </a:r>
            <a:r>
              <a:rPr lang="de-DE" b="1" dirty="0" smtClean="0"/>
              <a:t>Müller,</a:t>
            </a:r>
            <a:r>
              <a:rPr lang="de-DE" dirty="0" smtClean="0"/>
              <a:t> </a:t>
            </a:r>
            <a:r>
              <a:rPr lang="de-DE" i="1" dirty="0" smtClean="0"/>
              <a:t>The Reader in </a:t>
            </a:r>
            <a:r>
              <a:rPr lang="de-DE" i="1" dirty="0" err="1" smtClean="0"/>
              <a:t>Hermeneutics</a:t>
            </a:r>
            <a:r>
              <a:rPr lang="de-DE" i="1" dirty="0" smtClean="0"/>
              <a:t>,</a:t>
            </a:r>
            <a:r>
              <a:rPr lang="de-DE" dirty="0" smtClean="0"/>
              <a:t> </a:t>
            </a:r>
            <a:r>
              <a:rPr lang="de-DE" dirty="0" err="1" smtClean="0"/>
              <a:t>upozor</a:t>
            </a:r>
            <a:r>
              <a:rPr lang="cs-CZ" dirty="0" err="1" smtClean="0"/>
              <a:t>ňuje</a:t>
            </a:r>
            <a:r>
              <a:rPr lang="cs-CZ" dirty="0" smtClean="0"/>
              <a:t> na </a:t>
            </a:r>
            <a:r>
              <a:rPr lang="de-DE" dirty="0" smtClean="0"/>
              <a:t>d</a:t>
            </a:r>
            <a:r>
              <a:rPr lang="cs-CZ" dirty="0" err="1" smtClean="0"/>
              <a:t>ůležitost</a:t>
            </a:r>
            <a:r>
              <a:rPr lang="cs-CZ" dirty="0" smtClean="0"/>
              <a:t> </a:t>
            </a:r>
            <a:r>
              <a:rPr lang="de-DE" dirty="0" smtClean="0"/>
              <a:t> </a:t>
            </a:r>
            <a:r>
              <a:rPr lang="de-DE" dirty="0" err="1" smtClean="0"/>
              <a:t>Gadamerova</a:t>
            </a:r>
            <a:r>
              <a:rPr lang="de-DE" dirty="0" smtClean="0"/>
              <a:t> </a:t>
            </a:r>
            <a:r>
              <a:rPr lang="de-DE" dirty="0" err="1" smtClean="0"/>
              <a:t>pojmu</a:t>
            </a:r>
            <a:r>
              <a:rPr lang="de-DE" dirty="0" smtClean="0"/>
              <a:t> </a:t>
            </a:r>
            <a:r>
              <a:rPr lang="de-DE" b="1" dirty="0" smtClean="0"/>
              <a:t>d</a:t>
            </a:r>
            <a:r>
              <a:rPr lang="cs-CZ" b="1" dirty="0" err="1" smtClean="0"/>
              <a:t>ějinnosti</a:t>
            </a:r>
            <a:r>
              <a:rPr lang="cs-CZ" b="1" dirty="0"/>
              <a:t> </a:t>
            </a:r>
            <a:r>
              <a:rPr lang="cs-CZ" b="1" dirty="0" smtClean="0"/>
              <a:t>pro porozumění, explikaci a interpretaci.</a:t>
            </a:r>
          </a:p>
          <a:p>
            <a:endParaRPr lang="de-DE" dirty="0"/>
          </a:p>
          <a:p>
            <a:endParaRPr lang="cs-CZ" dirty="0"/>
          </a:p>
        </p:txBody>
      </p:sp>
    </p:spTree>
    <p:extLst>
      <p:ext uri="{BB962C8B-B14F-4D97-AF65-F5344CB8AC3E}">
        <p14:creationId xmlns:p14="http://schemas.microsoft.com/office/powerpoint/2010/main" val="2058142097"/>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88640"/>
            <a:ext cx="8229600" cy="634082"/>
          </a:xfrm>
        </p:spPr>
        <p:txBody>
          <a:bodyPr>
            <a:normAutofit fontScale="90000"/>
          </a:bodyPr>
          <a:lstStyle/>
          <a:p>
            <a:r>
              <a:rPr lang="cs-CZ" dirty="0" smtClean="0"/>
              <a:t>Filosofická hermeneutika 20.století</a:t>
            </a:r>
            <a:endParaRPr lang="cs-CZ" dirty="0"/>
          </a:p>
        </p:txBody>
      </p:sp>
      <p:sp>
        <p:nvSpPr>
          <p:cNvPr id="3" name="Zástupný symbol pro obsah 2"/>
          <p:cNvSpPr>
            <a:spLocks noGrp="1"/>
          </p:cNvSpPr>
          <p:nvPr>
            <p:ph idx="1"/>
          </p:nvPr>
        </p:nvSpPr>
        <p:spPr>
          <a:xfrm>
            <a:off x="457200" y="908720"/>
            <a:ext cx="8229600" cy="5217443"/>
          </a:xfrm>
        </p:spPr>
        <p:txBody>
          <a:bodyPr>
            <a:normAutofit fontScale="85000" lnSpcReduction="10000"/>
          </a:bodyPr>
          <a:lstStyle/>
          <a:p>
            <a:pPr marL="0" indent="0">
              <a:buNone/>
            </a:pPr>
            <a:r>
              <a:rPr lang="cs-CZ" b="1" dirty="0" smtClean="0"/>
              <a:t>28.1 </a:t>
            </a:r>
            <a:r>
              <a:rPr lang="cs-CZ" b="1" dirty="0" err="1" smtClean="0"/>
              <a:t>H.G.Gadammer</a:t>
            </a:r>
            <a:r>
              <a:rPr lang="cs-CZ" b="1" dirty="0" smtClean="0"/>
              <a:t> ,  Richard </a:t>
            </a:r>
            <a:r>
              <a:rPr lang="cs-CZ" b="1" dirty="0" err="1" smtClean="0"/>
              <a:t>Palmer</a:t>
            </a:r>
            <a:r>
              <a:rPr lang="cs-CZ" b="1" dirty="0" smtClean="0"/>
              <a:t> </a:t>
            </a:r>
            <a:r>
              <a:rPr lang="cs-CZ" dirty="0" smtClean="0"/>
              <a:t>podává vynikající analýzu </a:t>
            </a:r>
            <a:r>
              <a:rPr lang="cs-CZ" dirty="0" err="1" smtClean="0"/>
              <a:t>Gadamerovy</a:t>
            </a:r>
            <a:r>
              <a:rPr lang="cs-CZ" dirty="0" smtClean="0"/>
              <a:t> ontologie porozumění uměleckému dílu, kde proces porozumění se spojuje se zkušeností. </a:t>
            </a:r>
            <a:r>
              <a:rPr lang="cs-CZ" dirty="0" err="1" smtClean="0"/>
              <a:t>Palmer</a:t>
            </a:r>
            <a:r>
              <a:rPr lang="cs-CZ" dirty="0" smtClean="0"/>
              <a:t> se soustřeďuje k první části jeho díla </a:t>
            </a:r>
            <a:r>
              <a:rPr lang="cs-CZ" dirty="0" err="1" smtClean="0"/>
              <a:t>Wahrheit</a:t>
            </a:r>
            <a:r>
              <a:rPr lang="cs-CZ" dirty="0" smtClean="0"/>
              <a:t> </a:t>
            </a:r>
            <a:r>
              <a:rPr lang="cs-CZ" dirty="0" err="1" smtClean="0"/>
              <a:t>und</a:t>
            </a:r>
            <a:r>
              <a:rPr lang="cs-CZ" dirty="0" smtClean="0"/>
              <a:t> </a:t>
            </a:r>
            <a:r>
              <a:rPr lang="cs-CZ" dirty="0" err="1" smtClean="0"/>
              <a:t>Methode</a:t>
            </a:r>
            <a:r>
              <a:rPr lang="cs-CZ" dirty="0" smtClean="0"/>
              <a:t>.( </a:t>
            </a:r>
            <a:r>
              <a:rPr lang="cs-CZ" dirty="0" err="1" smtClean="0"/>
              <a:t>Palmer</a:t>
            </a:r>
            <a:r>
              <a:rPr lang="cs-CZ" dirty="0" smtClean="0"/>
              <a:t>, 1969, </a:t>
            </a:r>
            <a:r>
              <a:rPr lang="cs-CZ" dirty="0" err="1" smtClean="0"/>
              <a:t>Hermeneutics</a:t>
            </a:r>
            <a:r>
              <a:rPr lang="cs-CZ" dirty="0" smtClean="0"/>
              <a:t>. </a:t>
            </a:r>
            <a:r>
              <a:rPr lang="cs-CZ" dirty="0" err="1" smtClean="0"/>
              <a:t>Interpretation</a:t>
            </a:r>
            <a:r>
              <a:rPr lang="cs-CZ" dirty="0" smtClean="0"/>
              <a:t> </a:t>
            </a:r>
            <a:r>
              <a:rPr lang="cs-CZ" dirty="0" err="1" smtClean="0"/>
              <a:t>Theory</a:t>
            </a:r>
            <a:r>
              <a:rPr lang="cs-CZ" dirty="0" smtClean="0"/>
              <a:t>…, s.163-205, WM, s. 1-161)</a:t>
            </a:r>
          </a:p>
          <a:p>
            <a:pPr marL="0" indent="0">
              <a:buNone/>
            </a:pPr>
            <a:r>
              <a:rPr lang="cs-CZ" b="1" dirty="0" smtClean="0"/>
              <a:t>Anthony </a:t>
            </a:r>
            <a:r>
              <a:rPr lang="cs-CZ" b="1" dirty="0" err="1" smtClean="0"/>
              <a:t>Thieselton</a:t>
            </a:r>
            <a:r>
              <a:rPr lang="cs-CZ" dirty="0" smtClean="0"/>
              <a:t>  srovnává </a:t>
            </a:r>
            <a:r>
              <a:rPr lang="cs-CZ" dirty="0" err="1" smtClean="0"/>
              <a:t>Gadamerovou</a:t>
            </a:r>
            <a:r>
              <a:rPr lang="cs-CZ" dirty="0" smtClean="0"/>
              <a:t> hermeneutiku s </a:t>
            </a:r>
            <a:r>
              <a:rPr lang="cs-CZ" dirty="0" err="1" smtClean="0"/>
              <a:t>Heideggerem</a:t>
            </a:r>
            <a:r>
              <a:rPr lang="cs-CZ" dirty="0" smtClean="0"/>
              <a:t> a současně upozorňuje na některé rozdíly mezi mladým a starším </a:t>
            </a:r>
            <a:r>
              <a:rPr lang="cs-CZ" dirty="0" err="1" smtClean="0"/>
              <a:t>Gadamerem</a:t>
            </a:r>
            <a:r>
              <a:rPr lang="cs-CZ" dirty="0" smtClean="0"/>
              <a:t>, podobně jako u </a:t>
            </a:r>
            <a:r>
              <a:rPr lang="cs-CZ" dirty="0" err="1" smtClean="0"/>
              <a:t>Heideggera</a:t>
            </a:r>
            <a:r>
              <a:rPr lang="cs-CZ" dirty="0" smtClean="0"/>
              <a:t>. Společně s tím </a:t>
            </a:r>
            <a:r>
              <a:rPr lang="cs-CZ" dirty="0" err="1" smtClean="0"/>
              <a:t>Thieselton</a:t>
            </a:r>
            <a:r>
              <a:rPr lang="cs-CZ" dirty="0" smtClean="0"/>
              <a:t> upozorňuje také na lingvistické aspekty jeho hermeneutiky. Více o tom, </a:t>
            </a:r>
            <a:r>
              <a:rPr lang="cs-CZ" i="1" dirty="0" err="1" smtClean="0"/>
              <a:t>The</a:t>
            </a:r>
            <a:r>
              <a:rPr lang="cs-CZ" i="1" dirty="0" smtClean="0"/>
              <a:t> </a:t>
            </a:r>
            <a:r>
              <a:rPr lang="cs-CZ" i="1" dirty="0" err="1" smtClean="0"/>
              <a:t>Two</a:t>
            </a:r>
            <a:r>
              <a:rPr lang="cs-CZ" i="1" dirty="0" smtClean="0"/>
              <a:t> </a:t>
            </a:r>
            <a:r>
              <a:rPr lang="cs-CZ" i="1" dirty="0" err="1" smtClean="0"/>
              <a:t>Horizons</a:t>
            </a:r>
            <a:r>
              <a:rPr lang="cs-CZ" i="1" dirty="0" smtClean="0"/>
              <a:t>…,</a:t>
            </a:r>
            <a:r>
              <a:rPr lang="cs-CZ" dirty="0" smtClean="0"/>
              <a:t> pp. 243-356, </a:t>
            </a:r>
            <a:r>
              <a:rPr lang="cs-CZ" dirty="0" err="1" smtClean="0"/>
              <a:t>srv</a:t>
            </a:r>
            <a:r>
              <a:rPr lang="cs-CZ" dirty="0" smtClean="0"/>
              <a:t>. WM, s. 360-465.   </a:t>
            </a:r>
            <a:endParaRPr lang="cs-CZ" dirty="0"/>
          </a:p>
        </p:txBody>
      </p:sp>
    </p:spTree>
    <p:extLst>
      <p:ext uri="{BB962C8B-B14F-4D97-AF65-F5344CB8AC3E}">
        <p14:creationId xmlns:p14="http://schemas.microsoft.com/office/powerpoint/2010/main" val="18062117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r>
              <a:rPr lang="cs-CZ" dirty="0" smtClean="0"/>
              <a:t>Stylistika -shrnutí</a:t>
            </a:r>
            <a:endParaRPr lang="cs-CZ" dirty="0"/>
          </a:p>
        </p:txBody>
      </p:sp>
      <p:sp>
        <p:nvSpPr>
          <p:cNvPr id="3" name="Zástupný symbol pro obsah 2"/>
          <p:cNvSpPr>
            <a:spLocks noGrp="1"/>
          </p:cNvSpPr>
          <p:nvPr>
            <p:ph idx="1"/>
          </p:nvPr>
        </p:nvSpPr>
        <p:spPr>
          <a:xfrm>
            <a:off x="457200" y="980728"/>
            <a:ext cx="8229600" cy="5145435"/>
          </a:xfrm>
        </p:spPr>
        <p:txBody>
          <a:bodyPr/>
          <a:lstStyle/>
          <a:p>
            <a:r>
              <a:rPr lang="cs-CZ" dirty="0" smtClean="0"/>
              <a:t>Pro nás je důležité vědět, že stylistika ve vztahu k textu zkoumá: a/ slohotvorné činitelé-typy, druhy stylu textu</a:t>
            </a:r>
            <a:r>
              <a:rPr lang="cs-CZ" dirty="0"/>
              <a:t> </a:t>
            </a:r>
            <a:r>
              <a:rPr lang="cs-CZ" dirty="0" smtClean="0"/>
              <a:t>(individuální, inter-individuální ve funkčním smyslu), b/  </a:t>
            </a:r>
            <a:r>
              <a:rPr lang="cs-CZ" b="1" dirty="0" smtClean="0"/>
              <a:t>jazykový projev</a:t>
            </a:r>
            <a:r>
              <a:rPr lang="cs-CZ" dirty="0" smtClean="0"/>
              <a:t>, c/ </a:t>
            </a:r>
            <a:r>
              <a:rPr lang="cs-CZ" b="1" dirty="0" smtClean="0"/>
              <a:t>stylové rozvrstvení textu</a:t>
            </a:r>
            <a:r>
              <a:rPr lang="cs-CZ" dirty="0" smtClean="0"/>
              <a:t> a využití klasifikace stylových postupů a útvarů, </a:t>
            </a:r>
            <a:r>
              <a:rPr lang="cs-CZ" b="1" dirty="0" smtClean="0"/>
              <a:t>d/ analýzu</a:t>
            </a:r>
            <a:r>
              <a:rPr lang="cs-CZ" dirty="0" smtClean="0"/>
              <a:t> stylových norem. Jinak řečeno:  Stylistika zkoumá styl, slohotvorné faktory textu, </a:t>
            </a:r>
            <a:r>
              <a:rPr lang="cs-CZ" dirty="0" smtClean="0"/>
              <a:t>jeho výstavbu </a:t>
            </a:r>
            <a:r>
              <a:rPr lang="cs-CZ" dirty="0" smtClean="0"/>
              <a:t>a stylové rozvrstvení.</a:t>
            </a:r>
            <a:endParaRPr lang="cs-CZ" dirty="0"/>
          </a:p>
        </p:txBody>
      </p:sp>
    </p:spTree>
    <p:extLst>
      <p:ext uri="{BB962C8B-B14F-4D97-AF65-F5344CB8AC3E}">
        <p14:creationId xmlns:p14="http://schemas.microsoft.com/office/powerpoint/2010/main" val="3912236539"/>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864096"/>
          </a:xfrm>
        </p:spPr>
        <p:txBody>
          <a:bodyPr>
            <a:normAutofit/>
          </a:bodyPr>
          <a:lstStyle/>
          <a:p>
            <a:r>
              <a:rPr lang="cs-CZ" dirty="0" smtClean="0"/>
              <a:t>Filosofická hermeneutika 20.století</a:t>
            </a:r>
            <a:endParaRPr lang="cs-CZ" dirty="0"/>
          </a:p>
        </p:txBody>
      </p:sp>
      <p:sp>
        <p:nvSpPr>
          <p:cNvPr id="3" name="Zástupný symbol pro obsah 2"/>
          <p:cNvSpPr>
            <a:spLocks noGrp="1"/>
          </p:cNvSpPr>
          <p:nvPr>
            <p:ph idx="1"/>
          </p:nvPr>
        </p:nvSpPr>
        <p:spPr>
          <a:xfrm>
            <a:off x="457200" y="980728"/>
            <a:ext cx="8229600" cy="5145435"/>
          </a:xfrm>
        </p:spPr>
        <p:txBody>
          <a:bodyPr>
            <a:normAutofit fontScale="92500" lnSpcReduction="10000"/>
          </a:bodyPr>
          <a:lstStyle/>
          <a:p>
            <a:pPr marL="0" indent="0">
              <a:buNone/>
            </a:pPr>
            <a:r>
              <a:rPr lang="cs-CZ" b="1" dirty="0" smtClean="0"/>
              <a:t>28.1 </a:t>
            </a:r>
            <a:r>
              <a:rPr lang="cs-CZ" b="1" dirty="0" err="1" smtClean="0"/>
              <a:t>H.G.Gadamer</a:t>
            </a:r>
            <a:r>
              <a:rPr lang="cs-CZ" dirty="0" smtClean="0"/>
              <a:t>,  </a:t>
            </a:r>
            <a:r>
              <a:rPr lang="cs-CZ" b="1" dirty="0" smtClean="0"/>
              <a:t>odborné hodnocení předešlé hermeneutiky: </a:t>
            </a:r>
            <a:r>
              <a:rPr lang="cs-CZ" b="1" dirty="0" err="1" smtClean="0"/>
              <a:t>F.Schleiermacher</a:t>
            </a:r>
            <a:r>
              <a:rPr lang="cs-CZ" dirty="0" smtClean="0"/>
              <a:t> </a:t>
            </a:r>
            <a:r>
              <a:rPr lang="cs-CZ" dirty="0"/>
              <a:t>představuje podle </a:t>
            </a:r>
            <a:r>
              <a:rPr lang="cs-CZ" dirty="0" err="1"/>
              <a:t>Gadamera</a:t>
            </a:r>
            <a:r>
              <a:rPr lang="cs-CZ" dirty="0"/>
              <a:t> historický mezník hermeneutiky, protože v sobě spojil předromantickou, romantickou a  </a:t>
            </a:r>
            <a:r>
              <a:rPr lang="cs-CZ" dirty="0" err="1"/>
              <a:t>postromantickou</a:t>
            </a:r>
            <a:r>
              <a:rPr lang="cs-CZ" dirty="0"/>
              <a:t> hermeneutiku, tj. filologii, psychologii a teologii. Také navázal na své předchůdce (Ast, Wolf), </a:t>
            </a:r>
            <a:r>
              <a:rPr lang="cs-CZ" dirty="0" smtClean="0"/>
              <a:t>kterým šlo </a:t>
            </a:r>
            <a:r>
              <a:rPr lang="cs-CZ" dirty="0"/>
              <a:t>o filologickou hermeneutiku </a:t>
            </a:r>
            <a:r>
              <a:rPr lang="cs-CZ" dirty="0" smtClean="0"/>
              <a:t>a on </a:t>
            </a:r>
            <a:r>
              <a:rPr lang="cs-CZ" dirty="0"/>
              <a:t>vypracoval „kánon gramatických a psychologických pravidel výkladu“ a ta odděluji vykladače „od dogmaticko-obsahové vázanosti.“ Zároveň poukázal Sch.na moment pravdy v hermeneutice. </a:t>
            </a:r>
            <a:r>
              <a:rPr lang="cs-CZ" dirty="0" smtClean="0"/>
              <a:t>23/ </a:t>
            </a:r>
            <a:endParaRPr lang="cs-CZ" dirty="0"/>
          </a:p>
          <a:p>
            <a:endParaRPr lang="cs-CZ" dirty="0"/>
          </a:p>
        </p:txBody>
      </p:sp>
    </p:spTree>
    <p:extLst>
      <p:ext uri="{BB962C8B-B14F-4D97-AF65-F5344CB8AC3E}">
        <p14:creationId xmlns:p14="http://schemas.microsoft.com/office/powerpoint/2010/main" val="2716478625"/>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r>
              <a:rPr lang="cs-CZ" dirty="0" smtClean="0"/>
              <a:t>Filosofická hermeneutika 20.století</a:t>
            </a:r>
            <a:endParaRPr lang="cs-CZ" dirty="0"/>
          </a:p>
        </p:txBody>
      </p:sp>
      <p:sp>
        <p:nvSpPr>
          <p:cNvPr id="3" name="Zástupný symbol pro obsah 2"/>
          <p:cNvSpPr>
            <a:spLocks noGrp="1"/>
          </p:cNvSpPr>
          <p:nvPr>
            <p:ph idx="1"/>
          </p:nvPr>
        </p:nvSpPr>
        <p:spPr>
          <a:xfrm>
            <a:off x="457200" y="980728"/>
            <a:ext cx="8229600" cy="5145435"/>
          </a:xfrm>
        </p:spPr>
        <p:txBody>
          <a:bodyPr>
            <a:normAutofit lnSpcReduction="10000"/>
          </a:bodyPr>
          <a:lstStyle/>
          <a:p>
            <a:pPr marL="0" indent="0">
              <a:buNone/>
            </a:pPr>
            <a:r>
              <a:rPr lang="cs-CZ" b="1" dirty="0" smtClean="0"/>
              <a:t>28.2 </a:t>
            </a:r>
            <a:r>
              <a:rPr lang="cs-CZ" b="1" dirty="0" err="1" smtClean="0"/>
              <a:t>H.G.Gadamer</a:t>
            </a:r>
            <a:r>
              <a:rPr lang="cs-CZ" dirty="0" smtClean="0"/>
              <a:t>- z</a:t>
            </a:r>
            <a:r>
              <a:rPr lang="cs-CZ" b="1" dirty="0" smtClean="0"/>
              <a:t>ájem </a:t>
            </a:r>
            <a:r>
              <a:rPr lang="cs-CZ" b="1" dirty="0"/>
              <a:t>o historické otázky</a:t>
            </a:r>
            <a:r>
              <a:rPr lang="cs-CZ" dirty="0"/>
              <a:t> projevovalo ji </a:t>
            </a:r>
            <a:r>
              <a:rPr lang="cs-CZ" dirty="0" smtClean="0"/>
              <a:t>osvícenství, </a:t>
            </a:r>
            <a:r>
              <a:rPr lang="cs-CZ" dirty="0" err="1" smtClean="0"/>
              <a:t>aleo</a:t>
            </a:r>
            <a:r>
              <a:rPr lang="cs-CZ" dirty="0" smtClean="0"/>
              <a:t> </a:t>
            </a:r>
            <a:r>
              <a:rPr lang="cs-CZ" dirty="0"/>
              <a:t>historické porozumění prohloubil </a:t>
            </a:r>
            <a:r>
              <a:rPr lang="cs-CZ" dirty="0" err="1"/>
              <a:t>W.Dilthey</a:t>
            </a:r>
            <a:r>
              <a:rPr lang="cs-CZ" dirty="0"/>
              <a:t>. Hermeneutický kruh rozšířil i na historickou metodu, jehož hermeneutika má za text „univerzální dějiny,“ které jsou podle </a:t>
            </a:r>
            <a:r>
              <a:rPr lang="cs-CZ" dirty="0" err="1"/>
              <a:t>Gadamera</a:t>
            </a:r>
            <a:r>
              <a:rPr lang="cs-CZ" dirty="0"/>
              <a:t> „vlastním srdcem jeho hermeneutiky.“ Hermeneutika se mu stala základem humanitních věd, jejím textem je dějinnost člověka…“ (</a:t>
            </a:r>
            <a:r>
              <a:rPr lang="cs-CZ" dirty="0" err="1"/>
              <a:t>Liguš</a:t>
            </a:r>
            <a:r>
              <a:rPr lang="cs-CZ" dirty="0"/>
              <a:t>, J. Lingvistika a hermeneutika, s. 47). </a:t>
            </a:r>
          </a:p>
          <a:p>
            <a:endParaRPr lang="cs-CZ" dirty="0"/>
          </a:p>
        </p:txBody>
      </p:sp>
    </p:spTree>
    <p:extLst>
      <p:ext uri="{BB962C8B-B14F-4D97-AF65-F5344CB8AC3E}">
        <p14:creationId xmlns:p14="http://schemas.microsoft.com/office/powerpoint/2010/main" val="972715924"/>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r>
              <a:rPr lang="cs-CZ" dirty="0" smtClean="0"/>
              <a:t>Filosofická hermeneutika 20.století</a:t>
            </a:r>
            <a:endParaRPr lang="cs-CZ" dirty="0"/>
          </a:p>
        </p:txBody>
      </p:sp>
      <p:sp>
        <p:nvSpPr>
          <p:cNvPr id="3" name="Zástupný symbol pro obsah 2"/>
          <p:cNvSpPr>
            <a:spLocks noGrp="1"/>
          </p:cNvSpPr>
          <p:nvPr>
            <p:ph idx="1"/>
          </p:nvPr>
        </p:nvSpPr>
        <p:spPr>
          <a:xfrm>
            <a:off x="395536" y="1052736"/>
            <a:ext cx="8229600" cy="4525963"/>
          </a:xfrm>
        </p:spPr>
        <p:txBody>
          <a:bodyPr>
            <a:normAutofit/>
          </a:bodyPr>
          <a:lstStyle/>
          <a:p>
            <a:pPr marL="0" indent="0">
              <a:buNone/>
            </a:pPr>
            <a:r>
              <a:rPr lang="cs-CZ" b="1" dirty="0"/>
              <a:t>28.3 </a:t>
            </a:r>
            <a:r>
              <a:rPr lang="cs-CZ" b="1" dirty="0" err="1" smtClean="0"/>
              <a:t>H.G.Gadammer</a:t>
            </a:r>
            <a:r>
              <a:rPr lang="cs-CZ" b="1" dirty="0" smtClean="0"/>
              <a:t> ,  odborně filozoficky zájem,  </a:t>
            </a:r>
            <a:r>
              <a:rPr lang="cs-CZ" dirty="0" smtClean="0"/>
              <a:t> náš autor se vědecky a odborně filozoficky vyrovnává se  všemi důležitými historicko-hermeneutickými a filozofickým otázkami minulosti,  neopomíjí ani soudobé filozofické  a hermeneutické otázky. </a:t>
            </a:r>
          </a:p>
          <a:p>
            <a:pPr marL="0" indent="0">
              <a:buNone/>
            </a:pPr>
            <a:r>
              <a:rPr lang="cs-CZ" dirty="0" smtClean="0"/>
              <a:t>Začneme zkoumáním jeho předromantické, romantické a historické hermeneutiky. </a:t>
            </a:r>
            <a:endParaRPr lang="cs-CZ" dirty="0"/>
          </a:p>
        </p:txBody>
      </p:sp>
    </p:spTree>
    <p:extLst>
      <p:ext uri="{BB962C8B-B14F-4D97-AF65-F5344CB8AC3E}">
        <p14:creationId xmlns:p14="http://schemas.microsoft.com/office/powerpoint/2010/main" val="373121553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792088"/>
          </a:xfrm>
        </p:spPr>
        <p:txBody>
          <a:bodyPr>
            <a:normAutofit/>
          </a:bodyPr>
          <a:lstStyle/>
          <a:p>
            <a:r>
              <a:rPr lang="cs-CZ" dirty="0" smtClean="0"/>
              <a:t>Filosofická hermeneutika 20.století </a:t>
            </a:r>
            <a:endParaRPr lang="cs-CZ" dirty="0"/>
          </a:p>
        </p:txBody>
      </p:sp>
      <p:sp>
        <p:nvSpPr>
          <p:cNvPr id="3" name="Zástupný symbol pro obsah 2"/>
          <p:cNvSpPr>
            <a:spLocks noGrp="1"/>
          </p:cNvSpPr>
          <p:nvPr>
            <p:ph idx="1"/>
          </p:nvPr>
        </p:nvSpPr>
        <p:spPr>
          <a:xfrm>
            <a:off x="457200" y="980728"/>
            <a:ext cx="8229600" cy="5976664"/>
          </a:xfrm>
        </p:spPr>
        <p:txBody>
          <a:bodyPr>
            <a:normAutofit/>
          </a:bodyPr>
          <a:lstStyle/>
          <a:p>
            <a:pPr marL="0" indent="0">
              <a:buNone/>
            </a:pPr>
            <a:r>
              <a:rPr lang="cs-CZ" b="1" dirty="0" smtClean="0"/>
              <a:t>28.3.1 </a:t>
            </a:r>
            <a:r>
              <a:rPr lang="cs-CZ" b="1" dirty="0" err="1" smtClean="0"/>
              <a:t>H.G.Gadamer</a:t>
            </a:r>
            <a:r>
              <a:rPr lang="cs-CZ" b="1" dirty="0" smtClean="0"/>
              <a:t>,  </a:t>
            </a:r>
            <a:r>
              <a:rPr lang="cs-CZ" b="1" dirty="0"/>
              <a:t>p</a:t>
            </a:r>
            <a:r>
              <a:rPr lang="cs-CZ" b="1" dirty="0" smtClean="0"/>
              <a:t>ředromantická hermeneutika</a:t>
            </a:r>
            <a:r>
              <a:rPr lang="cs-CZ" dirty="0" smtClean="0"/>
              <a:t> šla po dvou cestách: teologie a filozofie. V teologické hermeneutice se zaměřovala k porozumění Písmu svatému a její centrální důležitost spatřuje </a:t>
            </a:r>
            <a:r>
              <a:rPr lang="cs-CZ" dirty="0" err="1" smtClean="0"/>
              <a:t>Gadamer</a:t>
            </a:r>
            <a:r>
              <a:rPr lang="cs-CZ" dirty="0" smtClean="0"/>
              <a:t> v </a:t>
            </a:r>
            <a:r>
              <a:rPr lang="cs-CZ" dirty="0" err="1" smtClean="0"/>
              <a:t>Lutherově</a:t>
            </a:r>
            <a:r>
              <a:rPr lang="cs-CZ" dirty="0" smtClean="0"/>
              <a:t> reformačním objevu: </a:t>
            </a:r>
            <a:r>
              <a:rPr lang="cs-CZ" dirty="0" err="1" smtClean="0"/>
              <a:t>Sola</a:t>
            </a:r>
            <a:r>
              <a:rPr lang="cs-CZ" dirty="0" smtClean="0"/>
              <a:t> </a:t>
            </a:r>
            <a:r>
              <a:rPr lang="cs-CZ" dirty="0" err="1" smtClean="0"/>
              <a:t>Scriptura</a:t>
            </a:r>
            <a:r>
              <a:rPr lang="cs-CZ" dirty="0" smtClean="0"/>
              <a:t> </a:t>
            </a:r>
            <a:r>
              <a:rPr lang="cs-CZ" dirty="0" err="1" smtClean="0"/>
              <a:t>sui</a:t>
            </a:r>
            <a:r>
              <a:rPr lang="cs-CZ" dirty="0" smtClean="0"/>
              <a:t> </a:t>
            </a:r>
            <a:r>
              <a:rPr lang="cs-CZ" dirty="0" err="1" smtClean="0"/>
              <a:t>ipsius</a:t>
            </a:r>
            <a:r>
              <a:rPr lang="cs-CZ" dirty="0" smtClean="0"/>
              <a:t> </a:t>
            </a:r>
            <a:r>
              <a:rPr lang="cs-CZ" dirty="0" err="1" smtClean="0"/>
              <a:t>interpres</a:t>
            </a:r>
            <a:r>
              <a:rPr lang="cs-CZ" dirty="0" smtClean="0"/>
              <a:t> (Písmo se vykládá samo). To znamená, že správnému porozumění Písmu nebylo třeba ani „tradice, ani vykladačského antického umění, rozlišujícího čtyři smysly Písma,“ nýbrž postačil „</a:t>
            </a:r>
            <a:r>
              <a:rPr lang="cs-CZ" dirty="0" err="1" smtClean="0"/>
              <a:t>sensus</a:t>
            </a:r>
            <a:r>
              <a:rPr lang="cs-CZ" dirty="0" smtClean="0"/>
              <a:t> </a:t>
            </a:r>
            <a:r>
              <a:rPr lang="cs-CZ" dirty="0" err="1" smtClean="0"/>
              <a:t>literaris“který</a:t>
            </a:r>
            <a:r>
              <a:rPr lang="cs-CZ" dirty="0" smtClean="0"/>
              <a:t> lze získat čtením Písma. 24/</a:t>
            </a:r>
            <a:endParaRPr lang="cs-CZ" dirty="0"/>
          </a:p>
        </p:txBody>
      </p:sp>
    </p:spTree>
    <p:extLst>
      <p:ext uri="{BB962C8B-B14F-4D97-AF65-F5344CB8AC3E}">
        <p14:creationId xmlns:p14="http://schemas.microsoft.com/office/powerpoint/2010/main" val="299662497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0"/>
            <a:ext cx="8229600" cy="764704"/>
          </a:xfrm>
        </p:spPr>
        <p:txBody>
          <a:bodyPr>
            <a:normAutofit/>
          </a:bodyPr>
          <a:lstStyle/>
          <a:p>
            <a:r>
              <a:rPr lang="cs-CZ" dirty="0" smtClean="0"/>
              <a:t>Filosofická hermeneutika 20.století</a:t>
            </a:r>
            <a:endParaRPr lang="cs-CZ" dirty="0"/>
          </a:p>
        </p:txBody>
      </p:sp>
      <p:sp>
        <p:nvSpPr>
          <p:cNvPr id="3" name="Zástupný symbol pro obsah 2"/>
          <p:cNvSpPr>
            <a:spLocks noGrp="1"/>
          </p:cNvSpPr>
          <p:nvPr>
            <p:ph idx="1"/>
          </p:nvPr>
        </p:nvSpPr>
        <p:spPr>
          <a:xfrm>
            <a:off x="457200" y="620688"/>
            <a:ext cx="8229600" cy="5433467"/>
          </a:xfrm>
        </p:spPr>
        <p:txBody>
          <a:bodyPr>
            <a:normAutofit fontScale="92500" lnSpcReduction="20000"/>
          </a:bodyPr>
          <a:lstStyle/>
          <a:p>
            <a:pPr marL="0" indent="0">
              <a:buNone/>
            </a:pPr>
            <a:r>
              <a:rPr lang="cs-CZ" b="1" dirty="0" smtClean="0"/>
              <a:t>28.3.2 </a:t>
            </a:r>
            <a:r>
              <a:rPr lang="cs-CZ" b="1" dirty="0" err="1"/>
              <a:t>H.G.Gadamer</a:t>
            </a:r>
            <a:r>
              <a:rPr lang="cs-CZ" b="1" dirty="0"/>
              <a:t> </a:t>
            </a:r>
            <a:r>
              <a:rPr lang="cs-CZ" b="1" dirty="0" smtClean="0"/>
              <a:t>, „Filologická hermeneutika  </a:t>
            </a:r>
            <a:r>
              <a:rPr lang="cs-CZ" dirty="0" smtClean="0"/>
              <a:t>je důležitá pro  znovuobjevení významu klasické literatury“. S tím nutně souviselo studium klasických jazyků: hebrejština, řečtina, latina, a to sloužilo k pochopení smyslu starých textů biblické tradice. (WM, s. 163). Tato hermeneutika měla svůj vzor v antické tradici, </a:t>
            </a:r>
            <a:r>
              <a:rPr lang="cs-CZ" b="1" dirty="0" smtClean="0"/>
              <a:t>porozumění </a:t>
            </a:r>
            <a:r>
              <a:rPr lang="cs-CZ" dirty="0" smtClean="0"/>
              <a:t>spojovala s myšlenkovou reflexí a nezajímala se o historické problémy. Například předchůdce romantické </a:t>
            </a:r>
            <a:r>
              <a:rPr lang="cs-CZ" dirty="0" err="1" smtClean="0"/>
              <a:t>hermenutiky</a:t>
            </a:r>
            <a:r>
              <a:rPr lang="cs-CZ" dirty="0" smtClean="0"/>
              <a:t> </a:t>
            </a:r>
            <a:r>
              <a:rPr lang="cs-CZ" dirty="0" err="1" smtClean="0"/>
              <a:t>M.Chladenius</a:t>
            </a:r>
            <a:r>
              <a:rPr lang="cs-CZ" dirty="0" smtClean="0"/>
              <a:t> , „se vůbec nezajímal o výklad historických knih“ a usiloval „o dokonalé porozumění , jež rozlišuje porozumění textu a </a:t>
            </a:r>
            <a:r>
              <a:rPr lang="cs-CZ" dirty="0" err="1" smtClean="0"/>
              <a:t>autorovi,“protože</a:t>
            </a:r>
            <a:r>
              <a:rPr lang="cs-CZ" dirty="0" smtClean="0"/>
              <a:t> obvykle „autor zamýšlel více, než jsme my schopni pochopit“. 25/</a:t>
            </a:r>
            <a:endParaRPr lang="cs-CZ" b="1" dirty="0"/>
          </a:p>
        </p:txBody>
      </p:sp>
    </p:spTree>
    <p:extLst>
      <p:ext uri="{BB962C8B-B14F-4D97-AF65-F5344CB8AC3E}">
        <p14:creationId xmlns:p14="http://schemas.microsoft.com/office/powerpoint/2010/main" val="2025938875"/>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r>
              <a:rPr lang="cs-CZ" dirty="0" smtClean="0"/>
              <a:t>Filosofická hermeneutika 20.století</a:t>
            </a:r>
            <a:endParaRPr lang="cs-CZ" dirty="0"/>
          </a:p>
        </p:txBody>
      </p:sp>
      <p:sp>
        <p:nvSpPr>
          <p:cNvPr id="3" name="Zástupný symbol pro obsah 2"/>
          <p:cNvSpPr>
            <a:spLocks noGrp="1"/>
          </p:cNvSpPr>
          <p:nvPr>
            <p:ph idx="1"/>
          </p:nvPr>
        </p:nvSpPr>
        <p:spPr>
          <a:xfrm>
            <a:off x="457200" y="980728"/>
            <a:ext cx="8229600" cy="5145435"/>
          </a:xfrm>
        </p:spPr>
        <p:txBody>
          <a:bodyPr/>
          <a:lstStyle/>
          <a:p>
            <a:pPr marL="0" indent="0">
              <a:buNone/>
            </a:pPr>
            <a:r>
              <a:rPr lang="cs-CZ" b="1" dirty="0"/>
              <a:t>28.3.3 </a:t>
            </a:r>
            <a:r>
              <a:rPr lang="cs-CZ" b="1" dirty="0" err="1" smtClean="0"/>
              <a:t>H.G.Gadamer</a:t>
            </a:r>
            <a:r>
              <a:rPr lang="cs-CZ" b="1" dirty="0" smtClean="0"/>
              <a:t>, </a:t>
            </a:r>
            <a:r>
              <a:rPr lang="cs-CZ" dirty="0"/>
              <a:t>t</a:t>
            </a:r>
            <a:r>
              <a:rPr lang="cs-CZ" dirty="0" smtClean="0"/>
              <a:t>ři zásady romanticko-teologické hermeneutiky: </a:t>
            </a:r>
            <a:r>
              <a:rPr lang="cs-CZ" b="1" dirty="0" smtClean="0"/>
              <a:t>a/ V porozumění jde</a:t>
            </a:r>
            <a:r>
              <a:rPr lang="cs-CZ" dirty="0" smtClean="0"/>
              <a:t> o „reprodukci původního tvůrce,“ tj. „porozumět autorovi lépe, než on rozuměl sám sobě,“ a to je spojeno s „prožitkem“; s tím souvisí dějinný kontext, kterým „jsou určeni pisatel i interpret,“ tj. vědomí, že každý z nich byl určen svou situací jinak.  </a:t>
            </a:r>
            <a:r>
              <a:rPr lang="cs-CZ" b="1" dirty="0" smtClean="0"/>
              <a:t>b/ „</a:t>
            </a:r>
            <a:r>
              <a:rPr lang="cs-CZ" b="1" dirty="0" err="1" smtClean="0"/>
              <a:t>Intelligere</a:t>
            </a:r>
            <a:r>
              <a:rPr lang="cs-CZ" b="1" dirty="0" smtClean="0"/>
              <a:t> et </a:t>
            </a:r>
            <a:r>
              <a:rPr lang="cs-CZ" b="1" dirty="0" err="1" smtClean="0"/>
              <a:t>explicare</a:t>
            </a:r>
            <a:r>
              <a:rPr lang="cs-CZ" dirty="0" smtClean="0"/>
              <a:t> –(pochopit a vysvětlit) mají tvořit vnitřní jednotu a eliminovat nesprávnou aplikaci.</a:t>
            </a:r>
            <a:endParaRPr lang="cs-CZ" dirty="0"/>
          </a:p>
        </p:txBody>
      </p:sp>
    </p:spTree>
    <p:extLst>
      <p:ext uri="{BB962C8B-B14F-4D97-AF65-F5344CB8AC3E}">
        <p14:creationId xmlns:p14="http://schemas.microsoft.com/office/powerpoint/2010/main" val="2836515804"/>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792088"/>
          </a:xfrm>
        </p:spPr>
        <p:txBody>
          <a:bodyPr>
            <a:normAutofit/>
          </a:bodyPr>
          <a:lstStyle/>
          <a:p>
            <a:r>
              <a:rPr lang="cs-CZ" dirty="0" smtClean="0"/>
              <a:t>Filosofická hermeneutika 20.století</a:t>
            </a:r>
            <a:endParaRPr lang="cs-CZ" dirty="0"/>
          </a:p>
        </p:txBody>
      </p:sp>
      <p:sp>
        <p:nvSpPr>
          <p:cNvPr id="3" name="Zástupný symbol pro obsah 2"/>
          <p:cNvSpPr>
            <a:spLocks noGrp="1"/>
          </p:cNvSpPr>
          <p:nvPr>
            <p:ph idx="1"/>
          </p:nvPr>
        </p:nvSpPr>
        <p:spPr>
          <a:xfrm>
            <a:off x="457200" y="1052736"/>
            <a:ext cx="8229600" cy="5073427"/>
          </a:xfrm>
        </p:spPr>
        <p:txBody>
          <a:bodyPr>
            <a:normAutofit fontScale="92500" lnSpcReduction="10000"/>
          </a:bodyPr>
          <a:lstStyle/>
          <a:p>
            <a:pPr marL="0" indent="0">
              <a:buNone/>
            </a:pPr>
            <a:r>
              <a:rPr lang="cs-CZ" b="1" dirty="0" smtClean="0"/>
              <a:t>28.3.3 </a:t>
            </a:r>
            <a:r>
              <a:rPr lang="cs-CZ" b="1" dirty="0" err="1" smtClean="0"/>
              <a:t>H.G.Gadamer</a:t>
            </a:r>
            <a:r>
              <a:rPr lang="cs-CZ" dirty="0" smtClean="0"/>
              <a:t>, </a:t>
            </a:r>
            <a:r>
              <a:rPr lang="cs-CZ" b="1" dirty="0" smtClean="0"/>
              <a:t>c/ třetí zásada </a:t>
            </a:r>
            <a:r>
              <a:rPr lang="cs-CZ" dirty="0" smtClean="0"/>
              <a:t>romantické </a:t>
            </a:r>
            <a:r>
              <a:rPr lang="cs-CZ" dirty="0" err="1" smtClean="0"/>
              <a:t>hermenutiky</a:t>
            </a:r>
            <a:r>
              <a:rPr lang="cs-CZ" dirty="0" smtClean="0"/>
              <a:t>, jde v ní o </a:t>
            </a:r>
            <a:r>
              <a:rPr lang="cs-CZ" b="1" dirty="0" smtClean="0"/>
              <a:t>„hermeneutický kruh“</a:t>
            </a:r>
            <a:r>
              <a:rPr lang="cs-CZ" dirty="0" smtClean="0"/>
              <a:t>, jehož obsahem je: „Jenom z celku lze pochopit část a pouze z jednotlivosti celek.“ </a:t>
            </a:r>
            <a:r>
              <a:rPr lang="cs-CZ" dirty="0" err="1" smtClean="0"/>
              <a:t>Gadamer</a:t>
            </a:r>
            <a:r>
              <a:rPr lang="cs-CZ" dirty="0" smtClean="0"/>
              <a:t> </a:t>
            </a:r>
            <a:r>
              <a:rPr lang="cs-CZ" b="1" dirty="0" smtClean="0"/>
              <a:t>kriticky navazuje na romantickou hermeneutiku </a:t>
            </a:r>
            <a:r>
              <a:rPr lang="cs-CZ" dirty="0" smtClean="0"/>
              <a:t>s tím rozdílem, že „odmítá panteistickou metafyziku individuality“ a ke dvěma způsobům porozumění:  „Porozumění podrobnostem(</a:t>
            </a:r>
            <a:r>
              <a:rPr lang="cs-CZ" dirty="0" err="1" smtClean="0"/>
              <a:t>subtilitas</a:t>
            </a:r>
            <a:r>
              <a:rPr lang="cs-CZ" dirty="0" smtClean="0"/>
              <a:t> </a:t>
            </a:r>
            <a:r>
              <a:rPr lang="cs-CZ" dirty="0" err="1" smtClean="0"/>
              <a:t>intelligendi</a:t>
            </a:r>
            <a:r>
              <a:rPr lang="cs-CZ" dirty="0" smtClean="0"/>
              <a:t>“, podrobné vysvětlení (</a:t>
            </a:r>
            <a:r>
              <a:rPr lang="cs-CZ" dirty="0" err="1" smtClean="0"/>
              <a:t>subtilitas</a:t>
            </a:r>
            <a:r>
              <a:rPr lang="cs-CZ" dirty="0" smtClean="0"/>
              <a:t> </a:t>
            </a:r>
            <a:r>
              <a:rPr lang="cs-CZ" dirty="0" err="1" smtClean="0"/>
              <a:t>explicandi</a:t>
            </a:r>
            <a:r>
              <a:rPr lang="cs-CZ" dirty="0" smtClean="0"/>
              <a:t>)  a zavádí do hermeneutiky „</a:t>
            </a:r>
            <a:r>
              <a:rPr lang="cs-CZ" dirty="0" err="1" smtClean="0"/>
              <a:t>subtilitas</a:t>
            </a:r>
            <a:r>
              <a:rPr lang="cs-CZ" dirty="0" smtClean="0"/>
              <a:t> </a:t>
            </a:r>
            <a:r>
              <a:rPr lang="cs-CZ" dirty="0" err="1" smtClean="0"/>
              <a:t>applicandi</a:t>
            </a:r>
            <a:r>
              <a:rPr lang="cs-CZ" dirty="0" smtClean="0"/>
              <a:t> (podrobnou aplikaci)“.</a:t>
            </a:r>
            <a:r>
              <a:rPr lang="cs-CZ" dirty="0" err="1" smtClean="0"/>
              <a:t>Op.cit</a:t>
            </a:r>
            <a:r>
              <a:rPr lang="cs-CZ" dirty="0" smtClean="0"/>
              <a:t>., s. 186,280,291)</a:t>
            </a:r>
            <a:endParaRPr lang="cs-CZ" dirty="0"/>
          </a:p>
        </p:txBody>
      </p:sp>
    </p:spTree>
    <p:extLst>
      <p:ext uri="{BB962C8B-B14F-4D97-AF65-F5344CB8AC3E}">
        <p14:creationId xmlns:p14="http://schemas.microsoft.com/office/powerpoint/2010/main" val="349387706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r>
              <a:rPr lang="cs-CZ" dirty="0" smtClean="0"/>
              <a:t>Filosofická hermeneutika 20.století</a:t>
            </a:r>
            <a:endParaRPr lang="cs-CZ" dirty="0"/>
          </a:p>
        </p:txBody>
      </p:sp>
      <p:sp>
        <p:nvSpPr>
          <p:cNvPr id="3" name="Zástupný symbol pro obsah 2"/>
          <p:cNvSpPr>
            <a:spLocks noGrp="1"/>
          </p:cNvSpPr>
          <p:nvPr>
            <p:ph idx="1"/>
          </p:nvPr>
        </p:nvSpPr>
        <p:spPr>
          <a:xfrm>
            <a:off x="457200" y="1124744"/>
            <a:ext cx="8229600" cy="5001419"/>
          </a:xfrm>
        </p:spPr>
        <p:txBody>
          <a:bodyPr>
            <a:normAutofit fontScale="92500" lnSpcReduction="20000"/>
          </a:bodyPr>
          <a:lstStyle/>
          <a:p>
            <a:pPr marL="0" indent="0">
              <a:buNone/>
            </a:pPr>
            <a:r>
              <a:rPr lang="cs-CZ" b="1" dirty="0" smtClean="0"/>
              <a:t>28.4 </a:t>
            </a:r>
            <a:r>
              <a:rPr lang="cs-CZ" b="1" dirty="0" err="1" smtClean="0"/>
              <a:t>H.G.Gadamer</a:t>
            </a:r>
            <a:r>
              <a:rPr lang="cs-CZ" b="1" dirty="0" smtClean="0"/>
              <a:t>, nový důraz:  Hermeneutika tradice a předsudky,  </a:t>
            </a:r>
            <a:r>
              <a:rPr lang="cs-CZ" dirty="0" smtClean="0"/>
              <a:t>uvedený název ukazuje k některým novým hermeneutickým důrazům. Jako prvního si všimneme: </a:t>
            </a:r>
          </a:p>
          <a:p>
            <a:pPr marL="0" indent="0">
              <a:buNone/>
            </a:pPr>
            <a:r>
              <a:rPr lang="cs-CZ" b="1" dirty="0" smtClean="0"/>
              <a:t>Porozumění z tradičního dění,   </a:t>
            </a:r>
            <a:r>
              <a:rPr lang="cs-CZ" dirty="0" smtClean="0"/>
              <a:t>nepředstavuje jen metodu, která se v hledání poznání „obrací jen k jednomu vybranému předmětu, který se vyjadřuje objektivně,“ nýbrž „předpokládá se,  že porozumění je uvnitř v dění tradice“ (ústní podání, </a:t>
            </a:r>
            <a:r>
              <a:rPr lang="de-DE" dirty="0" smtClean="0"/>
              <a:t>Überlieferung</a:t>
            </a:r>
            <a:r>
              <a:rPr lang="cs-CZ" dirty="0" smtClean="0"/>
              <a:t>).“ Úkolem filosofické  hermeneutiky tedy je,  „tázat se, jaké to porozumění je a jaká je to věda…“  Hermeneutika jako věda o porozumění pojímá v sobě ústní i napsanou tradici.     </a:t>
            </a:r>
            <a:endParaRPr lang="cs-CZ" b="1" dirty="0"/>
          </a:p>
        </p:txBody>
      </p:sp>
    </p:spTree>
    <p:extLst>
      <p:ext uri="{BB962C8B-B14F-4D97-AF65-F5344CB8AC3E}">
        <p14:creationId xmlns:p14="http://schemas.microsoft.com/office/powerpoint/2010/main" val="3191929087"/>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r>
              <a:rPr lang="cs-CZ" dirty="0" smtClean="0"/>
              <a:t>Filosofická hermeneutika 20.století</a:t>
            </a:r>
            <a:endParaRPr lang="cs-CZ" dirty="0"/>
          </a:p>
        </p:txBody>
      </p:sp>
      <p:sp>
        <p:nvSpPr>
          <p:cNvPr id="3" name="Zástupný symbol pro obsah 2"/>
          <p:cNvSpPr>
            <a:spLocks noGrp="1"/>
          </p:cNvSpPr>
          <p:nvPr>
            <p:ph idx="1"/>
          </p:nvPr>
        </p:nvSpPr>
        <p:spPr>
          <a:xfrm>
            <a:off x="457200" y="1052736"/>
            <a:ext cx="8229600" cy="5073427"/>
          </a:xfrm>
        </p:spPr>
        <p:txBody>
          <a:bodyPr>
            <a:normAutofit fontScale="77500" lnSpcReduction="20000"/>
          </a:bodyPr>
          <a:lstStyle/>
          <a:p>
            <a:pPr marL="0" indent="0">
              <a:buNone/>
            </a:pPr>
            <a:r>
              <a:rPr lang="cs-CZ" b="1" dirty="0" smtClean="0"/>
              <a:t>28.4 H.G. </a:t>
            </a:r>
            <a:r>
              <a:rPr lang="cs-CZ" b="1" dirty="0" err="1" smtClean="0"/>
              <a:t>Gadamer</a:t>
            </a:r>
            <a:r>
              <a:rPr lang="cs-CZ" b="1" dirty="0" smtClean="0"/>
              <a:t>: Hermeneutika </a:t>
            </a:r>
            <a:r>
              <a:rPr lang="cs-CZ" b="1" dirty="0"/>
              <a:t>tradice a </a:t>
            </a:r>
            <a:r>
              <a:rPr lang="cs-CZ" b="1" dirty="0" smtClean="0"/>
              <a:t>předsudků</a:t>
            </a:r>
            <a:r>
              <a:rPr lang="cs-CZ" dirty="0" smtClean="0"/>
              <a:t> </a:t>
            </a:r>
            <a:r>
              <a:rPr lang="cs-CZ" b="1" dirty="0" smtClean="0"/>
              <a:t>Porozumění: </a:t>
            </a:r>
            <a:r>
              <a:rPr lang="cs-CZ" dirty="0" smtClean="0"/>
              <a:t>Lidský život se jeví jinak v konkrétních procesech života a zase jinak v psaném textu. S tím souvisí také porozumění.</a:t>
            </a:r>
          </a:p>
          <a:p>
            <a:pPr marL="0" indent="0">
              <a:buNone/>
            </a:pPr>
            <a:r>
              <a:rPr lang="cs-CZ" b="1" dirty="0" smtClean="0"/>
              <a:t>V textech:</a:t>
            </a:r>
            <a:r>
              <a:rPr lang="cs-CZ" dirty="0" smtClean="0"/>
              <a:t> </a:t>
            </a:r>
            <a:r>
              <a:rPr lang="cs-CZ" dirty="0" err="1" smtClean="0"/>
              <a:t>Gadamer</a:t>
            </a:r>
            <a:r>
              <a:rPr lang="cs-CZ" dirty="0" smtClean="0"/>
              <a:t> neřeší otázku autenticity textu: „Neproblematizujeme ústní podání podobně jako to nečiníme s problematickým dopisem, který obdržíme od svého přítele.“ Snažíme se mu  důkladně porozumět., a to znamená, že  „ Musíme důsledně a tvrdošíjně slyšet  to, co v textu je, až se to stane nepřeslechnutelným.“ Jinak řečeno:  čtenář nebo interpret „ má si nechat něco textem říci“ , teprve potom dospěje k porozumění a může text interpretovat (WM, s. 253 a 293).  </a:t>
            </a:r>
          </a:p>
          <a:p>
            <a:endParaRPr lang="cs-CZ" dirty="0" smtClean="0"/>
          </a:p>
          <a:p>
            <a:pPr marL="0" indent="0">
              <a:buNone/>
            </a:pPr>
            <a:r>
              <a:rPr lang="cs-CZ" dirty="0" smtClean="0"/>
              <a:t> </a:t>
            </a:r>
            <a:endParaRPr lang="cs-CZ" dirty="0"/>
          </a:p>
        </p:txBody>
      </p:sp>
    </p:spTree>
    <p:extLst>
      <p:ext uri="{BB962C8B-B14F-4D97-AF65-F5344CB8AC3E}">
        <p14:creationId xmlns:p14="http://schemas.microsoft.com/office/powerpoint/2010/main" val="114817589"/>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Filosofická hermeneutika 20.století</a:t>
            </a:r>
            <a:endParaRPr lang="cs-CZ" dirty="0"/>
          </a:p>
        </p:txBody>
      </p:sp>
      <p:sp>
        <p:nvSpPr>
          <p:cNvPr id="3" name="Zástupný symbol pro obsah 2"/>
          <p:cNvSpPr>
            <a:spLocks noGrp="1"/>
          </p:cNvSpPr>
          <p:nvPr>
            <p:ph idx="1"/>
          </p:nvPr>
        </p:nvSpPr>
        <p:spPr/>
        <p:txBody>
          <a:bodyPr>
            <a:normAutofit fontScale="92500" lnSpcReduction="20000"/>
          </a:bodyPr>
          <a:lstStyle/>
          <a:p>
            <a:pPr marL="0" indent="0">
              <a:buNone/>
            </a:pPr>
            <a:r>
              <a:rPr lang="cs-CZ" b="1" dirty="0" smtClean="0"/>
              <a:t>28.4 Hans G. </a:t>
            </a:r>
            <a:r>
              <a:rPr lang="cs-CZ" b="1" dirty="0" err="1" smtClean="0"/>
              <a:t>Gadamer</a:t>
            </a:r>
            <a:r>
              <a:rPr lang="cs-CZ" b="1" dirty="0" smtClean="0"/>
              <a:t>, </a:t>
            </a:r>
            <a:r>
              <a:rPr lang="cs-CZ" dirty="0" smtClean="0"/>
              <a:t> Historický </a:t>
            </a:r>
            <a:r>
              <a:rPr lang="cs-CZ" dirty="0"/>
              <a:t>text má svůj vlastní i autorův horizont.</a:t>
            </a:r>
            <a:r>
              <a:rPr lang="cs-CZ" b="1" dirty="0"/>
              <a:t> Porozumění </a:t>
            </a:r>
            <a:r>
              <a:rPr lang="cs-CZ" dirty="0"/>
              <a:t>vyžaduje, aby se interpret zasadil do historického kontextu textu, ale jde o zasazení, které </a:t>
            </a:r>
            <a:r>
              <a:rPr lang="cs-CZ" b="1" dirty="0"/>
              <a:t>se nezříká vlastního horizontu,</a:t>
            </a:r>
            <a:r>
              <a:rPr lang="cs-CZ" dirty="0"/>
              <a:t> nýbrž jde „pouze o zasazení sebe do situace druhého (</a:t>
            </a:r>
            <a:r>
              <a:rPr lang="cs-CZ" dirty="0" err="1"/>
              <a:t>Sich</a:t>
            </a:r>
            <a:r>
              <a:rPr lang="cs-CZ" dirty="0"/>
              <a:t> </a:t>
            </a:r>
            <a:r>
              <a:rPr lang="cs-CZ" dirty="0" err="1"/>
              <a:t>versetzen</a:t>
            </a:r>
            <a:r>
              <a:rPr lang="cs-CZ" dirty="0"/>
              <a:t>), které si zachovává svůj vlastní horizont, nechce se vyčlenit ze svého současného kontextu a podřídit se úplně druhému, ale ani druhého nepodřizuje svým vlastním měřítkům“. Cíle porozumění je dosaženo tehdy, když dojde k splynutí dvou horizontů: autorova a interpretova.</a:t>
            </a:r>
          </a:p>
          <a:p>
            <a:endParaRPr lang="cs-CZ" dirty="0"/>
          </a:p>
        </p:txBody>
      </p:sp>
    </p:spTree>
    <p:extLst>
      <p:ext uri="{BB962C8B-B14F-4D97-AF65-F5344CB8AC3E}">
        <p14:creationId xmlns:p14="http://schemas.microsoft.com/office/powerpoint/2010/main" val="12426220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16632"/>
            <a:ext cx="8229600" cy="576064"/>
          </a:xfrm>
        </p:spPr>
        <p:txBody>
          <a:bodyPr>
            <a:normAutofit fontScale="90000"/>
          </a:bodyPr>
          <a:lstStyle/>
          <a:p>
            <a:r>
              <a:rPr lang="cs-CZ" dirty="0" smtClean="0"/>
              <a:t>Různé obory lingvistiky</a:t>
            </a:r>
            <a:endParaRPr lang="cs-CZ" dirty="0"/>
          </a:p>
        </p:txBody>
      </p:sp>
      <p:sp>
        <p:nvSpPr>
          <p:cNvPr id="3" name="Zástupný symbol pro obsah 2"/>
          <p:cNvSpPr>
            <a:spLocks noGrp="1"/>
          </p:cNvSpPr>
          <p:nvPr>
            <p:ph idx="1"/>
          </p:nvPr>
        </p:nvSpPr>
        <p:spPr>
          <a:xfrm>
            <a:off x="395536" y="764704"/>
            <a:ext cx="8229600" cy="4525963"/>
          </a:xfrm>
        </p:spPr>
        <p:txBody>
          <a:bodyPr>
            <a:normAutofit lnSpcReduction="10000"/>
          </a:bodyPr>
          <a:lstStyle/>
          <a:p>
            <a:r>
              <a:rPr lang="cs-CZ" b="1" dirty="0" smtClean="0"/>
              <a:t>7.Sémantika : </a:t>
            </a:r>
            <a:r>
              <a:rPr lang="cs-CZ" dirty="0" smtClean="0"/>
              <a:t>Etymologie slova pochází z řečtiny: „</a:t>
            </a:r>
            <a:r>
              <a:rPr lang="cs-CZ" dirty="0" err="1" smtClean="0"/>
              <a:t>sémaínein</a:t>
            </a:r>
            <a:r>
              <a:rPr lang="cs-CZ" dirty="0" smtClean="0"/>
              <a:t>,“ sdělovat, podávat zprávu, substantivum </a:t>
            </a:r>
            <a:r>
              <a:rPr lang="cs-CZ" dirty="0" err="1" smtClean="0"/>
              <a:t>sémeion</a:t>
            </a:r>
            <a:r>
              <a:rPr lang="cs-CZ" dirty="0" smtClean="0"/>
              <a:t>, znamení, náznak, známka. Sémantika se zabývá pojmově obsahovou a významovou stránkou slov v konkrétním kontextu. Český strukturalista, Jan </a:t>
            </a:r>
            <a:r>
              <a:rPr lang="cs-CZ" dirty="0" smtClean="0"/>
              <a:t>Mukařovský ji </a:t>
            </a:r>
            <a:r>
              <a:rPr lang="cs-CZ" dirty="0" smtClean="0"/>
              <a:t>definuje </a:t>
            </a:r>
            <a:r>
              <a:rPr lang="cs-CZ" dirty="0" smtClean="0"/>
              <a:t>jako </a:t>
            </a:r>
            <a:r>
              <a:rPr lang="cs-CZ" dirty="0" smtClean="0"/>
              <a:t>„nauku o významotvorném principu, kterým autor slučuje prvky svého díla ve významovou jednotu.“5/</a:t>
            </a:r>
            <a:endParaRPr lang="cs-CZ" dirty="0"/>
          </a:p>
        </p:txBody>
      </p:sp>
    </p:spTree>
    <p:extLst>
      <p:ext uri="{BB962C8B-B14F-4D97-AF65-F5344CB8AC3E}">
        <p14:creationId xmlns:p14="http://schemas.microsoft.com/office/powerpoint/2010/main" val="3280179198"/>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r>
              <a:rPr lang="cs-CZ" dirty="0" smtClean="0"/>
              <a:t>Filosofická hermeneutika 20.století</a:t>
            </a:r>
            <a:endParaRPr lang="cs-CZ" dirty="0"/>
          </a:p>
        </p:txBody>
      </p:sp>
      <p:sp>
        <p:nvSpPr>
          <p:cNvPr id="3" name="Zástupný symbol pro obsah 2"/>
          <p:cNvSpPr>
            <a:spLocks noGrp="1"/>
          </p:cNvSpPr>
          <p:nvPr>
            <p:ph idx="1"/>
          </p:nvPr>
        </p:nvSpPr>
        <p:spPr>
          <a:xfrm>
            <a:off x="457200" y="908720"/>
            <a:ext cx="8229600" cy="5217443"/>
          </a:xfrm>
        </p:spPr>
        <p:txBody>
          <a:bodyPr>
            <a:normAutofit lnSpcReduction="10000"/>
          </a:bodyPr>
          <a:lstStyle/>
          <a:p>
            <a:pPr marL="0" indent="0">
              <a:buNone/>
            </a:pPr>
            <a:r>
              <a:rPr lang="cs-CZ" b="1" dirty="0" smtClean="0"/>
              <a:t>28.4 H.G.</a:t>
            </a:r>
            <a:r>
              <a:rPr lang="cs-CZ" b="1" dirty="0"/>
              <a:t> </a:t>
            </a:r>
            <a:r>
              <a:rPr lang="cs-CZ" b="1" dirty="0" err="1" smtClean="0"/>
              <a:t>Gadamer</a:t>
            </a:r>
            <a:r>
              <a:rPr lang="cs-CZ" b="1" dirty="0" smtClean="0"/>
              <a:t>,</a:t>
            </a:r>
            <a:r>
              <a:rPr lang="cs-CZ" dirty="0" smtClean="0"/>
              <a:t> </a:t>
            </a:r>
            <a:r>
              <a:rPr lang="cs-CZ" b="1" dirty="0" smtClean="0"/>
              <a:t>Hermeneutika </a:t>
            </a:r>
            <a:r>
              <a:rPr lang="cs-CZ" b="1" dirty="0"/>
              <a:t>tradice a </a:t>
            </a:r>
            <a:r>
              <a:rPr lang="cs-CZ" b="1" dirty="0" smtClean="0"/>
              <a:t>předsudků</a:t>
            </a:r>
            <a:r>
              <a:rPr lang="cs-CZ" dirty="0" smtClean="0"/>
              <a:t> , porozumění jako „dění“ i jako „bytí uvnitř“ tradice,  navazuje na </a:t>
            </a:r>
            <a:r>
              <a:rPr lang="cs-CZ" dirty="0" err="1" smtClean="0"/>
              <a:t>Heideggerovu</a:t>
            </a:r>
            <a:r>
              <a:rPr lang="cs-CZ" dirty="0" smtClean="0"/>
              <a:t> analýzu </a:t>
            </a:r>
            <a:r>
              <a:rPr lang="cs-CZ" b="1" dirty="0" smtClean="0"/>
              <a:t>„hermeneutiky fakticity“,</a:t>
            </a:r>
            <a:r>
              <a:rPr lang="cs-CZ" dirty="0" smtClean="0"/>
              <a:t> která vychází z toho, že „porozumění se vždycky děje ve vztahu k předem dané intenci (</a:t>
            </a:r>
            <a:r>
              <a:rPr lang="cs-CZ" dirty="0" err="1" smtClean="0"/>
              <a:t>Vorhabe</a:t>
            </a:r>
            <a:r>
              <a:rPr lang="cs-CZ" dirty="0" smtClean="0"/>
              <a:t>), potom k předběžnému pohledu (</a:t>
            </a:r>
            <a:r>
              <a:rPr lang="cs-CZ" dirty="0" err="1" smtClean="0"/>
              <a:t>Vorsicht</a:t>
            </a:r>
            <a:r>
              <a:rPr lang="cs-CZ" dirty="0" smtClean="0"/>
              <a:t>) k </a:t>
            </a:r>
            <a:r>
              <a:rPr lang="cs-CZ" dirty="0" err="1" smtClean="0"/>
              <a:t>předpojmu</a:t>
            </a:r>
            <a:r>
              <a:rPr lang="cs-CZ" dirty="0" smtClean="0"/>
              <a:t> (</a:t>
            </a:r>
            <a:r>
              <a:rPr lang="cs-CZ" dirty="0" err="1" smtClean="0"/>
              <a:t>Vorgriff</a:t>
            </a:r>
            <a:r>
              <a:rPr lang="cs-CZ" dirty="0" smtClean="0"/>
              <a:t>) a tudíž </a:t>
            </a:r>
            <a:r>
              <a:rPr lang="cs-CZ" b="1" dirty="0" smtClean="0"/>
              <a:t>porozumění neexistuje bez „</a:t>
            </a:r>
            <a:r>
              <a:rPr lang="cs-CZ" b="1" dirty="0" err="1" smtClean="0"/>
              <a:t>předporozumění</a:t>
            </a:r>
            <a:r>
              <a:rPr lang="cs-CZ" b="1" dirty="0" smtClean="0"/>
              <a:t>. </a:t>
            </a:r>
            <a:r>
              <a:rPr lang="cs-CZ" dirty="0" smtClean="0"/>
              <a:t>Interpret není jen objektivní, nezaujatý divák, nýbrž patří nutně k dějinnému kontextu.26/    </a:t>
            </a:r>
            <a:endParaRPr lang="cs-CZ" dirty="0"/>
          </a:p>
        </p:txBody>
      </p:sp>
    </p:spTree>
    <p:extLst>
      <p:ext uri="{BB962C8B-B14F-4D97-AF65-F5344CB8AC3E}">
        <p14:creationId xmlns:p14="http://schemas.microsoft.com/office/powerpoint/2010/main" val="3400622067"/>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648072"/>
          </a:xfrm>
        </p:spPr>
        <p:txBody>
          <a:bodyPr>
            <a:normAutofit fontScale="90000"/>
          </a:bodyPr>
          <a:lstStyle/>
          <a:p>
            <a:r>
              <a:rPr lang="cs-CZ" dirty="0" smtClean="0"/>
              <a:t>Filosofická hermeneutika 20.století </a:t>
            </a:r>
            <a:endParaRPr lang="cs-CZ" dirty="0"/>
          </a:p>
        </p:txBody>
      </p:sp>
      <p:sp>
        <p:nvSpPr>
          <p:cNvPr id="3" name="Zástupný symbol pro obsah 2"/>
          <p:cNvSpPr>
            <a:spLocks noGrp="1"/>
          </p:cNvSpPr>
          <p:nvPr>
            <p:ph idx="1"/>
          </p:nvPr>
        </p:nvSpPr>
        <p:spPr>
          <a:xfrm>
            <a:off x="467544" y="836712"/>
            <a:ext cx="8229600" cy="4968552"/>
          </a:xfrm>
        </p:spPr>
        <p:txBody>
          <a:bodyPr>
            <a:normAutofit fontScale="25000" lnSpcReduction="20000"/>
          </a:bodyPr>
          <a:lstStyle/>
          <a:p>
            <a:pPr marL="0" indent="0">
              <a:buNone/>
            </a:pPr>
            <a:r>
              <a:rPr lang="cs-CZ" sz="11200" b="1" dirty="0" smtClean="0"/>
              <a:t>28.4 </a:t>
            </a:r>
            <a:r>
              <a:rPr lang="cs-CZ" sz="11200" b="1" dirty="0" err="1" smtClean="0"/>
              <a:t>H.G.Gadamer</a:t>
            </a:r>
            <a:r>
              <a:rPr lang="cs-CZ" sz="11200" b="1" dirty="0" smtClean="0"/>
              <a:t>, </a:t>
            </a:r>
            <a:r>
              <a:rPr lang="cs-CZ" sz="11200" dirty="0" smtClean="0"/>
              <a:t> </a:t>
            </a:r>
            <a:r>
              <a:rPr lang="cs-CZ" sz="11200" b="1" dirty="0" smtClean="0"/>
              <a:t>Pojetí tradice</a:t>
            </a:r>
            <a:r>
              <a:rPr lang="cs-CZ" sz="11200" b="1" dirty="0"/>
              <a:t>:</a:t>
            </a:r>
            <a:r>
              <a:rPr lang="cs-CZ" sz="11200" dirty="0"/>
              <a:t> </a:t>
            </a:r>
            <a:r>
              <a:rPr lang="cs-CZ" sz="11200" dirty="0" err="1"/>
              <a:t>Gadamer</a:t>
            </a:r>
            <a:r>
              <a:rPr lang="cs-CZ" sz="11200" dirty="0"/>
              <a:t> mluví </a:t>
            </a:r>
            <a:r>
              <a:rPr lang="cs-CZ" sz="11200" dirty="0" smtClean="0"/>
              <a:t>o tradici  jednak </a:t>
            </a:r>
            <a:r>
              <a:rPr lang="cs-CZ" sz="11200" dirty="0"/>
              <a:t>jako o „kontextuálně dějinném dění, kde interpret žije,“ jednak jako o „historické současnosti textu, který je třeba pochopit a interpretovat.“ </a:t>
            </a:r>
            <a:r>
              <a:rPr lang="cs-CZ" sz="11200" dirty="0" smtClean="0"/>
              <a:t>To znamená také, že jak text, jeho autor, tak také </a:t>
            </a:r>
            <a:r>
              <a:rPr lang="cs-CZ" sz="11200" dirty="0"/>
              <a:t>interpret má svou tradici, </a:t>
            </a:r>
            <a:r>
              <a:rPr lang="cs-CZ" sz="11200" dirty="0" smtClean="0"/>
              <a:t>a ta  </a:t>
            </a:r>
            <a:r>
              <a:rPr lang="cs-CZ" sz="11200" dirty="0"/>
              <a:t>určuje jeho </a:t>
            </a:r>
            <a:r>
              <a:rPr lang="cs-CZ" sz="11200" b="1" dirty="0" err="1"/>
              <a:t>předporozumění</a:t>
            </a:r>
            <a:r>
              <a:rPr lang="cs-CZ" sz="11200" b="1" dirty="0"/>
              <a:t> </a:t>
            </a:r>
            <a:r>
              <a:rPr lang="cs-CZ" sz="11200" dirty="0"/>
              <a:t>minulého, od kterého ho dělí časový odstup. Takže existuje polarita mezi tím, co je interpretovi  známé (</a:t>
            </a:r>
            <a:r>
              <a:rPr lang="cs-CZ" sz="11200" dirty="0" err="1"/>
              <a:t>Vertrautheit</a:t>
            </a:r>
            <a:r>
              <a:rPr lang="cs-CZ" sz="11200" dirty="0"/>
              <a:t>), </a:t>
            </a:r>
            <a:r>
              <a:rPr lang="cs-CZ" sz="11200" dirty="0" smtClean="0"/>
              <a:t>ústním podáním </a:t>
            </a:r>
            <a:r>
              <a:rPr lang="cs-CZ" sz="11200" dirty="0"/>
              <a:t>(</a:t>
            </a:r>
            <a:r>
              <a:rPr lang="de-DE" sz="11200" dirty="0"/>
              <a:t>Überlieferung</a:t>
            </a:r>
            <a:r>
              <a:rPr lang="cs-CZ" sz="11200" dirty="0"/>
              <a:t>)“ a  ještě nepoznaným (</a:t>
            </a:r>
            <a:r>
              <a:rPr lang="cs-CZ" sz="11200" dirty="0" err="1"/>
              <a:t>Fremdheit</a:t>
            </a:r>
            <a:r>
              <a:rPr lang="cs-CZ" sz="11200" dirty="0" smtClean="0"/>
              <a:t>). </a:t>
            </a:r>
            <a:r>
              <a:rPr lang="cs-CZ" sz="11200" dirty="0"/>
              <a:t>P</a:t>
            </a:r>
            <a:r>
              <a:rPr lang="cs-CZ" sz="11200" dirty="0" smtClean="0"/>
              <a:t>ojem tradice (</a:t>
            </a:r>
            <a:r>
              <a:rPr lang="cs-CZ" sz="11200" dirty="0" err="1" smtClean="0"/>
              <a:t>Tradition</a:t>
            </a:r>
            <a:r>
              <a:rPr lang="cs-CZ" sz="11200" dirty="0" smtClean="0"/>
              <a:t>) pojímá v sobě  známé, ústní podání a nepoznané . Z toho plyne, že  hermeneutika  jako věda stojí  </a:t>
            </a:r>
            <a:r>
              <a:rPr lang="cs-CZ" sz="11200" dirty="0"/>
              <a:t>mezi tím, co je historicky od nás vzdálené a tím, co je nám </a:t>
            </a:r>
            <a:r>
              <a:rPr lang="cs-CZ" sz="11200" dirty="0" smtClean="0"/>
              <a:t>blízké a má  tři </a:t>
            </a:r>
            <a:r>
              <a:rPr lang="cs-CZ" sz="11200" dirty="0"/>
              <a:t>úkoly. </a:t>
            </a:r>
            <a:r>
              <a:rPr lang="cs-CZ" sz="11200" b="1" dirty="0"/>
              <a:t>a/ „rozvíjet</a:t>
            </a:r>
            <a:r>
              <a:rPr lang="cs-CZ" sz="11200" dirty="0"/>
              <a:t> proces porozumění“-noetický, </a:t>
            </a:r>
            <a:r>
              <a:rPr lang="cs-CZ" sz="11200" b="1" dirty="0"/>
              <a:t>b/“explikovat</a:t>
            </a:r>
            <a:r>
              <a:rPr lang="cs-CZ" sz="11200" dirty="0"/>
              <a:t> podmínky, v kterých se porozumění děje a</a:t>
            </a:r>
            <a:r>
              <a:rPr lang="cs-CZ" sz="11200" b="1" dirty="0"/>
              <a:t> </a:t>
            </a:r>
            <a:r>
              <a:rPr lang="cs-CZ" sz="11200" b="1" dirty="0" smtClean="0"/>
              <a:t>c/brát vážně tradici</a:t>
            </a:r>
            <a:r>
              <a:rPr lang="cs-CZ" sz="11200" dirty="0"/>
              <a:t> </a:t>
            </a:r>
            <a:r>
              <a:rPr lang="cs-CZ" sz="11200" dirty="0" smtClean="0"/>
              <a:t> i tehdy, když interpret  bude k ní mít kritický </a:t>
            </a:r>
            <a:r>
              <a:rPr lang="cs-CZ" sz="11200" dirty="0"/>
              <a:t>postoj. In puncto jde o </a:t>
            </a:r>
            <a:r>
              <a:rPr lang="cs-CZ" sz="11200" dirty="0" smtClean="0"/>
              <a:t>vztah  a</a:t>
            </a:r>
            <a:r>
              <a:rPr lang="cs-CZ" sz="11200" b="1" dirty="0" smtClean="0"/>
              <a:t> d/ časový odstup autora od dění i textu.</a:t>
            </a:r>
            <a:endParaRPr lang="cs-CZ" sz="11200" b="1" dirty="0"/>
          </a:p>
          <a:p>
            <a:pPr marL="0" indent="0">
              <a:buNone/>
            </a:pPr>
            <a:endParaRPr lang="cs-CZ" dirty="0"/>
          </a:p>
        </p:txBody>
      </p:sp>
    </p:spTree>
    <p:extLst>
      <p:ext uri="{BB962C8B-B14F-4D97-AF65-F5344CB8AC3E}">
        <p14:creationId xmlns:p14="http://schemas.microsoft.com/office/powerpoint/2010/main" val="2464308089"/>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16632"/>
            <a:ext cx="8229600" cy="963488"/>
          </a:xfrm>
        </p:spPr>
        <p:txBody>
          <a:bodyPr/>
          <a:lstStyle/>
          <a:p>
            <a:r>
              <a:rPr lang="cs-CZ" dirty="0" smtClean="0"/>
              <a:t>Filosofická hermeneutika 20.století</a:t>
            </a:r>
            <a:endParaRPr lang="cs-CZ" dirty="0"/>
          </a:p>
        </p:txBody>
      </p:sp>
      <p:sp>
        <p:nvSpPr>
          <p:cNvPr id="3" name="Zástupný symbol pro obsah 2"/>
          <p:cNvSpPr>
            <a:spLocks noGrp="1"/>
          </p:cNvSpPr>
          <p:nvPr>
            <p:ph idx="1"/>
          </p:nvPr>
        </p:nvSpPr>
        <p:spPr>
          <a:xfrm>
            <a:off x="457200" y="980728"/>
            <a:ext cx="8229600" cy="5145435"/>
          </a:xfrm>
        </p:spPr>
        <p:txBody>
          <a:bodyPr>
            <a:normAutofit fontScale="92500" lnSpcReduction="20000"/>
          </a:bodyPr>
          <a:lstStyle/>
          <a:p>
            <a:pPr marL="0" indent="0">
              <a:buNone/>
            </a:pPr>
            <a:r>
              <a:rPr lang="cs-CZ" b="1" dirty="0" smtClean="0"/>
              <a:t>28.5 </a:t>
            </a:r>
            <a:r>
              <a:rPr lang="cs-CZ" b="1" dirty="0" err="1" smtClean="0"/>
              <a:t>H.G.Gadamer</a:t>
            </a:r>
            <a:r>
              <a:rPr lang="cs-CZ" b="1" dirty="0" smtClean="0"/>
              <a:t>, </a:t>
            </a:r>
            <a:r>
              <a:rPr lang="cs-CZ" b="1" dirty="0"/>
              <a:t>Porozumění a časový odstup- </a:t>
            </a:r>
            <a:r>
              <a:rPr lang="cs-CZ" b="1" dirty="0" err="1" smtClean="0"/>
              <a:t>Zeitenabstand</a:t>
            </a:r>
            <a:r>
              <a:rPr lang="cs-CZ" b="1" dirty="0" smtClean="0"/>
              <a:t>. </a:t>
            </a:r>
            <a:r>
              <a:rPr lang="cs-CZ" dirty="0" smtClean="0"/>
              <a:t> </a:t>
            </a:r>
            <a:r>
              <a:rPr lang="cs-CZ" dirty="0"/>
              <a:t>Je to hlavně odlišná situace </a:t>
            </a:r>
            <a:r>
              <a:rPr lang="cs-CZ" dirty="0" smtClean="0"/>
              <a:t>autorova </a:t>
            </a:r>
            <a:r>
              <a:rPr lang="cs-CZ" dirty="0"/>
              <a:t>díla a </a:t>
            </a:r>
            <a:r>
              <a:rPr lang="cs-CZ" dirty="0" smtClean="0"/>
              <a:t>interpreta</a:t>
            </a:r>
            <a:r>
              <a:rPr lang="cs-CZ" dirty="0"/>
              <a:t>. Vzít v úvahu historický odstup neznamená </a:t>
            </a:r>
            <a:r>
              <a:rPr lang="cs-CZ" dirty="0" smtClean="0"/>
              <a:t>chtít </a:t>
            </a:r>
            <a:r>
              <a:rPr lang="cs-CZ" dirty="0"/>
              <a:t>se přenést do minulé historické doby a jejich pojmů a odtud dospět k objektivnímu poznání,“ ani to neznamená „zříci se vlastního </a:t>
            </a:r>
            <a:r>
              <a:rPr lang="cs-CZ" dirty="0" smtClean="0"/>
              <a:t>zájmu </a:t>
            </a:r>
            <a:r>
              <a:rPr lang="cs-CZ" dirty="0"/>
              <a:t>o předmět,“ nýbrž to znamená, „uznat skutečnost, že časový  odstup „je produktivní a pozitivní možnost porozumění,“ je to </a:t>
            </a:r>
            <a:r>
              <a:rPr lang="cs-CZ" b="1" dirty="0" smtClean="0"/>
              <a:t>„</a:t>
            </a:r>
            <a:r>
              <a:rPr lang="cs-CZ" b="1" dirty="0"/>
              <a:t>filtr,</a:t>
            </a:r>
            <a:r>
              <a:rPr lang="cs-CZ" dirty="0"/>
              <a:t> který </a:t>
            </a:r>
            <a:r>
              <a:rPr lang="cs-CZ" dirty="0" smtClean="0"/>
              <a:t>ukazuje na nekonečný </a:t>
            </a:r>
            <a:r>
              <a:rPr lang="cs-CZ" dirty="0"/>
              <a:t>proces, který umožňuje interpretovi, zbavit se nesprávných předsudků a vynést na světlo ty pravé.“ (WM, s. 275 a 279.). </a:t>
            </a:r>
            <a:endParaRPr lang="cs-CZ" b="1" dirty="0"/>
          </a:p>
          <a:p>
            <a:pPr marL="0" indent="0">
              <a:buNone/>
            </a:pPr>
            <a:r>
              <a:rPr lang="cs-CZ" b="1" dirty="0" smtClean="0"/>
              <a:t> </a:t>
            </a:r>
            <a:r>
              <a:rPr lang="cs-CZ" dirty="0" smtClean="0"/>
              <a:t> </a:t>
            </a:r>
            <a:endParaRPr lang="cs-CZ" dirty="0"/>
          </a:p>
        </p:txBody>
      </p:sp>
    </p:spTree>
    <p:extLst>
      <p:ext uri="{BB962C8B-B14F-4D97-AF65-F5344CB8AC3E}">
        <p14:creationId xmlns:p14="http://schemas.microsoft.com/office/powerpoint/2010/main" val="4275812010"/>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634082"/>
          </a:xfrm>
        </p:spPr>
        <p:txBody>
          <a:bodyPr>
            <a:normAutofit fontScale="90000"/>
          </a:bodyPr>
          <a:lstStyle/>
          <a:p>
            <a:r>
              <a:rPr lang="cs-CZ" dirty="0" smtClean="0"/>
              <a:t>Hermeneutika tradice a předsudků</a:t>
            </a:r>
            <a:endParaRPr lang="cs-CZ" dirty="0"/>
          </a:p>
        </p:txBody>
      </p:sp>
      <p:sp>
        <p:nvSpPr>
          <p:cNvPr id="3" name="Zástupný symbol pro obsah 2"/>
          <p:cNvSpPr>
            <a:spLocks noGrp="1"/>
          </p:cNvSpPr>
          <p:nvPr>
            <p:ph idx="1"/>
          </p:nvPr>
        </p:nvSpPr>
        <p:spPr>
          <a:xfrm>
            <a:off x="457200" y="908720"/>
            <a:ext cx="8229600" cy="5217443"/>
          </a:xfrm>
        </p:spPr>
        <p:txBody>
          <a:bodyPr>
            <a:normAutofit fontScale="92500" lnSpcReduction="20000"/>
          </a:bodyPr>
          <a:lstStyle/>
          <a:p>
            <a:pPr marL="0" indent="0">
              <a:buNone/>
            </a:pPr>
            <a:r>
              <a:rPr lang="cs-CZ" b="1" dirty="0" smtClean="0"/>
              <a:t>28.5 </a:t>
            </a:r>
            <a:r>
              <a:rPr lang="cs-CZ" b="1" dirty="0" err="1" smtClean="0"/>
              <a:t>H.Gadamer</a:t>
            </a:r>
            <a:r>
              <a:rPr lang="cs-CZ" dirty="0"/>
              <a:t>:  </a:t>
            </a:r>
            <a:r>
              <a:rPr lang="cs-CZ" b="1" dirty="0" smtClean="0"/>
              <a:t>Předsudky:</a:t>
            </a:r>
            <a:r>
              <a:rPr lang="cs-CZ" dirty="0" smtClean="0"/>
              <a:t> </a:t>
            </a:r>
            <a:r>
              <a:rPr lang="cs-CZ" dirty="0"/>
              <a:t>jsou ústřední otázkou </a:t>
            </a:r>
            <a:r>
              <a:rPr lang="cs-CZ" dirty="0" err="1"/>
              <a:t>Gadamerovy</a:t>
            </a:r>
            <a:r>
              <a:rPr lang="cs-CZ" dirty="0"/>
              <a:t> hermeneutiky, tím odmítl osvícenský odpor proti tradici a předsudkům:“ </a:t>
            </a:r>
            <a:r>
              <a:rPr lang="cs-CZ" dirty="0" smtClean="0"/>
              <a:t>Zdůraznil principiální potřebu jejich </a:t>
            </a:r>
            <a:r>
              <a:rPr lang="cs-CZ" dirty="0"/>
              <a:t>rehabilitace </a:t>
            </a:r>
            <a:r>
              <a:rPr lang="cs-CZ" dirty="0" smtClean="0"/>
              <a:t>a </a:t>
            </a:r>
            <a:r>
              <a:rPr lang="cs-CZ" dirty="0"/>
              <a:t>uznání toho, že </a:t>
            </a:r>
            <a:r>
              <a:rPr lang="cs-CZ" dirty="0" err="1" smtClean="0"/>
              <a:t>nexistují</a:t>
            </a:r>
            <a:r>
              <a:rPr lang="cs-CZ" dirty="0" smtClean="0"/>
              <a:t> jen špatné, ale také „legitimní </a:t>
            </a:r>
            <a:r>
              <a:rPr lang="cs-CZ" dirty="0"/>
              <a:t>předsudky, chceme-li uznávat dějinný způsob lidského bytí.“ Z toho vyplývá: </a:t>
            </a:r>
            <a:r>
              <a:rPr lang="cs-CZ" b="1" dirty="0"/>
              <a:t>a/ kritika osvícenecké hermeneutiky, </a:t>
            </a:r>
            <a:r>
              <a:rPr lang="cs-CZ" dirty="0"/>
              <a:t>protože se </a:t>
            </a:r>
            <a:r>
              <a:rPr lang="cs-CZ" dirty="0" smtClean="0"/>
              <a:t>postavila </a:t>
            </a:r>
            <a:r>
              <a:rPr lang="cs-CZ" dirty="0"/>
              <a:t>proti jakékoli autoritě a tradici: „nenechala v platnosti žádnou autoritu a vše rozhodovala před soudním stolcem rozumu“ a tím chtěla osvobodit porozumění od dogmat.  </a:t>
            </a:r>
          </a:p>
          <a:p>
            <a:pPr marL="0" indent="0">
              <a:buNone/>
            </a:pPr>
            <a:r>
              <a:rPr lang="cs-CZ" dirty="0" smtClean="0"/>
              <a:t> </a:t>
            </a:r>
            <a:endParaRPr lang="cs-CZ" dirty="0"/>
          </a:p>
        </p:txBody>
      </p:sp>
    </p:spTree>
    <p:extLst>
      <p:ext uri="{BB962C8B-B14F-4D97-AF65-F5344CB8AC3E}">
        <p14:creationId xmlns:p14="http://schemas.microsoft.com/office/powerpoint/2010/main" val="2115047763"/>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r>
              <a:rPr lang="cs-CZ" dirty="0" smtClean="0"/>
              <a:t>Filosofická hermeneutika 20.století</a:t>
            </a:r>
            <a:endParaRPr lang="cs-CZ" dirty="0"/>
          </a:p>
        </p:txBody>
      </p:sp>
      <p:sp>
        <p:nvSpPr>
          <p:cNvPr id="3" name="Zástupný symbol pro obsah 2"/>
          <p:cNvSpPr>
            <a:spLocks noGrp="1"/>
          </p:cNvSpPr>
          <p:nvPr>
            <p:ph idx="1"/>
          </p:nvPr>
        </p:nvSpPr>
        <p:spPr>
          <a:xfrm>
            <a:off x="467544" y="1052736"/>
            <a:ext cx="8229600" cy="4525963"/>
          </a:xfrm>
        </p:spPr>
        <p:txBody>
          <a:bodyPr>
            <a:normAutofit fontScale="92500" lnSpcReduction="20000"/>
          </a:bodyPr>
          <a:lstStyle/>
          <a:p>
            <a:pPr marL="0" indent="0">
              <a:buNone/>
            </a:pPr>
            <a:r>
              <a:rPr lang="cs-CZ" b="1" dirty="0" smtClean="0"/>
              <a:t>28.6 H. </a:t>
            </a:r>
            <a:r>
              <a:rPr lang="cs-CZ" b="1" dirty="0" err="1" smtClean="0"/>
              <a:t>Gadamer</a:t>
            </a:r>
            <a:r>
              <a:rPr lang="cs-CZ" b="1" dirty="0" smtClean="0"/>
              <a:t>, Působení  dějin (</a:t>
            </a:r>
            <a:r>
              <a:rPr lang="cs-CZ" dirty="0" err="1" smtClean="0"/>
              <a:t>Wirkungsgeschichte</a:t>
            </a:r>
            <a:r>
              <a:rPr lang="cs-CZ" dirty="0" smtClean="0"/>
              <a:t>),  </a:t>
            </a:r>
            <a:r>
              <a:rPr lang="cs-CZ" dirty="0"/>
              <a:t>další hermeneutický princip v procesu porozumění. „Dějiny působí, ať si to uvědomujeme či nikoli v každém porozumění“. </a:t>
            </a:r>
            <a:r>
              <a:rPr lang="cs-CZ" dirty="0" err="1"/>
              <a:t>Gadamer</a:t>
            </a:r>
            <a:r>
              <a:rPr lang="cs-CZ" dirty="0"/>
              <a:t> hovoří o „moci dějin, která se prosazuje nad konečným lidským vědomím, a to i tam, kde </a:t>
            </a:r>
            <a:r>
              <a:rPr lang="cs-CZ" dirty="0" smtClean="0"/>
              <a:t> důvěrou k metodě </a:t>
            </a:r>
            <a:r>
              <a:rPr lang="cs-CZ" dirty="0"/>
              <a:t>popíráme vlastní dějinnost.“ Popírání tohoto vědomí vede k deformaci poznání. </a:t>
            </a:r>
            <a:r>
              <a:rPr lang="cs-CZ" dirty="0" smtClean="0"/>
              <a:t>Působení dějin znamená</a:t>
            </a:r>
            <a:r>
              <a:rPr lang="cs-CZ" dirty="0"/>
              <a:t>, že </a:t>
            </a:r>
            <a:r>
              <a:rPr lang="cs-CZ" dirty="0" smtClean="0"/>
              <a:t>vědomí </a:t>
            </a:r>
            <a:r>
              <a:rPr lang="cs-CZ" dirty="0"/>
              <a:t>hermeneutické situace,“ v níž každý člověk </a:t>
            </a:r>
            <a:r>
              <a:rPr lang="cs-CZ" dirty="0" smtClean="0"/>
              <a:t>je, působení na porozumění, a tudíž nelze </a:t>
            </a:r>
            <a:r>
              <a:rPr lang="cs-CZ" dirty="0"/>
              <a:t>považovat za ukončené. </a:t>
            </a:r>
            <a:r>
              <a:rPr lang="cs-CZ" dirty="0" smtClean="0"/>
              <a:t>27/</a:t>
            </a:r>
            <a:endParaRPr lang="cs-CZ" b="1" dirty="0"/>
          </a:p>
          <a:p>
            <a:pPr marL="0" indent="0">
              <a:buNone/>
            </a:pPr>
            <a:endParaRPr lang="cs-CZ" b="1" dirty="0"/>
          </a:p>
        </p:txBody>
      </p:sp>
    </p:spTree>
    <p:extLst>
      <p:ext uri="{BB962C8B-B14F-4D97-AF65-F5344CB8AC3E}">
        <p14:creationId xmlns:p14="http://schemas.microsoft.com/office/powerpoint/2010/main" val="864652541"/>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1008112"/>
          </a:xfrm>
        </p:spPr>
        <p:txBody>
          <a:bodyPr/>
          <a:lstStyle/>
          <a:p>
            <a:r>
              <a:rPr lang="cs-CZ" dirty="0" smtClean="0"/>
              <a:t>Filosofická hermeneutika 20.století</a:t>
            </a:r>
            <a:endParaRPr lang="cs-CZ" dirty="0"/>
          </a:p>
        </p:txBody>
      </p:sp>
      <p:sp>
        <p:nvSpPr>
          <p:cNvPr id="3" name="Zástupný symbol pro obsah 2"/>
          <p:cNvSpPr>
            <a:spLocks noGrp="1"/>
          </p:cNvSpPr>
          <p:nvPr>
            <p:ph idx="1"/>
          </p:nvPr>
        </p:nvSpPr>
        <p:spPr>
          <a:xfrm>
            <a:off x="467544" y="980728"/>
            <a:ext cx="8229600" cy="4525963"/>
          </a:xfrm>
        </p:spPr>
        <p:txBody>
          <a:bodyPr>
            <a:normAutofit fontScale="92500" lnSpcReduction="10000"/>
          </a:bodyPr>
          <a:lstStyle/>
          <a:p>
            <a:pPr marL="0" indent="0">
              <a:buNone/>
            </a:pPr>
            <a:r>
              <a:rPr lang="cs-CZ" b="1" dirty="0" smtClean="0"/>
              <a:t>28.7 </a:t>
            </a:r>
            <a:r>
              <a:rPr lang="cs-CZ" b="1" dirty="0" err="1"/>
              <a:t>H</a:t>
            </a:r>
            <a:r>
              <a:rPr lang="cs-CZ" b="1" dirty="0" err="1" smtClean="0"/>
              <a:t>.Gadamer</a:t>
            </a:r>
            <a:r>
              <a:rPr lang="cs-CZ" b="1" dirty="0" smtClean="0"/>
              <a:t>:  </a:t>
            </a:r>
            <a:r>
              <a:rPr lang="cs-CZ" b="1" dirty="0"/>
              <a:t>Pojem horizont</a:t>
            </a:r>
            <a:r>
              <a:rPr lang="cs-CZ" dirty="0"/>
              <a:t>:- „obzor, který obklopuje vše, co lze spatřovat z jednoho bodu“, ve filozofii to znamená „vázanost lidského myšlení na jeho konečné určení“. Horizont existuje: úzký, užší, široký, rozšířený nebo také nově otevřený horizont.“ Každý hermeneut, teolog i filozof má svůj určitý horizont. Ten, kdo ho nemá „nevidí dost daleko a proto přeceňuje to, co je mu blízké.“ Ale i ten, kdo má horizont, není omezen jen to blízké, ale ho také překračuje. </a:t>
            </a:r>
          </a:p>
          <a:p>
            <a:endParaRPr lang="cs-CZ" dirty="0"/>
          </a:p>
        </p:txBody>
      </p:sp>
    </p:spTree>
    <p:extLst>
      <p:ext uri="{BB962C8B-B14F-4D97-AF65-F5344CB8AC3E}">
        <p14:creationId xmlns:p14="http://schemas.microsoft.com/office/powerpoint/2010/main" val="2596354788"/>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Filosofická hermeneutika 20.století</a:t>
            </a:r>
            <a:endParaRPr lang="cs-CZ" dirty="0"/>
          </a:p>
        </p:txBody>
      </p:sp>
      <p:sp>
        <p:nvSpPr>
          <p:cNvPr id="3" name="Zástupný symbol pro obsah 2"/>
          <p:cNvSpPr>
            <a:spLocks noGrp="1"/>
          </p:cNvSpPr>
          <p:nvPr>
            <p:ph idx="1"/>
          </p:nvPr>
        </p:nvSpPr>
        <p:spPr/>
        <p:txBody>
          <a:bodyPr>
            <a:normAutofit fontScale="92500" lnSpcReduction="20000"/>
          </a:bodyPr>
          <a:lstStyle/>
          <a:p>
            <a:pPr marL="0" indent="0">
              <a:buNone/>
            </a:pPr>
            <a:r>
              <a:rPr lang="cs-CZ" b="1" dirty="0" smtClean="0"/>
              <a:t>28.7.H.G.Gadamer, Porozumění </a:t>
            </a:r>
            <a:r>
              <a:rPr lang="cs-CZ" b="1" dirty="0"/>
              <a:t>a fuze dvou h</a:t>
            </a:r>
            <a:r>
              <a:rPr lang="cs-CZ" dirty="0"/>
              <a:t>orizontů: „V procesu porozumění se děje splývání horizontů,“ a  přiměřena interpretace textu to musí brát v potaz (WM, s. 285-290). Porozumění tedy není ani pro se, ani per se, ale slouží v konkrétní </a:t>
            </a:r>
            <a:r>
              <a:rPr lang="cs-CZ" dirty="0" err="1" smtClean="0"/>
              <a:t>situaci.Jde</a:t>
            </a:r>
            <a:r>
              <a:rPr lang="cs-CZ" dirty="0" smtClean="0"/>
              <a:t> o významově identické porozumění autora i interpreta. S tím souvisí i </a:t>
            </a:r>
            <a:endParaRPr lang="cs-CZ" dirty="0"/>
          </a:p>
          <a:p>
            <a:pPr marL="0" indent="0">
              <a:buNone/>
            </a:pPr>
            <a:r>
              <a:rPr lang="cs-CZ" dirty="0" err="1"/>
              <a:t>Subtilitas</a:t>
            </a:r>
            <a:r>
              <a:rPr lang="cs-CZ" dirty="0"/>
              <a:t> </a:t>
            </a:r>
            <a:r>
              <a:rPr lang="cs-CZ" dirty="0" err="1"/>
              <a:t>applicandi</a:t>
            </a:r>
            <a:r>
              <a:rPr lang="cs-CZ" dirty="0"/>
              <a:t> – princip použití v praxi: Hermeneutika má za úkol přizpůsobit smysl textu konkrétní situaci“ , tj. „uvést mínění druhého v platnost (</a:t>
            </a:r>
            <a:r>
              <a:rPr lang="cs-CZ" dirty="0" err="1"/>
              <a:t>Anwendung</a:t>
            </a:r>
            <a:r>
              <a:rPr lang="cs-CZ" dirty="0"/>
              <a:t>)“ jako rozhovor s druhým. </a:t>
            </a:r>
            <a:r>
              <a:rPr lang="cs-CZ" dirty="0" smtClean="0"/>
              <a:t>28/</a:t>
            </a:r>
            <a:endParaRPr lang="cs-CZ" dirty="0"/>
          </a:p>
          <a:p>
            <a:pPr marL="0" indent="0">
              <a:buNone/>
            </a:pPr>
            <a:endParaRPr lang="cs-CZ" dirty="0"/>
          </a:p>
        </p:txBody>
      </p:sp>
    </p:spTree>
    <p:extLst>
      <p:ext uri="{BB962C8B-B14F-4D97-AF65-F5344CB8AC3E}">
        <p14:creationId xmlns:p14="http://schemas.microsoft.com/office/powerpoint/2010/main" val="238817076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Filosofická hermeneutika 20.století</a:t>
            </a:r>
            <a:endParaRPr lang="cs-CZ" dirty="0"/>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smtClean="0"/>
              <a:t>28.8. </a:t>
            </a:r>
            <a:r>
              <a:rPr lang="cs-CZ" dirty="0" err="1" smtClean="0"/>
              <a:t>H.Gadamer</a:t>
            </a:r>
            <a:r>
              <a:rPr lang="cs-CZ" dirty="0" smtClean="0"/>
              <a:t>,</a:t>
            </a:r>
            <a:r>
              <a:rPr lang="cs-CZ" b="1" dirty="0"/>
              <a:t> Význam porozumění</a:t>
            </a:r>
            <a:r>
              <a:rPr lang="cs-CZ" dirty="0"/>
              <a:t> ve vztahu k horizontům, tradici a </a:t>
            </a:r>
            <a:r>
              <a:rPr lang="cs-CZ" dirty="0" err="1"/>
              <a:t>předsudkům:</a:t>
            </a:r>
            <a:r>
              <a:rPr lang="cs-CZ" b="1" dirty="0" err="1"/>
              <a:t>a</a:t>
            </a:r>
            <a:r>
              <a:rPr lang="cs-CZ" b="1" dirty="0"/>
              <a:t>/ splývání horizontů autora a interpreta: </a:t>
            </a:r>
            <a:r>
              <a:rPr lang="cs-CZ" dirty="0"/>
              <a:t>ukazuje, kterým směrem se má ubírat správné porozumění a interpretace textu. Důležité jak pro filozoficko-hermeneutické tak také teologické porozumění biblickým textům. Při výkladu Bible je důležité hledat a usilovat o jednotu významu autorova textu a interpretova úsilí. </a:t>
            </a:r>
            <a:r>
              <a:rPr lang="cs-CZ" dirty="0" err="1" smtClean="0"/>
              <a:t>Gadamer</a:t>
            </a:r>
            <a:r>
              <a:rPr lang="cs-CZ" dirty="0" smtClean="0"/>
              <a:t> nebere v potaz, že existuji tři horizonty: autora, textu a interpreta.27/</a:t>
            </a:r>
            <a:endParaRPr lang="cs-CZ" dirty="0"/>
          </a:p>
          <a:p>
            <a:pPr marL="0" indent="0">
              <a:buNone/>
            </a:pPr>
            <a:endParaRPr lang="cs-CZ" dirty="0"/>
          </a:p>
        </p:txBody>
      </p:sp>
    </p:spTree>
    <p:extLst>
      <p:ext uri="{BB962C8B-B14F-4D97-AF65-F5344CB8AC3E}">
        <p14:creationId xmlns:p14="http://schemas.microsoft.com/office/powerpoint/2010/main" val="138352708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16632"/>
            <a:ext cx="8229600" cy="936104"/>
          </a:xfrm>
        </p:spPr>
        <p:txBody>
          <a:bodyPr>
            <a:normAutofit/>
          </a:bodyPr>
          <a:lstStyle/>
          <a:p>
            <a:r>
              <a:rPr lang="cs-CZ" dirty="0" smtClean="0"/>
              <a:t>Filosofická hermeneutika 20.století</a:t>
            </a:r>
            <a:endParaRPr lang="cs-CZ" dirty="0"/>
          </a:p>
        </p:txBody>
      </p:sp>
      <p:sp>
        <p:nvSpPr>
          <p:cNvPr id="3" name="Zástupný symbol pro obsah 2"/>
          <p:cNvSpPr>
            <a:spLocks noGrp="1"/>
          </p:cNvSpPr>
          <p:nvPr>
            <p:ph idx="1"/>
          </p:nvPr>
        </p:nvSpPr>
        <p:spPr>
          <a:xfrm>
            <a:off x="457200" y="980728"/>
            <a:ext cx="8229600" cy="5145435"/>
          </a:xfrm>
        </p:spPr>
        <p:txBody>
          <a:bodyPr>
            <a:normAutofit fontScale="25000" lnSpcReduction="20000"/>
          </a:bodyPr>
          <a:lstStyle/>
          <a:p>
            <a:pPr marL="0" indent="0">
              <a:buNone/>
            </a:pPr>
            <a:r>
              <a:rPr lang="cs-CZ" b="1" dirty="0" smtClean="0"/>
              <a:t> </a:t>
            </a:r>
          </a:p>
          <a:p>
            <a:pPr marL="0" indent="0">
              <a:buNone/>
            </a:pPr>
            <a:r>
              <a:rPr lang="cs-CZ" sz="11100" b="1" dirty="0" smtClean="0"/>
              <a:t>28.8. </a:t>
            </a:r>
            <a:r>
              <a:rPr lang="cs-CZ" sz="11100" b="1" dirty="0" err="1" smtClean="0"/>
              <a:t>G.Gadamer</a:t>
            </a:r>
            <a:r>
              <a:rPr lang="cs-CZ" sz="11100" b="1" dirty="0" smtClean="0"/>
              <a:t>, Kritika </a:t>
            </a:r>
            <a:r>
              <a:rPr lang="cs-CZ" sz="11100" b="1" dirty="0"/>
              <a:t>soudobé hermeneutiky:</a:t>
            </a:r>
            <a:r>
              <a:rPr lang="cs-CZ" sz="11100" dirty="0"/>
              <a:t> „</a:t>
            </a:r>
            <a:r>
              <a:rPr lang="cs-CZ" sz="11100" b="1" dirty="0"/>
              <a:t>nevzala </a:t>
            </a:r>
            <a:r>
              <a:rPr lang="cs-CZ" sz="11100" dirty="0"/>
              <a:t>vážně význam předsudků pro porozumění, i když právě předsudky jsou velmi důležité pro porozumění. „Předsudek, úsudek vysloven před definitivním rozhodnutím v soudní praxi“ znamená „předběžné rozhodnutí před konečným rozsudkem“.(WM, s. 275, 279 a 280nn). Ovšemže mohou existovat i špatné předsudky, ukvapená rozhodnutí (Descartes), </a:t>
            </a:r>
            <a:r>
              <a:rPr lang="cs-CZ" sz="11100" b="1" dirty="0"/>
              <a:t>neoprávněný respekt</a:t>
            </a:r>
            <a:r>
              <a:rPr lang="cs-CZ" sz="11100" dirty="0"/>
              <a:t> vůči autoritě – </a:t>
            </a:r>
            <a:r>
              <a:rPr lang="cs-CZ" sz="11100" b="1" dirty="0"/>
              <a:t>„Autorita je zdrojem předsudků</a:t>
            </a:r>
            <a:r>
              <a:rPr lang="cs-CZ" sz="11100" dirty="0"/>
              <a:t>“, zejména, když člověk z úcty k autoritě nedoved používat svého rozumu. </a:t>
            </a:r>
            <a:r>
              <a:rPr lang="cs-CZ" sz="11100" dirty="0" smtClean="0"/>
              <a:t> (WM</a:t>
            </a:r>
            <a:r>
              <a:rPr lang="cs-CZ" sz="11100" dirty="0"/>
              <a:t>, s. 275, 279 a 280nn). </a:t>
            </a:r>
            <a:r>
              <a:rPr lang="cs-CZ" sz="11100" b="1" dirty="0" smtClean="0"/>
              <a:t>„</a:t>
            </a:r>
            <a:r>
              <a:rPr lang="cs-CZ" sz="11100" b="1" dirty="0"/>
              <a:t>Autorita je zdrojem předsudků</a:t>
            </a:r>
            <a:r>
              <a:rPr lang="cs-CZ" sz="11100" dirty="0"/>
              <a:t>“, zejména, když člověk z úcty k autoritě nedoved používat svého rozumu. Tady zdůrazňuje význam </a:t>
            </a:r>
            <a:r>
              <a:rPr lang="cs-CZ" sz="11100" dirty="0" smtClean="0"/>
              <a:t>Kanta. 27/</a:t>
            </a:r>
            <a:endParaRPr lang="cs-CZ" sz="11100" dirty="0"/>
          </a:p>
          <a:p>
            <a:pPr marL="0" indent="0">
              <a:buNone/>
            </a:pPr>
            <a:r>
              <a:rPr lang="cs-CZ" sz="11100" dirty="0" smtClean="0"/>
              <a:t> </a:t>
            </a:r>
            <a:endParaRPr lang="cs-CZ" sz="11100" dirty="0"/>
          </a:p>
          <a:p>
            <a:pPr marL="0" indent="0">
              <a:buNone/>
            </a:pPr>
            <a:endParaRPr lang="cs-CZ" dirty="0"/>
          </a:p>
        </p:txBody>
      </p:sp>
    </p:spTree>
    <p:extLst>
      <p:ext uri="{BB962C8B-B14F-4D97-AF65-F5344CB8AC3E}">
        <p14:creationId xmlns:p14="http://schemas.microsoft.com/office/powerpoint/2010/main" val="43298591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r>
              <a:rPr lang="cs-CZ" dirty="0" smtClean="0"/>
              <a:t>Filosofická hermeneutika 20.století</a:t>
            </a:r>
            <a:endParaRPr lang="cs-CZ" dirty="0"/>
          </a:p>
        </p:txBody>
      </p:sp>
      <p:sp>
        <p:nvSpPr>
          <p:cNvPr id="3" name="Zástupný symbol pro obsah 2"/>
          <p:cNvSpPr>
            <a:spLocks noGrp="1"/>
          </p:cNvSpPr>
          <p:nvPr>
            <p:ph idx="1"/>
          </p:nvPr>
        </p:nvSpPr>
        <p:spPr>
          <a:xfrm>
            <a:off x="457200" y="980728"/>
            <a:ext cx="8229600" cy="5145435"/>
          </a:xfrm>
        </p:spPr>
        <p:txBody>
          <a:bodyPr>
            <a:normAutofit lnSpcReduction="10000"/>
          </a:bodyPr>
          <a:lstStyle/>
          <a:p>
            <a:r>
              <a:rPr lang="cs-CZ" b="1" dirty="0"/>
              <a:t>28.9. H.G.</a:t>
            </a:r>
            <a:r>
              <a:rPr lang="cs-CZ" dirty="0"/>
              <a:t> </a:t>
            </a:r>
            <a:r>
              <a:rPr lang="cs-CZ" b="1" dirty="0" err="1"/>
              <a:t>Gadame</a:t>
            </a:r>
            <a:r>
              <a:rPr lang="cs-CZ" dirty="0" err="1"/>
              <a:t>r</a:t>
            </a:r>
            <a:r>
              <a:rPr lang="cs-CZ" dirty="0"/>
              <a:t>, </a:t>
            </a:r>
            <a:r>
              <a:rPr lang="cs-CZ" b="1" dirty="0"/>
              <a:t>Závěrečné hodnocení: </a:t>
            </a:r>
            <a:r>
              <a:rPr lang="cs-CZ" dirty="0"/>
              <a:t>Podařilo se mu velmi výstižně vyjádřit zásadu, že neexistuje žádné stoprocentní čisté porozumění, ani absolutně správná interpretace, protože člověk obojí chápe z určitého úhlu pohledu svého dějinného kontextu, tj. z tradice,, v které vyrůstal, žil a žije, a to i v celkovém chápání skutečnosti. </a:t>
            </a:r>
            <a:r>
              <a:rPr lang="cs-CZ" b="1" dirty="0"/>
              <a:t>Proto také rehabilitace tradice</a:t>
            </a:r>
            <a:r>
              <a:rPr lang="cs-CZ" dirty="0"/>
              <a:t> pro hermeneutiku. Tady je trochu kritický k reformačnímu odmítání tradice- diskontinuita. </a:t>
            </a:r>
          </a:p>
          <a:p>
            <a:endParaRPr lang="cs-CZ" dirty="0"/>
          </a:p>
        </p:txBody>
      </p:sp>
    </p:spTree>
    <p:extLst>
      <p:ext uri="{BB962C8B-B14F-4D97-AF65-F5344CB8AC3E}">
        <p14:creationId xmlns:p14="http://schemas.microsoft.com/office/powerpoint/2010/main" val="35290124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62074"/>
          </a:xfrm>
        </p:spPr>
        <p:txBody>
          <a:bodyPr>
            <a:normAutofit fontScale="90000"/>
          </a:bodyPr>
          <a:lstStyle/>
          <a:p>
            <a:r>
              <a:rPr lang="cs-CZ" dirty="0" smtClean="0"/>
              <a:t>Různé obory lingvistiky</a:t>
            </a:r>
            <a:endParaRPr lang="cs-CZ" dirty="0"/>
          </a:p>
        </p:txBody>
      </p:sp>
      <p:sp>
        <p:nvSpPr>
          <p:cNvPr id="3" name="Zástupný symbol pro obsah 2"/>
          <p:cNvSpPr>
            <a:spLocks noGrp="1"/>
          </p:cNvSpPr>
          <p:nvPr>
            <p:ph idx="1"/>
          </p:nvPr>
        </p:nvSpPr>
        <p:spPr>
          <a:xfrm>
            <a:off x="457200" y="764704"/>
            <a:ext cx="8229600" cy="5544616"/>
          </a:xfrm>
        </p:spPr>
        <p:txBody>
          <a:bodyPr>
            <a:normAutofit lnSpcReduction="10000"/>
          </a:bodyPr>
          <a:lstStyle/>
          <a:p>
            <a:r>
              <a:rPr lang="cs-CZ" b="1" dirty="0"/>
              <a:t>7. </a:t>
            </a:r>
            <a:r>
              <a:rPr lang="cs-CZ" b="1" dirty="0" smtClean="0"/>
              <a:t>Sémantika : </a:t>
            </a:r>
            <a:r>
              <a:rPr lang="cs-CZ" dirty="0" smtClean="0"/>
              <a:t>Významový obsah některých slov je daný konvencí prostředí v určitém čase a na určitém místě a autor je přizpůsobuje. Například slovo „hoří“, nebo červené světlo na křižovatce a mnoha další slova. V konkrétním prostředí, na určitém místě mají určitá slova konstantní význam, který autor nemůže měnit, ale může je ve svém díle metaforicky modifikovat. </a:t>
            </a:r>
            <a:r>
              <a:rPr lang="cs-CZ" b="1" dirty="0"/>
              <a:t>Dvě sémantiky: 7.1. </a:t>
            </a:r>
            <a:r>
              <a:rPr lang="cs-CZ" b="1" dirty="0" smtClean="0"/>
              <a:t>synchronní </a:t>
            </a:r>
            <a:r>
              <a:rPr lang="cs-CZ" dirty="0" smtClean="0"/>
              <a:t>zkoumá význam slova v současném širším nebo užším kontextu. Jedno a totéž slovo může mít dva i více odlišných významů. 6/</a:t>
            </a:r>
            <a:endParaRPr lang="cs-CZ" dirty="0"/>
          </a:p>
        </p:txBody>
      </p:sp>
    </p:spTree>
    <p:extLst>
      <p:ext uri="{BB962C8B-B14F-4D97-AF65-F5344CB8AC3E}">
        <p14:creationId xmlns:p14="http://schemas.microsoft.com/office/powerpoint/2010/main" val="341769207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r>
              <a:rPr lang="cs-CZ" dirty="0" smtClean="0"/>
              <a:t>Filosofická hermeneutika 20.století</a:t>
            </a:r>
            <a:endParaRPr lang="cs-CZ" dirty="0"/>
          </a:p>
        </p:txBody>
      </p:sp>
      <p:sp>
        <p:nvSpPr>
          <p:cNvPr id="3" name="Zástupný symbol pro obsah 2"/>
          <p:cNvSpPr>
            <a:spLocks noGrp="1"/>
          </p:cNvSpPr>
          <p:nvPr>
            <p:ph idx="1"/>
          </p:nvPr>
        </p:nvSpPr>
        <p:spPr>
          <a:xfrm>
            <a:off x="457200" y="980728"/>
            <a:ext cx="8229600" cy="5145435"/>
          </a:xfrm>
        </p:spPr>
        <p:txBody>
          <a:bodyPr/>
          <a:lstStyle/>
          <a:p>
            <a:pPr marL="0" indent="0">
              <a:buNone/>
            </a:pPr>
            <a:r>
              <a:rPr lang="cs-CZ" b="1" dirty="0" smtClean="0"/>
              <a:t>28.9.Závěrečné hodnocení</a:t>
            </a:r>
            <a:r>
              <a:rPr lang="cs-CZ" dirty="0" smtClean="0"/>
              <a:t>: </a:t>
            </a:r>
            <a:r>
              <a:rPr lang="cs-CZ" dirty="0" err="1" smtClean="0"/>
              <a:t>Gadamer</a:t>
            </a:r>
            <a:r>
              <a:rPr lang="cs-CZ" dirty="0" smtClean="0"/>
              <a:t> jako jeden z mála odborníků ukazuje na důležitost splývání procesu porozumění interpreta s autorem, ukazuje také na důležitost ústní i písemné tradice, působení dějin,  věnuje také svou pozornost tomu, co se po staletí v procesu porozumění odmítalo, totiž předsudkům . Mám za to, že tyto důrazy jsou i dnes velmi důležité pro filozofickou i teologickou hermeneutiku. </a:t>
            </a:r>
            <a:endParaRPr lang="cs-CZ" dirty="0"/>
          </a:p>
        </p:txBody>
      </p:sp>
    </p:spTree>
    <p:extLst>
      <p:ext uri="{BB962C8B-B14F-4D97-AF65-F5344CB8AC3E}">
        <p14:creationId xmlns:p14="http://schemas.microsoft.com/office/powerpoint/2010/main" val="2300798619"/>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99392"/>
            <a:ext cx="8229600" cy="936104"/>
          </a:xfrm>
        </p:spPr>
        <p:txBody>
          <a:bodyPr>
            <a:normAutofit/>
          </a:bodyPr>
          <a:lstStyle/>
          <a:p>
            <a:r>
              <a:rPr lang="cs-CZ" dirty="0" smtClean="0"/>
              <a:t>Filosofická hermeneutika 20.století</a:t>
            </a:r>
            <a:endParaRPr lang="cs-CZ" dirty="0"/>
          </a:p>
        </p:txBody>
      </p:sp>
      <p:sp>
        <p:nvSpPr>
          <p:cNvPr id="3" name="Zástupný symbol pro obsah 2"/>
          <p:cNvSpPr>
            <a:spLocks noGrp="1"/>
          </p:cNvSpPr>
          <p:nvPr>
            <p:ph idx="1"/>
          </p:nvPr>
        </p:nvSpPr>
        <p:spPr>
          <a:xfrm>
            <a:off x="539552" y="908720"/>
            <a:ext cx="8229600" cy="4525963"/>
          </a:xfrm>
        </p:spPr>
        <p:txBody>
          <a:bodyPr>
            <a:normAutofit fontScale="70000" lnSpcReduction="20000"/>
          </a:bodyPr>
          <a:lstStyle/>
          <a:p>
            <a:pPr marL="0" indent="0">
              <a:buNone/>
            </a:pPr>
            <a:r>
              <a:rPr lang="cs-CZ" dirty="0" smtClean="0"/>
              <a:t>28.9.G.H.Gadamer :</a:t>
            </a:r>
            <a:r>
              <a:rPr lang="cs-CZ" b="1" dirty="0" smtClean="0"/>
              <a:t>Hodnocení: </a:t>
            </a:r>
            <a:r>
              <a:rPr lang="cs-CZ" dirty="0" smtClean="0"/>
              <a:t> Jakýkoli neuvážený, ukvapený útok na kulturní, politickou, náboženskou tradici  a  historicko-kulturní diskontinuitu deformují člověka. Útok na tradici, je útokem na dějinnost člověka, znemožňuje objektivní porozumění.</a:t>
            </a:r>
          </a:p>
          <a:p>
            <a:pPr marL="0" indent="0">
              <a:buNone/>
            </a:pPr>
            <a:r>
              <a:rPr lang="cs-CZ" b="1" dirty="0" smtClean="0"/>
              <a:t>Je to také důležité pro porozumění Bibli: </a:t>
            </a:r>
            <a:r>
              <a:rPr lang="cs-CZ" dirty="0" smtClean="0"/>
              <a:t> vzít vážně biblické svědectví znamená  poznat dobu, život autora,  jeho historickou situaci a tradici.  Odtud potom aktualizovat text a aplikovat ho na konkrétní život. Tři kontexty: tradiční, historický, kde se první porozumění událo a aplikace na současnost.</a:t>
            </a:r>
          </a:p>
          <a:p>
            <a:pPr marL="0" indent="0">
              <a:buNone/>
            </a:pPr>
            <a:r>
              <a:rPr lang="cs-CZ" b="1" dirty="0" smtClean="0"/>
              <a:t>Předsudky: </a:t>
            </a:r>
            <a:r>
              <a:rPr lang="cs-CZ" dirty="0" smtClean="0"/>
              <a:t>každý vykladač přistupuje k Písmu , k jeho pochopení  se svými předsudky, tj. postojem, který předchází závěrečný úsudek. To demonstrují odlišné </a:t>
            </a:r>
            <a:r>
              <a:rPr lang="cs-CZ" dirty="0" err="1" smtClean="0"/>
              <a:t>ekleziologicko</a:t>
            </a:r>
            <a:r>
              <a:rPr lang="cs-CZ" dirty="0" smtClean="0"/>
              <a:t>-liturgické křesťanské tradice. Každou tradici lze označit slovem „předsudek“, tj. setrvávání na důrazech, které považuje pro svou existenci za klíčové. 6/</a:t>
            </a:r>
            <a:endParaRPr lang="cs-CZ" b="1" dirty="0"/>
          </a:p>
        </p:txBody>
      </p:sp>
    </p:spTree>
    <p:extLst>
      <p:ext uri="{BB962C8B-B14F-4D97-AF65-F5344CB8AC3E}">
        <p14:creationId xmlns:p14="http://schemas.microsoft.com/office/powerpoint/2010/main" val="32136432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720080"/>
          </a:xfrm>
        </p:spPr>
        <p:txBody>
          <a:bodyPr>
            <a:normAutofit fontScale="90000"/>
          </a:bodyPr>
          <a:lstStyle/>
          <a:p>
            <a:r>
              <a:rPr lang="cs-CZ" dirty="0" smtClean="0"/>
              <a:t>Různé obory lingvistiky </a:t>
            </a:r>
            <a:endParaRPr lang="cs-CZ" dirty="0"/>
          </a:p>
        </p:txBody>
      </p:sp>
      <p:sp>
        <p:nvSpPr>
          <p:cNvPr id="3" name="Zástupný symbol pro obsah 2"/>
          <p:cNvSpPr>
            <a:spLocks noGrp="1"/>
          </p:cNvSpPr>
          <p:nvPr>
            <p:ph idx="1"/>
          </p:nvPr>
        </p:nvSpPr>
        <p:spPr>
          <a:xfrm>
            <a:off x="457200" y="692696"/>
            <a:ext cx="8229600" cy="5433467"/>
          </a:xfrm>
        </p:spPr>
        <p:txBody>
          <a:bodyPr>
            <a:normAutofit lnSpcReduction="10000"/>
          </a:bodyPr>
          <a:lstStyle/>
          <a:p>
            <a:r>
              <a:rPr lang="cs-CZ" b="1" dirty="0" smtClean="0"/>
              <a:t>7.2 Diachronní sémantika</a:t>
            </a:r>
            <a:r>
              <a:rPr lang="cs-CZ" dirty="0" smtClean="0"/>
              <a:t> studuje  význam slov v proměnách historického procesu. Například slovo „děvka“ původně služebna, služka, v současnosti hanlivý výraz pro lehkou ženu. Obě </a:t>
            </a:r>
            <a:r>
              <a:rPr lang="cs-CZ" dirty="0" smtClean="0"/>
              <a:t>sémantiky: synchronní i diachronní   </a:t>
            </a:r>
            <a:r>
              <a:rPr lang="cs-CZ" dirty="0" smtClean="0"/>
              <a:t>výborně přispívají k objektivnímu porozumění významu textu a jsou pro filosofickou i teologickou hermeneutiku nepostradatelné. Souhrnně: sémantika je v nejširším smyslu slova nauka o porozumění slov, odstavců, kapitol literárních děl i  historických období. 6/</a:t>
            </a:r>
          </a:p>
          <a:p>
            <a:endParaRPr lang="cs-CZ" dirty="0"/>
          </a:p>
        </p:txBody>
      </p:sp>
    </p:spTree>
    <p:extLst>
      <p:ext uri="{BB962C8B-B14F-4D97-AF65-F5344CB8AC3E}">
        <p14:creationId xmlns:p14="http://schemas.microsoft.com/office/powerpoint/2010/main" val="10775179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634082"/>
          </a:xfrm>
        </p:spPr>
        <p:txBody>
          <a:bodyPr>
            <a:normAutofit fontScale="90000"/>
          </a:bodyPr>
          <a:lstStyle/>
          <a:p>
            <a:r>
              <a:rPr lang="cs-CZ" dirty="0" smtClean="0"/>
              <a:t>Různé obory lingvistiky</a:t>
            </a:r>
            <a:endParaRPr lang="cs-CZ" dirty="0"/>
          </a:p>
        </p:txBody>
      </p:sp>
      <p:sp>
        <p:nvSpPr>
          <p:cNvPr id="3" name="Zástupný symbol pro obsah 2"/>
          <p:cNvSpPr>
            <a:spLocks noGrp="1"/>
          </p:cNvSpPr>
          <p:nvPr>
            <p:ph idx="1"/>
          </p:nvPr>
        </p:nvSpPr>
        <p:spPr>
          <a:xfrm>
            <a:off x="457200" y="1124744"/>
            <a:ext cx="8229600" cy="5001419"/>
          </a:xfrm>
        </p:spPr>
        <p:txBody>
          <a:bodyPr>
            <a:normAutofit fontScale="92500" lnSpcReduction="10000"/>
          </a:bodyPr>
          <a:lstStyle/>
          <a:p>
            <a:r>
              <a:rPr lang="cs-CZ" b="1" dirty="0"/>
              <a:t>8. </a:t>
            </a:r>
            <a:r>
              <a:rPr lang="cs-CZ" b="1" dirty="0" smtClean="0"/>
              <a:t>Sémiotika : </a:t>
            </a:r>
            <a:r>
              <a:rPr lang="cs-CZ" dirty="0" smtClean="0"/>
              <a:t>Původně patřila k filosofii (Aristoteles, Hippokrates, Cicero, Augustin). Teprve v 19. a 20.století zásluhou amerického lingvisty </a:t>
            </a:r>
            <a:r>
              <a:rPr lang="cs-CZ" dirty="0" err="1" smtClean="0"/>
              <a:t>Charlse</a:t>
            </a:r>
            <a:r>
              <a:rPr lang="cs-CZ" dirty="0" smtClean="0"/>
              <a:t> </a:t>
            </a:r>
            <a:r>
              <a:rPr lang="cs-CZ" dirty="0" err="1" smtClean="0"/>
              <a:t>Peirce</a:t>
            </a:r>
            <a:r>
              <a:rPr lang="cs-CZ" dirty="0" smtClean="0"/>
              <a:t> (1839-1914) a již zmíněného švýcarského odborníka Ferdinanda de </a:t>
            </a:r>
            <a:r>
              <a:rPr lang="cs-CZ" dirty="0" err="1" smtClean="0"/>
              <a:t>Saussura</a:t>
            </a:r>
            <a:r>
              <a:rPr lang="cs-CZ" dirty="0" smtClean="0"/>
              <a:t>   vyvinula se v samostatnou disciplínu. Etymologie slova souvisí s řeckým výrazem </a:t>
            </a:r>
            <a:r>
              <a:rPr lang="cs-CZ" dirty="0" err="1" smtClean="0"/>
              <a:t>sémiotikos</a:t>
            </a:r>
            <a:r>
              <a:rPr lang="cs-CZ" dirty="0" smtClean="0"/>
              <a:t>, ukazuje na významy znaků i na toho, kdo je vykládá. V komunikačních procesech sémiotika zkoumá řeč lidského těla, gesta, pohyby hlavou, rukama a jiné.   </a:t>
            </a:r>
            <a:endParaRPr lang="cs-CZ" dirty="0"/>
          </a:p>
        </p:txBody>
      </p:sp>
    </p:spTree>
    <p:extLst>
      <p:ext uri="{BB962C8B-B14F-4D97-AF65-F5344CB8AC3E}">
        <p14:creationId xmlns:p14="http://schemas.microsoft.com/office/powerpoint/2010/main" val="26536171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16632"/>
            <a:ext cx="8229600" cy="648072"/>
          </a:xfrm>
        </p:spPr>
        <p:txBody>
          <a:bodyPr>
            <a:normAutofit fontScale="90000"/>
          </a:bodyPr>
          <a:lstStyle/>
          <a:p>
            <a:r>
              <a:rPr lang="cs-CZ" dirty="0" smtClean="0"/>
              <a:t>Různé obory lingvistiky</a:t>
            </a:r>
            <a:endParaRPr lang="cs-CZ" dirty="0"/>
          </a:p>
        </p:txBody>
      </p:sp>
      <p:sp>
        <p:nvSpPr>
          <p:cNvPr id="3" name="Zástupný symbol pro obsah 2"/>
          <p:cNvSpPr>
            <a:spLocks noGrp="1"/>
          </p:cNvSpPr>
          <p:nvPr>
            <p:ph idx="1"/>
          </p:nvPr>
        </p:nvSpPr>
        <p:spPr>
          <a:xfrm>
            <a:off x="457200" y="980728"/>
            <a:ext cx="8229600" cy="5145435"/>
          </a:xfrm>
        </p:spPr>
        <p:txBody>
          <a:bodyPr/>
          <a:lstStyle/>
          <a:p>
            <a:r>
              <a:rPr lang="cs-CZ" b="1" dirty="0"/>
              <a:t>8. </a:t>
            </a:r>
            <a:r>
              <a:rPr lang="cs-CZ" b="1" dirty="0" smtClean="0"/>
              <a:t>Sémiotika </a:t>
            </a:r>
            <a:r>
              <a:rPr lang="cs-CZ" dirty="0" smtClean="0"/>
              <a:t>Každou lidskou komunikaci doplňují gesta, kterými člověk projevuje vnitřní radost,  rozrušení, strach, nejistotu, nervozitu nebo vztek. Podle Z. Freuda to znamená: „Žádný smrtelník nemůže uchovat tajemství. I když jeho </a:t>
            </a:r>
            <a:r>
              <a:rPr lang="cs-CZ" dirty="0"/>
              <a:t>ú</a:t>
            </a:r>
            <a:r>
              <a:rPr lang="cs-CZ" dirty="0" smtClean="0"/>
              <a:t>sta mlčí, mluví však jeho prsty.“  Psychologie objevila až 130 různých pohybů těla, které signalizují významy.(Studie o gestech: </a:t>
            </a:r>
            <a:r>
              <a:rPr lang="cs-CZ" dirty="0" err="1" smtClean="0"/>
              <a:t>Bolinger</a:t>
            </a:r>
            <a:r>
              <a:rPr lang="cs-CZ" dirty="0" smtClean="0"/>
              <a:t>, D.-</a:t>
            </a:r>
            <a:r>
              <a:rPr lang="cs-CZ" dirty="0" err="1" smtClean="0"/>
              <a:t>Sears</a:t>
            </a:r>
            <a:r>
              <a:rPr lang="cs-CZ" dirty="0" smtClean="0"/>
              <a:t>, A.D. </a:t>
            </a:r>
            <a:r>
              <a:rPr lang="cs-CZ" dirty="0" err="1" smtClean="0"/>
              <a:t>Aspects</a:t>
            </a:r>
            <a:r>
              <a:rPr lang="cs-CZ" dirty="0" smtClean="0"/>
              <a:t> </a:t>
            </a:r>
            <a:r>
              <a:rPr lang="cs-CZ" dirty="0" err="1" smtClean="0"/>
              <a:t>of</a:t>
            </a:r>
            <a:r>
              <a:rPr lang="cs-CZ" dirty="0" smtClean="0"/>
              <a:t> </a:t>
            </a:r>
            <a:r>
              <a:rPr lang="cs-CZ" dirty="0" err="1" smtClean="0"/>
              <a:t>Language</a:t>
            </a:r>
            <a:r>
              <a:rPr lang="cs-CZ" dirty="0" smtClean="0"/>
              <a:t>, London, 1980). </a:t>
            </a:r>
            <a:endParaRPr lang="cs-CZ" dirty="0"/>
          </a:p>
        </p:txBody>
      </p:sp>
    </p:spTree>
    <p:extLst>
      <p:ext uri="{BB962C8B-B14F-4D97-AF65-F5344CB8AC3E}">
        <p14:creationId xmlns:p14="http://schemas.microsoft.com/office/powerpoint/2010/main" val="34123443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720080"/>
          </a:xfrm>
        </p:spPr>
        <p:txBody>
          <a:bodyPr>
            <a:normAutofit fontScale="90000"/>
          </a:bodyPr>
          <a:lstStyle/>
          <a:p>
            <a:r>
              <a:rPr lang="cs-CZ" dirty="0" smtClean="0"/>
              <a:t>Různé obory lingvistiky</a:t>
            </a:r>
            <a:endParaRPr lang="cs-CZ" dirty="0"/>
          </a:p>
        </p:txBody>
      </p:sp>
      <p:sp>
        <p:nvSpPr>
          <p:cNvPr id="3" name="Zástupný symbol pro obsah 2"/>
          <p:cNvSpPr>
            <a:spLocks noGrp="1"/>
          </p:cNvSpPr>
          <p:nvPr>
            <p:ph idx="1"/>
          </p:nvPr>
        </p:nvSpPr>
        <p:spPr>
          <a:xfrm>
            <a:off x="457200" y="980728"/>
            <a:ext cx="8229600" cy="5145435"/>
          </a:xfrm>
        </p:spPr>
        <p:txBody>
          <a:bodyPr/>
          <a:lstStyle/>
          <a:p>
            <a:r>
              <a:rPr lang="cs-CZ" b="1" dirty="0" smtClean="0"/>
              <a:t>Sémiotika shrnutí:  </a:t>
            </a:r>
            <a:r>
              <a:rPr lang="cs-CZ" dirty="0"/>
              <a:t>j</a:t>
            </a:r>
            <a:r>
              <a:rPr lang="cs-CZ" dirty="0" smtClean="0"/>
              <a:t>ako lingvistický obor zkoumá vlastnosti znaků, symbolů a znakových soustav o sobě, jejich významové vztahy a konečně jejich funkci v komunikaci. „Znakovými soustavami mohou být přirozené, umělé i formalizované jazyky.“ (</a:t>
            </a:r>
            <a:r>
              <a:rPr lang="cs-CZ" dirty="0" err="1" smtClean="0"/>
              <a:t>Fil</a:t>
            </a:r>
            <a:r>
              <a:rPr lang="cs-CZ" dirty="0" smtClean="0"/>
              <a:t>. slovník, s. 361)./</a:t>
            </a:r>
            <a:endParaRPr lang="cs-CZ" dirty="0"/>
          </a:p>
        </p:txBody>
      </p:sp>
    </p:spTree>
    <p:extLst>
      <p:ext uri="{BB962C8B-B14F-4D97-AF65-F5344CB8AC3E}">
        <p14:creationId xmlns:p14="http://schemas.microsoft.com/office/powerpoint/2010/main" val="668205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116632"/>
            <a:ext cx="8229600" cy="1143000"/>
          </a:xfrm>
        </p:spPr>
        <p:txBody>
          <a:bodyPr>
            <a:normAutofit/>
          </a:bodyPr>
          <a:lstStyle/>
          <a:p>
            <a:r>
              <a:rPr lang="cs-CZ" dirty="0" smtClean="0"/>
              <a:t>Historicko-religiózní explikace</a:t>
            </a:r>
            <a:endParaRPr lang="cs-CZ" dirty="0"/>
          </a:p>
        </p:txBody>
      </p:sp>
      <p:sp>
        <p:nvSpPr>
          <p:cNvPr id="3" name="Zástupný symbol pro obsah 2"/>
          <p:cNvSpPr>
            <a:spLocks noGrp="1"/>
          </p:cNvSpPr>
          <p:nvPr>
            <p:ph idx="1"/>
          </p:nvPr>
        </p:nvSpPr>
        <p:spPr>
          <a:xfrm>
            <a:off x="539552" y="1124744"/>
            <a:ext cx="8229600" cy="4741987"/>
          </a:xfrm>
        </p:spPr>
        <p:txBody>
          <a:bodyPr/>
          <a:lstStyle/>
          <a:p>
            <a:r>
              <a:rPr lang="cs-CZ" dirty="0" smtClean="0"/>
              <a:t>Hermeneutika se spojuje s řeckým bohem </a:t>
            </a:r>
            <a:r>
              <a:rPr lang="cs-CZ" dirty="0" err="1" smtClean="0"/>
              <a:t>Hermesem</a:t>
            </a:r>
            <a:r>
              <a:rPr lang="cs-CZ" dirty="0"/>
              <a:t> </a:t>
            </a:r>
            <a:r>
              <a:rPr lang="cs-CZ" dirty="0" smtClean="0"/>
              <a:t>(lat. </a:t>
            </a:r>
            <a:r>
              <a:rPr lang="cs-CZ" dirty="0" err="1" smtClean="0"/>
              <a:t>Mercurius</a:t>
            </a:r>
            <a:r>
              <a:rPr lang="cs-CZ" dirty="0" smtClean="0"/>
              <a:t>),  s nímž staří Řekové spojovali vynález písma, rétoriky a </a:t>
            </a:r>
            <a:r>
              <a:rPr lang="cs-CZ" dirty="0" smtClean="0"/>
              <a:t>logiky,  </a:t>
            </a:r>
            <a:r>
              <a:rPr lang="cs-CZ" dirty="0" smtClean="0"/>
              <a:t>zmíněný bůh </a:t>
            </a:r>
            <a:r>
              <a:rPr lang="cs-CZ" dirty="0" smtClean="0"/>
              <a:t>byl zprostředkovatelem </a:t>
            </a:r>
            <a:r>
              <a:rPr lang="cs-CZ" dirty="0" smtClean="0"/>
              <a:t>mezi bohy a lidmi, tj. nejdříve vyposlechl vůli bohů, musel ji porozumět, aby ji mohl prostředkovat lidem. V jeho činnosti jsou zahrnuty: vyslechnutí, porozumění a interpretace. 1/  </a:t>
            </a:r>
            <a:endParaRPr lang="cs-CZ" dirty="0"/>
          </a:p>
        </p:txBody>
      </p:sp>
    </p:spTree>
    <p:extLst>
      <p:ext uri="{BB962C8B-B14F-4D97-AF65-F5344CB8AC3E}">
        <p14:creationId xmlns:p14="http://schemas.microsoft.com/office/powerpoint/2010/main" val="14588169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936104"/>
          </a:xfrm>
        </p:spPr>
        <p:txBody>
          <a:bodyPr>
            <a:normAutofit fontScale="90000"/>
          </a:bodyPr>
          <a:lstStyle/>
          <a:p>
            <a:r>
              <a:rPr lang="cs-CZ" dirty="0" smtClean="0"/>
              <a:t>Univerzalita lidské řeči, charakteristické rysy  </a:t>
            </a:r>
            <a:endParaRPr lang="cs-CZ" dirty="0"/>
          </a:p>
        </p:txBody>
      </p:sp>
      <p:sp>
        <p:nvSpPr>
          <p:cNvPr id="3" name="Zástupný symbol pro obsah 2"/>
          <p:cNvSpPr>
            <a:spLocks noGrp="1"/>
          </p:cNvSpPr>
          <p:nvPr>
            <p:ph idx="1"/>
          </p:nvPr>
        </p:nvSpPr>
        <p:spPr>
          <a:xfrm>
            <a:off x="457200" y="1052736"/>
            <a:ext cx="8229600" cy="5073427"/>
          </a:xfrm>
        </p:spPr>
        <p:txBody>
          <a:bodyPr>
            <a:normAutofit lnSpcReduction="10000"/>
          </a:bodyPr>
          <a:lstStyle/>
          <a:p>
            <a:r>
              <a:rPr lang="cs-CZ" b="1" dirty="0" smtClean="0"/>
              <a:t>9. Hlavní aspekty: </a:t>
            </a:r>
            <a:r>
              <a:rPr lang="cs-CZ" dirty="0" smtClean="0"/>
              <a:t>a/Každý jazyk </a:t>
            </a:r>
            <a:r>
              <a:rPr lang="cs-CZ" dirty="0" smtClean="0"/>
              <a:t>představuje  </a:t>
            </a:r>
            <a:r>
              <a:rPr lang="cs-CZ" dirty="0" smtClean="0"/>
              <a:t>komunikativní </a:t>
            </a:r>
            <a:r>
              <a:rPr lang="cs-CZ" dirty="0" smtClean="0"/>
              <a:t>systém ve světě, </a:t>
            </a:r>
            <a:r>
              <a:rPr lang="cs-CZ" dirty="0" smtClean="0"/>
              <a:t>dá se pochopit, analyzovat  ve vztahu k jiným řečem, b/ obsahuje slovní třídy: substantiva, příslovce, slovesa, zájmena </a:t>
            </a:r>
            <a:r>
              <a:rPr lang="cs-CZ" dirty="0" err="1" smtClean="0"/>
              <a:t>etc</a:t>
            </a:r>
            <a:r>
              <a:rPr lang="cs-CZ" dirty="0" smtClean="0"/>
              <a:t>., a to záleží na hovořícím, jak je využívá, c/ všechny řeči obsahují oznamovací, tázací, příkazové, klady, zápory atd. způsoby vyjadřování, d/ věta tvoří uzavřený celek, e/ emotivní charakter</a:t>
            </a:r>
            <a:r>
              <a:rPr lang="cs-CZ" dirty="0" smtClean="0"/>
              <a:t>: radost</a:t>
            </a:r>
            <a:r>
              <a:rPr lang="cs-CZ" dirty="0" smtClean="0"/>
              <a:t>, pocit štěstí, zármutku, úzkosti, zklamání, hněvu, protestu, shody </a:t>
            </a:r>
            <a:r>
              <a:rPr lang="cs-CZ" dirty="0" err="1" smtClean="0"/>
              <a:t>etc</a:t>
            </a:r>
            <a:r>
              <a:rPr lang="cs-CZ" dirty="0" smtClean="0"/>
              <a:t>.</a:t>
            </a:r>
          </a:p>
          <a:p>
            <a:pPr marL="0" indent="0">
              <a:buNone/>
            </a:pPr>
            <a:endParaRPr lang="cs-CZ" dirty="0"/>
          </a:p>
        </p:txBody>
      </p:sp>
    </p:spTree>
    <p:extLst>
      <p:ext uri="{BB962C8B-B14F-4D97-AF65-F5344CB8AC3E}">
        <p14:creationId xmlns:p14="http://schemas.microsoft.com/office/powerpoint/2010/main" val="24255740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16632"/>
            <a:ext cx="8229600" cy="1143000"/>
          </a:xfrm>
        </p:spPr>
        <p:txBody>
          <a:bodyPr>
            <a:normAutofit fontScale="90000"/>
          </a:bodyPr>
          <a:lstStyle/>
          <a:p>
            <a:r>
              <a:rPr lang="cs-CZ" dirty="0" smtClean="0"/>
              <a:t>Teologická a filozofická hermeneutika  od antiky do 17. století</a:t>
            </a:r>
            <a:endParaRPr lang="cs-CZ" dirty="0"/>
          </a:p>
        </p:txBody>
      </p:sp>
      <p:sp>
        <p:nvSpPr>
          <p:cNvPr id="3" name="Zástupný symbol pro obsah 2"/>
          <p:cNvSpPr>
            <a:spLocks noGrp="1"/>
          </p:cNvSpPr>
          <p:nvPr>
            <p:ph idx="1"/>
          </p:nvPr>
        </p:nvSpPr>
        <p:spPr>
          <a:xfrm>
            <a:off x="457200" y="1268760"/>
            <a:ext cx="8229600" cy="4857403"/>
          </a:xfrm>
        </p:spPr>
        <p:txBody>
          <a:bodyPr>
            <a:normAutofit fontScale="92500" lnSpcReduction="20000"/>
          </a:bodyPr>
          <a:lstStyle/>
          <a:p>
            <a:r>
              <a:rPr lang="cs-CZ" b="1" dirty="0" smtClean="0"/>
              <a:t>10.Společná </a:t>
            </a:r>
            <a:r>
              <a:rPr lang="cs-CZ" b="1" dirty="0" smtClean="0"/>
              <a:t>cesta</a:t>
            </a:r>
            <a:r>
              <a:rPr lang="cs-CZ" dirty="0" smtClean="0"/>
              <a:t> všimneme si jen některých akcentů filozoficko-teologických </a:t>
            </a:r>
            <a:r>
              <a:rPr lang="cs-CZ" dirty="0"/>
              <a:t>hermeneutických </a:t>
            </a:r>
            <a:r>
              <a:rPr lang="cs-CZ" dirty="0" smtClean="0"/>
              <a:t>systémů :</a:t>
            </a:r>
            <a:endParaRPr lang="cs-CZ" dirty="0" smtClean="0"/>
          </a:p>
          <a:p>
            <a:r>
              <a:rPr lang="cs-CZ" b="1" dirty="0" smtClean="0"/>
              <a:t>10.1 Platon</a:t>
            </a:r>
            <a:r>
              <a:rPr lang="cs-CZ" dirty="0" smtClean="0"/>
              <a:t> (427-347 ante AD), významný řecký filozof, zakladatel objektivního idealismu pomocí učení o idejích,  autor mnohých filosofických spisů, psaných formou dialogu. V dílech: </a:t>
            </a:r>
            <a:r>
              <a:rPr lang="cs-CZ" dirty="0" err="1" smtClean="0"/>
              <a:t>Menon</a:t>
            </a:r>
            <a:r>
              <a:rPr lang="cs-CZ" dirty="0" smtClean="0"/>
              <a:t> (vědění </a:t>
            </a:r>
            <a:r>
              <a:rPr lang="cs-CZ" dirty="0"/>
              <a:t> </a:t>
            </a:r>
            <a:r>
              <a:rPr lang="cs-CZ" dirty="0" smtClean="0"/>
              <a:t>je mínění) a </a:t>
            </a:r>
            <a:r>
              <a:rPr lang="cs-CZ" dirty="0" err="1" smtClean="0"/>
              <a:t>Kratylos</a:t>
            </a:r>
            <a:r>
              <a:rPr lang="cs-CZ" dirty="0" smtClean="0"/>
              <a:t> – řeč a jazyk razí pojem „</a:t>
            </a:r>
            <a:r>
              <a:rPr lang="cs-CZ" dirty="0" err="1" smtClean="0"/>
              <a:t>herméneutiké</a:t>
            </a:r>
            <a:r>
              <a:rPr lang="cs-CZ" dirty="0" smtClean="0"/>
              <a:t>  </a:t>
            </a:r>
            <a:r>
              <a:rPr lang="cs-CZ" dirty="0" err="1" smtClean="0"/>
              <a:t>téchné</a:t>
            </a:r>
            <a:r>
              <a:rPr lang="cs-CZ" dirty="0" smtClean="0"/>
              <a:t>“ neboli hermeneutika jako  interpretační umění – </a:t>
            </a:r>
            <a:r>
              <a:rPr lang="cs-CZ" dirty="0" err="1" smtClean="0"/>
              <a:t>ars</a:t>
            </a:r>
            <a:r>
              <a:rPr lang="cs-CZ" dirty="0" smtClean="0"/>
              <a:t> </a:t>
            </a:r>
            <a:r>
              <a:rPr lang="cs-CZ" dirty="0" err="1" smtClean="0"/>
              <a:t>interpretandi</a:t>
            </a:r>
            <a:r>
              <a:rPr lang="cs-CZ" dirty="0" smtClean="0"/>
              <a:t>, které se spojuje se schopností vykládat náboženská proroctví a poezie.  8/ </a:t>
            </a:r>
            <a:endParaRPr lang="cs-CZ" dirty="0"/>
          </a:p>
        </p:txBody>
      </p:sp>
    </p:spTree>
    <p:extLst>
      <p:ext uri="{BB962C8B-B14F-4D97-AF65-F5344CB8AC3E}">
        <p14:creationId xmlns:p14="http://schemas.microsoft.com/office/powerpoint/2010/main" val="42891932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16632"/>
            <a:ext cx="8229600" cy="1026368"/>
          </a:xfrm>
        </p:spPr>
        <p:txBody>
          <a:bodyPr/>
          <a:lstStyle/>
          <a:p>
            <a:r>
              <a:rPr lang="cs-CZ" dirty="0" smtClean="0"/>
              <a:t>Od antiky k 17.století</a:t>
            </a:r>
            <a:endParaRPr lang="cs-CZ" dirty="0"/>
          </a:p>
        </p:txBody>
      </p:sp>
      <p:sp>
        <p:nvSpPr>
          <p:cNvPr id="3" name="Zástupný symbol pro obsah 2"/>
          <p:cNvSpPr>
            <a:spLocks noGrp="1"/>
          </p:cNvSpPr>
          <p:nvPr>
            <p:ph idx="1"/>
          </p:nvPr>
        </p:nvSpPr>
        <p:spPr>
          <a:xfrm>
            <a:off x="457200" y="1052736"/>
            <a:ext cx="8229600" cy="5073427"/>
          </a:xfrm>
        </p:spPr>
        <p:txBody>
          <a:bodyPr/>
          <a:lstStyle/>
          <a:p>
            <a:r>
              <a:rPr lang="cs-CZ" b="1" dirty="0" smtClean="0"/>
              <a:t>10.2 Aristoteles</a:t>
            </a:r>
            <a:r>
              <a:rPr lang="cs-CZ" dirty="0" smtClean="0"/>
              <a:t> (384-322), </a:t>
            </a:r>
            <a:r>
              <a:rPr lang="cs-CZ" b="1" dirty="0" smtClean="0"/>
              <a:t>Peri </a:t>
            </a:r>
            <a:r>
              <a:rPr lang="cs-CZ" b="1" dirty="0" err="1" smtClean="0"/>
              <a:t>herméneía</a:t>
            </a:r>
            <a:r>
              <a:rPr lang="cs-CZ" b="1" dirty="0" smtClean="0"/>
              <a:t> </a:t>
            </a:r>
            <a:r>
              <a:rPr lang="cs-CZ" dirty="0" smtClean="0"/>
              <a:t>– O interpretaci, hermeneutiku chápe „jako lidskou potenciální schopnost definovat výpovědi, které se vztahují k pravdě nebo k nepravdě věci.“ V jeho pojetí hermeneutika nemá nic společného s logikou, rétorikou a poetikou, nýbrž s lidským intelektem, který vypovídá a činí úsudky o tom, co je a co není pravda. Z tohoto etického předpokladu vyplývá  jednostranné poslání hermeneutiky. </a:t>
            </a:r>
            <a:endParaRPr lang="cs-CZ" dirty="0"/>
          </a:p>
        </p:txBody>
      </p:sp>
    </p:spTree>
    <p:extLst>
      <p:ext uri="{BB962C8B-B14F-4D97-AF65-F5344CB8AC3E}">
        <p14:creationId xmlns:p14="http://schemas.microsoft.com/office/powerpoint/2010/main" val="19696472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94122"/>
          </a:xfrm>
        </p:spPr>
        <p:txBody>
          <a:bodyPr/>
          <a:lstStyle/>
          <a:p>
            <a:r>
              <a:rPr lang="cs-CZ" dirty="0" smtClean="0"/>
              <a:t>Od antiky k 17.století</a:t>
            </a:r>
            <a:endParaRPr lang="cs-CZ" dirty="0"/>
          </a:p>
        </p:txBody>
      </p:sp>
      <p:sp>
        <p:nvSpPr>
          <p:cNvPr id="3" name="Zástupný symbol pro obsah 2"/>
          <p:cNvSpPr>
            <a:spLocks noGrp="1"/>
          </p:cNvSpPr>
          <p:nvPr>
            <p:ph idx="1"/>
          </p:nvPr>
        </p:nvSpPr>
        <p:spPr>
          <a:xfrm>
            <a:off x="457200" y="1124744"/>
            <a:ext cx="8229600" cy="5328592"/>
          </a:xfrm>
        </p:spPr>
        <p:txBody>
          <a:bodyPr>
            <a:normAutofit fontScale="92500"/>
          </a:bodyPr>
          <a:lstStyle/>
          <a:p>
            <a:pPr marL="0" indent="0">
              <a:buNone/>
            </a:pPr>
            <a:r>
              <a:rPr lang="cs-CZ" dirty="0" smtClean="0"/>
              <a:t>Shrnutí obou filozofů, hermeneutika je:</a:t>
            </a:r>
          </a:p>
          <a:p>
            <a:r>
              <a:rPr lang="cs-CZ" b="1" dirty="0" smtClean="0"/>
              <a:t>Schopností formulovat</a:t>
            </a:r>
            <a:r>
              <a:rPr lang="cs-CZ" dirty="0" smtClean="0"/>
              <a:t> správný úsudek o věcech, jehož předpokladem je porozumění předmětům i věcem,</a:t>
            </a:r>
          </a:p>
          <a:p>
            <a:r>
              <a:rPr lang="cs-CZ" dirty="0" smtClean="0"/>
              <a:t>Hermeneutika </a:t>
            </a:r>
            <a:r>
              <a:rPr lang="cs-CZ" b="1" dirty="0" smtClean="0"/>
              <a:t>umí oddělit</a:t>
            </a:r>
            <a:r>
              <a:rPr lang="cs-CZ" dirty="0" smtClean="0"/>
              <a:t> pravdu od nepravdy,</a:t>
            </a:r>
          </a:p>
          <a:p>
            <a:r>
              <a:rPr lang="cs-CZ" b="1" dirty="0" smtClean="0"/>
              <a:t>Obsahuje</a:t>
            </a:r>
            <a:r>
              <a:rPr lang="cs-CZ" dirty="0" smtClean="0"/>
              <a:t> logické myšlení, které postupuje od známých k neznámým věcem,</a:t>
            </a:r>
          </a:p>
          <a:p>
            <a:r>
              <a:rPr lang="cs-CZ" dirty="0" smtClean="0"/>
              <a:t>Úsudek o pravdě a nepravdě </a:t>
            </a:r>
            <a:r>
              <a:rPr lang="cs-CZ" b="1" dirty="0" smtClean="0"/>
              <a:t>se nemůže obejít</a:t>
            </a:r>
            <a:r>
              <a:rPr lang="cs-CZ" dirty="0" smtClean="0"/>
              <a:t> bez objektivní analýzy, která selektuje relevantní nástroje pro porozumění a interpretaci. 9/</a:t>
            </a:r>
            <a:endParaRPr lang="cs-CZ" dirty="0"/>
          </a:p>
        </p:txBody>
      </p:sp>
    </p:spTree>
    <p:extLst>
      <p:ext uri="{BB962C8B-B14F-4D97-AF65-F5344CB8AC3E}">
        <p14:creationId xmlns:p14="http://schemas.microsoft.com/office/powerpoint/2010/main" val="35109839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0"/>
            <a:ext cx="8229600" cy="922114"/>
          </a:xfrm>
        </p:spPr>
        <p:txBody>
          <a:bodyPr/>
          <a:lstStyle/>
          <a:p>
            <a:r>
              <a:rPr lang="cs-CZ" dirty="0" smtClean="0"/>
              <a:t>Od antiky do 17.století</a:t>
            </a:r>
            <a:endParaRPr lang="cs-CZ" dirty="0"/>
          </a:p>
        </p:txBody>
      </p:sp>
      <p:sp>
        <p:nvSpPr>
          <p:cNvPr id="3" name="Zástupný symbol pro obsah 2"/>
          <p:cNvSpPr>
            <a:spLocks noGrp="1"/>
          </p:cNvSpPr>
          <p:nvPr>
            <p:ph idx="1"/>
          </p:nvPr>
        </p:nvSpPr>
        <p:spPr>
          <a:xfrm>
            <a:off x="395536" y="764704"/>
            <a:ext cx="8229600" cy="5832648"/>
          </a:xfrm>
        </p:spPr>
        <p:txBody>
          <a:bodyPr>
            <a:normAutofit/>
          </a:bodyPr>
          <a:lstStyle/>
          <a:p>
            <a:r>
              <a:rPr lang="cs-CZ" b="1" dirty="0" smtClean="0"/>
              <a:t>10.3. Stoicismus</a:t>
            </a:r>
            <a:r>
              <a:rPr lang="cs-CZ" dirty="0" smtClean="0"/>
              <a:t>, stoikové, stoa, řeckořímská filosofická škola z období helenismu v prvních stoletích n.l., založil ji </a:t>
            </a:r>
            <a:r>
              <a:rPr lang="cs-CZ" dirty="0" err="1" smtClean="0"/>
              <a:t>Zénon</a:t>
            </a:r>
            <a:r>
              <a:rPr lang="cs-CZ" dirty="0" smtClean="0"/>
              <a:t> kolem roku 300 ante. Filosofii dělili na tři části: „logiku, fyziku a etiku, z nichž nejvíce si cenili etiku.“ </a:t>
            </a:r>
            <a:r>
              <a:rPr lang="cs-CZ" dirty="0"/>
              <a:t> </a:t>
            </a:r>
            <a:r>
              <a:rPr lang="cs-CZ" dirty="0" smtClean="0"/>
              <a:t>Logiku spojovali s „ poznáním pravdy jako smyslového vnímání (</a:t>
            </a:r>
            <a:r>
              <a:rPr lang="cs-CZ" dirty="0" err="1" smtClean="0"/>
              <a:t>aisthésis</a:t>
            </a:r>
            <a:r>
              <a:rPr lang="cs-CZ" dirty="0" smtClean="0"/>
              <a:t>),“ kterým vzniká také „zkušenost (</a:t>
            </a:r>
            <a:r>
              <a:rPr lang="cs-CZ" dirty="0" err="1" smtClean="0"/>
              <a:t>empeiria</a:t>
            </a:r>
            <a:r>
              <a:rPr lang="cs-CZ" dirty="0" smtClean="0"/>
              <a:t>)“. Představa zachycuje předmět (</a:t>
            </a:r>
            <a:r>
              <a:rPr lang="cs-CZ" dirty="0" err="1" smtClean="0"/>
              <a:t>fantasia</a:t>
            </a:r>
            <a:r>
              <a:rPr lang="cs-CZ" dirty="0" smtClean="0"/>
              <a:t> </a:t>
            </a:r>
            <a:r>
              <a:rPr lang="cs-CZ" dirty="0" err="1" smtClean="0"/>
              <a:t>kataleptiké</a:t>
            </a:r>
            <a:r>
              <a:rPr lang="cs-CZ" dirty="0" smtClean="0"/>
              <a:t>) a rozum přitaká obsahu vjemu.“ S. znají i pojem lógos.10/</a:t>
            </a:r>
            <a:endParaRPr lang="cs-CZ" dirty="0"/>
          </a:p>
        </p:txBody>
      </p:sp>
    </p:spTree>
    <p:extLst>
      <p:ext uri="{BB962C8B-B14F-4D97-AF65-F5344CB8AC3E}">
        <p14:creationId xmlns:p14="http://schemas.microsoft.com/office/powerpoint/2010/main" val="5296685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0"/>
            <a:ext cx="8229600" cy="850106"/>
          </a:xfrm>
        </p:spPr>
        <p:txBody>
          <a:bodyPr/>
          <a:lstStyle/>
          <a:p>
            <a:r>
              <a:rPr lang="cs-CZ" dirty="0" smtClean="0"/>
              <a:t>Od antiky k 17.století</a:t>
            </a:r>
            <a:endParaRPr lang="cs-CZ" dirty="0"/>
          </a:p>
        </p:txBody>
      </p:sp>
      <p:sp>
        <p:nvSpPr>
          <p:cNvPr id="3" name="Zástupný symbol pro obsah 2"/>
          <p:cNvSpPr>
            <a:spLocks noGrp="1"/>
          </p:cNvSpPr>
          <p:nvPr>
            <p:ph idx="1"/>
          </p:nvPr>
        </p:nvSpPr>
        <p:spPr>
          <a:xfrm>
            <a:off x="457200" y="692696"/>
            <a:ext cx="8229600" cy="5433467"/>
          </a:xfrm>
        </p:spPr>
        <p:txBody>
          <a:bodyPr>
            <a:normAutofit fontScale="85000" lnSpcReduction="20000"/>
          </a:bodyPr>
          <a:lstStyle/>
          <a:p>
            <a:r>
              <a:rPr lang="cs-CZ" b="1" dirty="0" smtClean="0"/>
              <a:t>10.4. Tertulián </a:t>
            </a:r>
            <a:r>
              <a:rPr lang="cs-CZ" dirty="0" smtClean="0"/>
              <a:t>(160-225, A.D.), spisovatel, apologeta, nevybíravý kritik řecké kultury a filosofie, známá jsou jeho díla: De </a:t>
            </a:r>
            <a:r>
              <a:rPr lang="cs-CZ" dirty="0" err="1" smtClean="0"/>
              <a:t>testimonio</a:t>
            </a:r>
            <a:r>
              <a:rPr lang="cs-CZ" dirty="0" smtClean="0"/>
              <a:t> </a:t>
            </a:r>
            <a:r>
              <a:rPr lang="cs-CZ" dirty="0" err="1" smtClean="0"/>
              <a:t>animae</a:t>
            </a:r>
            <a:r>
              <a:rPr lang="cs-CZ" dirty="0" smtClean="0"/>
              <a:t> a </a:t>
            </a:r>
            <a:r>
              <a:rPr lang="cs-CZ" dirty="0" err="1" smtClean="0"/>
              <a:t>Adversus</a:t>
            </a:r>
            <a:r>
              <a:rPr lang="cs-CZ" dirty="0" smtClean="0"/>
              <a:t> </a:t>
            </a:r>
            <a:r>
              <a:rPr lang="cs-CZ" dirty="0" err="1" smtClean="0"/>
              <a:t>Marcionem</a:t>
            </a:r>
            <a:r>
              <a:rPr lang="cs-CZ" dirty="0" smtClean="0"/>
              <a:t>. Jeho hermeneutika se soustřeďuje k Písmu a pro jeho relevantní pochopení navrhuje „normy správné exegeze Písma“.  Pro porozumění textu Písma navrhuje: </a:t>
            </a:r>
            <a:r>
              <a:rPr lang="cs-CZ" b="1" dirty="0" smtClean="0"/>
              <a:t>a/ nejdříve pochopit</a:t>
            </a:r>
            <a:r>
              <a:rPr lang="cs-CZ" dirty="0" smtClean="0"/>
              <a:t> „význam slova (</a:t>
            </a:r>
            <a:r>
              <a:rPr lang="cs-CZ" dirty="0" err="1" smtClean="0"/>
              <a:t>Wortsinn</a:t>
            </a:r>
            <a:r>
              <a:rPr lang="cs-CZ" dirty="0" smtClean="0"/>
              <a:t>)“ , b/ r</a:t>
            </a:r>
            <a:r>
              <a:rPr lang="cs-CZ" b="1" dirty="0" smtClean="0"/>
              <a:t>eflektovat </a:t>
            </a:r>
            <a:r>
              <a:rPr lang="cs-CZ" dirty="0" smtClean="0"/>
              <a:t>textovou, historickou a myšlenkovou souvislost textu; c/ </a:t>
            </a:r>
            <a:r>
              <a:rPr lang="cs-CZ" b="1" dirty="0" smtClean="0"/>
              <a:t>nesrozumitelná místa</a:t>
            </a:r>
            <a:r>
              <a:rPr lang="cs-CZ" dirty="0" smtClean="0"/>
              <a:t> chápat ze srozumitelných, d/ usilovat o </a:t>
            </a:r>
            <a:r>
              <a:rPr lang="cs-CZ" b="1" dirty="0" smtClean="0"/>
              <a:t>působení Ducha svatého,  </a:t>
            </a:r>
            <a:r>
              <a:rPr lang="cs-CZ" dirty="0" smtClean="0"/>
              <a:t>který jako jediný pomáhá spolehlivě interpretovat Písmo. Tertuliánova hermeneutika se soustřeďuje k  pochopení významu biblických textů, předpokládá víru v Boha a je méně určována filosofickým zájmem. </a:t>
            </a:r>
            <a:endParaRPr lang="cs-CZ" dirty="0"/>
          </a:p>
        </p:txBody>
      </p:sp>
    </p:spTree>
    <p:extLst>
      <p:ext uri="{BB962C8B-B14F-4D97-AF65-F5344CB8AC3E}">
        <p14:creationId xmlns:p14="http://schemas.microsoft.com/office/powerpoint/2010/main" val="27544247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720080"/>
          </a:xfrm>
        </p:spPr>
        <p:txBody>
          <a:bodyPr>
            <a:normAutofit fontScale="90000"/>
          </a:bodyPr>
          <a:lstStyle/>
          <a:p>
            <a:r>
              <a:rPr lang="cs-CZ" dirty="0" smtClean="0"/>
              <a:t>Od antiky k 17.století</a:t>
            </a:r>
            <a:endParaRPr lang="cs-CZ" dirty="0"/>
          </a:p>
        </p:txBody>
      </p:sp>
      <p:sp>
        <p:nvSpPr>
          <p:cNvPr id="3" name="Zástupný symbol pro obsah 2"/>
          <p:cNvSpPr>
            <a:spLocks noGrp="1"/>
          </p:cNvSpPr>
          <p:nvPr>
            <p:ph idx="1"/>
          </p:nvPr>
        </p:nvSpPr>
        <p:spPr>
          <a:xfrm>
            <a:off x="457200" y="764704"/>
            <a:ext cx="8229600" cy="5361459"/>
          </a:xfrm>
        </p:spPr>
        <p:txBody>
          <a:bodyPr>
            <a:normAutofit fontScale="85000" lnSpcReduction="20000"/>
          </a:bodyPr>
          <a:lstStyle/>
          <a:p>
            <a:r>
              <a:rPr lang="cs-CZ" b="1" dirty="0" smtClean="0"/>
              <a:t>10.5. </a:t>
            </a:r>
            <a:r>
              <a:rPr lang="cs-CZ" b="1" dirty="0" err="1" smtClean="0"/>
              <a:t>Origenes</a:t>
            </a:r>
            <a:r>
              <a:rPr lang="cs-CZ" b="1" dirty="0" smtClean="0"/>
              <a:t> z Alexandrie</a:t>
            </a:r>
            <a:r>
              <a:rPr lang="cs-CZ" dirty="0" smtClean="0"/>
              <a:t>  (185-254, </a:t>
            </a:r>
            <a:r>
              <a:rPr lang="cs-CZ" dirty="0" err="1" smtClean="0"/>
              <a:t>a.d</a:t>
            </a:r>
            <a:r>
              <a:rPr lang="cs-CZ" dirty="0" smtClean="0"/>
              <a:t>.), teolog, církevní spisovatel, apologeta, který se chce vyvarovat gnostické spekulace,  proslavil se filosofickým dílem </a:t>
            </a:r>
            <a:r>
              <a:rPr lang="cs-CZ" b="1" dirty="0" smtClean="0"/>
              <a:t>De </a:t>
            </a:r>
            <a:r>
              <a:rPr lang="cs-CZ" b="1" dirty="0" err="1" smtClean="0"/>
              <a:t>principiis</a:t>
            </a:r>
            <a:r>
              <a:rPr lang="cs-CZ" b="1" dirty="0" smtClean="0"/>
              <a:t> – O počátcích.</a:t>
            </a:r>
            <a:r>
              <a:rPr lang="cs-CZ" dirty="0" smtClean="0"/>
              <a:t> Převážně se soustřeďoval k porozumění Bibli, zavedl do teologické hermeneutiky alegorickou metodu, kterou na rozdíl od </a:t>
            </a:r>
            <a:r>
              <a:rPr lang="cs-CZ" dirty="0" err="1" smtClean="0"/>
              <a:t>Filóna</a:t>
            </a:r>
            <a:r>
              <a:rPr lang="cs-CZ" dirty="0" smtClean="0"/>
              <a:t> Alexandrijského aplikoval i na Nový zákon. Řecké sloveso „</a:t>
            </a:r>
            <a:r>
              <a:rPr lang="cs-CZ" dirty="0" err="1" smtClean="0"/>
              <a:t>allégorein</a:t>
            </a:r>
            <a:r>
              <a:rPr lang="cs-CZ" dirty="0" smtClean="0"/>
              <a:t> – mluvit obrazně, „etymologicky odvozeno od alla </a:t>
            </a:r>
            <a:r>
              <a:rPr lang="cs-CZ" dirty="0" err="1" smtClean="0"/>
              <a:t>agoreuein</a:t>
            </a:r>
            <a:r>
              <a:rPr lang="cs-CZ" dirty="0" smtClean="0"/>
              <a:t>, říkat něco jiného, než je míněno, přenesený způsob slovního nebo písemného vyjadřování jinotajně,“ zdůrazňuje nutnost pochopení mezi napsaným textem a jeho skrytým, hlubším, vlastním smyslem. Alegorická metoda výkladu Písma se udržela až do moderní doby.</a:t>
            </a:r>
          </a:p>
          <a:p>
            <a:pPr marL="0" indent="0">
              <a:buNone/>
            </a:pPr>
            <a:r>
              <a:rPr lang="cs-CZ" dirty="0" smtClean="0"/>
              <a:t>Více, viz </a:t>
            </a:r>
            <a:r>
              <a:rPr lang="cs-CZ" dirty="0" err="1" smtClean="0"/>
              <a:t>Fil</a:t>
            </a:r>
            <a:r>
              <a:rPr lang="cs-CZ" dirty="0" smtClean="0"/>
              <a:t>. Slovník, 1998,  s.17-18.  </a:t>
            </a:r>
            <a:endParaRPr lang="cs-CZ" dirty="0"/>
          </a:p>
        </p:txBody>
      </p:sp>
    </p:spTree>
    <p:extLst>
      <p:ext uri="{BB962C8B-B14F-4D97-AF65-F5344CB8AC3E}">
        <p14:creationId xmlns:p14="http://schemas.microsoft.com/office/powerpoint/2010/main" val="18396827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648072"/>
          </a:xfrm>
        </p:spPr>
        <p:txBody>
          <a:bodyPr>
            <a:normAutofit fontScale="90000"/>
          </a:bodyPr>
          <a:lstStyle/>
          <a:p>
            <a:r>
              <a:rPr lang="cs-CZ" dirty="0" smtClean="0"/>
              <a:t>Od antiky po 17.století</a:t>
            </a:r>
            <a:endParaRPr lang="cs-CZ" dirty="0"/>
          </a:p>
        </p:txBody>
      </p:sp>
      <p:sp>
        <p:nvSpPr>
          <p:cNvPr id="3" name="Zástupný symbol pro obsah 2"/>
          <p:cNvSpPr>
            <a:spLocks noGrp="1"/>
          </p:cNvSpPr>
          <p:nvPr>
            <p:ph idx="1"/>
          </p:nvPr>
        </p:nvSpPr>
        <p:spPr>
          <a:xfrm>
            <a:off x="457200" y="980728"/>
            <a:ext cx="8229600" cy="5145435"/>
          </a:xfrm>
        </p:spPr>
        <p:txBody>
          <a:bodyPr>
            <a:normAutofit fontScale="92500"/>
          </a:bodyPr>
          <a:lstStyle/>
          <a:p>
            <a:r>
              <a:rPr lang="cs-CZ" b="1" dirty="0" smtClean="0"/>
              <a:t>10.5. </a:t>
            </a:r>
            <a:r>
              <a:rPr lang="cs-CZ" b="1" dirty="0" err="1" smtClean="0"/>
              <a:t>Origenes</a:t>
            </a:r>
            <a:r>
              <a:rPr lang="cs-CZ" b="1" dirty="0" smtClean="0"/>
              <a:t>  : </a:t>
            </a:r>
            <a:r>
              <a:rPr lang="cs-CZ" dirty="0"/>
              <a:t>z</a:t>
            </a:r>
            <a:r>
              <a:rPr lang="cs-CZ" dirty="0" smtClean="0"/>
              <a:t>ákladní důrazy biblické hermeneutiky: a/ </a:t>
            </a:r>
            <a:r>
              <a:rPr lang="cs-CZ" b="1" dirty="0" smtClean="0"/>
              <a:t>Hermeneut musí mít víru</a:t>
            </a:r>
            <a:r>
              <a:rPr lang="cs-CZ" dirty="0" smtClean="0"/>
              <a:t> v J.K. a ta je předpokladem porozumění a výkladu </a:t>
            </a:r>
            <a:r>
              <a:rPr lang="cs-CZ" dirty="0" smtClean="0"/>
              <a:t>Písma skrze Ducha svatého </a:t>
            </a:r>
            <a:r>
              <a:rPr lang="cs-CZ" dirty="0" smtClean="0"/>
              <a:t>(J 3,7), b/ </a:t>
            </a:r>
            <a:r>
              <a:rPr lang="cs-CZ" b="1" dirty="0" smtClean="0"/>
              <a:t>literárně historický a filosofický výklad </a:t>
            </a:r>
            <a:r>
              <a:rPr lang="cs-CZ" dirty="0" smtClean="0"/>
              <a:t>Písma  nestačí, protože „litera </a:t>
            </a:r>
            <a:r>
              <a:rPr lang="cs-CZ" dirty="0" err="1"/>
              <a:t>enim</a:t>
            </a:r>
            <a:r>
              <a:rPr lang="cs-CZ" dirty="0"/>
              <a:t> </a:t>
            </a:r>
            <a:r>
              <a:rPr lang="cs-CZ" dirty="0" err="1"/>
              <a:t>occidit</a:t>
            </a:r>
            <a:r>
              <a:rPr lang="cs-CZ" dirty="0"/>
              <a:t>, </a:t>
            </a:r>
            <a:r>
              <a:rPr lang="cs-CZ" dirty="0" smtClean="0"/>
              <a:t>Spiritus </a:t>
            </a:r>
            <a:r>
              <a:rPr lang="cs-CZ" dirty="0" err="1" smtClean="0"/>
              <a:t>sanctus</a:t>
            </a:r>
            <a:r>
              <a:rPr lang="cs-CZ" dirty="0" smtClean="0"/>
              <a:t> </a:t>
            </a:r>
            <a:r>
              <a:rPr lang="cs-CZ" dirty="0"/>
              <a:t>autem </a:t>
            </a:r>
            <a:r>
              <a:rPr lang="cs-CZ" dirty="0" err="1" smtClean="0"/>
              <a:t>vivificat</a:t>
            </a:r>
            <a:r>
              <a:rPr lang="cs-CZ" dirty="0" smtClean="0"/>
              <a:t> (2 K 3,6) a také otvírá pravý význam Písma: „Věříme, že Písma byla napsána Duchem Božím a nemají ani tolik verbální smysl, jako spíše skrytý většině lidi“. Písmo obsahuje Boží zjevení a morální poučení.11/  </a:t>
            </a:r>
            <a:endParaRPr lang="cs-CZ" dirty="0"/>
          </a:p>
        </p:txBody>
      </p:sp>
    </p:spTree>
    <p:extLst>
      <p:ext uri="{BB962C8B-B14F-4D97-AF65-F5344CB8AC3E}">
        <p14:creationId xmlns:p14="http://schemas.microsoft.com/office/powerpoint/2010/main" val="16199963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792088"/>
          </a:xfrm>
        </p:spPr>
        <p:txBody>
          <a:bodyPr/>
          <a:lstStyle/>
          <a:p>
            <a:r>
              <a:rPr lang="cs-CZ" dirty="0" smtClean="0"/>
              <a:t>Od antiky po 17.století  </a:t>
            </a:r>
            <a:endParaRPr lang="cs-CZ" dirty="0"/>
          </a:p>
        </p:txBody>
      </p:sp>
      <p:sp>
        <p:nvSpPr>
          <p:cNvPr id="3" name="Zástupný symbol pro obsah 2"/>
          <p:cNvSpPr>
            <a:spLocks noGrp="1"/>
          </p:cNvSpPr>
          <p:nvPr>
            <p:ph idx="1"/>
          </p:nvPr>
        </p:nvSpPr>
        <p:spPr>
          <a:xfrm>
            <a:off x="457200" y="980728"/>
            <a:ext cx="8229600" cy="5145435"/>
          </a:xfrm>
        </p:spPr>
        <p:txBody>
          <a:bodyPr>
            <a:normAutofit fontScale="92500"/>
          </a:bodyPr>
          <a:lstStyle/>
          <a:p>
            <a:r>
              <a:rPr lang="cs-CZ" b="1" dirty="0" smtClean="0"/>
              <a:t>10.5.1. </a:t>
            </a:r>
            <a:r>
              <a:rPr lang="cs-CZ" b="1" dirty="0" err="1" smtClean="0"/>
              <a:t>Origenes</a:t>
            </a:r>
            <a:r>
              <a:rPr lang="cs-CZ" b="1" dirty="0" smtClean="0"/>
              <a:t> ,  </a:t>
            </a:r>
            <a:r>
              <a:rPr lang="cs-CZ" dirty="0" smtClean="0"/>
              <a:t>Antropologie III, rozlišuje tři smysly Písma: </a:t>
            </a:r>
            <a:r>
              <a:rPr lang="cs-CZ" b="1" dirty="0" smtClean="0"/>
              <a:t>a/</a:t>
            </a:r>
            <a:r>
              <a:rPr lang="cs-CZ" dirty="0" smtClean="0"/>
              <a:t> </a:t>
            </a:r>
            <a:r>
              <a:rPr lang="cs-CZ" b="1" dirty="0" smtClean="0"/>
              <a:t>„somatický“</a:t>
            </a:r>
            <a:r>
              <a:rPr lang="cs-CZ" dirty="0" smtClean="0"/>
              <a:t> –historicko-gramatický, lze ho pochopit studiem sémantické analýzy slov a historických souvislosti, </a:t>
            </a:r>
            <a:r>
              <a:rPr lang="cs-CZ" b="1" dirty="0" smtClean="0"/>
              <a:t>b/ psychický </a:t>
            </a:r>
            <a:r>
              <a:rPr lang="cs-CZ" dirty="0" smtClean="0"/>
              <a:t>– otvírá morální požadavky a poučení, </a:t>
            </a:r>
            <a:r>
              <a:rPr lang="cs-CZ" b="1" dirty="0" smtClean="0"/>
              <a:t>c/ duchovní smysl </a:t>
            </a:r>
            <a:r>
              <a:rPr lang="cs-CZ" dirty="0" smtClean="0"/>
              <a:t>umožňuje pochopit alegorická metoda a skrze působení Ducha svatého. K tomuto  hermeneutickému porozumění Písmu  </a:t>
            </a:r>
            <a:r>
              <a:rPr lang="cs-CZ" dirty="0" err="1" smtClean="0"/>
              <a:t>Origenés</a:t>
            </a:r>
            <a:r>
              <a:rPr lang="cs-CZ" dirty="0" smtClean="0"/>
              <a:t> připojil později </a:t>
            </a:r>
            <a:r>
              <a:rPr lang="cs-CZ" b="1" dirty="0" smtClean="0"/>
              <a:t>církevní tradici,</a:t>
            </a:r>
            <a:r>
              <a:rPr lang="cs-CZ" dirty="0" smtClean="0"/>
              <a:t> která se v dějinném vývoji stala „hermeneutickým kritériem“ (</a:t>
            </a:r>
            <a:r>
              <a:rPr lang="cs-CZ" dirty="0" err="1" smtClean="0"/>
              <a:t>Palmer</a:t>
            </a:r>
            <a:r>
              <a:rPr lang="cs-CZ" dirty="0" smtClean="0"/>
              <a:t>, E. Richard, </a:t>
            </a:r>
            <a:r>
              <a:rPr lang="cs-CZ" dirty="0" err="1" smtClean="0"/>
              <a:t>Op.cit</a:t>
            </a:r>
            <a:r>
              <a:rPr lang="cs-CZ" dirty="0" smtClean="0"/>
              <a:t>., s.29-30.)</a:t>
            </a:r>
            <a:endParaRPr lang="cs-CZ" dirty="0"/>
          </a:p>
        </p:txBody>
      </p:sp>
    </p:spTree>
    <p:extLst>
      <p:ext uri="{BB962C8B-B14F-4D97-AF65-F5344CB8AC3E}">
        <p14:creationId xmlns:p14="http://schemas.microsoft.com/office/powerpoint/2010/main" val="3153273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792088"/>
          </a:xfrm>
        </p:spPr>
        <p:txBody>
          <a:bodyPr/>
          <a:lstStyle/>
          <a:p>
            <a:r>
              <a:rPr lang="cs-CZ" dirty="0" smtClean="0"/>
              <a:t>Od antiky po 17.století</a:t>
            </a:r>
            <a:endParaRPr lang="cs-CZ" dirty="0"/>
          </a:p>
        </p:txBody>
      </p:sp>
      <p:sp>
        <p:nvSpPr>
          <p:cNvPr id="3" name="Zástupný symbol pro obsah 2"/>
          <p:cNvSpPr>
            <a:spLocks noGrp="1"/>
          </p:cNvSpPr>
          <p:nvPr>
            <p:ph idx="1"/>
          </p:nvPr>
        </p:nvSpPr>
        <p:spPr>
          <a:xfrm>
            <a:off x="457200" y="1052736"/>
            <a:ext cx="8229600" cy="5073427"/>
          </a:xfrm>
        </p:spPr>
        <p:txBody>
          <a:bodyPr>
            <a:normAutofit fontScale="85000" lnSpcReduction="10000"/>
          </a:bodyPr>
          <a:lstStyle/>
          <a:p>
            <a:r>
              <a:rPr lang="cs-CZ" b="1" dirty="0"/>
              <a:t>11. Aurelius Augustinus</a:t>
            </a:r>
            <a:r>
              <a:rPr lang="cs-CZ" dirty="0"/>
              <a:t> (354-430)Významná </a:t>
            </a:r>
            <a:r>
              <a:rPr lang="cs-CZ" dirty="0" smtClean="0"/>
              <a:t>postava patristiky s hlubokým a dlouhodobým vlivem na křesťanskou teologii i </a:t>
            </a:r>
            <a:r>
              <a:rPr lang="cs-CZ" dirty="0" smtClean="0"/>
              <a:t>filosofii v Evropě i ve světě. Svou </a:t>
            </a:r>
            <a:r>
              <a:rPr lang="cs-CZ" dirty="0" smtClean="0"/>
              <a:t>životní orientaci hledal nejdříve v </a:t>
            </a:r>
            <a:r>
              <a:rPr lang="cs-CZ" b="1" dirty="0" smtClean="0"/>
              <a:t>manicheismu,</a:t>
            </a:r>
            <a:r>
              <a:rPr lang="cs-CZ" dirty="0" smtClean="0"/>
              <a:t> díky Ambrožovým alegorickým  kázáním dospěl k víře Ježíše Krista, vnitřně ho přesvědčila i usměrnila a pomohla mu k nové trvalé životní orientaci. </a:t>
            </a:r>
          </a:p>
          <a:p>
            <a:r>
              <a:rPr lang="cs-CZ" b="1" dirty="0" smtClean="0"/>
              <a:t>De </a:t>
            </a:r>
            <a:r>
              <a:rPr lang="cs-CZ" b="1" dirty="0" err="1" smtClean="0"/>
              <a:t>doctrina</a:t>
            </a:r>
            <a:r>
              <a:rPr lang="cs-CZ" b="1" dirty="0" smtClean="0"/>
              <a:t> Christiana III</a:t>
            </a:r>
            <a:r>
              <a:rPr lang="cs-CZ" dirty="0" smtClean="0"/>
              <a:t>, 24 a </a:t>
            </a:r>
            <a:r>
              <a:rPr lang="cs-CZ" b="1" dirty="0" smtClean="0"/>
              <a:t> </a:t>
            </a:r>
            <a:r>
              <a:rPr lang="cs-CZ" b="1" dirty="0" err="1" smtClean="0"/>
              <a:t>Confessiones</a:t>
            </a:r>
            <a:r>
              <a:rPr lang="cs-CZ" b="1" dirty="0" smtClean="0"/>
              <a:t> IV,</a:t>
            </a:r>
            <a:r>
              <a:rPr lang="cs-CZ" dirty="0" smtClean="0"/>
              <a:t> představuje také jeho základní teologicko-filozofické důrazy ve spojení s rétorikou a gramaticko-stylistickými prostředky, které mu slouží k pochopení biblického svědectví. Navázal na Tertuliána a </a:t>
            </a:r>
            <a:r>
              <a:rPr lang="cs-CZ" dirty="0" err="1" smtClean="0"/>
              <a:t>Origena</a:t>
            </a:r>
            <a:r>
              <a:rPr lang="cs-CZ" dirty="0" smtClean="0"/>
              <a:t> a spojil jejich hermeneutiku v  jeden celek.  </a:t>
            </a:r>
            <a:endParaRPr lang="cs-CZ" dirty="0"/>
          </a:p>
        </p:txBody>
      </p:sp>
    </p:spTree>
    <p:extLst>
      <p:ext uri="{BB962C8B-B14F-4D97-AF65-F5344CB8AC3E}">
        <p14:creationId xmlns:p14="http://schemas.microsoft.com/office/powerpoint/2010/main" val="1259315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576064"/>
          </a:xfrm>
        </p:spPr>
        <p:txBody>
          <a:bodyPr>
            <a:normAutofit fontScale="90000"/>
          </a:bodyPr>
          <a:lstStyle/>
          <a:p>
            <a:r>
              <a:rPr lang="cs-CZ" sz="3200" dirty="0" smtClean="0"/>
              <a:t>Oborové dělení hermeneutiky</a:t>
            </a:r>
            <a:endParaRPr lang="cs-CZ" sz="3200" dirty="0"/>
          </a:p>
        </p:txBody>
      </p:sp>
      <p:sp>
        <p:nvSpPr>
          <p:cNvPr id="3" name="Zástupný symbol pro obsah 2"/>
          <p:cNvSpPr>
            <a:spLocks noGrp="1"/>
          </p:cNvSpPr>
          <p:nvPr>
            <p:ph idx="1"/>
          </p:nvPr>
        </p:nvSpPr>
        <p:spPr>
          <a:xfrm>
            <a:off x="457200" y="620688"/>
            <a:ext cx="8229600" cy="5505475"/>
          </a:xfrm>
        </p:spPr>
        <p:txBody>
          <a:bodyPr>
            <a:normAutofit/>
          </a:bodyPr>
          <a:lstStyle/>
          <a:p>
            <a:r>
              <a:rPr lang="cs-CZ" b="1" dirty="0" smtClean="0"/>
              <a:t>1.Filosofická zkoumá </a:t>
            </a:r>
            <a:r>
              <a:rPr lang="cs-CZ" dirty="0" smtClean="0"/>
              <a:t> procesy porozumění významu a srozumitelné interpretace jednotlivých filozofických orientací a systémů. Tato hermeneutika se dnes dále člení na části:</a:t>
            </a:r>
          </a:p>
          <a:p>
            <a:r>
              <a:rPr lang="cs-CZ" b="1" dirty="0" smtClean="0"/>
              <a:t>1.1.Hermeneutika fakticity</a:t>
            </a:r>
            <a:r>
              <a:rPr lang="cs-CZ" dirty="0" smtClean="0"/>
              <a:t> se zabývá způsoby explikací lidské existence ve světě. </a:t>
            </a:r>
            <a:r>
              <a:rPr lang="cs-CZ" dirty="0" err="1" smtClean="0"/>
              <a:t>Heidegger</a:t>
            </a:r>
            <a:r>
              <a:rPr lang="cs-CZ" dirty="0" smtClean="0"/>
              <a:t> používá k tomu „fenomenologickou metodu,“ kterou rozvíjí „ve své fundamentální ontologii.“ </a:t>
            </a:r>
          </a:p>
          <a:p>
            <a:pPr marL="0" indent="0">
              <a:buNone/>
            </a:pPr>
            <a:r>
              <a:rPr lang="cs-CZ" dirty="0" smtClean="0"/>
              <a:t>Na to navazují také „</a:t>
            </a:r>
            <a:r>
              <a:rPr lang="cs-CZ" dirty="0" err="1" smtClean="0"/>
              <a:t>H.G.Gadamer</a:t>
            </a:r>
            <a:r>
              <a:rPr lang="cs-CZ" dirty="0" smtClean="0"/>
              <a:t>, </a:t>
            </a:r>
            <a:r>
              <a:rPr lang="cs-CZ" dirty="0" err="1" smtClean="0"/>
              <a:t>P.Ricouer</a:t>
            </a:r>
            <a:r>
              <a:rPr lang="cs-CZ" dirty="0" smtClean="0"/>
              <a:t>“. </a:t>
            </a:r>
            <a:endParaRPr lang="cs-CZ" dirty="0"/>
          </a:p>
        </p:txBody>
      </p:sp>
    </p:spTree>
    <p:extLst>
      <p:ext uri="{BB962C8B-B14F-4D97-AF65-F5344CB8AC3E}">
        <p14:creationId xmlns:p14="http://schemas.microsoft.com/office/powerpoint/2010/main" val="16210726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634082"/>
          </a:xfrm>
        </p:spPr>
        <p:txBody>
          <a:bodyPr>
            <a:normAutofit fontScale="90000"/>
          </a:bodyPr>
          <a:lstStyle/>
          <a:p>
            <a:r>
              <a:rPr lang="cs-CZ" dirty="0" smtClean="0"/>
              <a:t>Od antiky po 17.století </a:t>
            </a:r>
            <a:endParaRPr lang="cs-CZ" dirty="0"/>
          </a:p>
        </p:txBody>
      </p:sp>
      <p:sp>
        <p:nvSpPr>
          <p:cNvPr id="3" name="Zástupný symbol pro obsah 2"/>
          <p:cNvSpPr>
            <a:spLocks noGrp="1"/>
          </p:cNvSpPr>
          <p:nvPr>
            <p:ph idx="1"/>
          </p:nvPr>
        </p:nvSpPr>
        <p:spPr>
          <a:xfrm>
            <a:off x="457200" y="1052736"/>
            <a:ext cx="8229600" cy="5073427"/>
          </a:xfrm>
        </p:spPr>
        <p:txBody>
          <a:bodyPr>
            <a:normAutofit fontScale="92500" lnSpcReduction="10000"/>
          </a:bodyPr>
          <a:lstStyle/>
          <a:p>
            <a:r>
              <a:rPr lang="cs-CZ" b="1" dirty="0" smtClean="0"/>
              <a:t>11. Augustinus </a:t>
            </a:r>
            <a:r>
              <a:rPr lang="cs-CZ" dirty="0" smtClean="0"/>
              <a:t>také používal alegorickou metod výkladu Písma, pro názornost uvádím příklad:</a:t>
            </a:r>
          </a:p>
          <a:p>
            <a:r>
              <a:rPr lang="cs-CZ" dirty="0" smtClean="0"/>
              <a:t>Podobenství o Milosrdném </a:t>
            </a:r>
            <a:r>
              <a:rPr lang="cs-CZ" dirty="0" err="1" smtClean="0"/>
              <a:t>Samařanu</a:t>
            </a:r>
            <a:r>
              <a:rPr lang="cs-CZ" dirty="0" smtClean="0"/>
              <a:t>, L 10, 29-37. „Jeruzalém je nebeské město pokoje,“,</a:t>
            </a:r>
          </a:p>
          <a:p>
            <a:pPr marL="0" indent="0">
              <a:buNone/>
            </a:pPr>
            <a:r>
              <a:rPr lang="cs-CZ" dirty="0" smtClean="0"/>
              <a:t>Jericho označuje měsíc i lidskou smrtelnost, lupiči představují ďábla, jeho anděly, kteří připravili Adama o nesmrtelnost, polomrtvý je Adam po pádu do hříchu, kněz a levita, kněžská a levitská služba ve SZ, jízda na mezku je víra v inkarnaci </a:t>
            </a:r>
            <a:r>
              <a:rPr lang="cs-CZ" dirty="0" err="1" smtClean="0"/>
              <a:t>etc</a:t>
            </a:r>
            <a:r>
              <a:rPr lang="cs-CZ" dirty="0" smtClean="0"/>
              <a:t>. (</a:t>
            </a:r>
            <a:r>
              <a:rPr lang="cs-CZ" dirty="0" err="1" smtClean="0"/>
              <a:t>J.Liguš</a:t>
            </a:r>
            <a:r>
              <a:rPr lang="cs-CZ" dirty="0" smtClean="0"/>
              <a:t>, Lingvistika a hermeneutika v teologii, </a:t>
            </a:r>
            <a:r>
              <a:rPr lang="cs-CZ" dirty="0" err="1" smtClean="0"/>
              <a:t>habil</a:t>
            </a:r>
            <a:r>
              <a:rPr lang="cs-CZ" dirty="0" smtClean="0"/>
              <a:t>. Práce, s. 98-99).</a:t>
            </a:r>
            <a:r>
              <a:rPr lang="cs-CZ" b="1" dirty="0" smtClean="0"/>
              <a:t> </a:t>
            </a:r>
            <a:endParaRPr lang="cs-CZ" b="1" dirty="0"/>
          </a:p>
        </p:txBody>
      </p:sp>
    </p:spTree>
    <p:extLst>
      <p:ext uri="{BB962C8B-B14F-4D97-AF65-F5344CB8AC3E}">
        <p14:creationId xmlns:p14="http://schemas.microsoft.com/office/powerpoint/2010/main" val="646406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720080"/>
          </a:xfrm>
        </p:spPr>
        <p:txBody>
          <a:bodyPr>
            <a:normAutofit fontScale="90000"/>
          </a:bodyPr>
          <a:lstStyle/>
          <a:p>
            <a:r>
              <a:rPr lang="cs-CZ" dirty="0" smtClean="0"/>
              <a:t>Od antiky po 17.století </a:t>
            </a:r>
            <a:endParaRPr lang="cs-CZ" dirty="0"/>
          </a:p>
        </p:txBody>
      </p:sp>
      <p:sp>
        <p:nvSpPr>
          <p:cNvPr id="3" name="Zástupný symbol pro obsah 2"/>
          <p:cNvSpPr>
            <a:spLocks noGrp="1"/>
          </p:cNvSpPr>
          <p:nvPr>
            <p:ph idx="1"/>
          </p:nvPr>
        </p:nvSpPr>
        <p:spPr>
          <a:xfrm>
            <a:off x="457200" y="1052736"/>
            <a:ext cx="8229600" cy="5073427"/>
          </a:xfrm>
        </p:spPr>
        <p:txBody>
          <a:bodyPr>
            <a:normAutofit fontScale="92500" lnSpcReduction="20000"/>
          </a:bodyPr>
          <a:lstStyle/>
          <a:p>
            <a:r>
              <a:rPr lang="cs-CZ" b="1" dirty="0"/>
              <a:t>11. </a:t>
            </a:r>
            <a:r>
              <a:rPr lang="cs-CZ" b="1" dirty="0" smtClean="0"/>
              <a:t>Augustinus-hermeneutika : </a:t>
            </a:r>
            <a:r>
              <a:rPr lang="cs-CZ" dirty="0" smtClean="0"/>
              <a:t>Pohybuje se mezi pojmy: signum a res. První pojem </a:t>
            </a:r>
            <a:r>
              <a:rPr lang="cs-CZ" b="1" dirty="0" smtClean="0"/>
              <a:t>signum</a:t>
            </a:r>
            <a:r>
              <a:rPr lang="cs-CZ" dirty="0" smtClean="0"/>
              <a:t> – znamená, stopu, znak, doklad , signál a další</a:t>
            </a:r>
            <a:r>
              <a:rPr lang="cs-CZ" dirty="0"/>
              <a:t>, </a:t>
            </a:r>
            <a:r>
              <a:rPr lang="cs-CZ" dirty="0" smtClean="0"/>
              <a:t>Také je to všeobecný </a:t>
            </a:r>
            <a:r>
              <a:rPr lang="cs-CZ" dirty="0"/>
              <a:t>řečový znak, který Augustin spojuje s metafyzickým </a:t>
            </a:r>
            <a:r>
              <a:rPr lang="cs-CZ" dirty="0" smtClean="0"/>
              <a:t>nazíráním, které </a:t>
            </a:r>
            <a:r>
              <a:rPr lang="cs-CZ" dirty="0" smtClean="0"/>
              <a:t>transcenduje </a:t>
            </a:r>
            <a:r>
              <a:rPr lang="cs-CZ" dirty="0"/>
              <a:t>skutečnost </a:t>
            </a:r>
            <a:r>
              <a:rPr lang="cs-CZ" dirty="0" smtClean="0"/>
              <a:t>časoprostoru. </a:t>
            </a:r>
            <a:endParaRPr lang="cs-CZ" dirty="0"/>
          </a:p>
          <a:p>
            <a:r>
              <a:rPr lang="cs-CZ" dirty="0" smtClean="0"/>
              <a:t>Druhý pojem </a:t>
            </a:r>
            <a:r>
              <a:rPr lang="cs-CZ" b="1" dirty="0" smtClean="0"/>
              <a:t>res-</a:t>
            </a:r>
            <a:r>
              <a:rPr lang="cs-CZ" dirty="0" smtClean="0"/>
              <a:t> věc, hodnota, podstata, látka, vesmír </a:t>
            </a:r>
            <a:r>
              <a:rPr lang="cs-CZ" dirty="0" err="1" smtClean="0"/>
              <a:t>etc</a:t>
            </a:r>
            <a:r>
              <a:rPr lang="cs-CZ" dirty="0" smtClean="0"/>
              <a:t>., vztahuje se k věcem. Oba pojmy jsou  velmi důležité pro pochopení jeho hermeneutiky, protože v nich jsou zahrnuty: teorie poznání, ontologie a filozofie řeči.</a:t>
            </a:r>
          </a:p>
          <a:p>
            <a:r>
              <a:rPr lang="cs-CZ" dirty="0" smtClean="0"/>
              <a:t> </a:t>
            </a:r>
            <a:endParaRPr lang="cs-CZ" dirty="0"/>
          </a:p>
        </p:txBody>
      </p:sp>
    </p:spTree>
    <p:extLst>
      <p:ext uri="{BB962C8B-B14F-4D97-AF65-F5344CB8AC3E}">
        <p14:creationId xmlns:p14="http://schemas.microsoft.com/office/powerpoint/2010/main" val="14381706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936104"/>
          </a:xfrm>
        </p:spPr>
        <p:txBody>
          <a:bodyPr/>
          <a:lstStyle/>
          <a:p>
            <a:r>
              <a:rPr lang="cs-CZ" dirty="0" smtClean="0"/>
              <a:t>Od antiky po 17.století</a:t>
            </a:r>
            <a:endParaRPr lang="cs-CZ" dirty="0"/>
          </a:p>
        </p:txBody>
      </p:sp>
      <p:sp>
        <p:nvSpPr>
          <p:cNvPr id="3" name="Zástupný symbol pro obsah 2"/>
          <p:cNvSpPr>
            <a:spLocks noGrp="1"/>
          </p:cNvSpPr>
          <p:nvPr>
            <p:ph idx="1"/>
          </p:nvPr>
        </p:nvSpPr>
        <p:spPr>
          <a:xfrm>
            <a:off x="467544" y="908720"/>
            <a:ext cx="8229600" cy="4525963"/>
          </a:xfrm>
        </p:spPr>
        <p:txBody>
          <a:bodyPr>
            <a:normAutofit lnSpcReduction="10000"/>
          </a:bodyPr>
          <a:lstStyle/>
          <a:p>
            <a:r>
              <a:rPr lang="cs-CZ" b="1" dirty="0" smtClean="0"/>
              <a:t>11.1 </a:t>
            </a:r>
            <a:r>
              <a:rPr lang="cs-CZ" b="1" dirty="0"/>
              <a:t>Augustin signum et </a:t>
            </a:r>
            <a:r>
              <a:rPr lang="cs-CZ" b="1" dirty="0" smtClean="0"/>
              <a:t>res : </a:t>
            </a:r>
            <a:r>
              <a:rPr lang="cs-CZ" dirty="0" smtClean="0"/>
              <a:t>Oba pojmy </a:t>
            </a:r>
            <a:r>
              <a:rPr lang="cs-CZ" dirty="0" smtClean="0"/>
              <a:t>také souvisí </a:t>
            </a:r>
            <a:r>
              <a:rPr lang="cs-CZ" dirty="0" smtClean="0"/>
              <a:t>i s </a:t>
            </a:r>
            <a:r>
              <a:rPr lang="cs-CZ" dirty="0"/>
              <a:t>pochopením a interpretací textu, </a:t>
            </a:r>
            <a:r>
              <a:rPr lang="cs-CZ" dirty="0" smtClean="0"/>
              <a:t>„v obou jsou  obsaženy významy slova, které transponují - převádějí vysvětlení sensibilní (smyslové) a inteligibilní (pochopitelné rozumem).“ Mostem mezi signum a res je rétorika a signa – znaky se dělí na vlastní(propria), přenesené (</a:t>
            </a:r>
            <a:r>
              <a:rPr lang="cs-CZ" dirty="0" err="1" smtClean="0"/>
              <a:t>translata</a:t>
            </a:r>
            <a:r>
              <a:rPr lang="cs-CZ" dirty="0" smtClean="0"/>
              <a:t>), neznámé (</a:t>
            </a:r>
            <a:r>
              <a:rPr lang="cs-CZ" dirty="0" err="1" smtClean="0"/>
              <a:t>ignota</a:t>
            </a:r>
            <a:r>
              <a:rPr lang="cs-CZ" dirty="0" smtClean="0"/>
              <a:t>) a vícevýznamová slova (</a:t>
            </a:r>
            <a:r>
              <a:rPr lang="cs-CZ" dirty="0" err="1" smtClean="0"/>
              <a:t>ambigua</a:t>
            </a:r>
            <a:r>
              <a:rPr lang="cs-CZ" dirty="0" smtClean="0"/>
              <a:t>). </a:t>
            </a:r>
            <a:endParaRPr lang="cs-CZ" dirty="0"/>
          </a:p>
        </p:txBody>
      </p:sp>
    </p:spTree>
    <p:extLst>
      <p:ext uri="{BB962C8B-B14F-4D97-AF65-F5344CB8AC3E}">
        <p14:creationId xmlns:p14="http://schemas.microsoft.com/office/powerpoint/2010/main" val="4106058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r>
              <a:rPr lang="cs-CZ" dirty="0" smtClean="0"/>
              <a:t>Od antiky po 17.století</a:t>
            </a:r>
            <a:endParaRPr lang="cs-CZ" dirty="0"/>
          </a:p>
        </p:txBody>
      </p:sp>
      <p:sp>
        <p:nvSpPr>
          <p:cNvPr id="3" name="Zástupný symbol pro obsah 2"/>
          <p:cNvSpPr>
            <a:spLocks noGrp="1"/>
          </p:cNvSpPr>
          <p:nvPr>
            <p:ph idx="1"/>
          </p:nvPr>
        </p:nvSpPr>
        <p:spPr>
          <a:xfrm>
            <a:off x="457200" y="908720"/>
            <a:ext cx="8229600" cy="5217443"/>
          </a:xfrm>
        </p:spPr>
        <p:txBody>
          <a:bodyPr>
            <a:normAutofit fontScale="85000" lnSpcReduction="10000"/>
          </a:bodyPr>
          <a:lstStyle/>
          <a:p>
            <a:r>
              <a:rPr lang="cs-CZ" b="1" dirty="0" smtClean="0"/>
              <a:t>11.2 </a:t>
            </a:r>
            <a:r>
              <a:rPr lang="cs-CZ" b="1" dirty="0"/>
              <a:t>Augustin signum a </a:t>
            </a:r>
            <a:r>
              <a:rPr lang="cs-CZ" b="1" dirty="0" smtClean="0"/>
              <a:t>res : </a:t>
            </a:r>
            <a:r>
              <a:rPr lang="cs-CZ" dirty="0" smtClean="0"/>
              <a:t>mají důležitý význam pro pochopení </a:t>
            </a:r>
            <a:r>
              <a:rPr lang="cs-CZ" dirty="0"/>
              <a:t>přenesených a neznámých </a:t>
            </a:r>
            <a:r>
              <a:rPr lang="cs-CZ" dirty="0" smtClean="0"/>
              <a:t>slov, k této hermeneutické činnosti je zapotřebí </a:t>
            </a:r>
            <a:r>
              <a:rPr lang="cs-CZ" dirty="0" err="1"/>
              <a:t>ars</a:t>
            </a:r>
            <a:r>
              <a:rPr lang="cs-CZ" dirty="0"/>
              <a:t> </a:t>
            </a:r>
            <a:r>
              <a:rPr lang="cs-CZ" dirty="0" err="1"/>
              <a:t>literaris</a:t>
            </a:r>
            <a:r>
              <a:rPr lang="cs-CZ" dirty="0"/>
              <a:t>,(</a:t>
            </a:r>
            <a:r>
              <a:rPr lang="cs-CZ" dirty="0" smtClean="0"/>
              <a:t>rétoriku), </a:t>
            </a:r>
            <a:r>
              <a:rPr lang="cs-CZ" dirty="0"/>
              <a:t>v případě </a:t>
            </a:r>
            <a:r>
              <a:rPr lang="cs-CZ" dirty="0" err="1"/>
              <a:t>ambiguat</a:t>
            </a:r>
            <a:r>
              <a:rPr lang="cs-CZ" dirty="0"/>
              <a:t> </a:t>
            </a:r>
            <a:r>
              <a:rPr lang="cs-CZ" dirty="0" smtClean="0"/>
              <a:t>(dvojsmyslných) je </a:t>
            </a:r>
            <a:r>
              <a:rPr lang="cs-CZ" dirty="0"/>
              <a:t>třeba určit kritérium toho, co se má chápat verbálně, co obrazně a jak tomu rozuměl autor</a:t>
            </a:r>
            <a:r>
              <a:rPr lang="cs-CZ" dirty="0" smtClean="0"/>
              <a:t>. Tyto postupy platí všeobecně pro literární text.</a:t>
            </a:r>
          </a:p>
          <a:p>
            <a:r>
              <a:rPr lang="cs-CZ" dirty="0" smtClean="0"/>
              <a:t>Pro výklad Písma nestačí jen rétorické postupy, i když mají svůj důležitý formální význam, ale je třeba svědectví Ducha svatého, který působí skrze víru a modlitbu. On propůjčuje vnitřní moc výkladu Písma, zjevuje Boží pravdu a obměkčuje lidské srdce a mění člověka. </a:t>
            </a:r>
            <a:endParaRPr lang="cs-CZ" dirty="0"/>
          </a:p>
          <a:p>
            <a:endParaRPr lang="cs-CZ" dirty="0"/>
          </a:p>
        </p:txBody>
      </p:sp>
    </p:spTree>
    <p:extLst>
      <p:ext uri="{BB962C8B-B14F-4D97-AF65-F5344CB8AC3E}">
        <p14:creationId xmlns:p14="http://schemas.microsoft.com/office/powerpoint/2010/main" val="15699196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792088"/>
          </a:xfrm>
        </p:spPr>
        <p:txBody>
          <a:bodyPr/>
          <a:lstStyle/>
          <a:p>
            <a:r>
              <a:rPr lang="cs-CZ" dirty="0" smtClean="0"/>
              <a:t>Od antiky po 17.století </a:t>
            </a:r>
            <a:endParaRPr lang="cs-CZ" dirty="0"/>
          </a:p>
        </p:txBody>
      </p:sp>
      <p:sp>
        <p:nvSpPr>
          <p:cNvPr id="3" name="Zástupný symbol pro obsah 2"/>
          <p:cNvSpPr>
            <a:spLocks noGrp="1"/>
          </p:cNvSpPr>
          <p:nvPr>
            <p:ph idx="1"/>
          </p:nvPr>
        </p:nvSpPr>
        <p:spPr>
          <a:xfrm>
            <a:off x="457200" y="1052736"/>
            <a:ext cx="8229600" cy="5073427"/>
          </a:xfrm>
        </p:spPr>
        <p:txBody>
          <a:bodyPr>
            <a:normAutofit fontScale="92500" lnSpcReduction="20000"/>
          </a:bodyPr>
          <a:lstStyle/>
          <a:p>
            <a:r>
              <a:rPr lang="cs-CZ" b="1" dirty="0"/>
              <a:t>12. Česká </a:t>
            </a:r>
            <a:r>
              <a:rPr lang="cs-CZ" b="1" dirty="0" smtClean="0"/>
              <a:t>reformace : </a:t>
            </a:r>
            <a:r>
              <a:rPr lang="cs-CZ" dirty="0" smtClean="0"/>
              <a:t>Filozoficko-teologický a hermeneutický  vývoj po patristických otcích středověký vývoj Tomáše Akvinského , </a:t>
            </a:r>
            <a:r>
              <a:rPr lang="cs-CZ" dirty="0" err="1" smtClean="0"/>
              <a:t>Dunse</a:t>
            </a:r>
            <a:r>
              <a:rPr lang="cs-CZ" dirty="0" smtClean="0"/>
              <a:t> </a:t>
            </a:r>
            <a:r>
              <a:rPr lang="cs-CZ" dirty="0" err="1" smtClean="0"/>
              <a:t>Scotuse</a:t>
            </a:r>
            <a:r>
              <a:rPr lang="cs-CZ" dirty="0" smtClean="0"/>
              <a:t> a mnohých dalších  šel ruku v ruce ve spojení s filozofiemi Platona, Aristotele a novoplatonismu. My se nyní zaměříme k hermeneutice </a:t>
            </a:r>
            <a:r>
              <a:rPr lang="cs-CZ" b="1" dirty="0" smtClean="0"/>
              <a:t>12.1</a:t>
            </a:r>
            <a:r>
              <a:rPr lang="cs-CZ" dirty="0" smtClean="0"/>
              <a:t> </a:t>
            </a:r>
            <a:r>
              <a:rPr lang="cs-CZ" b="1" dirty="0" smtClean="0"/>
              <a:t>Mistra Jana Husa </a:t>
            </a:r>
            <a:r>
              <a:rPr lang="cs-CZ" dirty="0" smtClean="0"/>
              <a:t>(1370-1415)</a:t>
            </a:r>
          </a:p>
          <a:p>
            <a:r>
              <a:rPr lang="cs-CZ" dirty="0" smtClean="0"/>
              <a:t>Teologické pozadí: </a:t>
            </a:r>
            <a:r>
              <a:rPr lang="cs-CZ" dirty="0" err="1" smtClean="0"/>
              <a:t>J.Hus</a:t>
            </a:r>
            <a:r>
              <a:rPr lang="cs-CZ" dirty="0" smtClean="0"/>
              <a:t> čerpá své základní exegetické a hermeneutické postupy dílem z patristické a dílem ze středověké teologické tradice, jak to objektivně dosvědčuje velmi početné množství citátů v jeho dílech.  </a:t>
            </a:r>
            <a:endParaRPr lang="cs-CZ" dirty="0"/>
          </a:p>
        </p:txBody>
      </p:sp>
    </p:spTree>
    <p:extLst>
      <p:ext uri="{BB962C8B-B14F-4D97-AF65-F5344CB8AC3E}">
        <p14:creationId xmlns:p14="http://schemas.microsoft.com/office/powerpoint/2010/main" val="13347454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16632"/>
            <a:ext cx="8229600" cy="706090"/>
          </a:xfrm>
        </p:spPr>
        <p:txBody>
          <a:bodyPr>
            <a:normAutofit fontScale="90000"/>
          </a:bodyPr>
          <a:lstStyle/>
          <a:p>
            <a:r>
              <a:rPr lang="cs-CZ" dirty="0" smtClean="0"/>
              <a:t>Od antiky po 17.století</a:t>
            </a:r>
            <a:endParaRPr lang="cs-CZ" dirty="0"/>
          </a:p>
        </p:txBody>
      </p:sp>
      <p:sp>
        <p:nvSpPr>
          <p:cNvPr id="3" name="Zástupný symbol pro obsah 2"/>
          <p:cNvSpPr>
            <a:spLocks noGrp="1"/>
          </p:cNvSpPr>
          <p:nvPr>
            <p:ph idx="1"/>
          </p:nvPr>
        </p:nvSpPr>
        <p:spPr>
          <a:xfrm>
            <a:off x="457200" y="1052736"/>
            <a:ext cx="8229600" cy="5073427"/>
          </a:xfrm>
        </p:spPr>
        <p:txBody>
          <a:bodyPr>
            <a:normAutofit fontScale="92500" lnSpcReduction="10000"/>
          </a:bodyPr>
          <a:lstStyle/>
          <a:p>
            <a:pPr marL="0" indent="0">
              <a:buNone/>
            </a:pPr>
            <a:r>
              <a:rPr lang="cs-CZ" b="1" dirty="0" smtClean="0"/>
              <a:t>12.1. </a:t>
            </a:r>
            <a:r>
              <a:rPr lang="cs-CZ" b="1" dirty="0"/>
              <a:t>Mistr Jan </a:t>
            </a:r>
            <a:r>
              <a:rPr lang="cs-CZ" b="1" dirty="0" smtClean="0"/>
              <a:t>Hus  </a:t>
            </a:r>
            <a:r>
              <a:rPr lang="cs-CZ" dirty="0" smtClean="0"/>
              <a:t>při výkladu Písma používal </a:t>
            </a:r>
            <a:r>
              <a:rPr lang="cs-CZ" dirty="0" err="1" smtClean="0"/>
              <a:t>homilijní</a:t>
            </a:r>
            <a:r>
              <a:rPr lang="cs-CZ" dirty="0" smtClean="0"/>
              <a:t> i alegorickou metodu, které postupně nahrazoval aktuálním výkladem biblických textů.   </a:t>
            </a:r>
          </a:p>
          <a:p>
            <a:pPr marL="0" indent="0">
              <a:buNone/>
            </a:pPr>
            <a:r>
              <a:rPr lang="cs-CZ" dirty="0" smtClean="0"/>
              <a:t>Příklad alegorického výkladu Písma, </a:t>
            </a:r>
            <a:r>
              <a:rPr lang="cs-CZ" b="1" dirty="0" smtClean="0"/>
              <a:t>adventní kázání na text L 21, 25-33 </a:t>
            </a:r>
            <a:r>
              <a:rPr lang="cs-CZ" dirty="0" smtClean="0"/>
              <a:t> zmiňuje se v něm explicitně o kosmických znameních blížící se Kristovy parusie na slunci, měsíci a hvězdách a hned přechází k alegorické sémantice a s odvoláním na některé proroky dodává </a:t>
            </a:r>
            <a:r>
              <a:rPr lang="cs-CZ" b="1" dirty="0" smtClean="0"/>
              <a:t>„Slunce je Kristus“ </a:t>
            </a:r>
            <a:r>
              <a:rPr lang="cs-CZ" dirty="0" smtClean="0"/>
              <a:t>, </a:t>
            </a:r>
            <a:r>
              <a:rPr lang="cs-CZ" b="1" dirty="0" smtClean="0"/>
              <a:t>měsíc</a:t>
            </a:r>
            <a:r>
              <a:rPr lang="cs-CZ" dirty="0" smtClean="0"/>
              <a:t> „křesťanský sbor“ a </a:t>
            </a:r>
            <a:r>
              <a:rPr lang="cs-CZ" b="1" dirty="0" smtClean="0"/>
              <a:t>hvězdy</a:t>
            </a:r>
            <a:r>
              <a:rPr lang="cs-CZ" dirty="0" smtClean="0"/>
              <a:t> také jsou „lidé, kteří odpadli od víry v Boha“. 12/</a:t>
            </a:r>
            <a:endParaRPr lang="cs-CZ" dirty="0"/>
          </a:p>
        </p:txBody>
      </p:sp>
    </p:spTree>
    <p:extLst>
      <p:ext uri="{BB962C8B-B14F-4D97-AF65-F5344CB8AC3E}">
        <p14:creationId xmlns:p14="http://schemas.microsoft.com/office/powerpoint/2010/main" val="12056780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792088"/>
          </a:xfrm>
        </p:spPr>
        <p:txBody>
          <a:bodyPr/>
          <a:lstStyle/>
          <a:p>
            <a:r>
              <a:rPr lang="cs-CZ" dirty="0" smtClean="0"/>
              <a:t>Od antiky po 17.století</a:t>
            </a:r>
            <a:endParaRPr lang="cs-CZ" dirty="0"/>
          </a:p>
        </p:txBody>
      </p:sp>
      <p:sp>
        <p:nvSpPr>
          <p:cNvPr id="3" name="Zástupný symbol pro obsah 2"/>
          <p:cNvSpPr>
            <a:spLocks noGrp="1"/>
          </p:cNvSpPr>
          <p:nvPr>
            <p:ph idx="1"/>
          </p:nvPr>
        </p:nvSpPr>
        <p:spPr>
          <a:xfrm>
            <a:off x="457200" y="980728"/>
            <a:ext cx="8229600" cy="5145435"/>
          </a:xfrm>
        </p:spPr>
        <p:txBody>
          <a:bodyPr>
            <a:normAutofit/>
          </a:bodyPr>
          <a:lstStyle/>
          <a:p>
            <a:r>
              <a:rPr lang="cs-CZ" b="1" dirty="0" smtClean="0"/>
              <a:t> 12.1 Mistr </a:t>
            </a:r>
            <a:r>
              <a:rPr lang="cs-CZ" b="1" dirty="0"/>
              <a:t>Jan </a:t>
            </a:r>
            <a:r>
              <a:rPr lang="cs-CZ" b="1" dirty="0" smtClean="0"/>
              <a:t>Hus  :</a:t>
            </a:r>
            <a:r>
              <a:rPr lang="cs-CZ" dirty="0" err="1"/>
              <a:t>h</a:t>
            </a:r>
            <a:r>
              <a:rPr lang="cs-CZ" dirty="0" err="1" smtClean="0"/>
              <a:t>omilijní</a:t>
            </a:r>
            <a:r>
              <a:rPr lang="cs-CZ" dirty="0" smtClean="0"/>
              <a:t> i alegorická metoda interpretace Písma se ještě výrazněji projevují v Husově výkladu Písně písní (</a:t>
            </a:r>
            <a:r>
              <a:rPr lang="cs-CZ" dirty="0" err="1" smtClean="0"/>
              <a:t>Flajšhans</a:t>
            </a:r>
            <a:r>
              <a:rPr lang="cs-CZ" dirty="0" smtClean="0"/>
              <a:t>, V.-Svoboda, M. Sebraní spisy, sv. IV/1, 1904, s. 179-267). Obě hermeneutické metody výkladu Písma umožnily Husovi vytěžit z Písma aktuální dogmatické, katechetické, liturgické i morální poučení pro církev někdy i tak, že vkládal myšlenky, které byly biblickému svědectví cizí. 13/</a:t>
            </a:r>
            <a:endParaRPr lang="cs-CZ" dirty="0"/>
          </a:p>
        </p:txBody>
      </p:sp>
    </p:spTree>
    <p:extLst>
      <p:ext uri="{BB962C8B-B14F-4D97-AF65-F5344CB8AC3E}">
        <p14:creationId xmlns:p14="http://schemas.microsoft.com/office/powerpoint/2010/main" val="8200083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116632"/>
            <a:ext cx="8229600" cy="720080"/>
          </a:xfrm>
        </p:spPr>
        <p:txBody>
          <a:bodyPr>
            <a:normAutofit fontScale="90000"/>
          </a:bodyPr>
          <a:lstStyle/>
          <a:p>
            <a:r>
              <a:rPr lang="cs-CZ" dirty="0" smtClean="0"/>
              <a:t>Od antiky po 17.století</a:t>
            </a:r>
            <a:endParaRPr lang="cs-CZ" dirty="0"/>
          </a:p>
        </p:txBody>
      </p:sp>
      <p:sp>
        <p:nvSpPr>
          <p:cNvPr id="3" name="Zástupný symbol pro obsah 2"/>
          <p:cNvSpPr>
            <a:spLocks noGrp="1"/>
          </p:cNvSpPr>
          <p:nvPr>
            <p:ph idx="1"/>
          </p:nvPr>
        </p:nvSpPr>
        <p:spPr>
          <a:xfrm>
            <a:off x="457200" y="764704"/>
            <a:ext cx="8229600" cy="5361459"/>
          </a:xfrm>
        </p:spPr>
        <p:txBody>
          <a:bodyPr>
            <a:normAutofit fontScale="92500" lnSpcReduction="20000"/>
          </a:bodyPr>
          <a:lstStyle/>
          <a:p>
            <a:pPr marL="0" indent="0">
              <a:buNone/>
            </a:pPr>
            <a:r>
              <a:rPr lang="cs-CZ" b="1" dirty="0" smtClean="0"/>
              <a:t>12.2 </a:t>
            </a:r>
            <a:r>
              <a:rPr lang="de-DE" b="1" dirty="0" err="1" smtClean="0"/>
              <a:t>Mistr</a:t>
            </a:r>
            <a:r>
              <a:rPr lang="de-DE" b="1" dirty="0" smtClean="0"/>
              <a:t> </a:t>
            </a:r>
            <a:r>
              <a:rPr lang="de-DE" b="1" dirty="0"/>
              <a:t>Jan </a:t>
            </a:r>
            <a:r>
              <a:rPr lang="de-DE" b="1" dirty="0" smtClean="0"/>
              <a:t>Hus</a:t>
            </a:r>
            <a:r>
              <a:rPr lang="cs-CZ" b="1" dirty="0" smtClean="0"/>
              <a:t>  </a:t>
            </a:r>
            <a:r>
              <a:rPr lang="cs-CZ" dirty="0" smtClean="0"/>
              <a:t>jeho další  teologicko-hermeneutické důrazy</a:t>
            </a:r>
            <a:r>
              <a:rPr lang="cs-CZ" dirty="0"/>
              <a:t> </a:t>
            </a:r>
            <a:r>
              <a:rPr lang="cs-CZ" dirty="0" smtClean="0"/>
              <a:t>výkladu Písma:</a:t>
            </a:r>
          </a:p>
          <a:p>
            <a:r>
              <a:rPr lang="cs-CZ" b="1" dirty="0" smtClean="0"/>
              <a:t>12.2.1 Jednota celého Písma S i NZ</a:t>
            </a:r>
            <a:r>
              <a:rPr lang="cs-CZ" dirty="0" smtClean="0"/>
              <a:t>: Mojžíšův zákon nás učí „co máme činit“, „proroci čemu máme věřit a žalmy nám představují, jak se máme modlit, abychom věřili i činili to, co Bůh přikázal.“ (</a:t>
            </a:r>
            <a:r>
              <a:rPr lang="cs-CZ" dirty="0" err="1" smtClean="0"/>
              <a:t>Postilla</a:t>
            </a:r>
            <a:r>
              <a:rPr lang="cs-CZ" dirty="0" smtClean="0"/>
              <a:t>, s. 170, srov. s. 28,90,91,111 </a:t>
            </a:r>
            <a:r>
              <a:rPr lang="cs-CZ" dirty="0" err="1" smtClean="0"/>
              <a:t>etc</a:t>
            </a:r>
            <a:r>
              <a:rPr lang="cs-CZ" dirty="0" smtClean="0"/>
              <a:t>.).</a:t>
            </a:r>
          </a:p>
          <a:p>
            <a:r>
              <a:rPr lang="cs-CZ" b="1" dirty="0" smtClean="0"/>
              <a:t>12.2.2 Christologický výklad </a:t>
            </a:r>
            <a:r>
              <a:rPr lang="cs-CZ" dirty="0" smtClean="0"/>
              <a:t>Písma: J.K. je předpovídaný Mesiáš, věčný Boží syn, Bůh, stal se člověkem, nyní je v Boží slávě a bude soudit živé i mrtvé (</a:t>
            </a:r>
            <a:r>
              <a:rPr lang="cs-CZ" dirty="0" err="1" smtClean="0"/>
              <a:t>Postilla</a:t>
            </a:r>
            <a:r>
              <a:rPr lang="cs-CZ" dirty="0" smtClean="0"/>
              <a:t>, s. 170, 11).  Tento teologicko-hermeneutický aspekt Hus objevil sto let před Lutherem a vykládá Písmo Písmem.</a:t>
            </a:r>
            <a:endParaRPr lang="cs-CZ" dirty="0"/>
          </a:p>
        </p:txBody>
      </p:sp>
    </p:spTree>
    <p:extLst>
      <p:ext uri="{BB962C8B-B14F-4D97-AF65-F5344CB8AC3E}">
        <p14:creationId xmlns:p14="http://schemas.microsoft.com/office/powerpoint/2010/main" val="25514689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864096"/>
          </a:xfrm>
        </p:spPr>
        <p:txBody>
          <a:bodyPr/>
          <a:lstStyle/>
          <a:p>
            <a:r>
              <a:rPr lang="cs-CZ" dirty="0" smtClean="0"/>
              <a:t>Od antiky po 17.století </a:t>
            </a:r>
            <a:endParaRPr lang="cs-CZ" dirty="0"/>
          </a:p>
        </p:txBody>
      </p:sp>
      <p:sp>
        <p:nvSpPr>
          <p:cNvPr id="3" name="Zástupný symbol pro obsah 2"/>
          <p:cNvSpPr>
            <a:spLocks noGrp="1"/>
          </p:cNvSpPr>
          <p:nvPr>
            <p:ph idx="1"/>
          </p:nvPr>
        </p:nvSpPr>
        <p:spPr>
          <a:xfrm>
            <a:off x="457200" y="908720"/>
            <a:ext cx="8229600" cy="5217443"/>
          </a:xfrm>
        </p:spPr>
        <p:txBody>
          <a:bodyPr>
            <a:normAutofit fontScale="92500"/>
          </a:bodyPr>
          <a:lstStyle/>
          <a:p>
            <a:pPr marL="0" indent="0">
              <a:buNone/>
            </a:pPr>
            <a:r>
              <a:rPr lang="cs-CZ" b="1" dirty="0" smtClean="0"/>
              <a:t>12.2.3 Jan Hus Působení Ducha svatého při výkladu</a:t>
            </a:r>
            <a:r>
              <a:rPr lang="cs-CZ" dirty="0" smtClean="0"/>
              <a:t>: Duch svatý je součást Boží trojice (Omnia opera Dei Ad extra </a:t>
            </a:r>
            <a:r>
              <a:rPr lang="cs-CZ" dirty="0" err="1" smtClean="0"/>
              <a:t>indivisa</a:t>
            </a:r>
            <a:r>
              <a:rPr lang="cs-CZ" dirty="0" smtClean="0"/>
              <a:t>), dává věřícími porozumění sobě jako hříšníku i správné porozumění Písmu skrze. K tomu ale člověk potřebuje  víru v J.K. a skrze ní působí Duch svatý, který dává správné porozumění  Písmu i výklad. </a:t>
            </a:r>
          </a:p>
          <a:p>
            <a:pPr marL="0" indent="0">
              <a:buNone/>
            </a:pPr>
            <a:r>
              <a:rPr lang="cs-CZ" b="1" dirty="0" smtClean="0"/>
              <a:t>12.2.4 Víra a rozum</a:t>
            </a:r>
            <a:r>
              <a:rPr lang="cs-CZ" dirty="0" smtClean="0"/>
              <a:t>: Ani Boží působení, ani víru Hus nestaví proti lidskému rozumu, rozum je veliký Boží dar člověku, rozumem člověk převyšuje všechny živé tvory. </a:t>
            </a:r>
            <a:endParaRPr lang="cs-CZ" dirty="0"/>
          </a:p>
        </p:txBody>
      </p:sp>
    </p:spTree>
    <p:extLst>
      <p:ext uri="{BB962C8B-B14F-4D97-AF65-F5344CB8AC3E}">
        <p14:creationId xmlns:p14="http://schemas.microsoft.com/office/powerpoint/2010/main" val="42011132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792088"/>
          </a:xfrm>
        </p:spPr>
        <p:txBody>
          <a:bodyPr/>
          <a:lstStyle/>
          <a:p>
            <a:r>
              <a:rPr lang="cs-CZ" dirty="0" smtClean="0"/>
              <a:t>Od antiky po 17.století </a:t>
            </a:r>
            <a:endParaRPr lang="cs-CZ" dirty="0"/>
          </a:p>
        </p:txBody>
      </p:sp>
      <p:sp>
        <p:nvSpPr>
          <p:cNvPr id="3" name="Zástupný symbol pro obsah 2"/>
          <p:cNvSpPr>
            <a:spLocks noGrp="1"/>
          </p:cNvSpPr>
          <p:nvPr>
            <p:ph idx="1"/>
          </p:nvPr>
        </p:nvSpPr>
        <p:spPr>
          <a:xfrm>
            <a:off x="457200" y="980728"/>
            <a:ext cx="8229600" cy="5145435"/>
          </a:xfrm>
        </p:spPr>
        <p:txBody>
          <a:bodyPr>
            <a:normAutofit fontScale="92500" lnSpcReduction="10000"/>
          </a:bodyPr>
          <a:lstStyle/>
          <a:p>
            <a:pPr marL="0" indent="0">
              <a:buNone/>
            </a:pPr>
            <a:r>
              <a:rPr lang="cs-CZ" b="1" dirty="0" smtClean="0"/>
              <a:t>12.2.5  </a:t>
            </a:r>
            <a:r>
              <a:rPr lang="cs-CZ" dirty="0" err="1" smtClean="0"/>
              <a:t>M.J.Hus</a:t>
            </a:r>
            <a:r>
              <a:rPr lang="cs-CZ" dirty="0" smtClean="0"/>
              <a:t>: </a:t>
            </a:r>
            <a:r>
              <a:rPr lang="cs-CZ" b="1" dirty="0" smtClean="0"/>
              <a:t>Výklad</a:t>
            </a:r>
            <a:r>
              <a:rPr lang="cs-CZ" dirty="0" smtClean="0"/>
              <a:t> </a:t>
            </a:r>
            <a:r>
              <a:rPr lang="cs-CZ" b="1" dirty="0" smtClean="0"/>
              <a:t>Písma a rozum:</a:t>
            </a:r>
            <a:r>
              <a:rPr lang="cs-CZ" dirty="0" smtClean="0"/>
              <a:t> přirozený rozum pro správný výklad Písma nestačí, člověk potřebuje rozum osvícený Duchem svatým: Duch svatý „pravdu miluje, pravdu učí, pravdě pomáhá a konečně pravdu vysvobozuje…“ (</a:t>
            </a:r>
            <a:r>
              <a:rPr lang="cs-CZ" dirty="0" err="1" smtClean="0"/>
              <a:t>Postilla</a:t>
            </a:r>
            <a:r>
              <a:rPr lang="cs-CZ" dirty="0" smtClean="0"/>
              <a:t>, s. 221). Takže víra, Písmo, Duch svatý, hermeneutika jsou neoddělitelné.</a:t>
            </a:r>
          </a:p>
          <a:p>
            <a:pPr marL="0" indent="0">
              <a:buNone/>
            </a:pPr>
            <a:r>
              <a:rPr lang="cs-CZ" b="1" dirty="0"/>
              <a:t> </a:t>
            </a:r>
            <a:r>
              <a:rPr lang="cs-CZ" b="1" dirty="0" smtClean="0"/>
              <a:t>12.2.6 Písmo a církevní tradice </a:t>
            </a:r>
            <a:r>
              <a:rPr lang="cs-CZ" dirty="0" smtClean="0"/>
              <a:t>každý výklad Písma se děje v kontextu církevní tradice. Hermeneutická odpovědnost nepohrdá žádnou tradici, bere ji vážně. To činí i </a:t>
            </a:r>
            <a:r>
              <a:rPr lang="cs-CZ" dirty="0" err="1" smtClean="0"/>
              <a:t>J.Hus</a:t>
            </a:r>
            <a:r>
              <a:rPr lang="cs-CZ" dirty="0" smtClean="0"/>
              <a:t>. </a:t>
            </a:r>
            <a:endParaRPr lang="cs-CZ" b="1" dirty="0"/>
          </a:p>
        </p:txBody>
      </p:sp>
    </p:spTree>
    <p:extLst>
      <p:ext uri="{BB962C8B-B14F-4D97-AF65-F5344CB8AC3E}">
        <p14:creationId xmlns:p14="http://schemas.microsoft.com/office/powerpoint/2010/main" val="575892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634082"/>
          </a:xfrm>
        </p:spPr>
        <p:txBody>
          <a:bodyPr>
            <a:normAutofit/>
          </a:bodyPr>
          <a:lstStyle/>
          <a:p>
            <a:r>
              <a:rPr lang="cs-CZ" sz="3200" dirty="0" smtClean="0"/>
              <a:t>Oborové dělení hermeneutiky</a:t>
            </a:r>
            <a:endParaRPr lang="cs-CZ" sz="3200" dirty="0"/>
          </a:p>
        </p:txBody>
      </p:sp>
      <p:sp>
        <p:nvSpPr>
          <p:cNvPr id="3" name="Zástupný symbol pro obsah 2"/>
          <p:cNvSpPr>
            <a:spLocks noGrp="1"/>
          </p:cNvSpPr>
          <p:nvPr>
            <p:ph idx="1"/>
          </p:nvPr>
        </p:nvSpPr>
        <p:spPr>
          <a:xfrm>
            <a:off x="457200" y="764704"/>
            <a:ext cx="8229600" cy="5361459"/>
          </a:xfrm>
        </p:spPr>
        <p:txBody>
          <a:bodyPr/>
          <a:lstStyle/>
          <a:p>
            <a:r>
              <a:rPr lang="cs-CZ" b="1" dirty="0" smtClean="0"/>
              <a:t>2.Hermeneutika transcendentální, </a:t>
            </a:r>
            <a:r>
              <a:rPr lang="cs-CZ" dirty="0" smtClean="0"/>
              <a:t>představuje ji K. O. Apel, který „se snaží prostřednictvím Kantovy transcendentální filosofie zkoumat problém rozumění z hlediska hledání apriorních podmínek …mezilidské komunikace, a tím i konsensuální pravdy, která v ní má svůj původ.“</a:t>
            </a:r>
            <a:r>
              <a:rPr lang="cs-CZ" b="1" dirty="0" smtClean="0"/>
              <a:t>. 3.Epistemický </a:t>
            </a:r>
            <a:r>
              <a:rPr lang="cs-CZ" b="1" dirty="0" err="1" smtClean="0"/>
              <a:t>hermeneutismus</a:t>
            </a:r>
            <a:r>
              <a:rPr lang="cs-CZ" b="1" dirty="0" smtClean="0"/>
              <a:t> </a:t>
            </a:r>
            <a:r>
              <a:rPr lang="cs-CZ" dirty="0" smtClean="0"/>
              <a:t>v soudobé postmoderní filosofii jej zastává R. </a:t>
            </a:r>
            <a:r>
              <a:rPr lang="cs-CZ" dirty="0" err="1" smtClean="0"/>
              <a:t>Rorty</a:t>
            </a:r>
            <a:r>
              <a:rPr lang="cs-CZ" dirty="0" smtClean="0"/>
              <a:t> a souvisí s hermeneutickým anarchismem a holismem.2/</a:t>
            </a:r>
            <a:endParaRPr lang="cs-CZ" b="1" dirty="0"/>
          </a:p>
        </p:txBody>
      </p:sp>
    </p:spTree>
    <p:extLst>
      <p:ext uri="{BB962C8B-B14F-4D97-AF65-F5344CB8AC3E}">
        <p14:creationId xmlns:p14="http://schemas.microsoft.com/office/powerpoint/2010/main" val="329533387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fontScale="90000"/>
          </a:bodyPr>
          <a:lstStyle/>
          <a:p>
            <a:r>
              <a:rPr lang="cs-CZ" dirty="0" smtClean="0"/>
              <a:t>Od antiky po 17.století</a:t>
            </a:r>
            <a:endParaRPr lang="cs-CZ" dirty="0"/>
          </a:p>
        </p:txBody>
      </p:sp>
      <p:sp>
        <p:nvSpPr>
          <p:cNvPr id="3" name="Zástupný symbol pro obsah 2"/>
          <p:cNvSpPr>
            <a:spLocks noGrp="1"/>
          </p:cNvSpPr>
          <p:nvPr>
            <p:ph idx="1"/>
          </p:nvPr>
        </p:nvSpPr>
        <p:spPr>
          <a:xfrm>
            <a:off x="395536" y="908720"/>
            <a:ext cx="8229600" cy="4525963"/>
          </a:xfrm>
        </p:spPr>
        <p:txBody>
          <a:bodyPr>
            <a:normAutofit/>
          </a:bodyPr>
          <a:lstStyle/>
          <a:p>
            <a:r>
              <a:rPr lang="cs-CZ" b="1" dirty="0" smtClean="0"/>
              <a:t>12.2.6 </a:t>
            </a:r>
            <a:r>
              <a:rPr lang="cs-CZ" b="1" dirty="0" err="1" smtClean="0"/>
              <a:t>J.Hus</a:t>
            </a:r>
            <a:r>
              <a:rPr lang="cs-CZ" dirty="0" smtClean="0"/>
              <a:t>: </a:t>
            </a:r>
            <a:r>
              <a:rPr lang="cs-CZ" b="1" dirty="0" smtClean="0"/>
              <a:t>Písmo a tradice :  </a:t>
            </a:r>
            <a:r>
              <a:rPr lang="cs-CZ" dirty="0" smtClean="0"/>
              <a:t>Husova hermeneutika </a:t>
            </a:r>
            <a:r>
              <a:rPr lang="cs-CZ" dirty="0" smtClean="0"/>
              <a:t>navazuje </a:t>
            </a:r>
            <a:r>
              <a:rPr lang="cs-CZ" dirty="0" smtClean="0"/>
              <a:t>na patristické výklady Písma, které aplikuje i interpretuje ve své hermeneutice. Ale tradice mu slouží zásadně k podpoře autority Písma, nikoli proti němu a její kvalita nemůže být identická s Písmem samotným. Tím Hus podpořil také autoritu Písma nad církevní autoritu a jedině Písmo má hodnotit, revidovat, kontrolovat tradici církve.  </a:t>
            </a:r>
            <a:endParaRPr lang="cs-CZ" dirty="0"/>
          </a:p>
        </p:txBody>
      </p:sp>
    </p:spTree>
    <p:extLst>
      <p:ext uri="{BB962C8B-B14F-4D97-AF65-F5344CB8AC3E}">
        <p14:creationId xmlns:p14="http://schemas.microsoft.com/office/powerpoint/2010/main" val="32419953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r>
              <a:rPr lang="cs-CZ" dirty="0" smtClean="0"/>
              <a:t>Od antiky po 17.století</a:t>
            </a:r>
            <a:endParaRPr lang="cs-CZ" dirty="0"/>
          </a:p>
        </p:txBody>
      </p:sp>
      <p:sp>
        <p:nvSpPr>
          <p:cNvPr id="3" name="Zástupný symbol pro obsah 2"/>
          <p:cNvSpPr>
            <a:spLocks noGrp="1"/>
          </p:cNvSpPr>
          <p:nvPr>
            <p:ph idx="1"/>
          </p:nvPr>
        </p:nvSpPr>
        <p:spPr>
          <a:xfrm>
            <a:off x="457200" y="980728"/>
            <a:ext cx="8229600" cy="5145435"/>
          </a:xfrm>
        </p:spPr>
        <p:txBody>
          <a:bodyPr/>
          <a:lstStyle/>
          <a:p>
            <a:pPr marL="0" indent="0">
              <a:buNone/>
            </a:pPr>
            <a:r>
              <a:rPr lang="cs-CZ" dirty="0"/>
              <a:t> </a:t>
            </a:r>
            <a:r>
              <a:rPr lang="cs-CZ" b="1" dirty="0" smtClean="0"/>
              <a:t>12.2.7 </a:t>
            </a:r>
            <a:r>
              <a:rPr lang="cs-CZ" b="1" dirty="0" err="1" smtClean="0"/>
              <a:t>M.Jan</a:t>
            </a:r>
            <a:r>
              <a:rPr lang="cs-CZ" b="1" dirty="0" smtClean="0"/>
              <a:t> Hus : </a:t>
            </a:r>
            <a:r>
              <a:rPr lang="cs-CZ" dirty="0" smtClean="0"/>
              <a:t> </a:t>
            </a:r>
            <a:r>
              <a:rPr lang="cs-CZ" b="1" dirty="0" err="1" smtClean="0"/>
              <a:t>Ars</a:t>
            </a:r>
            <a:r>
              <a:rPr lang="cs-CZ" b="1" dirty="0" smtClean="0"/>
              <a:t> </a:t>
            </a:r>
            <a:r>
              <a:rPr lang="cs-CZ" b="1" dirty="0" err="1" smtClean="0"/>
              <a:t>applicandi</a:t>
            </a:r>
            <a:r>
              <a:rPr lang="cs-CZ" b="1" dirty="0" smtClean="0"/>
              <a:t> </a:t>
            </a:r>
            <a:r>
              <a:rPr lang="cs-CZ" dirty="0" smtClean="0"/>
              <a:t>kromě víry, působení Ducha svatého výklad Božího slova potřebuje podle Husa aplikační umění : „</a:t>
            </a:r>
            <a:r>
              <a:rPr lang="cs-CZ" dirty="0" err="1" smtClean="0"/>
              <a:t>Applicatio</a:t>
            </a:r>
            <a:r>
              <a:rPr lang="cs-CZ" dirty="0" smtClean="0"/>
              <a:t> </a:t>
            </a:r>
            <a:r>
              <a:rPr lang="cs-CZ" dirty="0" err="1" smtClean="0"/>
              <a:t>est</a:t>
            </a:r>
            <a:r>
              <a:rPr lang="cs-CZ" dirty="0" smtClean="0"/>
              <a:t> anima </a:t>
            </a:r>
            <a:r>
              <a:rPr lang="cs-CZ" dirty="0" err="1" smtClean="0"/>
              <a:t>concionis</a:t>
            </a:r>
            <a:r>
              <a:rPr lang="cs-CZ" dirty="0" smtClean="0"/>
              <a:t> – Aplikace je duše kázání ( Rudolf Horský), jde v něm o vztah výpovědi Písma ke konkrétnímu životu lidí. Aplikace dává hermeneutickým výkladům konkrétní, živou a aktuální podobu. (</a:t>
            </a:r>
            <a:r>
              <a:rPr lang="cs-CZ" dirty="0" err="1" smtClean="0"/>
              <a:t>R.Horský</a:t>
            </a:r>
            <a:r>
              <a:rPr lang="cs-CZ" dirty="0" smtClean="0"/>
              <a:t>. Kazatelské a pastýřské dílo Mistra </a:t>
            </a:r>
            <a:r>
              <a:rPr lang="cs-CZ" dirty="0" err="1" smtClean="0"/>
              <a:t>J.Husi</a:t>
            </a:r>
            <a:r>
              <a:rPr lang="cs-CZ" dirty="0" smtClean="0"/>
              <a:t>, 1965, s. 45-60.).    </a:t>
            </a:r>
            <a:endParaRPr lang="cs-CZ" dirty="0"/>
          </a:p>
        </p:txBody>
      </p:sp>
    </p:spTree>
    <p:extLst>
      <p:ext uri="{BB962C8B-B14F-4D97-AF65-F5344CB8AC3E}">
        <p14:creationId xmlns:p14="http://schemas.microsoft.com/office/powerpoint/2010/main" val="39352158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836712"/>
          </a:xfrm>
        </p:spPr>
        <p:txBody>
          <a:bodyPr>
            <a:normAutofit/>
          </a:bodyPr>
          <a:lstStyle/>
          <a:p>
            <a:r>
              <a:rPr lang="cs-CZ" dirty="0" smtClean="0"/>
              <a:t>Od antiky po 17.století </a:t>
            </a:r>
            <a:endParaRPr lang="cs-CZ" dirty="0"/>
          </a:p>
        </p:txBody>
      </p:sp>
      <p:sp>
        <p:nvSpPr>
          <p:cNvPr id="3" name="Zástupný symbol pro obsah 2"/>
          <p:cNvSpPr>
            <a:spLocks noGrp="1"/>
          </p:cNvSpPr>
          <p:nvPr>
            <p:ph idx="1"/>
          </p:nvPr>
        </p:nvSpPr>
        <p:spPr>
          <a:xfrm>
            <a:off x="323528" y="836712"/>
            <a:ext cx="8229600" cy="4525963"/>
          </a:xfrm>
        </p:spPr>
        <p:txBody>
          <a:bodyPr>
            <a:normAutofit fontScale="85000" lnSpcReduction="10000"/>
          </a:bodyPr>
          <a:lstStyle/>
          <a:p>
            <a:pPr marL="0" indent="0">
              <a:buNone/>
            </a:pPr>
            <a:r>
              <a:rPr lang="cs-CZ" b="1" dirty="0" smtClean="0"/>
              <a:t>12.2.8 </a:t>
            </a:r>
            <a:r>
              <a:rPr lang="cs-CZ" b="1" dirty="0" err="1" smtClean="0"/>
              <a:t>M.J.Hus</a:t>
            </a:r>
            <a:r>
              <a:rPr lang="cs-CZ" b="1" dirty="0" smtClean="0"/>
              <a:t>,</a:t>
            </a:r>
            <a:r>
              <a:rPr lang="cs-CZ" dirty="0" smtClean="0"/>
              <a:t> souhrnně  </a:t>
            </a:r>
            <a:r>
              <a:rPr lang="cs-CZ" dirty="0" err="1" smtClean="0"/>
              <a:t>řečeno:Husova</a:t>
            </a:r>
            <a:r>
              <a:rPr lang="cs-CZ" dirty="0" smtClean="0"/>
              <a:t> hermeneutika se zakládá na jedinečné, nenahraditelné autoritě Písma, k jeho výkladu je třeba víru, působení Ducha svatého, rozum a aplikaci. Z těchto teologicko-hermeneutických předpokladů kritizuje svou církev: </a:t>
            </a:r>
            <a:r>
              <a:rPr lang="cs-CZ" b="1" dirty="0" smtClean="0"/>
              <a:t>a/ Prodávání</a:t>
            </a:r>
            <a:r>
              <a:rPr lang="cs-CZ" dirty="0" smtClean="0"/>
              <a:t> odpustků-rozpor s Písmem, </a:t>
            </a:r>
            <a:r>
              <a:rPr lang="cs-CZ" b="1" dirty="0" smtClean="0"/>
              <a:t>b/omezování </a:t>
            </a:r>
            <a:r>
              <a:rPr lang="cs-CZ" dirty="0" smtClean="0"/>
              <a:t>šíření Božího slova  tím, že církev nedovolovala kázat tam, kde to nemohla kontrolovat,  </a:t>
            </a:r>
            <a:r>
              <a:rPr lang="cs-CZ" b="1" dirty="0" smtClean="0"/>
              <a:t>c/ mravní a etická laxnost</a:t>
            </a:r>
            <a:r>
              <a:rPr lang="cs-CZ" dirty="0" smtClean="0"/>
              <a:t> tehdejších církevních pracovníků i představitelů. Na důležitost tohoto důrazu upozornil také papež Jan Pavel II, při své návštěvě v Praze v r. 1990.  </a:t>
            </a:r>
            <a:endParaRPr lang="cs-CZ" dirty="0"/>
          </a:p>
        </p:txBody>
      </p:sp>
    </p:spTree>
    <p:extLst>
      <p:ext uri="{BB962C8B-B14F-4D97-AF65-F5344CB8AC3E}">
        <p14:creationId xmlns:p14="http://schemas.microsoft.com/office/powerpoint/2010/main" val="381378962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720080"/>
          </a:xfrm>
        </p:spPr>
        <p:txBody>
          <a:bodyPr>
            <a:normAutofit fontScale="90000"/>
          </a:bodyPr>
          <a:lstStyle/>
          <a:p>
            <a:r>
              <a:rPr lang="cs-CZ" dirty="0" smtClean="0"/>
              <a:t>Od antiky po 17.století </a:t>
            </a:r>
            <a:endParaRPr lang="cs-CZ" dirty="0"/>
          </a:p>
        </p:txBody>
      </p:sp>
      <p:sp>
        <p:nvSpPr>
          <p:cNvPr id="3" name="Zástupný symbol pro obsah 2"/>
          <p:cNvSpPr>
            <a:spLocks noGrp="1"/>
          </p:cNvSpPr>
          <p:nvPr>
            <p:ph idx="1"/>
          </p:nvPr>
        </p:nvSpPr>
        <p:spPr>
          <a:xfrm>
            <a:off x="395536" y="980728"/>
            <a:ext cx="8229600" cy="4896544"/>
          </a:xfrm>
        </p:spPr>
        <p:txBody>
          <a:bodyPr>
            <a:normAutofit fontScale="77500" lnSpcReduction="20000"/>
          </a:bodyPr>
          <a:lstStyle/>
          <a:p>
            <a:pPr marL="0" indent="0">
              <a:buNone/>
            </a:pPr>
            <a:r>
              <a:rPr lang="cs-CZ" b="1" dirty="0"/>
              <a:t>13. Martin Luther </a:t>
            </a:r>
            <a:r>
              <a:rPr lang="cs-CZ" b="1" dirty="0" smtClean="0"/>
              <a:t>1483-1546  </a:t>
            </a:r>
            <a:r>
              <a:rPr lang="cs-CZ" dirty="0" smtClean="0"/>
              <a:t>Světový reformátor, objevitel biblických důrazů, které byly v tehdejší církvi i teologii  opomíjeny. Podobně jako Husova i  </a:t>
            </a:r>
            <a:r>
              <a:rPr lang="cs-CZ" dirty="0" err="1" smtClean="0"/>
              <a:t>Lutherova</a:t>
            </a:r>
            <a:r>
              <a:rPr lang="cs-CZ" dirty="0" smtClean="0"/>
              <a:t> teologie se orientuje cele na Písmo, a v některých aspektech i v opozici  proti scholastické teologii, jak to potvrzuje jeho definice: </a:t>
            </a:r>
            <a:r>
              <a:rPr lang="cs-CZ" b="1" dirty="0" smtClean="0"/>
              <a:t>13.1</a:t>
            </a:r>
            <a:r>
              <a:rPr lang="cs-CZ" dirty="0" smtClean="0"/>
              <a:t> </a:t>
            </a:r>
            <a:r>
              <a:rPr lang="cs-CZ" b="1" dirty="0" err="1" smtClean="0"/>
              <a:t>Theologia</a:t>
            </a:r>
            <a:r>
              <a:rPr lang="cs-CZ" b="1" dirty="0" smtClean="0"/>
              <a:t> </a:t>
            </a:r>
            <a:r>
              <a:rPr lang="cs-CZ" b="1" dirty="0" err="1" smtClean="0"/>
              <a:t>est</a:t>
            </a:r>
            <a:r>
              <a:rPr lang="cs-CZ" b="1" dirty="0" smtClean="0"/>
              <a:t> </a:t>
            </a:r>
            <a:r>
              <a:rPr lang="cs-CZ" b="1" dirty="0" err="1" smtClean="0"/>
              <a:t>scientia</a:t>
            </a:r>
            <a:r>
              <a:rPr lang="cs-CZ" b="1" dirty="0" smtClean="0"/>
              <a:t> </a:t>
            </a:r>
            <a:r>
              <a:rPr lang="cs-CZ" b="1" dirty="0" err="1" smtClean="0"/>
              <a:t>genuine</a:t>
            </a:r>
            <a:r>
              <a:rPr lang="cs-CZ" b="1" dirty="0" smtClean="0"/>
              <a:t> </a:t>
            </a:r>
            <a:r>
              <a:rPr lang="cs-CZ" b="1" dirty="0" err="1" smtClean="0"/>
              <a:t>practica</a:t>
            </a:r>
            <a:r>
              <a:rPr lang="cs-CZ" b="1" dirty="0" smtClean="0"/>
              <a:t>,</a:t>
            </a:r>
            <a:r>
              <a:rPr lang="cs-CZ" dirty="0" smtClean="0"/>
              <a:t> nikoli </a:t>
            </a:r>
            <a:r>
              <a:rPr lang="cs-CZ" dirty="0" err="1" smtClean="0"/>
              <a:t>speculativa</a:t>
            </a:r>
            <a:r>
              <a:rPr lang="cs-CZ" dirty="0"/>
              <a:t> </a:t>
            </a:r>
            <a:r>
              <a:rPr lang="cs-CZ" dirty="0" smtClean="0"/>
              <a:t>(proti scholastice). Svou hermeneutiku zaměřuje k Božímu </a:t>
            </a:r>
            <a:r>
              <a:rPr lang="cs-CZ" dirty="0" err="1" smtClean="0"/>
              <a:t>soteriologickém</a:t>
            </a:r>
            <a:r>
              <a:rPr lang="cs-CZ" dirty="0" smtClean="0"/>
              <a:t> jednání, jak je obsaženo v celém Písmu ve S i v NZ a explicitně v osobě díle J.K.  </a:t>
            </a:r>
          </a:p>
          <a:p>
            <a:pPr marL="0" indent="0">
              <a:buNone/>
            </a:pPr>
            <a:r>
              <a:rPr lang="cs-CZ" b="1" dirty="0" smtClean="0"/>
              <a:t>13.2 Christologický výklad</a:t>
            </a:r>
            <a:r>
              <a:rPr lang="cs-CZ" dirty="0" smtClean="0"/>
              <a:t> S i NZ: </a:t>
            </a:r>
            <a:r>
              <a:rPr lang="cs-CZ" dirty="0" err="1" smtClean="0"/>
              <a:t>Rex</a:t>
            </a:r>
            <a:r>
              <a:rPr lang="cs-CZ" dirty="0" smtClean="0"/>
              <a:t> </a:t>
            </a:r>
            <a:r>
              <a:rPr lang="cs-CZ" dirty="0" err="1" smtClean="0"/>
              <a:t>totae</a:t>
            </a:r>
            <a:r>
              <a:rPr lang="cs-CZ" dirty="0" smtClean="0"/>
              <a:t> </a:t>
            </a:r>
            <a:r>
              <a:rPr lang="cs-CZ" dirty="0" err="1" smtClean="0"/>
              <a:t>Scripturae</a:t>
            </a:r>
            <a:r>
              <a:rPr lang="cs-CZ" dirty="0" smtClean="0"/>
              <a:t> </a:t>
            </a:r>
            <a:r>
              <a:rPr lang="cs-CZ" dirty="0" err="1" smtClean="0"/>
              <a:t>est</a:t>
            </a:r>
            <a:r>
              <a:rPr lang="cs-CZ" dirty="0" smtClean="0"/>
              <a:t> </a:t>
            </a:r>
            <a:r>
              <a:rPr lang="cs-CZ" dirty="0" err="1" smtClean="0"/>
              <a:t>Iesus</a:t>
            </a:r>
            <a:r>
              <a:rPr lang="cs-CZ" dirty="0" smtClean="0"/>
              <a:t> </a:t>
            </a:r>
            <a:r>
              <a:rPr lang="cs-CZ" dirty="0" err="1" smtClean="0"/>
              <a:t>Christus</a:t>
            </a:r>
            <a:r>
              <a:rPr lang="cs-CZ" dirty="0" smtClean="0"/>
              <a:t>, nebo druhá výpověď: Universa </a:t>
            </a:r>
            <a:r>
              <a:rPr lang="cs-CZ" dirty="0" err="1" smtClean="0"/>
              <a:t>Scriptura</a:t>
            </a:r>
            <a:r>
              <a:rPr lang="cs-CZ" dirty="0" smtClean="0"/>
              <a:t> de </a:t>
            </a:r>
            <a:r>
              <a:rPr lang="cs-CZ" dirty="0" err="1" smtClean="0"/>
              <a:t>solo</a:t>
            </a:r>
            <a:r>
              <a:rPr lang="cs-CZ" dirty="0" smtClean="0"/>
              <a:t> Christo </a:t>
            </a:r>
            <a:r>
              <a:rPr lang="cs-CZ" dirty="0" err="1" smtClean="0"/>
              <a:t>est</a:t>
            </a:r>
            <a:r>
              <a:rPr lang="cs-CZ" dirty="0" smtClean="0"/>
              <a:t> </a:t>
            </a:r>
            <a:r>
              <a:rPr lang="cs-CZ" dirty="0" err="1" smtClean="0"/>
              <a:t>ubique</a:t>
            </a:r>
            <a:r>
              <a:rPr lang="cs-CZ" dirty="0" smtClean="0"/>
              <a:t> (</a:t>
            </a:r>
            <a:r>
              <a:rPr lang="cs-CZ" dirty="0" err="1" smtClean="0"/>
              <a:t>Werke</a:t>
            </a:r>
            <a:r>
              <a:rPr lang="cs-CZ" dirty="0" smtClean="0"/>
              <a:t> 46, 414, 15, ). Boží činy spásy v Kristu jsou v Písmu obsaženy v parabolických, alegorických, metaforických a v ostatních textech S i NZ a spásu přijímá člověk skrze víru v J.K., kterého zvěstuje Písmo. </a:t>
            </a:r>
            <a:endParaRPr lang="cs-CZ" dirty="0"/>
          </a:p>
        </p:txBody>
      </p:sp>
    </p:spTree>
    <p:extLst>
      <p:ext uri="{BB962C8B-B14F-4D97-AF65-F5344CB8AC3E}">
        <p14:creationId xmlns:p14="http://schemas.microsoft.com/office/powerpoint/2010/main" val="18040791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792088"/>
          </a:xfrm>
        </p:spPr>
        <p:txBody>
          <a:bodyPr/>
          <a:lstStyle/>
          <a:p>
            <a:r>
              <a:rPr lang="cs-CZ" dirty="0" smtClean="0"/>
              <a:t>Od antiky po 17.století</a:t>
            </a:r>
            <a:endParaRPr lang="cs-CZ" dirty="0"/>
          </a:p>
        </p:txBody>
      </p:sp>
      <p:sp>
        <p:nvSpPr>
          <p:cNvPr id="3" name="Zástupný symbol pro obsah 2"/>
          <p:cNvSpPr>
            <a:spLocks noGrp="1"/>
          </p:cNvSpPr>
          <p:nvPr>
            <p:ph idx="1"/>
          </p:nvPr>
        </p:nvSpPr>
        <p:spPr>
          <a:xfrm>
            <a:off x="467544" y="1052736"/>
            <a:ext cx="8229600" cy="4824536"/>
          </a:xfrm>
        </p:spPr>
        <p:txBody>
          <a:bodyPr>
            <a:normAutofit fontScale="92500" lnSpcReduction="20000"/>
          </a:bodyPr>
          <a:lstStyle/>
          <a:p>
            <a:pPr marL="0" indent="0">
              <a:buNone/>
            </a:pPr>
            <a:r>
              <a:rPr lang="cs-CZ" b="1" dirty="0" smtClean="0"/>
              <a:t>13.3 </a:t>
            </a:r>
            <a:r>
              <a:rPr lang="cs-CZ" b="1" dirty="0" err="1" smtClean="0"/>
              <a:t>M.Luther</a:t>
            </a:r>
            <a:r>
              <a:rPr lang="cs-CZ" b="1" dirty="0" smtClean="0"/>
              <a:t>  </a:t>
            </a:r>
            <a:r>
              <a:rPr lang="cs-CZ" dirty="0" smtClean="0"/>
              <a:t>teologie ospravedlnění hříšníka před </a:t>
            </a:r>
            <a:r>
              <a:rPr lang="cs-CZ" dirty="0" err="1" smtClean="0"/>
              <a:t>Bohem:Sola</a:t>
            </a:r>
            <a:r>
              <a:rPr lang="cs-CZ" dirty="0" smtClean="0"/>
              <a:t> fide et </a:t>
            </a:r>
            <a:r>
              <a:rPr lang="cs-CZ" dirty="0" err="1" smtClean="0"/>
              <a:t>sola</a:t>
            </a:r>
            <a:r>
              <a:rPr lang="cs-CZ" dirty="0" smtClean="0"/>
              <a:t> </a:t>
            </a:r>
            <a:r>
              <a:rPr lang="cs-CZ" dirty="0" err="1" smtClean="0"/>
              <a:t>gratia</a:t>
            </a:r>
            <a:r>
              <a:rPr lang="cs-CZ" dirty="0"/>
              <a:t> </a:t>
            </a:r>
            <a:r>
              <a:rPr lang="cs-CZ" dirty="0" smtClean="0"/>
              <a:t>objevuje  Luther v Listu Apoštola Pavla  Římanům. Boží slovo je zdrojem </a:t>
            </a:r>
            <a:r>
              <a:rPr lang="cs-CZ" dirty="0" err="1" smtClean="0"/>
              <a:t>hamartologického</a:t>
            </a:r>
            <a:r>
              <a:rPr lang="cs-CZ" dirty="0" smtClean="0"/>
              <a:t> i </a:t>
            </a:r>
            <a:r>
              <a:rPr lang="cs-CZ" dirty="0" err="1" smtClean="0"/>
              <a:t>soteriologického</a:t>
            </a:r>
            <a:r>
              <a:rPr lang="cs-CZ" dirty="0" smtClean="0"/>
              <a:t> poznání, tedy jako homo </a:t>
            </a:r>
            <a:r>
              <a:rPr lang="cs-CZ" dirty="0" err="1" smtClean="0"/>
              <a:t>peccator</a:t>
            </a:r>
            <a:r>
              <a:rPr lang="cs-CZ" dirty="0" smtClean="0"/>
              <a:t> a zároveň i homo </a:t>
            </a:r>
            <a:r>
              <a:rPr lang="cs-CZ" dirty="0" err="1" smtClean="0"/>
              <a:t>iustus</a:t>
            </a:r>
            <a:r>
              <a:rPr lang="cs-CZ" dirty="0" smtClean="0"/>
              <a:t>, hříšník i omilostněný Bohem v Kristu (Ř 5).</a:t>
            </a:r>
          </a:p>
          <a:p>
            <a:pPr marL="0" indent="0">
              <a:buNone/>
            </a:pPr>
            <a:r>
              <a:rPr lang="cs-CZ" b="1" dirty="0" smtClean="0"/>
              <a:t>13.3.1 Pojetí celého Písma : </a:t>
            </a:r>
            <a:r>
              <a:rPr lang="cs-CZ" dirty="0" smtClean="0"/>
              <a:t>Luther rozlišuje v kanonické Bibli knihy dvojího druhu. První: jsou knihy, které zvěstují Krista, Boží milost, odpuštění hříchů a ospravedlnění skrze víru v Ježíše Krista, tedy </a:t>
            </a:r>
            <a:r>
              <a:rPr lang="cs-CZ" b="1" dirty="0" smtClean="0"/>
              <a:t> </a:t>
            </a:r>
            <a:r>
              <a:rPr lang="cs-CZ" b="1" dirty="0" err="1" smtClean="0"/>
              <a:t>Was</a:t>
            </a:r>
            <a:r>
              <a:rPr lang="cs-CZ" b="1" dirty="0" smtClean="0"/>
              <a:t> </a:t>
            </a:r>
            <a:r>
              <a:rPr lang="cs-CZ" b="1" dirty="0" err="1" smtClean="0"/>
              <a:t>Christum</a:t>
            </a:r>
            <a:r>
              <a:rPr lang="cs-CZ" b="1" dirty="0" smtClean="0"/>
              <a:t> </a:t>
            </a:r>
            <a:r>
              <a:rPr lang="cs-CZ" b="1" dirty="0" err="1" smtClean="0"/>
              <a:t>treibet</a:t>
            </a:r>
            <a:r>
              <a:rPr lang="cs-CZ" dirty="0" smtClean="0"/>
              <a:t>. Tuto výpověď doplňuje  ještě druhá věta: </a:t>
            </a:r>
            <a:endParaRPr lang="cs-CZ" dirty="0"/>
          </a:p>
        </p:txBody>
      </p:sp>
    </p:spTree>
    <p:extLst>
      <p:ext uri="{BB962C8B-B14F-4D97-AF65-F5344CB8AC3E}">
        <p14:creationId xmlns:p14="http://schemas.microsoft.com/office/powerpoint/2010/main" val="14785140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0"/>
            <a:ext cx="8229600" cy="836712"/>
          </a:xfrm>
        </p:spPr>
        <p:txBody>
          <a:bodyPr/>
          <a:lstStyle/>
          <a:p>
            <a:r>
              <a:rPr lang="cs-CZ" dirty="0" smtClean="0"/>
              <a:t>Od antiky po 17.století </a:t>
            </a:r>
            <a:endParaRPr lang="cs-CZ" dirty="0"/>
          </a:p>
        </p:txBody>
      </p:sp>
      <p:sp>
        <p:nvSpPr>
          <p:cNvPr id="3" name="Zástupný symbol pro obsah 2"/>
          <p:cNvSpPr>
            <a:spLocks noGrp="1"/>
          </p:cNvSpPr>
          <p:nvPr>
            <p:ph idx="1"/>
          </p:nvPr>
        </p:nvSpPr>
        <p:spPr>
          <a:xfrm>
            <a:off x="467544" y="764704"/>
            <a:ext cx="8229600" cy="4958011"/>
          </a:xfrm>
        </p:spPr>
        <p:txBody>
          <a:bodyPr/>
          <a:lstStyle/>
          <a:p>
            <a:pPr marL="0" indent="0">
              <a:buNone/>
            </a:pPr>
            <a:r>
              <a:rPr lang="cs-CZ" b="1" dirty="0" smtClean="0"/>
              <a:t>13.3.1 </a:t>
            </a:r>
            <a:r>
              <a:rPr lang="cs-CZ" b="1" dirty="0" err="1"/>
              <a:t>Lutherova</a:t>
            </a:r>
            <a:r>
              <a:rPr lang="cs-CZ" b="1" dirty="0"/>
              <a:t> hermeneutika </a:t>
            </a:r>
            <a:r>
              <a:rPr lang="cs-CZ" dirty="0" smtClean="0"/>
              <a:t>druhá protichůdná výpověď:</a:t>
            </a:r>
            <a:r>
              <a:rPr lang="cs-CZ" b="1" dirty="0" smtClean="0"/>
              <a:t> </a:t>
            </a:r>
            <a:r>
              <a:rPr lang="cs-CZ" b="1" dirty="0" err="1" smtClean="0"/>
              <a:t>Urgemus</a:t>
            </a:r>
            <a:r>
              <a:rPr lang="cs-CZ" b="1" dirty="0" smtClean="0"/>
              <a:t> </a:t>
            </a:r>
            <a:r>
              <a:rPr lang="cs-CZ" b="1" dirty="0" err="1" smtClean="0"/>
              <a:t>Christum</a:t>
            </a:r>
            <a:r>
              <a:rPr lang="cs-CZ" b="1" dirty="0" smtClean="0"/>
              <a:t> </a:t>
            </a:r>
            <a:r>
              <a:rPr lang="cs-CZ" b="1" dirty="0" err="1" smtClean="0"/>
              <a:t>contra</a:t>
            </a:r>
            <a:r>
              <a:rPr lang="cs-CZ" b="1" dirty="0" smtClean="0"/>
              <a:t> </a:t>
            </a:r>
            <a:r>
              <a:rPr lang="cs-CZ" b="1" dirty="0" err="1" smtClean="0"/>
              <a:t>Scripturam</a:t>
            </a:r>
            <a:r>
              <a:rPr lang="cs-CZ" b="1" dirty="0" smtClean="0"/>
              <a:t> </a:t>
            </a:r>
            <a:r>
              <a:rPr lang="cs-CZ" dirty="0" smtClean="0"/>
              <a:t>– Stavíme Krista proti Písmu (WA 39/I, 47, 40 </a:t>
            </a:r>
            <a:r>
              <a:rPr lang="cs-CZ" dirty="0" err="1" smtClean="0"/>
              <a:t>etc</a:t>
            </a:r>
            <a:r>
              <a:rPr lang="cs-CZ" dirty="0" smtClean="0"/>
              <a:t>). Fakticky to znamená, že i v uzavřeném biblickém Kánonu existují jakési druhořadé knihy, které zvěstují zákon, nikoli milost. „To, co nezvěstuje Krista není apoštolské, i kdyby to učil Jidáš, </a:t>
            </a:r>
            <a:r>
              <a:rPr lang="cs-CZ" dirty="0" err="1" smtClean="0"/>
              <a:t>Ananiáš</a:t>
            </a:r>
            <a:r>
              <a:rPr lang="cs-CZ" dirty="0" smtClean="0"/>
              <a:t>,  Pilát nebo Herodes.“  14/</a:t>
            </a:r>
            <a:endParaRPr lang="cs-CZ" dirty="0"/>
          </a:p>
        </p:txBody>
      </p:sp>
    </p:spTree>
    <p:extLst>
      <p:ext uri="{BB962C8B-B14F-4D97-AF65-F5344CB8AC3E}">
        <p14:creationId xmlns:p14="http://schemas.microsoft.com/office/powerpoint/2010/main" val="27581736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864096"/>
          </a:xfrm>
        </p:spPr>
        <p:txBody>
          <a:bodyPr/>
          <a:lstStyle/>
          <a:p>
            <a:r>
              <a:rPr lang="cs-CZ" dirty="0" smtClean="0"/>
              <a:t>Od antiky po 17.století </a:t>
            </a:r>
            <a:endParaRPr lang="cs-CZ" dirty="0"/>
          </a:p>
        </p:txBody>
      </p:sp>
      <p:sp>
        <p:nvSpPr>
          <p:cNvPr id="3" name="Zástupný symbol pro obsah 2"/>
          <p:cNvSpPr>
            <a:spLocks noGrp="1"/>
          </p:cNvSpPr>
          <p:nvPr>
            <p:ph idx="1"/>
          </p:nvPr>
        </p:nvSpPr>
        <p:spPr>
          <a:xfrm>
            <a:off x="457200" y="1052736"/>
            <a:ext cx="8229600" cy="5073427"/>
          </a:xfrm>
        </p:spPr>
        <p:txBody>
          <a:bodyPr>
            <a:normAutofit fontScale="92500" lnSpcReduction="20000"/>
          </a:bodyPr>
          <a:lstStyle/>
          <a:p>
            <a:pPr marL="0" indent="0">
              <a:buNone/>
            </a:pPr>
            <a:r>
              <a:rPr lang="cs-CZ" b="1" dirty="0" smtClean="0"/>
              <a:t>13.3.2 Martin Luther : </a:t>
            </a:r>
            <a:r>
              <a:rPr lang="cs-CZ" dirty="0" smtClean="0"/>
              <a:t>Verbální  a duchovní výklad Písma: Verbální – doslovný. </a:t>
            </a:r>
            <a:r>
              <a:rPr lang="cs-CZ" b="1" dirty="0" smtClean="0"/>
              <a:t>První</a:t>
            </a:r>
            <a:r>
              <a:rPr lang="cs-CZ" dirty="0" smtClean="0"/>
              <a:t> pojem označuje doslovný výklad některých pojmů, bez širšího biblického kontextu. S tím se setkával u některých náboženských skupin. Tím Luther nepopírá fakt, že Písmo lze interpretovat racionálně, filosoficky, ale to samo o sobě nemusí ještě zprostředkovat člověku poznání Boží milosti a spásy. Doslovný výklad je „litera et </a:t>
            </a:r>
            <a:r>
              <a:rPr lang="cs-CZ" dirty="0" err="1" smtClean="0"/>
              <a:t>mors</a:t>
            </a:r>
            <a:r>
              <a:rPr lang="cs-CZ" dirty="0" smtClean="0"/>
              <a:t> </a:t>
            </a:r>
            <a:r>
              <a:rPr lang="cs-CZ" dirty="0" err="1" smtClean="0"/>
              <a:t>animae</a:t>
            </a:r>
            <a:r>
              <a:rPr lang="cs-CZ" dirty="0" smtClean="0"/>
              <a:t>“, řečeno s apoštolem Pavlem „litera zabijí, ale Duch dává život“ (2K 3,6). </a:t>
            </a:r>
            <a:r>
              <a:rPr lang="cs-CZ" b="1" dirty="0" smtClean="0"/>
              <a:t>Duchovní: </a:t>
            </a:r>
            <a:r>
              <a:rPr lang="cs-CZ" dirty="0" smtClean="0"/>
              <a:t>Bez Ducha se výklad neobejde, protože „slovo lze zvěstovat, ale do srdce je vkládá pouze Pán Bůh sám“ (Die </a:t>
            </a:r>
            <a:r>
              <a:rPr lang="cs-CZ" dirty="0" err="1" smtClean="0"/>
              <a:t>Theologie</a:t>
            </a:r>
            <a:r>
              <a:rPr lang="cs-CZ" dirty="0" smtClean="0"/>
              <a:t> Martin </a:t>
            </a:r>
            <a:r>
              <a:rPr lang="cs-CZ" dirty="0" err="1" smtClean="0"/>
              <a:t>Luther´s</a:t>
            </a:r>
            <a:r>
              <a:rPr lang="cs-CZ" dirty="0" smtClean="0"/>
              <a:t>, 45).   </a:t>
            </a:r>
            <a:endParaRPr lang="cs-CZ" dirty="0"/>
          </a:p>
        </p:txBody>
      </p:sp>
    </p:spTree>
    <p:extLst>
      <p:ext uri="{BB962C8B-B14F-4D97-AF65-F5344CB8AC3E}">
        <p14:creationId xmlns:p14="http://schemas.microsoft.com/office/powerpoint/2010/main" val="22011593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720080"/>
          </a:xfrm>
        </p:spPr>
        <p:txBody>
          <a:bodyPr>
            <a:normAutofit fontScale="90000"/>
          </a:bodyPr>
          <a:lstStyle/>
          <a:p>
            <a:r>
              <a:rPr lang="cs-CZ" dirty="0" smtClean="0"/>
              <a:t>Od antiky po 17.století</a:t>
            </a:r>
            <a:endParaRPr lang="cs-CZ" dirty="0"/>
          </a:p>
        </p:txBody>
      </p:sp>
      <p:sp>
        <p:nvSpPr>
          <p:cNvPr id="3" name="Zástupný symbol pro obsah 2"/>
          <p:cNvSpPr>
            <a:spLocks noGrp="1"/>
          </p:cNvSpPr>
          <p:nvPr>
            <p:ph idx="1"/>
          </p:nvPr>
        </p:nvSpPr>
        <p:spPr>
          <a:xfrm>
            <a:off x="457200" y="980728"/>
            <a:ext cx="8229600" cy="5145435"/>
          </a:xfrm>
        </p:spPr>
        <p:txBody>
          <a:bodyPr>
            <a:normAutofit/>
          </a:bodyPr>
          <a:lstStyle/>
          <a:p>
            <a:pPr marL="0" indent="0">
              <a:buNone/>
            </a:pPr>
            <a:r>
              <a:rPr lang="cs-CZ" b="1" dirty="0" smtClean="0"/>
              <a:t>13.3.3. </a:t>
            </a:r>
            <a:r>
              <a:rPr lang="cs-CZ" b="1" dirty="0"/>
              <a:t>Martin </a:t>
            </a:r>
            <a:r>
              <a:rPr lang="cs-CZ" b="1" dirty="0" smtClean="0"/>
              <a:t>Luther :Reciprocita</a:t>
            </a:r>
            <a:r>
              <a:rPr lang="cs-CZ" dirty="0" smtClean="0"/>
              <a:t> zvěstovaného slova a  působení Ducha sv.: výklad Slova bez působení Ducha svatého je pouhá informace, která člověka neoslovuje a zase „Duch svatý nepůsobí (spásně) jinak, než skrze vykládané slovo a slovo se stává živou řečí skrze Ducha“. Obojí tkví v Boží vůli: „Sic </a:t>
            </a:r>
            <a:r>
              <a:rPr lang="cs-CZ" dirty="0" err="1" smtClean="0"/>
              <a:t>placitum</a:t>
            </a:r>
            <a:r>
              <a:rPr lang="cs-CZ" dirty="0" smtClean="0"/>
              <a:t> </a:t>
            </a:r>
            <a:r>
              <a:rPr lang="cs-CZ" dirty="0" err="1" smtClean="0"/>
              <a:t>est</a:t>
            </a:r>
            <a:r>
              <a:rPr lang="cs-CZ" dirty="0" smtClean="0"/>
              <a:t> </a:t>
            </a:r>
            <a:r>
              <a:rPr lang="cs-CZ" dirty="0" err="1" smtClean="0"/>
              <a:t>Deo</a:t>
            </a:r>
            <a:r>
              <a:rPr lang="cs-CZ" dirty="0" smtClean="0"/>
              <a:t>, </a:t>
            </a:r>
            <a:r>
              <a:rPr lang="cs-CZ" dirty="0" err="1" smtClean="0"/>
              <a:t>ut</a:t>
            </a:r>
            <a:r>
              <a:rPr lang="cs-CZ" dirty="0" smtClean="0"/>
              <a:t> non sine </a:t>
            </a:r>
            <a:r>
              <a:rPr lang="cs-CZ" dirty="0" err="1" smtClean="0"/>
              <a:t>verbo</a:t>
            </a:r>
            <a:r>
              <a:rPr lang="cs-CZ" dirty="0" smtClean="0"/>
              <a:t>, sed per verbum </a:t>
            </a:r>
            <a:r>
              <a:rPr lang="cs-CZ" dirty="0" err="1" smtClean="0"/>
              <a:t>tribuat</a:t>
            </a:r>
            <a:r>
              <a:rPr lang="cs-CZ" dirty="0" smtClean="0"/>
              <a:t> </a:t>
            </a:r>
            <a:r>
              <a:rPr lang="cs-CZ" dirty="0" err="1" smtClean="0"/>
              <a:t>spiritum</a:t>
            </a:r>
            <a:r>
              <a:rPr lang="cs-CZ" dirty="0" smtClean="0"/>
              <a:t>, </a:t>
            </a:r>
            <a:r>
              <a:rPr lang="cs-CZ" dirty="0" err="1" smtClean="0"/>
              <a:t>ut</a:t>
            </a:r>
            <a:r>
              <a:rPr lang="cs-CZ" dirty="0" smtClean="0"/>
              <a:t> nos </a:t>
            </a:r>
            <a:r>
              <a:rPr lang="cs-CZ" dirty="0" err="1" smtClean="0"/>
              <a:t>habeat</a:t>
            </a:r>
            <a:r>
              <a:rPr lang="cs-CZ" dirty="0" smtClean="0"/>
              <a:t> </a:t>
            </a:r>
            <a:r>
              <a:rPr lang="cs-CZ" dirty="0" err="1" smtClean="0"/>
              <a:t>suos</a:t>
            </a:r>
            <a:r>
              <a:rPr lang="cs-CZ" dirty="0" smtClean="0"/>
              <a:t> </a:t>
            </a:r>
            <a:r>
              <a:rPr lang="cs-CZ" dirty="0" err="1" smtClean="0"/>
              <a:t>cooperatores</a:t>
            </a:r>
            <a:r>
              <a:rPr lang="cs-CZ" dirty="0" smtClean="0"/>
              <a:t>.“  (</a:t>
            </a:r>
            <a:r>
              <a:rPr lang="cs-CZ" dirty="0" err="1" smtClean="0"/>
              <a:t>Althaus</a:t>
            </a:r>
            <a:r>
              <a:rPr lang="cs-CZ" dirty="0" smtClean="0"/>
              <a:t>, Pavel, Die </a:t>
            </a:r>
            <a:r>
              <a:rPr lang="cs-CZ" dirty="0" err="1" smtClean="0"/>
              <a:t>Theologie</a:t>
            </a:r>
            <a:r>
              <a:rPr lang="cs-CZ" dirty="0" smtClean="0"/>
              <a:t> Martin </a:t>
            </a:r>
            <a:r>
              <a:rPr lang="cs-CZ" dirty="0" err="1" smtClean="0"/>
              <a:t>Luthers</a:t>
            </a:r>
            <a:r>
              <a:rPr lang="cs-CZ" dirty="0" smtClean="0"/>
              <a:t>, s. 43). </a:t>
            </a:r>
            <a:endParaRPr lang="cs-CZ" dirty="0"/>
          </a:p>
        </p:txBody>
      </p:sp>
    </p:spTree>
    <p:extLst>
      <p:ext uri="{BB962C8B-B14F-4D97-AF65-F5344CB8AC3E}">
        <p14:creationId xmlns:p14="http://schemas.microsoft.com/office/powerpoint/2010/main" val="39017096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720080"/>
          </a:xfrm>
        </p:spPr>
        <p:txBody>
          <a:bodyPr>
            <a:normAutofit fontScale="90000"/>
          </a:bodyPr>
          <a:lstStyle/>
          <a:p>
            <a:r>
              <a:rPr lang="cs-CZ" dirty="0" smtClean="0"/>
              <a:t>Od antiky po 17.století</a:t>
            </a:r>
            <a:endParaRPr lang="cs-CZ" dirty="0"/>
          </a:p>
        </p:txBody>
      </p:sp>
      <p:sp>
        <p:nvSpPr>
          <p:cNvPr id="3" name="Zástupný symbol pro obsah 2"/>
          <p:cNvSpPr>
            <a:spLocks noGrp="1"/>
          </p:cNvSpPr>
          <p:nvPr>
            <p:ph idx="1"/>
          </p:nvPr>
        </p:nvSpPr>
        <p:spPr>
          <a:xfrm>
            <a:off x="457200" y="980728"/>
            <a:ext cx="8229600" cy="5145435"/>
          </a:xfrm>
        </p:spPr>
        <p:txBody>
          <a:bodyPr>
            <a:normAutofit fontScale="77500" lnSpcReduction="20000"/>
          </a:bodyPr>
          <a:lstStyle/>
          <a:p>
            <a:pPr marL="0" indent="0">
              <a:buNone/>
            </a:pPr>
            <a:r>
              <a:rPr lang="cs-CZ" b="1" dirty="0" smtClean="0"/>
              <a:t>13.3.4</a:t>
            </a:r>
            <a:r>
              <a:rPr lang="cs-CZ" dirty="0" smtClean="0"/>
              <a:t> </a:t>
            </a:r>
            <a:r>
              <a:rPr lang="cs-CZ" b="1" dirty="0"/>
              <a:t>Martin </a:t>
            </a:r>
            <a:r>
              <a:rPr lang="cs-CZ" b="1" dirty="0" smtClean="0"/>
              <a:t>Luther, </a:t>
            </a:r>
            <a:r>
              <a:rPr lang="cs-CZ" dirty="0" smtClean="0"/>
              <a:t> </a:t>
            </a:r>
            <a:r>
              <a:rPr lang="cs-CZ" b="1" dirty="0" smtClean="0"/>
              <a:t>Paradoxy v Písmu :</a:t>
            </a:r>
            <a:r>
              <a:rPr lang="cs-CZ" dirty="0" smtClean="0"/>
              <a:t> Luther objevil v Písmu to, co bylo jeho mnohým současníkům skryto. Pronikl k poznání, že dynamická lingvisticko-hermeneutická struktura Božího jednání v Písmu je obsažena v paradoxech. Píše o tom ve svých Heidelberských disputacích a ve výkladu Listu Židům. Cituji jeho hlavní výpověď: „</a:t>
            </a:r>
            <a:r>
              <a:rPr lang="cs-CZ" dirty="0" err="1" smtClean="0"/>
              <a:t>Haec</a:t>
            </a:r>
            <a:r>
              <a:rPr lang="cs-CZ" dirty="0" smtClean="0"/>
              <a:t> </a:t>
            </a:r>
            <a:r>
              <a:rPr lang="cs-CZ" dirty="0" err="1" smtClean="0"/>
              <a:t>sunt</a:t>
            </a:r>
            <a:r>
              <a:rPr lang="cs-CZ" dirty="0" smtClean="0"/>
              <a:t> duo </a:t>
            </a:r>
            <a:r>
              <a:rPr lang="cs-CZ" dirty="0" err="1" smtClean="0"/>
              <a:t>contraria</a:t>
            </a:r>
            <a:r>
              <a:rPr lang="cs-CZ" dirty="0" smtClean="0"/>
              <a:t> in </a:t>
            </a:r>
            <a:r>
              <a:rPr lang="cs-CZ" dirty="0" err="1" smtClean="0"/>
              <a:t>scripturis</a:t>
            </a:r>
            <a:r>
              <a:rPr lang="cs-CZ" dirty="0" smtClean="0"/>
              <a:t> </a:t>
            </a:r>
            <a:r>
              <a:rPr lang="cs-CZ" dirty="0" err="1" smtClean="0"/>
              <a:t>frequenta</a:t>
            </a:r>
            <a:r>
              <a:rPr lang="cs-CZ" dirty="0" smtClean="0"/>
              <a:t>: </a:t>
            </a:r>
            <a:r>
              <a:rPr lang="cs-CZ" dirty="0" err="1" smtClean="0"/>
              <a:t>iudicum</a:t>
            </a:r>
            <a:r>
              <a:rPr lang="cs-CZ" dirty="0" smtClean="0"/>
              <a:t> et </a:t>
            </a:r>
            <a:r>
              <a:rPr lang="cs-CZ" dirty="0" err="1" smtClean="0"/>
              <a:t>iustitia</a:t>
            </a:r>
            <a:r>
              <a:rPr lang="cs-CZ" dirty="0" smtClean="0"/>
              <a:t>, </a:t>
            </a:r>
            <a:r>
              <a:rPr lang="cs-CZ" dirty="0" err="1" smtClean="0"/>
              <a:t>ira</a:t>
            </a:r>
            <a:r>
              <a:rPr lang="cs-CZ" dirty="0" smtClean="0"/>
              <a:t> et </a:t>
            </a:r>
            <a:r>
              <a:rPr lang="cs-CZ" dirty="0" err="1" smtClean="0"/>
              <a:t>gratia</a:t>
            </a:r>
            <a:r>
              <a:rPr lang="cs-CZ" dirty="0" smtClean="0"/>
              <a:t>, </a:t>
            </a:r>
            <a:r>
              <a:rPr lang="cs-CZ" dirty="0" err="1" smtClean="0"/>
              <a:t>mors</a:t>
            </a:r>
            <a:r>
              <a:rPr lang="cs-CZ" dirty="0" smtClean="0"/>
              <a:t> et vita, </a:t>
            </a:r>
            <a:r>
              <a:rPr lang="cs-CZ" dirty="0" err="1" smtClean="0"/>
              <a:t>malum</a:t>
            </a:r>
            <a:r>
              <a:rPr lang="cs-CZ" dirty="0" smtClean="0"/>
              <a:t> et </a:t>
            </a:r>
            <a:r>
              <a:rPr lang="cs-CZ" dirty="0" err="1" smtClean="0"/>
              <a:t>bonum</a:t>
            </a:r>
            <a:r>
              <a:rPr lang="cs-CZ" dirty="0" smtClean="0"/>
              <a:t> (Toto jsou protiklady, které nalézáme v </a:t>
            </a:r>
            <a:r>
              <a:rPr lang="cs-CZ" dirty="0" err="1" smtClean="0"/>
              <a:t>Písmu:soud</a:t>
            </a:r>
            <a:r>
              <a:rPr lang="cs-CZ" dirty="0" smtClean="0"/>
              <a:t> a spravedlnost, hněv a milost, smrt a život zlo a dobro). To také znamená, že celé Boží </a:t>
            </a:r>
            <a:r>
              <a:rPr lang="cs-CZ" dirty="0" err="1" smtClean="0"/>
              <a:t>soteriologické</a:t>
            </a:r>
            <a:r>
              <a:rPr lang="cs-CZ" dirty="0" smtClean="0"/>
              <a:t> jednání v dějinách spásy, včetně Božího zjevení v Kristu, lze interpretovat paradoxně.  Příklad: Má-li člověk přijmout Boží odpuštění hříchů a ospravedlnění,  Boží slovo  ho musí oslovit -soudit, způsobit mu úzkost </a:t>
            </a:r>
            <a:r>
              <a:rPr lang="cs-CZ" dirty="0" err="1" smtClean="0"/>
              <a:t>etc</a:t>
            </a:r>
            <a:r>
              <a:rPr lang="cs-CZ" dirty="0" smtClean="0"/>
              <a:t>., aby zatoužil po pokoji. (Regin </a:t>
            </a:r>
            <a:r>
              <a:rPr lang="cs-CZ" dirty="0" err="1" smtClean="0"/>
              <a:t>Prenter</a:t>
            </a:r>
            <a:r>
              <a:rPr lang="cs-CZ" dirty="0" smtClean="0"/>
              <a:t>, </a:t>
            </a:r>
            <a:r>
              <a:rPr lang="cs-CZ" dirty="0" err="1" smtClean="0"/>
              <a:t>Bonhoeffer</a:t>
            </a:r>
            <a:r>
              <a:rPr lang="cs-CZ" dirty="0" smtClean="0"/>
              <a:t> </a:t>
            </a:r>
            <a:r>
              <a:rPr lang="cs-CZ" dirty="0" err="1" smtClean="0"/>
              <a:t>und</a:t>
            </a:r>
            <a:r>
              <a:rPr lang="cs-CZ" dirty="0" smtClean="0"/>
              <a:t> der </a:t>
            </a:r>
            <a:r>
              <a:rPr lang="cs-CZ" dirty="0" err="1" smtClean="0"/>
              <a:t>junge</a:t>
            </a:r>
            <a:r>
              <a:rPr lang="cs-CZ" dirty="0" smtClean="0"/>
              <a:t> Luther, in: </a:t>
            </a:r>
            <a:r>
              <a:rPr lang="de-DE" dirty="0" err="1"/>
              <a:t>D</a:t>
            </a:r>
            <a:r>
              <a:rPr lang="cs-CZ" dirty="0" err="1" smtClean="0"/>
              <a:t>ie</a:t>
            </a:r>
            <a:r>
              <a:rPr lang="cs-CZ" dirty="0" smtClean="0"/>
              <a:t> </a:t>
            </a:r>
            <a:r>
              <a:rPr lang="de-DE" dirty="0" err="1" smtClean="0"/>
              <a:t>mü</a:t>
            </a:r>
            <a:r>
              <a:rPr lang="cs-CZ" dirty="0" err="1" smtClean="0"/>
              <a:t>ndige</a:t>
            </a:r>
            <a:r>
              <a:rPr lang="cs-CZ" dirty="0" smtClean="0"/>
              <a:t> </a:t>
            </a:r>
            <a:r>
              <a:rPr lang="cs-CZ" dirty="0" err="1" smtClean="0"/>
              <a:t>Welt</a:t>
            </a:r>
            <a:r>
              <a:rPr lang="cs-CZ" dirty="0" smtClean="0"/>
              <a:t>, sv. IV, s. 36, srov. WA XVIII, 633, 7 </a:t>
            </a:r>
            <a:r>
              <a:rPr lang="cs-CZ" dirty="0" err="1" smtClean="0"/>
              <a:t>etc</a:t>
            </a:r>
            <a:r>
              <a:rPr lang="cs-CZ" dirty="0" smtClean="0"/>
              <a:t>.</a:t>
            </a:r>
            <a:endParaRPr lang="cs-CZ" b="1" dirty="0"/>
          </a:p>
        </p:txBody>
      </p:sp>
    </p:spTree>
    <p:extLst>
      <p:ext uri="{BB962C8B-B14F-4D97-AF65-F5344CB8AC3E}">
        <p14:creationId xmlns:p14="http://schemas.microsoft.com/office/powerpoint/2010/main" val="8799743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792088"/>
          </a:xfrm>
        </p:spPr>
        <p:txBody>
          <a:bodyPr/>
          <a:lstStyle/>
          <a:p>
            <a:r>
              <a:rPr lang="cs-CZ" dirty="0" smtClean="0"/>
              <a:t>Od antiky po 17.století</a:t>
            </a:r>
            <a:endParaRPr lang="cs-CZ" dirty="0"/>
          </a:p>
        </p:txBody>
      </p:sp>
      <p:sp>
        <p:nvSpPr>
          <p:cNvPr id="3" name="Zástupný symbol pro obsah 2"/>
          <p:cNvSpPr>
            <a:spLocks noGrp="1"/>
          </p:cNvSpPr>
          <p:nvPr>
            <p:ph idx="1"/>
          </p:nvPr>
        </p:nvSpPr>
        <p:spPr>
          <a:xfrm>
            <a:off x="539552" y="1052736"/>
            <a:ext cx="8229600" cy="5073427"/>
          </a:xfrm>
        </p:spPr>
        <p:txBody>
          <a:bodyPr>
            <a:normAutofit/>
          </a:bodyPr>
          <a:lstStyle/>
          <a:p>
            <a:pPr marL="0" indent="0">
              <a:buNone/>
            </a:pPr>
            <a:r>
              <a:rPr lang="cs-CZ" b="1" dirty="0" smtClean="0"/>
              <a:t>14.3.5. </a:t>
            </a:r>
            <a:r>
              <a:rPr lang="de-DE" b="1" dirty="0"/>
              <a:t>Martin </a:t>
            </a:r>
            <a:r>
              <a:rPr lang="de-DE" b="1" dirty="0" smtClean="0"/>
              <a:t>Luther</a:t>
            </a:r>
            <a:r>
              <a:rPr lang="cs-CZ" b="1" dirty="0" smtClean="0"/>
              <a:t>: </a:t>
            </a:r>
            <a:r>
              <a:rPr lang="de-DE" dirty="0" smtClean="0"/>
              <a:t>P</a:t>
            </a:r>
            <a:r>
              <a:rPr lang="cs-CZ" dirty="0" smtClean="0"/>
              <a:t>í</a:t>
            </a:r>
            <a:r>
              <a:rPr lang="de-DE" dirty="0" err="1" smtClean="0"/>
              <a:t>smo</a:t>
            </a:r>
            <a:r>
              <a:rPr lang="cs-CZ" dirty="0" smtClean="0"/>
              <a:t> svaté je </a:t>
            </a:r>
            <a:r>
              <a:rPr lang="cs-CZ" b="1" dirty="0" smtClean="0"/>
              <a:t>jediná závazná autorita</a:t>
            </a:r>
            <a:r>
              <a:rPr lang="cs-CZ" dirty="0" smtClean="0"/>
              <a:t> církve. Ale tím Luther nezavrhuje důležitost tradice, nýbrž zdůrazňuje, že Bible je nad tradicí, ta musí být korigována, usměrňována a revidována Božím slovem.</a:t>
            </a:r>
          </a:p>
          <a:p>
            <a:pPr marL="0" indent="0">
              <a:buNone/>
            </a:pPr>
            <a:r>
              <a:rPr lang="cs-CZ" dirty="0" smtClean="0"/>
              <a:t>Výroky: „Písmo svaté je královna, která musí vládnout, všichni ji mají poslouchat a podřizovat se jí.“ Nebo: „Boží církev nemá schvalovat články, přikázání bez Písma svatého.“ (Luther, </a:t>
            </a:r>
            <a:r>
              <a:rPr lang="cs-CZ" dirty="0" err="1" smtClean="0"/>
              <a:t>Werke</a:t>
            </a:r>
            <a:r>
              <a:rPr lang="cs-CZ" dirty="0" smtClean="0"/>
              <a:t> 30, II, 420, 22; </a:t>
            </a:r>
            <a:r>
              <a:rPr lang="cs-CZ" dirty="0" err="1" smtClean="0"/>
              <a:t>Althaus</a:t>
            </a:r>
            <a:r>
              <a:rPr lang="cs-CZ" dirty="0" smtClean="0"/>
              <a:t>, Paul: </a:t>
            </a:r>
            <a:r>
              <a:rPr lang="cs-CZ" dirty="0" err="1"/>
              <a:t>O</a:t>
            </a:r>
            <a:r>
              <a:rPr lang="cs-CZ" dirty="0" err="1" smtClean="0"/>
              <a:t>p.cit</a:t>
            </a:r>
            <a:r>
              <a:rPr lang="cs-CZ" dirty="0" smtClean="0"/>
              <a:t>., s. 74).    </a:t>
            </a:r>
            <a:r>
              <a:rPr lang="de-DE" dirty="0" smtClean="0"/>
              <a:t> </a:t>
            </a:r>
            <a:endParaRPr lang="cs-CZ" dirty="0"/>
          </a:p>
        </p:txBody>
      </p:sp>
    </p:spTree>
    <p:extLst>
      <p:ext uri="{BB962C8B-B14F-4D97-AF65-F5344CB8AC3E}">
        <p14:creationId xmlns:p14="http://schemas.microsoft.com/office/powerpoint/2010/main" val="2203907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908720"/>
          </a:xfrm>
        </p:spPr>
        <p:txBody>
          <a:bodyPr>
            <a:normAutofit/>
          </a:bodyPr>
          <a:lstStyle/>
          <a:p>
            <a:r>
              <a:rPr lang="cs-CZ" sz="3200" dirty="0" smtClean="0"/>
              <a:t>Další členění hermeneutiky</a:t>
            </a:r>
            <a:endParaRPr lang="cs-CZ" sz="3200" dirty="0"/>
          </a:p>
        </p:txBody>
      </p:sp>
      <p:sp>
        <p:nvSpPr>
          <p:cNvPr id="3" name="Zástupný symbol pro obsah 2"/>
          <p:cNvSpPr>
            <a:spLocks noGrp="1"/>
          </p:cNvSpPr>
          <p:nvPr>
            <p:ph idx="1"/>
          </p:nvPr>
        </p:nvSpPr>
        <p:spPr>
          <a:xfrm>
            <a:off x="395536" y="764704"/>
            <a:ext cx="8229600" cy="5472608"/>
          </a:xfrm>
        </p:spPr>
        <p:txBody>
          <a:bodyPr>
            <a:noAutofit/>
          </a:bodyPr>
          <a:lstStyle/>
          <a:p>
            <a:r>
              <a:rPr lang="cs-CZ" b="1" dirty="0" smtClean="0"/>
              <a:t>4.Biblická hermeneutika</a:t>
            </a:r>
            <a:r>
              <a:rPr lang="cs-CZ" dirty="0" smtClean="0"/>
              <a:t> usiluje o porozumění a odborný výklad biblických textů Starého i Nového zákona a těmito heuristicko-noetickými procesy se zabývá biblistika.</a:t>
            </a:r>
          </a:p>
          <a:p>
            <a:r>
              <a:rPr lang="cs-CZ" b="1" dirty="0" smtClean="0"/>
              <a:t>5.Křesťanské konfesionální hermeneutiky:</a:t>
            </a:r>
            <a:r>
              <a:rPr lang="cs-CZ" dirty="0" smtClean="0"/>
              <a:t> starokřesťanská, středověká, reformační, římskokatolická, pravoslavná, starokatolická, pietistická, probuzeneckých a charizmatických a jiných nejmenovaných církví. Konfesní odlišnosti se zakládají:</a:t>
            </a:r>
            <a:r>
              <a:rPr lang="cs-CZ" b="1" dirty="0" smtClean="0"/>
              <a:t> na odlišných interpretacích některých biblických důrazů. </a:t>
            </a:r>
            <a:endParaRPr lang="cs-CZ" dirty="0"/>
          </a:p>
        </p:txBody>
      </p:sp>
    </p:spTree>
    <p:extLst>
      <p:ext uri="{BB962C8B-B14F-4D97-AF65-F5344CB8AC3E}">
        <p14:creationId xmlns:p14="http://schemas.microsoft.com/office/powerpoint/2010/main" val="364366987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720080"/>
          </a:xfrm>
        </p:spPr>
        <p:txBody>
          <a:bodyPr>
            <a:normAutofit fontScale="90000"/>
          </a:bodyPr>
          <a:lstStyle/>
          <a:p>
            <a:r>
              <a:rPr lang="cs-CZ" dirty="0" smtClean="0"/>
              <a:t>Od antiky po 17.století</a:t>
            </a:r>
            <a:endParaRPr lang="cs-CZ" dirty="0"/>
          </a:p>
        </p:txBody>
      </p:sp>
      <p:sp>
        <p:nvSpPr>
          <p:cNvPr id="3" name="Zástupný symbol pro obsah 2"/>
          <p:cNvSpPr>
            <a:spLocks noGrp="1"/>
          </p:cNvSpPr>
          <p:nvPr>
            <p:ph idx="1"/>
          </p:nvPr>
        </p:nvSpPr>
        <p:spPr>
          <a:xfrm>
            <a:off x="457200" y="1052736"/>
            <a:ext cx="8229600" cy="5400600"/>
          </a:xfrm>
        </p:spPr>
        <p:txBody>
          <a:bodyPr>
            <a:normAutofit fontScale="92500" lnSpcReduction="20000"/>
          </a:bodyPr>
          <a:lstStyle/>
          <a:p>
            <a:pPr marL="0" indent="0">
              <a:buNone/>
            </a:pPr>
            <a:r>
              <a:rPr lang="cs-CZ" b="1" dirty="0"/>
              <a:t>14.3.6 Martin </a:t>
            </a:r>
            <a:r>
              <a:rPr lang="cs-CZ" b="1" dirty="0" smtClean="0"/>
              <a:t>Luther :Stručné </a:t>
            </a:r>
            <a:r>
              <a:rPr lang="cs-CZ" b="1" dirty="0" err="1" smtClean="0"/>
              <a:t>shrnut</a:t>
            </a:r>
            <a:r>
              <a:rPr lang="cs-CZ" dirty="0" err="1" smtClean="0"/>
              <a:t>í:Objevil</a:t>
            </a:r>
            <a:r>
              <a:rPr lang="cs-CZ" dirty="0" smtClean="0"/>
              <a:t> to, co bylo církvi v jeho době  skryté: </a:t>
            </a:r>
            <a:r>
              <a:rPr lang="cs-CZ" dirty="0" err="1" smtClean="0"/>
              <a:t>Iustificatio</a:t>
            </a:r>
            <a:r>
              <a:rPr lang="cs-CZ" dirty="0" smtClean="0"/>
              <a:t> </a:t>
            </a:r>
            <a:r>
              <a:rPr lang="cs-CZ" dirty="0" err="1" smtClean="0"/>
              <a:t>sola</a:t>
            </a:r>
            <a:r>
              <a:rPr lang="cs-CZ" dirty="0" smtClean="0"/>
              <a:t> fide et </a:t>
            </a:r>
            <a:r>
              <a:rPr lang="cs-CZ" dirty="0" err="1" smtClean="0"/>
              <a:t>gratia</a:t>
            </a:r>
            <a:r>
              <a:rPr lang="cs-CZ" dirty="0" smtClean="0"/>
              <a:t>, </a:t>
            </a:r>
            <a:r>
              <a:rPr lang="cs-CZ" dirty="0" err="1" smtClean="0"/>
              <a:t>Sola</a:t>
            </a:r>
            <a:r>
              <a:rPr lang="cs-CZ" dirty="0" smtClean="0"/>
              <a:t> </a:t>
            </a:r>
            <a:r>
              <a:rPr lang="cs-CZ" dirty="0" err="1" smtClean="0"/>
              <a:t>Scriptura</a:t>
            </a:r>
            <a:r>
              <a:rPr lang="cs-CZ" dirty="0" smtClean="0"/>
              <a:t>, reciproční vztah mezi zvěstováním Božího slova a </a:t>
            </a:r>
            <a:r>
              <a:rPr lang="cs-CZ" dirty="0" err="1" smtClean="0"/>
              <a:t>soteriologickým</a:t>
            </a:r>
            <a:r>
              <a:rPr lang="cs-CZ" dirty="0" smtClean="0"/>
              <a:t> působením Ducha svatého, globální </a:t>
            </a:r>
            <a:r>
              <a:rPr lang="cs-CZ" dirty="0" err="1" smtClean="0"/>
              <a:t>christocentrická</a:t>
            </a:r>
            <a:r>
              <a:rPr lang="cs-CZ" dirty="0" smtClean="0"/>
              <a:t> jednota celého Písma (S i NZ) a jeho absolutně závazná autorita nad církví včetně Božího </a:t>
            </a:r>
            <a:r>
              <a:rPr lang="cs-CZ" dirty="0" err="1" smtClean="0"/>
              <a:t>soteriologického</a:t>
            </a:r>
            <a:r>
              <a:rPr lang="cs-CZ" dirty="0" smtClean="0"/>
              <a:t> jednání sub contrario </a:t>
            </a:r>
            <a:r>
              <a:rPr lang="cs-CZ" dirty="0" err="1" smtClean="0"/>
              <a:t>specie</a:t>
            </a:r>
            <a:r>
              <a:rPr lang="cs-CZ" dirty="0"/>
              <a:t>.</a:t>
            </a:r>
            <a:endParaRPr lang="cs-CZ" dirty="0" smtClean="0"/>
          </a:p>
          <a:p>
            <a:pPr marL="0" indent="0">
              <a:buNone/>
            </a:pPr>
            <a:r>
              <a:rPr lang="cs-CZ" dirty="0" smtClean="0"/>
              <a:t>Ale </a:t>
            </a:r>
            <a:r>
              <a:rPr lang="cs-CZ" dirty="0" err="1" smtClean="0"/>
              <a:t>Lutherův</a:t>
            </a:r>
            <a:r>
              <a:rPr lang="cs-CZ" dirty="0" smtClean="0"/>
              <a:t> důraz na diferencování spásné kvality v biblickém kánonu na knihy, které zvěstují a jiné, které nezvěstují Krista, dal podnět k formování racionalisticko-osvícenské kritiky Bible, kterou později využila liberální teologie a to potom velmi zneužila ateistická orientace. </a:t>
            </a:r>
            <a:endParaRPr lang="cs-CZ" dirty="0"/>
          </a:p>
        </p:txBody>
      </p:sp>
    </p:spTree>
    <p:extLst>
      <p:ext uri="{BB962C8B-B14F-4D97-AF65-F5344CB8AC3E}">
        <p14:creationId xmlns:p14="http://schemas.microsoft.com/office/powerpoint/2010/main" val="149931685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99392"/>
            <a:ext cx="8229600" cy="936104"/>
          </a:xfrm>
        </p:spPr>
        <p:txBody>
          <a:bodyPr>
            <a:normAutofit/>
          </a:bodyPr>
          <a:lstStyle/>
          <a:p>
            <a:r>
              <a:rPr lang="cs-CZ" dirty="0" smtClean="0"/>
              <a:t>Hermeneutika 16-17.století</a:t>
            </a:r>
            <a:endParaRPr lang="cs-CZ" dirty="0"/>
          </a:p>
        </p:txBody>
      </p:sp>
      <p:sp>
        <p:nvSpPr>
          <p:cNvPr id="3" name="Zástupný symbol pro obsah 2"/>
          <p:cNvSpPr>
            <a:spLocks noGrp="1"/>
          </p:cNvSpPr>
          <p:nvPr>
            <p:ph idx="1"/>
          </p:nvPr>
        </p:nvSpPr>
        <p:spPr>
          <a:xfrm>
            <a:off x="457200" y="764705"/>
            <a:ext cx="8229600" cy="4824536"/>
          </a:xfrm>
        </p:spPr>
        <p:txBody>
          <a:bodyPr/>
          <a:lstStyle/>
          <a:p>
            <a:pPr marL="0" indent="0">
              <a:buNone/>
            </a:pPr>
            <a:r>
              <a:rPr lang="cs-CZ" b="1" dirty="0" smtClean="0"/>
              <a:t>15.Humanismus :</a:t>
            </a:r>
            <a:r>
              <a:rPr lang="cs-CZ" dirty="0" smtClean="0"/>
              <a:t> představuje silné, vědecko-odborné, </a:t>
            </a:r>
            <a:r>
              <a:rPr lang="cs-CZ" dirty="0"/>
              <a:t>kulturní a  společenské </a:t>
            </a:r>
            <a:r>
              <a:rPr lang="cs-CZ" dirty="0" smtClean="0"/>
              <a:t>hnutí zdůrazňující nutnost studia antické kultury, filosofie a literatury, a to na základě původních pramenů ad </a:t>
            </a:r>
            <a:r>
              <a:rPr lang="cs-CZ" dirty="0" err="1" smtClean="0"/>
              <a:t>fontes</a:t>
            </a:r>
            <a:r>
              <a:rPr lang="cs-CZ" dirty="0" smtClean="0"/>
              <a:t>. Tím celkově přispělo také ke vzniku „filologicko-kritické metody“ (</a:t>
            </a:r>
            <a:r>
              <a:rPr lang="cs-CZ" dirty="0" err="1" smtClean="0"/>
              <a:t>ars</a:t>
            </a:r>
            <a:r>
              <a:rPr lang="cs-CZ" dirty="0" smtClean="0"/>
              <a:t> </a:t>
            </a:r>
            <a:r>
              <a:rPr lang="cs-CZ" dirty="0" err="1" smtClean="0"/>
              <a:t>critica</a:t>
            </a:r>
            <a:r>
              <a:rPr lang="cs-CZ" dirty="0" smtClean="0"/>
              <a:t>), nových interpretačních teorií textu a ke vzniku nových hermeneutických oborů: Teorie řeči, překladu, výkladu a rozvoje logiky.15/</a:t>
            </a:r>
            <a:endParaRPr lang="cs-CZ" dirty="0"/>
          </a:p>
        </p:txBody>
      </p:sp>
    </p:spTree>
    <p:extLst>
      <p:ext uri="{BB962C8B-B14F-4D97-AF65-F5344CB8AC3E}">
        <p14:creationId xmlns:p14="http://schemas.microsoft.com/office/powerpoint/2010/main" val="83832589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16632"/>
            <a:ext cx="8229600" cy="634082"/>
          </a:xfrm>
        </p:spPr>
        <p:txBody>
          <a:bodyPr>
            <a:normAutofit fontScale="90000"/>
          </a:bodyPr>
          <a:lstStyle/>
          <a:p>
            <a:r>
              <a:rPr lang="cs-CZ" dirty="0" smtClean="0"/>
              <a:t>Od antiky po 17. století</a:t>
            </a:r>
            <a:endParaRPr lang="cs-CZ" dirty="0"/>
          </a:p>
        </p:txBody>
      </p:sp>
      <p:sp>
        <p:nvSpPr>
          <p:cNvPr id="3" name="Zástupný symbol pro obsah 2"/>
          <p:cNvSpPr>
            <a:spLocks noGrp="1"/>
          </p:cNvSpPr>
          <p:nvPr>
            <p:ph idx="1"/>
          </p:nvPr>
        </p:nvSpPr>
        <p:spPr>
          <a:xfrm>
            <a:off x="457200" y="764704"/>
            <a:ext cx="8229600" cy="5361459"/>
          </a:xfrm>
        </p:spPr>
        <p:txBody>
          <a:bodyPr>
            <a:normAutofit fontScale="85000" lnSpcReduction="20000"/>
          </a:bodyPr>
          <a:lstStyle/>
          <a:p>
            <a:pPr marL="0" indent="0">
              <a:buNone/>
            </a:pPr>
            <a:r>
              <a:rPr lang="cs-CZ" b="1" dirty="0" smtClean="0"/>
              <a:t>16.Hermeneutika </a:t>
            </a:r>
            <a:r>
              <a:rPr lang="cs-CZ" b="1" dirty="0"/>
              <a:t>16-17 </a:t>
            </a:r>
            <a:r>
              <a:rPr lang="cs-CZ" b="1" dirty="0" smtClean="0"/>
              <a:t>století :</a:t>
            </a:r>
            <a:r>
              <a:rPr lang="cs-CZ" dirty="0" smtClean="0"/>
              <a:t>Zmíněný  humanisticko-filosofický rozvoj </a:t>
            </a:r>
            <a:r>
              <a:rPr lang="cs-CZ" b="1" dirty="0" smtClean="0"/>
              <a:t>oživil</a:t>
            </a:r>
            <a:r>
              <a:rPr lang="cs-CZ" dirty="0" smtClean="0"/>
              <a:t> také zájem o studium původních biblických jazyků: hebrejštiny, řečtiny (staré i koiné), latiny a dalších. To významně přispělo </a:t>
            </a:r>
            <a:r>
              <a:rPr lang="cs-CZ" b="1" dirty="0" smtClean="0"/>
              <a:t>k rozvoji biblické filologické exegeze,</a:t>
            </a:r>
            <a:r>
              <a:rPr lang="cs-CZ" dirty="0" smtClean="0"/>
              <a:t> která se snažila pronikat do původních textů biblického svědectví. Později začaly také vznikat  „gramatické a historické školy a biblické interpretace,“ které učily mimo jiné to, že „lze na výklad Bible  aplikovat stejné metody jako na každou jinou profánní literaturu. To </a:t>
            </a:r>
            <a:r>
              <a:rPr lang="cs-CZ" dirty="0" smtClean="0"/>
              <a:t>potom vedlo později </a:t>
            </a:r>
            <a:r>
              <a:rPr lang="cs-CZ" dirty="0" smtClean="0"/>
              <a:t>k formování  historicko-kritické metody, v úsilí o porozumění biblickým textům ustoupil do pozadí důraz na personální teologickou a spirituální kvalitu interpreta.  (R. </a:t>
            </a:r>
            <a:r>
              <a:rPr lang="cs-CZ" dirty="0" err="1" smtClean="0"/>
              <a:t>Palmer</a:t>
            </a:r>
            <a:r>
              <a:rPr lang="cs-CZ" dirty="0" smtClean="0"/>
              <a:t>, </a:t>
            </a:r>
            <a:r>
              <a:rPr lang="cs-CZ" dirty="0" err="1" smtClean="0"/>
              <a:t>op.cit</a:t>
            </a:r>
            <a:r>
              <a:rPr lang="cs-CZ" dirty="0" smtClean="0"/>
              <a:t>., s. 38). Tak se objevovalo </a:t>
            </a:r>
            <a:r>
              <a:rPr lang="cs-CZ" dirty="0"/>
              <a:t>s</a:t>
            </a:r>
            <a:r>
              <a:rPr lang="cs-CZ" dirty="0" smtClean="0"/>
              <a:t>pousta vykladačů Písma bez osobní víry a vázanost na církev.    </a:t>
            </a:r>
            <a:endParaRPr lang="cs-CZ" dirty="0"/>
          </a:p>
        </p:txBody>
      </p:sp>
    </p:spTree>
    <p:extLst>
      <p:ext uri="{BB962C8B-B14F-4D97-AF65-F5344CB8AC3E}">
        <p14:creationId xmlns:p14="http://schemas.microsoft.com/office/powerpoint/2010/main" val="213620208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116632"/>
            <a:ext cx="8229600" cy="648072"/>
          </a:xfrm>
        </p:spPr>
        <p:txBody>
          <a:bodyPr>
            <a:normAutofit fontScale="90000"/>
          </a:bodyPr>
          <a:lstStyle/>
          <a:p>
            <a:r>
              <a:rPr lang="cs-CZ" dirty="0" smtClean="0"/>
              <a:t>Od antiky po 17.století</a:t>
            </a:r>
            <a:endParaRPr lang="cs-CZ" dirty="0"/>
          </a:p>
        </p:txBody>
      </p:sp>
      <p:sp>
        <p:nvSpPr>
          <p:cNvPr id="3" name="Zástupný symbol pro obsah 2"/>
          <p:cNvSpPr>
            <a:spLocks noGrp="1"/>
          </p:cNvSpPr>
          <p:nvPr>
            <p:ph idx="1"/>
          </p:nvPr>
        </p:nvSpPr>
        <p:spPr>
          <a:xfrm>
            <a:off x="457200" y="836712"/>
            <a:ext cx="8229600" cy="5832648"/>
          </a:xfrm>
        </p:spPr>
        <p:txBody>
          <a:bodyPr>
            <a:normAutofit fontScale="92500" lnSpcReduction="20000"/>
          </a:bodyPr>
          <a:lstStyle/>
          <a:p>
            <a:pPr marL="0" indent="0">
              <a:buNone/>
            </a:pPr>
            <a:r>
              <a:rPr lang="cs-CZ" b="1" dirty="0" smtClean="0"/>
              <a:t>17. Nové hermeneutické důrazy</a:t>
            </a:r>
            <a:r>
              <a:rPr lang="cs-CZ" dirty="0" smtClean="0"/>
              <a:t> </a:t>
            </a:r>
            <a:r>
              <a:rPr lang="cs-CZ" b="1" dirty="0" smtClean="0"/>
              <a:t>Tridentského koncilu</a:t>
            </a:r>
            <a:r>
              <a:rPr lang="cs-CZ" dirty="0" smtClean="0"/>
              <a:t> (1545),který velmi hluboce ovlivnil teologickou hermeneutiku. Jednak tím, že proti reformačnímu </a:t>
            </a:r>
            <a:r>
              <a:rPr lang="cs-CZ" dirty="0" err="1" smtClean="0"/>
              <a:t>Sola</a:t>
            </a:r>
            <a:r>
              <a:rPr lang="cs-CZ" dirty="0" smtClean="0"/>
              <a:t> fide et </a:t>
            </a:r>
            <a:r>
              <a:rPr lang="cs-CZ" dirty="0" err="1" smtClean="0"/>
              <a:t>gratia</a:t>
            </a:r>
            <a:r>
              <a:rPr lang="cs-CZ" dirty="0" smtClean="0"/>
              <a:t> </a:t>
            </a:r>
            <a:r>
              <a:rPr lang="cs-CZ" b="1" dirty="0" smtClean="0"/>
              <a:t>recipoval synergismus</a:t>
            </a:r>
            <a:r>
              <a:rPr lang="cs-CZ" dirty="0" smtClean="0"/>
              <a:t>(nejen víra, ale dobré skutky jsou podmínkou odpuštění hříchů), jednak při výkladu Písma zdůraznil důležitost i teologickou závaznost církevní tradici včetně Apokryfních knih, které reformace odmítla. Takže </a:t>
            </a:r>
            <a:r>
              <a:rPr lang="cs-CZ" dirty="0" err="1" smtClean="0"/>
              <a:t>Sacra</a:t>
            </a:r>
            <a:r>
              <a:rPr lang="cs-CZ" dirty="0" smtClean="0"/>
              <a:t> </a:t>
            </a:r>
            <a:r>
              <a:rPr lang="cs-CZ" dirty="0" err="1" smtClean="0"/>
              <a:t>Scriptura</a:t>
            </a:r>
            <a:r>
              <a:rPr lang="cs-CZ" dirty="0" smtClean="0"/>
              <a:t> et </a:t>
            </a:r>
            <a:r>
              <a:rPr lang="cs-CZ" dirty="0" err="1" smtClean="0"/>
              <a:t>traditio</a:t>
            </a:r>
            <a:r>
              <a:rPr lang="cs-CZ" dirty="0" smtClean="0"/>
              <a:t> </a:t>
            </a:r>
            <a:r>
              <a:rPr lang="cs-CZ" dirty="0" err="1" smtClean="0"/>
              <a:t>ecclesiae</a:t>
            </a:r>
            <a:r>
              <a:rPr lang="cs-CZ" dirty="0" smtClean="0"/>
              <a:t> jsou identicky závazné. Významní filosofičtí i teologičtí odborníci: </a:t>
            </a:r>
            <a:r>
              <a:rPr lang="cs-CZ" dirty="0" err="1" smtClean="0"/>
              <a:t>H.G.Gadamer</a:t>
            </a:r>
            <a:r>
              <a:rPr lang="cs-CZ" dirty="0" smtClean="0"/>
              <a:t>, </a:t>
            </a:r>
            <a:r>
              <a:rPr lang="cs-CZ" dirty="0" err="1" smtClean="0"/>
              <a:t>J.Wach</a:t>
            </a:r>
            <a:r>
              <a:rPr lang="cs-CZ" dirty="0" smtClean="0"/>
              <a:t> neváhají tvrdit, že hermeneutika jako teoretická věda „vznikla z teologických sporů reformačního období“ s aplikací Tridentského koncilu. </a:t>
            </a:r>
            <a:endParaRPr lang="cs-CZ" dirty="0"/>
          </a:p>
        </p:txBody>
      </p:sp>
    </p:spTree>
    <p:extLst>
      <p:ext uri="{BB962C8B-B14F-4D97-AF65-F5344CB8AC3E}">
        <p14:creationId xmlns:p14="http://schemas.microsoft.com/office/powerpoint/2010/main" val="62762882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0"/>
            <a:ext cx="8229600" cy="864096"/>
          </a:xfrm>
        </p:spPr>
        <p:txBody>
          <a:bodyPr>
            <a:normAutofit/>
          </a:bodyPr>
          <a:lstStyle/>
          <a:p>
            <a:r>
              <a:rPr lang="cs-CZ" dirty="0" smtClean="0"/>
              <a:t>Od antiky po 17.století  </a:t>
            </a:r>
            <a:endParaRPr lang="cs-CZ" dirty="0"/>
          </a:p>
        </p:txBody>
      </p:sp>
      <p:sp>
        <p:nvSpPr>
          <p:cNvPr id="3" name="Zástupný symbol pro obsah 2"/>
          <p:cNvSpPr>
            <a:spLocks noGrp="1"/>
          </p:cNvSpPr>
          <p:nvPr>
            <p:ph idx="1"/>
          </p:nvPr>
        </p:nvSpPr>
        <p:spPr>
          <a:xfrm>
            <a:off x="457200" y="980728"/>
            <a:ext cx="8229600" cy="5145435"/>
          </a:xfrm>
        </p:spPr>
        <p:txBody>
          <a:bodyPr>
            <a:normAutofit lnSpcReduction="10000"/>
          </a:bodyPr>
          <a:lstStyle/>
          <a:p>
            <a:pPr marL="0" indent="0">
              <a:buNone/>
            </a:pPr>
            <a:r>
              <a:rPr lang="cs-CZ" b="1" dirty="0" smtClean="0"/>
              <a:t>17. Teologická hermeneutika</a:t>
            </a:r>
            <a:r>
              <a:rPr lang="cs-CZ" dirty="0" smtClean="0"/>
              <a:t> :Vynikající hermeneut </a:t>
            </a:r>
            <a:r>
              <a:rPr lang="cs-CZ" dirty="0" err="1" smtClean="0"/>
              <a:t>Marquard</a:t>
            </a:r>
            <a:r>
              <a:rPr lang="cs-CZ" dirty="0" smtClean="0"/>
              <a:t> konstatuje: „Hermeneutika po Tridentském koncilu rozpoutala občanskou válku“. (</a:t>
            </a:r>
            <a:r>
              <a:rPr lang="cs-CZ" dirty="0" err="1" smtClean="0"/>
              <a:t>R.Palmer</a:t>
            </a:r>
            <a:r>
              <a:rPr lang="cs-CZ" dirty="0" smtClean="0"/>
              <a:t>, </a:t>
            </a:r>
            <a:r>
              <a:rPr lang="cs-CZ" dirty="0" err="1" smtClean="0"/>
              <a:t>op.cit</a:t>
            </a:r>
            <a:r>
              <a:rPr lang="cs-CZ" dirty="0" smtClean="0"/>
              <a:t>., s. 24,25 a 38). V průběhu </a:t>
            </a:r>
            <a:r>
              <a:rPr lang="cs-CZ" dirty="0" smtClean="0"/>
              <a:t>století </a:t>
            </a:r>
            <a:r>
              <a:rPr lang="cs-CZ" dirty="0" smtClean="0"/>
              <a:t>se začaly postupně formovat další konfesní hermeneutiky:  římskokatolická, pravoslavná, řeckokatolická a později i hermeneutika </a:t>
            </a:r>
            <a:r>
              <a:rPr lang="cs-CZ" dirty="0" err="1" smtClean="0"/>
              <a:t>Unitas</a:t>
            </a:r>
            <a:r>
              <a:rPr lang="cs-CZ" dirty="0" smtClean="0"/>
              <a:t> </a:t>
            </a:r>
            <a:r>
              <a:rPr lang="cs-CZ" dirty="0" err="1" smtClean="0"/>
              <a:t>fratrum</a:t>
            </a:r>
            <a:r>
              <a:rPr lang="cs-CZ" dirty="0"/>
              <a:t> </a:t>
            </a:r>
            <a:r>
              <a:rPr lang="cs-CZ" dirty="0" smtClean="0"/>
              <a:t>– Jednota českých bratří a později ještě další.  Všechny se většinou zaměřovaly na pochopení Písma svatého.</a:t>
            </a:r>
            <a:endParaRPr lang="cs-CZ" dirty="0"/>
          </a:p>
        </p:txBody>
      </p:sp>
    </p:spTree>
    <p:extLst>
      <p:ext uri="{BB962C8B-B14F-4D97-AF65-F5344CB8AC3E}">
        <p14:creationId xmlns:p14="http://schemas.microsoft.com/office/powerpoint/2010/main" val="318296115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0"/>
            <a:ext cx="8229600" cy="1008112"/>
          </a:xfrm>
        </p:spPr>
        <p:txBody>
          <a:bodyPr>
            <a:normAutofit/>
          </a:bodyPr>
          <a:lstStyle/>
          <a:p>
            <a:r>
              <a:rPr lang="cs-CZ" dirty="0" smtClean="0"/>
              <a:t>Od antiky po 17.století</a:t>
            </a:r>
            <a:endParaRPr lang="cs-CZ" dirty="0"/>
          </a:p>
        </p:txBody>
      </p:sp>
      <p:sp>
        <p:nvSpPr>
          <p:cNvPr id="3" name="Zástupný symbol pro obsah 2"/>
          <p:cNvSpPr>
            <a:spLocks noGrp="1"/>
          </p:cNvSpPr>
          <p:nvPr>
            <p:ph idx="1"/>
          </p:nvPr>
        </p:nvSpPr>
        <p:spPr>
          <a:xfrm>
            <a:off x="457200" y="980728"/>
            <a:ext cx="8229600" cy="5145435"/>
          </a:xfrm>
        </p:spPr>
        <p:txBody>
          <a:bodyPr>
            <a:normAutofit fontScale="92500" lnSpcReduction="10000"/>
          </a:bodyPr>
          <a:lstStyle/>
          <a:p>
            <a:pPr marL="0" indent="0">
              <a:buNone/>
            </a:pPr>
            <a:r>
              <a:rPr lang="cs-CZ" b="1" dirty="0" smtClean="0"/>
              <a:t>17.Mathias </a:t>
            </a:r>
            <a:r>
              <a:rPr lang="cs-CZ" b="1" dirty="0" err="1"/>
              <a:t>Flacius</a:t>
            </a:r>
            <a:r>
              <a:rPr lang="cs-CZ" b="1" dirty="0"/>
              <a:t> </a:t>
            </a:r>
            <a:r>
              <a:rPr lang="cs-CZ" b="1" dirty="0" err="1"/>
              <a:t>Illyricus</a:t>
            </a:r>
            <a:r>
              <a:rPr lang="cs-CZ" dirty="0"/>
              <a:t> (1520-1575</a:t>
            </a:r>
            <a:r>
              <a:rPr lang="cs-CZ" dirty="0" smtClean="0"/>
              <a:t>), jeho hlavní dílo: </a:t>
            </a:r>
            <a:r>
              <a:rPr lang="cs-CZ" b="1" dirty="0" err="1" smtClean="0"/>
              <a:t>Clavis</a:t>
            </a:r>
            <a:r>
              <a:rPr lang="cs-CZ" b="1" dirty="0" smtClean="0"/>
              <a:t> </a:t>
            </a:r>
            <a:r>
              <a:rPr lang="cs-CZ" b="1" dirty="0" err="1" smtClean="0"/>
              <a:t>Scripturae</a:t>
            </a:r>
            <a:r>
              <a:rPr lang="cs-CZ" b="1" dirty="0" smtClean="0"/>
              <a:t> </a:t>
            </a:r>
            <a:r>
              <a:rPr lang="cs-CZ" b="1" dirty="0" err="1" smtClean="0"/>
              <a:t>Sacrae</a:t>
            </a:r>
            <a:r>
              <a:rPr lang="cs-CZ" b="1" dirty="0" smtClean="0"/>
              <a:t>,</a:t>
            </a:r>
            <a:r>
              <a:rPr lang="cs-CZ" dirty="0" smtClean="0"/>
              <a:t> 1567, Klíč k Písmu svatému. </a:t>
            </a:r>
            <a:r>
              <a:rPr lang="cs-CZ" dirty="0" err="1" smtClean="0"/>
              <a:t>Flacius</a:t>
            </a:r>
            <a:r>
              <a:rPr lang="cs-CZ" dirty="0" smtClean="0"/>
              <a:t> je známý, vlivný protestantský teoretik, apologet, který ve svém dále spojuje „aristotelskou rétorickou tradici s patristickou biblickou exegezí od </a:t>
            </a:r>
            <a:r>
              <a:rPr lang="cs-CZ" dirty="0" err="1" smtClean="0"/>
              <a:t>Origena</a:t>
            </a:r>
            <a:r>
              <a:rPr lang="cs-CZ" dirty="0" smtClean="0"/>
              <a:t> až po svou současnost.“ Svou hermeneutiku rozvíjí na základě „ rétorických pravidel a exegetické tradice své </a:t>
            </a:r>
            <a:r>
              <a:rPr lang="cs-CZ" dirty="0" err="1" smtClean="0"/>
              <a:t>doby“a</a:t>
            </a:r>
            <a:r>
              <a:rPr lang="cs-CZ" dirty="0" smtClean="0"/>
              <a:t> postavuje se na obranu principu Písma. Wilhelm </a:t>
            </a:r>
            <a:r>
              <a:rPr lang="cs-CZ" dirty="0" err="1" smtClean="0"/>
              <a:t>Dilthey</a:t>
            </a:r>
            <a:r>
              <a:rPr lang="cs-CZ" dirty="0" smtClean="0"/>
              <a:t> charakterizuje jeho dílo jako „nejhlubší hermeneutickou studii“ (</a:t>
            </a:r>
            <a:r>
              <a:rPr lang="cs-CZ" dirty="0" err="1" smtClean="0"/>
              <a:t>Palmer</a:t>
            </a:r>
            <a:r>
              <a:rPr lang="cs-CZ" dirty="0" smtClean="0"/>
              <a:t> Richard, </a:t>
            </a:r>
            <a:r>
              <a:rPr lang="cs-CZ" dirty="0" err="1" smtClean="0"/>
              <a:t>op.cit</a:t>
            </a:r>
            <a:r>
              <a:rPr lang="cs-CZ" dirty="0" smtClean="0"/>
              <a:t>., s. 68). Hlavní důrazy:  </a:t>
            </a:r>
            <a:endParaRPr lang="cs-CZ" dirty="0"/>
          </a:p>
        </p:txBody>
      </p:sp>
    </p:spTree>
    <p:extLst>
      <p:ext uri="{BB962C8B-B14F-4D97-AF65-F5344CB8AC3E}">
        <p14:creationId xmlns:p14="http://schemas.microsoft.com/office/powerpoint/2010/main" val="1227199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792088"/>
          </a:xfrm>
        </p:spPr>
        <p:txBody>
          <a:bodyPr/>
          <a:lstStyle/>
          <a:p>
            <a:r>
              <a:rPr lang="cs-CZ" dirty="0" smtClean="0"/>
              <a:t>Od antiky po 17.století</a:t>
            </a:r>
            <a:endParaRPr lang="cs-CZ" dirty="0"/>
          </a:p>
        </p:txBody>
      </p:sp>
      <p:sp>
        <p:nvSpPr>
          <p:cNvPr id="3" name="Zástupný symbol pro obsah 2"/>
          <p:cNvSpPr>
            <a:spLocks noGrp="1"/>
          </p:cNvSpPr>
          <p:nvPr>
            <p:ph idx="1"/>
          </p:nvPr>
        </p:nvSpPr>
        <p:spPr>
          <a:xfrm>
            <a:off x="457200" y="1052737"/>
            <a:ext cx="8229600" cy="4824536"/>
          </a:xfrm>
        </p:spPr>
        <p:txBody>
          <a:bodyPr/>
          <a:lstStyle/>
          <a:p>
            <a:pPr marL="0" indent="0">
              <a:buNone/>
            </a:pPr>
            <a:r>
              <a:rPr lang="cs-CZ" b="1" dirty="0" smtClean="0"/>
              <a:t>17.1 </a:t>
            </a:r>
            <a:r>
              <a:rPr lang="cs-CZ" b="1" dirty="0"/>
              <a:t>M.F. </a:t>
            </a:r>
            <a:r>
              <a:rPr lang="cs-CZ" b="1" dirty="0" err="1" smtClean="0"/>
              <a:t>Illyricus</a:t>
            </a:r>
            <a:r>
              <a:rPr lang="cs-CZ" b="1" dirty="0" smtClean="0"/>
              <a:t> </a:t>
            </a:r>
            <a:r>
              <a:rPr lang="cs-CZ" dirty="0" smtClean="0"/>
              <a:t> zdůraznil</a:t>
            </a:r>
            <a:r>
              <a:rPr lang="cs-CZ" b="1" dirty="0" smtClean="0"/>
              <a:t> </a:t>
            </a:r>
            <a:r>
              <a:rPr lang="cs-CZ" b="1" dirty="0"/>
              <a:t>j</a:t>
            </a:r>
            <a:r>
              <a:rPr lang="cs-CZ" b="1" dirty="0" smtClean="0"/>
              <a:t>edinečnost Bible, je to</a:t>
            </a:r>
            <a:r>
              <a:rPr lang="cs-CZ" dirty="0" smtClean="0"/>
              <a:t> „Boží kniha“, protože v ní je řeč „Ducha svatého a Boha Otce, který promlouval ústy proroků a apoštolů“; na její formování participují lidé a Bible slouží „za nástroj věčného života,“ kterým „Bůh obnovuje svůj vztah k člověku“ (Maier Gerhard, </a:t>
            </a:r>
            <a:r>
              <a:rPr lang="cs-CZ" dirty="0" err="1" smtClean="0"/>
              <a:t>Biblische</a:t>
            </a:r>
            <a:r>
              <a:rPr lang="cs-CZ" dirty="0" smtClean="0"/>
              <a:t> Hermeneutik, 1992, s. 297 a 332). Je to Bůh sám, kdo určuje nástroje i způsoby promlouvání k lidem.</a:t>
            </a:r>
            <a:endParaRPr lang="cs-CZ" dirty="0"/>
          </a:p>
        </p:txBody>
      </p:sp>
    </p:spTree>
    <p:extLst>
      <p:ext uri="{BB962C8B-B14F-4D97-AF65-F5344CB8AC3E}">
        <p14:creationId xmlns:p14="http://schemas.microsoft.com/office/powerpoint/2010/main" val="8753179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16631"/>
            <a:ext cx="8229600" cy="660101"/>
          </a:xfrm>
        </p:spPr>
        <p:txBody>
          <a:bodyPr>
            <a:normAutofit fontScale="90000"/>
          </a:bodyPr>
          <a:lstStyle/>
          <a:p>
            <a:r>
              <a:rPr lang="cs-CZ" dirty="0" smtClean="0"/>
              <a:t>Od antiky po 17.století</a:t>
            </a:r>
            <a:endParaRPr lang="cs-CZ" dirty="0"/>
          </a:p>
        </p:txBody>
      </p:sp>
      <p:sp>
        <p:nvSpPr>
          <p:cNvPr id="3" name="Zástupný symbol pro obsah 2"/>
          <p:cNvSpPr>
            <a:spLocks noGrp="1"/>
          </p:cNvSpPr>
          <p:nvPr>
            <p:ph idx="1"/>
          </p:nvPr>
        </p:nvSpPr>
        <p:spPr>
          <a:xfrm>
            <a:off x="457200" y="908720"/>
            <a:ext cx="8229600" cy="5217443"/>
          </a:xfrm>
        </p:spPr>
        <p:txBody>
          <a:bodyPr/>
          <a:lstStyle/>
          <a:p>
            <a:pPr marL="0" indent="0">
              <a:buNone/>
            </a:pPr>
            <a:r>
              <a:rPr lang="cs-CZ" b="1" dirty="0"/>
              <a:t>17.1 </a:t>
            </a:r>
            <a:r>
              <a:rPr lang="cs-CZ" b="1" dirty="0" smtClean="0"/>
              <a:t>M. F. </a:t>
            </a:r>
            <a:r>
              <a:rPr lang="cs-CZ" b="1" dirty="0" err="1"/>
              <a:t>I</a:t>
            </a:r>
            <a:r>
              <a:rPr lang="cs-CZ" b="1" dirty="0" err="1" smtClean="0"/>
              <a:t>llyricus</a:t>
            </a:r>
            <a:r>
              <a:rPr lang="cs-CZ" b="1" dirty="0" smtClean="0"/>
              <a:t> : </a:t>
            </a:r>
            <a:r>
              <a:rPr lang="cs-CZ" dirty="0" smtClean="0"/>
              <a:t>Pro práci s Biblí je důležité </a:t>
            </a:r>
            <a:r>
              <a:rPr lang="cs-CZ" b="1" dirty="0" err="1" smtClean="0"/>
              <a:t>eruditio</a:t>
            </a:r>
            <a:r>
              <a:rPr lang="cs-CZ" b="1" dirty="0" smtClean="0"/>
              <a:t> a poznání víry</a:t>
            </a:r>
            <a:r>
              <a:rPr lang="cs-CZ" dirty="0" smtClean="0"/>
              <a:t>, které hermeneut musí mít, protože člověk o sobě bez víry „je slepý, hluchý k Božímu slovu,“ a to platí i o lidském ratio – rozumu. Navíc člověk in sua natura „pochybuje o pravdě Písma,“ a to až do té doby, než ho uchopí moc Ducha svatého. Vykladač Písma má mít osobní víru, důvěru k Božímu slovu a být pod mocí Ducha sv. (Maier Gerhard, </a:t>
            </a:r>
            <a:r>
              <a:rPr lang="cs-CZ" dirty="0" err="1" smtClean="0"/>
              <a:t>Biblische</a:t>
            </a:r>
            <a:r>
              <a:rPr lang="cs-CZ" dirty="0" smtClean="0"/>
              <a:t> Hermeneutik, s. 298).</a:t>
            </a:r>
            <a:endParaRPr lang="cs-CZ" dirty="0"/>
          </a:p>
        </p:txBody>
      </p:sp>
    </p:spTree>
    <p:extLst>
      <p:ext uri="{BB962C8B-B14F-4D97-AF65-F5344CB8AC3E}">
        <p14:creationId xmlns:p14="http://schemas.microsoft.com/office/powerpoint/2010/main" val="351540966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1008112"/>
          </a:xfrm>
        </p:spPr>
        <p:txBody>
          <a:bodyPr/>
          <a:lstStyle/>
          <a:p>
            <a:r>
              <a:rPr lang="cs-CZ" dirty="0" smtClean="0"/>
              <a:t>Od antiky po 17.století</a:t>
            </a:r>
            <a:endParaRPr lang="cs-CZ" dirty="0"/>
          </a:p>
        </p:txBody>
      </p:sp>
      <p:sp>
        <p:nvSpPr>
          <p:cNvPr id="3" name="Zástupný symbol pro obsah 2"/>
          <p:cNvSpPr>
            <a:spLocks noGrp="1"/>
          </p:cNvSpPr>
          <p:nvPr>
            <p:ph idx="1"/>
          </p:nvPr>
        </p:nvSpPr>
        <p:spPr>
          <a:xfrm>
            <a:off x="457200" y="980728"/>
            <a:ext cx="8229600" cy="5145435"/>
          </a:xfrm>
        </p:spPr>
        <p:txBody>
          <a:bodyPr>
            <a:normAutofit lnSpcReduction="10000"/>
          </a:bodyPr>
          <a:lstStyle/>
          <a:p>
            <a:pPr marL="0" indent="0">
              <a:buNone/>
            </a:pPr>
            <a:r>
              <a:rPr lang="cs-CZ" b="1" dirty="0"/>
              <a:t>17.2 </a:t>
            </a:r>
            <a:r>
              <a:rPr lang="cs-CZ" b="1" dirty="0" err="1" smtClean="0"/>
              <a:t>M.F.Illyricus</a:t>
            </a:r>
            <a:r>
              <a:rPr lang="cs-CZ" b="1" dirty="0" smtClean="0"/>
              <a:t>  : </a:t>
            </a:r>
            <a:r>
              <a:rPr lang="cs-CZ" dirty="0"/>
              <a:t>z</a:t>
            </a:r>
            <a:r>
              <a:rPr lang="cs-CZ" dirty="0" smtClean="0"/>
              <a:t>e setkání s Bohem věřící interpret Písma přijímá od Boha skrze slovo Písma </a:t>
            </a:r>
            <a:r>
              <a:rPr lang="cs-CZ" b="1" dirty="0" smtClean="0"/>
              <a:t>„</a:t>
            </a:r>
            <a:r>
              <a:rPr lang="cs-CZ" b="1" dirty="0" err="1" smtClean="0"/>
              <a:t>illuminatio</a:t>
            </a:r>
            <a:r>
              <a:rPr lang="cs-CZ" dirty="0"/>
              <a:t> </a:t>
            </a:r>
            <a:r>
              <a:rPr lang="cs-CZ" dirty="0" smtClean="0"/>
              <a:t> Ducha sv., </a:t>
            </a:r>
            <a:r>
              <a:rPr lang="cs-CZ" b="1" dirty="0" err="1" smtClean="0"/>
              <a:t>restitutio</a:t>
            </a:r>
            <a:r>
              <a:rPr lang="cs-CZ" dirty="0" smtClean="0"/>
              <a:t> Imago Dei a Božím působením se vykládač Písma stává </a:t>
            </a:r>
            <a:r>
              <a:rPr lang="cs-CZ" b="1" dirty="0" smtClean="0"/>
              <a:t>„</a:t>
            </a:r>
            <a:r>
              <a:rPr lang="cs-CZ" b="1" dirty="0" err="1" smtClean="0"/>
              <a:t>renatus</a:t>
            </a:r>
            <a:r>
              <a:rPr lang="cs-CZ" b="1" dirty="0" smtClean="0"/>
              <a:t> </a:t>
            </a:r>
            <a:r>
              <a:rPr lang="cs-CZ" dirty="0" smtClean="0"/>
              <a:t>– narozený z Ducha“ (J 3). Takže našemu autorovi jde o hermeneutiku věřícího, který žije pod vedením Ducha svatého. I když </a:t>
            </a:r>
            <a:r>
              <a:rPr lang="cs-CZ" dirty="0" err="1" smtClean="0"/>
              <a:t>Illyricus</a:t>
            </a:r>
            <a:r>
              <a:rPr lang="cs-CZ" dirty="0" smtClean="0"/>
              <a:t> zdůrazňuje </a:t>
            </a:r>
            <a:r>
              <a:rPr lang="cs-CZ" dirty="0" err="1" smtClean="0"/>
              <a:t>Anselmovo</a:t>
            </a:r>
            <a:r>
              <a:rPr lang="cs-CZ" dirty="0" smtClean="0"/>
              <a:t> „</a:t>
            </a:r>
            <a:r>
              <a:rPr lang="cs-CZ" dirty="0" err="1" smtClean="0"/>
              <a:t>credo</a:t>
            </a:r>
            <a:r>
              <a:rPr lang="cs-CZ" dirty="0" smtClean="0"/>
              <a:t> </a:t>
            </a:r>
            <a:r>
              <a:rPr lang="cs-CZ" dirty="0" err="1" smtClean="0"/>
              <a:t>ut</a:t>
            </a:r>
            <a:r>
              <a:rPr lang="cs-CZ" dirty="0" smtClean="0"/>
              <a:t> </a:t>
            </a:r>
            <a:r>
              <a:rPr lang="cs-CZ" dirty="0" err="1" smtClean="0"/>
              <a:t>intelligam</a:t>
            </a:r>
            <a:r>
              <a:rPr lang="cs-CZ" dirty="0" smtClean="0"/>
              <a:t>“ neopomíjí důležitost působení Ducha svatého na vykladače a modlitba a meditace  ovlivňují lidský rozum. 16/</a:t>
            </a:r>
            <a:endParaRPr lang="cs-CZ" dirty="0"/>
          </a:p>
        </p:txBody>
      </p:sp>
    </p:spTree>
    <p:extLst>
      <p:ext uri="{BB962C8B-B14F-4D97-AF65-F5344CB8AC3E}">
        <p14:creationId xmlns:p14="http://schemas.microsoft.com/office/powerpoint/2010/main" val="212624653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936104"/>
          </a:xfrm>
        </p:spPr>
        <p:txBody>
          <a:bodyPr/>
          <a:lstStyle/>
          <a:p>
            <a:r>
              <a:rPr lang="cs-CZ" dirty="0" smtClean="0"/>
              <a:t>Od antiky po 17.století</a:t>
            </a:r>
            <a:endParaRPr lang="cs-CZ" dirty="0"/>
          </a:p>
        </p:txBody>
      </p:sp>
      <p:sp>
        <p:nvSpPr>
          <p:cNvPr id="3" name="Zástupný symbol pro obsah 2"/>
          <p:cNvSpPr>
            <a:spLocks noGrp="1"/>
          </p:cNvSpPr>
          <p:nvPr>
            <p:ph idx="1"/>
          </p:nvPr>
        </p:nvSpPr>
        <p:spPr>
          <a:xfrm>
            <a:off x="457200" y="1124744"/>
            <a:ext cx="8229600" cy="5001419"/>
          </a:xfrm>
        </p:spPr>
        <p:txBody>
          <a:bodyPr>
            <a:normAutofit fontScale="92500" lnSpcReduction="10000"/>
          </a:bodyPr>
          <a:lstStyle/>
          <a:p>
            <a:pPr marL="0" indent="0">
              <a:buNone/>
            </a:pPr>
            <a:r>
              <a:rPr lang="cs-CZ" b="1" dirty="0" smtClean="0"/>
              <a:t>17.3 </a:t>
            </a:r>
            <a:r>
              <a:rPr lang="de-DE" b="1" dirty="0" err="1" smtClean="0"/>
              <a:t>M.F.Illyricus</a:t>
            </a:r>
            <a:r>
              <a:rPr lang="cs-CZ" b="1" dirty="0" smtClean="0"/>
              <a:t> : </a:t>
            </a:r>
            <a:r>
              <a:rPr lang="cs-CZ" dirty="0" smtClean="0"/>
              <a:t>hermeneutické postupy při porozumění a výkladu textu: </a:t>
            </a:r>
            <a:r>
              <a:rPr lang="cs-CZ" b="1" dirty="0" smtClean="0"/>
              <a:t>a/ </a:t>
            </a:r>
            <a:r>
              <a:rPr lang="cs-CZ" b="1" dirty="0" err="1" smtClean="0"/>
              <a:t>gramatica</a:t>
            </a:r>
            <a:r>
              <a:rPr lang="cs-CZ" b="1" dirty="0" smtClean="0"/>
              <a:t> </a:t>
            </a:r>
            <a:r>
              <a:rPr lang="cs-CZ" b="1" dirty="0" err="1" smtClean="0"/>
              <a:t>intellectio</a:t>
            </a:r>
            <a:r>
              <a:rPr lang="cs-CZ" dirty="0" smtClean="0"/>
              <a:t> (gramatické porozumění smyslu), </a:t>
            </a:r>
            <a:r>
              <a:rPr lang="cs-CZ" b="1" dirty="0" smtClean="0"/>
              <a:t>b/</a:t>
            </a:r>
            <a:r>
              <a:rPr lang="cs-CZ" b="1" dirty="0" err="1" smtClean="0"/>
              <a:t>theologica</a:t>
            </a:r>
            <a:r>
              <a:rPr lang="cs-CZ" b="1" dirty="0" smtClean="0"/>
              <a:t> </a:t>
            </a:r>
            <a:r>
              <a:rPr lang="cs-CZ" b="1" dirty="0" err="1" smtClean="0"/>
              <a:t>tractatio</a:t>
            </a:r>
            <a:r>
              <a:rPr lang="cs-CZ" dirty="0" smtClean="0"/>
              <a:t>-pochopení intence pisatele, </a:t>
            </a:r>
            <a:r>
              <a:rPr lang="cs-CZ" b="1" dirty="0" smtClean="0"/>
              <a:t>c/ </a:t>
            </a:r>
            <a:r>
              <a:rPr lang="cs-CZ" b="1" dirty="0" err="1" smtClean="0"/>
              <a:t>cognitio</a:t>
            </a:r>
            <a:r>
              <a:rPr lang="cs-CZ" b="1" dirty="0" smtClean="0"/>
              <a:t> </a:t>
            </a:r>
            <a:r>
              <a:rPr lang="cs-CZ" b="1" dirty="0" err="1" smtClean="0"/>
              <a:t>practica</a:t>
            </a:r>
            <a:r>
              <a:rPr lang="cs-CZ" dirty="0" smtClean="0"/>
              <a:t> (poznání významu textu pro praktický život). V jeho hermeneutice jsou zahrnuty: význam slova, gramatika, autor textu, adresát zvěsti, literární žánr, kontext, prostředí a vnitřní výstavba textu, nevyjímaje ani poznání historických skutečnosti, astronomie a znalosti antické literatury (Platón, Aristotele a další). 17/</a:t>
            </a:r>
            <a:endParaRPr lang="cs-CZ" dirty="0"/>
          </a:p>
        </p:txBody>
      </p:sp>
    </p:spTree>
    <p:extLst>
      <p:ext uri="{BB962C8B-B14F-4D97-AF65-F5344CB8AC3E}">
        <p14:creationId xmlns:p14="http://schemas.microsoft.com/office/powerpoint/2010/main" val="2261406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r>
              <a:rPr lang="cs-CZ" dirty="0" smtClean="0"/>
              <a:t>Další členění biblické hermeneutiky</a:t>
            </a:r>
            <a:endParaRPr lang="cs-CZ" dirty="0"/>
          </a:p>
        </p:txBody>
      </p:sp>
      <p:sp>
        <p:nvSpPr>
          <p:cNvPr id="3" name="Zástupný symbol pro obsah 2"/>
          <p:cNvSpPr>
            <a:spLocks noGrp="1"/>
          </p:cNvSpPr>
          <p:nvPr>
            <p:ph idx="1"/>
          </p:nvPr>
        </p:nvSpPr>
        <p:spPr>
          <a:xfrm>
            <a:off x="457200" y="908720"/>
            <a:ext cx="8229600" cy="5217443"/>
          </a:xfrm>
        </p:spPr>
        <p:txBody>
          <a:bodyPr>
            <a:normAutofit fontScale="92500"/>
          </a:bodyPr>
          <a:lstStyle/>
          <a:p>
            <a:pPr marL="0" indent="0">
              <a:buNone/>
            </a:pPr>
            <a:r>
              <a:rPr lang="cs-CZ" dirty="0"/>
              <a:t> </a:t>
            </a:r>
            <a:r>
              <a:rPr lang="cs-CZ" b="1" dirty="0" smtClean="0"/>
              <a:t>5.1.Světová reformace</a:t>
            </a:r>
            <a:r>
              <a:rPr lang="cs-CZ" dirty="0" smtClean="0"/>
              <a:t> (Luther, Kalvín) a </a:t>
            </a:r>
            <a:r>
              <a:rPr lang="cs-CZ" b="1" dirty="0" smtClean="0"/>
              <a:t>pozdější</a:t>
            </a:r>
            <a:r>
              <a:rPr lang="cs-CZ" dirty="0" smtClean="0"/>
              <a:t> protestantské i evangelikální církve a tak je tomu až dosud, zakládaly svou homiletickou, katechetickou, </a:t>
            </a:r>
            <a:r>
              <a:rPr lang="cs-CZ" dirty="0" err="1" smtClean="0"/>
              <a:t>poimenickou</a:t>
            </a:r>
            <a:r>
              <a:rPr lang="cs-CZ" dirty="0" smtClean="0"/>
              <a:t> a jinou službu na Bibli </a:t>
            </a:r>
            <a:r>
              <a:rPr lang="cs-CZ" b="1" dirty="0" smtClean="0"/>
              <a:t>bez Apokryfních knih</a:t>
            </a:r>
            <a:r>
              <a:rPr lang="cs-CZ" dirty="0" smtClean="0"/>
              <a:t>. Na rozdíl od nich: římskokatolická, pravoslavná, řeckokatolická a některé další tradiční církve pojímají do své hermeneutiky i důrazy</a:t>
            </a:r>
            <a:r>
              <a:rPr lang="cs-CZ" b="1" dirty="0" smtClean="0"/>
              <a:t> Apokryfních knih</a:t>
            </a:r>
            <a:r>
              <a:rPr lang="cs-CZ" dirty="0"/>
              <a:t> </a:t>
            </a:r>
            <a:r>
              <a:rPr lang="cs-CZ" dirty="0" smtClean="0"/>
              <a:t>jako normativní.  Souhrnně řečeno: Odlišnosti konfesních hermeneutik se spojují s recepcí kanonických i apokryfních biblických knih.  </a:t>
            </a:r>
            <a:endParaRPr lang="cs-CZ" dirty="0"/>
          </a:p>
        </p:txBody>
      </p:sp>
    </p:spTree>
    <p:extLst>
      <p:ext uri="{BB962C8B-B14F-4D97-AF65-F5344CB8AC3E}">
        <p14:creationId xmlns:p14="http://schemas.microsoft.com/office/powerpoint/2010/main" val="264824446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908720"/>
          </a:xfrm>
        </p:spPr>
        <p:txBody>
          <a:bodyPr>
            <a:normAutofit/>
          </a:bodyPr>
          <a:lstStyle/>
          <a:p>
            <a:r>
              <a:rPr lang="cs-CZ" dirty="0" smtClean="0"/>
              <a:t>  Od antiky po 17.století</a:t>
            </a:r>
            <a:endParaRPr lang="cs-CZ" dirty="0"/>
          </a:p>
        </p:txBody>
      </p:sp>
      <p:sp>
        <p:nvSpPr>
          <p:cNvPr id="3" name="Zástupný symbol pro obsah 2"/>
          <p:cNvSpPr>
            <a:spLocks noGrp="1"/>
          </p:cNvSpPr>
          <p:nvPr>
            <p:ph idx="1"/>
          </p:nvPr>
        </p:nvSpPr>
        <p:spPr>
          <a:xfrm>
            <a:off x="467544" y="836712"/>
            <a:ext cx="8229600" cy="4958011"/>
          </a:xfrm>
        </p:spPr>
        <p:txBody>
          <a:bodyPr>
            <a:normAutofit fontScale="92500" lnSpcReduction="20000"/>
          </a:bodyPr>
          <a:lstStyle/>
          <a:p>
            <a:pPr marL="0" indent="0">
              <a:buNone/>
            </a:pPr>
            <a:r>
              <a:rPr lang="cs-CZ" b="1" dirty="0" smtClean="0"/>
              <a:t>18.Johann Konrad </a:t>
            </a:r>
            <a:r>
              <a:rPr lang="cs-CZ" b="1" dirty="0" err="1" smtClean="0"/>
              <a:t>Dannhauer</a:t>
            </a:r>
            <a:r>
              <a:rPr lang="cs-CZ" dirty="0" smtClean="0"/>
              <a:t> (1603-1666), je považován za druhého významného zakladatele moderní teologické hermeneutiky. Jeho hlavní dílo:</a:t>
            </a:r>
            <a:endParaRPr lang="cs-CZ" dirty="0"/>
          </a:p>
          <a:p>
            <a:pPr marL="0" indent="0">
              <a:buNone/>
            </a:pPr>
            <a:r>
              <a:rPr lang="cs-CZ" b="1" dirty="0" smtClean="0"/>
              <a:t>Idea </a:t>
            </a:r>
            <a:r>
              <a:rPr lang="cs-CZ" b="1" dirty="0" err="1" smtClean="0"/>
              <a:t>boni</a:t>
            </a:r>
            <a:r>
              <a:rPr lang="cs-CZ" b="1" dirty="0" smtClean="0"/>
              <a:t> </a:t>
            </a:r>
            <a:r>
              <a:rPr lang="cs-CZ" b="1" dirty="0" err="1" smtClean="0"/>
              <a:t>interpretis</a:t>
            </a:r>
            <a:r>
              <a:rPr lang="cs-CZ" dirty="0" smtClean="0"/>
              <a:t>, 1638-Myšlenka o pravé interpretaci, kde razí pojem </a:t>
            </a:r>
            <a:r>
              <a:rPr lang="cs-CZ" dirty="0" err="1" smtClean="0"/>
              <a:t>hermeneutica</a:t>
            </a:r>
            <a:r>
              <a:rPr lang="cs-CZ" dirty="0" smtClean="0"/>
              <a:t> </a:t>
            </a:r>
            <a:r>
              <a:rPr lang="cs-CZ" dirty="0" err="1" smtClean="0"/>
              <a:t>generalis</a:t>
            </a:r>
            <a:r>
              <a:rPr lang="cs-CZ" dirty="0" smtClean="0"/>
              <a:t>, kterou považuje za modus </a:t>
            </a:r>
            <a:r>
              <a:rPr lang="cs-CZ" dirty="0" err="1" smtClean="0"/>
              <a:t>sciendi</a:t>
            </a:r>
            <a:r>
              <a:rPr lang="cs-CZ" dirty="0" smtClean="0"/>
              <a:t> a hermeneutika je mu „všeobecná teorie a metoda“. Podle </a:t>
            </a:r>
            <a:r>
              <a:rPr lang="cs-CZ" dirty="0" err="1" smtClean="0"/>
              <a:t>H.E.Jaegra</a:t>
            </a:r>
            <a:r>
              <a:rPr lang="cs-CZ" dirty="0" smtClean="0"/>
              <a:t> jeho dílo se stalo pramenem vzniku nové hermeneutiky, která spojuje „pravidla výkladu římské právní exegeze s filologií a rétorikou“. Tak položil základy i biblické hermeneutice (</a:t>
            </a:r>
            <a:r>
              <a:rPr lang="cs-CZ" dirty="0" err="1" smtClean="0"/>
              <a:t>Palmer</a:t>
            </a:r>
            <a:r>
              <a:rPr lang="cs-CZ" dirty="0" smtClean="0"/>
              <a:t>, Richard, </a:t>
            </a:r>
            <a:r>
              <a:rPr lang="cs-CZ" dirty="0" err="1" smtClean="0"/>
              <a:t>op.cit</a:t>
            </a:r>
            <a:r>
              <a:rPr lang="cs-CZ" dirty="0" smtClean="0"/>
              <a:t>., s. 112). </a:t>
            </a:r>
            <a:endParaRPr lang="cs-CZ" dirty="0"/>
          </a:p>
        </p:txBody>
      </p:sp>
    </p:spTree>
    <p:extLst>
      <p:ext uri="{BB962C8B-B14F-4D97-AF65-F5344CB8AC3E}">
        <p14:creationId xmlns:p14="http://schemas.microsoft.com/office/powerpoint/2010/main" val="429019990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18864" y="116632"/>
            <a:ext cx="8229600" cy="720080"/>
          </a:xfrm>
        </p:spPr>
        <p:txBody>
          <a:bodyPr>
            <a:normAutofit fontScale="90000"/>
          </a:bodyPr>
          <a:lstStyle/>
          <a:p>
            <a:r>
              <a:rPr lang="cs-CZ" dirty="0" smtClean="0"/>
              <a:t>Od antiky po 17.století</a:t>
            </a:r>
            <a:endParaRPr lang="cs-CZ" dirty="0"/>
          </a:p>
        </p:txBody>
      </p:sp>
      <p:sp>
        <p:nvSpPr>
          <p:cNvPr id="3" name="Zástupný symbol pro obsah 2"/>
          <p:cNvSpPr>
            <a:spLocks noGrp="1"/>
          </p:cNvSpPr>
          <p:nvPr>
            <p:ph idx="1"/>
          </p:nvPr>
        </p:nvSpPr>
        <p:spPr>
          <a:xfrm>
            <a:off x="457200" y="980728"/>
            <a:ext cx="8229600" cy="5145435"/>
          </a:xfrm>
        </p:spPr>
        <p:txBody>
          <a:bodyPr>
            <a:normAutofit fontScale="92500" lnSpcReduction="20000"/>
          </a:bodyPr>
          <a:lstStyle/>
          <a:p>
            <a:pPr marL="0" indent="0">
              <a:buNone/>
            </a:pPr>
            <a:r>
              <a:rPr lang="cs-CZ" b="1" dirty="0"/>
              <a:t>17.1 Johan </a:t>
            </a:r>
            <a:r>
              <a:rPr lang="cs-CZ" b="1" dirty="0" err="1"/>
              <a:t>K.Dannhauer</a:t>
            </a:r>
            <a:r>
              <a:rPr lang="cs-CZ" b="1" dirty="0"/>
              <a:t> </a:t>
            </a:r>
            <a:r>
              <a:rPr lang="cs-CZ" b="1" dirty="0" smtClean="0"/>
              <a:t>,  </a:t>
            </a:r>
            <a:r>
              <a:rPr lang="cs-CZ" dirty="0" smtClean="0"/>
              <a:t>Idea </a:t>
            </a:r>
            <a:r>
              <a:rPr lang="cs-CZ" dirty="0" err="1" smtClean="0"/>
              <a:t>boni</a:t>
            </a:r>
            <a:r>
              <a:rPr lang="cs-CZ" dirty="0" smtClean="0"/>
              <a:t> </a:t>
            </a:r>
            <a:r>
              <a:rPr lang="cs-CZ" dirty="0" err="1" smtClean="0"/>
              <a:t>interpretis</a:t>
            </a:r>
            <a:r>
              <a:rPr lang="cs-CZ" dirty="0" smtClean="0"/>
              <a:t>, kde  </a:t>
            </a:r>
            <a:r>
              <a:rPr lang="cs-CZ" dirty="0" err="1" smtClean="0"/>
              <a:t>Dannhauer</a:t>
            </a:r>
            <a:r>
              <a:rPr lang="cs-CZ" dirty="0" smtClean="0"/>
              <a:t> rozvíjí, na rozdíl od Aristotelové syntetické metody, </a:t>
            </a:r>
            <a:r>
              <a:rPr lang="cs-CZ" b="1" dirty="0" smtClean="0"/>
              <a:t>metodu analytickou,</a:t>
            </a:r>
            <a:r>
              <a:rPr lang="cs-CZ" dirty="0" smtClean="0"/>
              <a:t> „</a:t>
            </a:r>
            <a:r>
              <a:rPr lang="cs-CZ" dirty="0" err="1" smtClean="0"/>
              <a:t>methodus</a:t>
            </a:r>
            <a:r>
              <a:rPr lang="cs-CZ" dirty="0" smtClean="0"/>
              <a:t> </a:t>
            </a:r>
            <a:r>
              <a:rPr lang="cs-CZ" dirty="0" err="1" smtClean="0"/>
              <a:t>resolutiva</a:t>
            </a:r>
            <a:r>
              <a:rPr lang="cs-CZ" dirty="0" smtClean="0"/>
              <a:t>“. Tak dochází ke vzniku </a:t>
            </a:r>
            <a:r>
              <a:rPr lang="cs-CZ" b="1" dirty="0" err="1" smtClean="0"/>
              <a:t>hermeneutica</a:t>
            </a:r>
            <a:r>
              <a:rPr lang="cs-CZ" b="1" dirty="0" smtClean="0"/>
              <a:t> </a:t>
            </a:r>
            <a:r>
              <a:rPr lang="cs-CZ" b="1" dirty="0" err="1" smtClean="0"/>
              <a:t>analytica</a:t>
            </a:r>
            <a:r>
              <a:rPr lang="cs-CZ" b="1" dirty="0" smtClean="0"/>
              <a:t>,</a:t>
            </a:r>
            <a:r>
              <a:rPr lang="cs-CZ" dirty="0" smtClean="0"/>
              <a:t> jejíž posláním je „posuzovat správný nebo nesprávný smysl výpovědi,“ a tím přispět ke vzniku </a:t>
            </a:r>
            <a:r>
              <a:rPr lang="cs-CZ" b="1" dirty="0" smtClean="0"/>
              <a:t>„analytické logiky,</a:t>
            </a:r>
            <a:r>
              <a:rPr lang="cs-CZ" dirty="0" smtClean="0"/>
              <a:t> která má zkoumat pravý nebo nepravý stav věci“. </a:t>
            </a:r>
            <a:r>
              <a:rPr lang="cs-CZ" dirty="0" err="1" smtClean="0"/>
              <a:t>Oboji</a:t>
            </a:r>
            <a:r>
              <a:rPr lang="cs-CZ" dirty="0" smtClean="0"/>
              <a:t>: hermeneutika i logika směřují k pravdě a nepravdě: První „má zjistit správný smysl nepravých textů,“ zatímco logika má „Abstrahovat pravdu závěrečného úsudku nejsprávnějších principů“ (von </a:t>
            </a:r>
            <a:r>
              <a:rPr lang="cs-CZ" dirty="0" err="1" smtClean="0"/>
              <a:t>Borman</a:t>
            </a:r>
            <a:r>
              <a:rPr lang="cs-CZ" dirty="0" smtClean="0"/>
              <a:t>, </a:t>
            </a:r>
            <a:r>
              <a:rPr lang="cs-CZ" dirty="0" err="1" smtClean="0"/>
              <a:t>Claus</a:t>
            </a:r>
            <a:r>
              <a:rPr lang="cs-CZ" dirty="0" smtClean="0"/>
              <a:t>, </a:t>
            </a:r>
            <a:r>
              <a:rPr lang="cs-CZ" dirty="0" err="1" smtClean="0"/>
              <a:t>op.cit</a:t>
            </a:r>
            <a:r>
              <a:rPr lang="cs-CZ" dirty="0" smtClean="0"/>
              <a:t>., s. 114).</a:t>
            </a:r>
            <a:endParaRPr lang="cs-CZ" dirty="0"/>
          </a:p>
        </p:txBody>
      </p:sp>
    </p:spTree>
    <p:extLst>
      <p:ext uri="{BB962C8B-B14F-4D97-AF65-F5344CB8AC3E}">
        <p14:creationId xmlns:p14="http://schemas.microsoft.com/office/powerpoint/2010/main" val="352529373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16632"/>
            <a:ext cx="8229600" cy="850106"/>
          </a:xfrm>
        </p:spPr>
        <p:txBody>
          <a:bodyPr/>
          <a:lstStyle/>
          <a:p>
            <a:r>
              <a:rPr lang="cs-CZ" dirty="0" smtClean="0"/>
              <a:t>Od antiky po 17.století </a:t>
            </a:r>
            <a:endParaRPr lang="cs-CZ" dirty="0"/>
          </a:p>
        </p:txBody>
      </p:sp>
      <p:sp>
        <p:nvSpPr>
          <p:cNvPr id="3" name="Zástupný symbol pro obsah 2"/>
          <p:cNvSpPr>
            <a:spLocks noGrp="1"/>
          </p:cNvSpPr>
          <p:nvPr>
            <p:ph idx="1"/>
          </p:nvPr>
        </p:nvSpPr>
        <p:spPr>
          <a:xfrm>
            <a:off x="457200" y="1052736"/>
            <a:ext cx="8229600" cy="5073427"/>
          </a:xfrm>
        </p:spPr>
        <p:txBody>
          <a:bodyPr/>
          <a:lstStyle/>
          <a:p>
            <a:pPr marL="0" indent="0">
              <a:buNone/>
            </a:pPr>
            <a:r>
              <a:rPr lang="cs-CZ" dirty="0"/>
              <a:t> </a:t>
            </a:r>
            <a:r>
              <a:rPr lang="cs-CZ" b="1" dirty="0" smtClean="0"/>
              <a:t>17.1  J. </a:t>
            </a:r>
            <a:r>
              <a:rPr lang="cs-CZ" b="1" dirty="0" err="1" smtClean="0"/>
              <a:t>K.Dannhauer</a:t>
            </a:r>
            <a:r>
              <a:rPr lang="cs-CZ" b="1" dirty="0" smtClean="0"/>
              <a:t> </a:t>
            </a:r>
            <a:r>
              <a:rPr lang="cs-CZ" dirty="0" smtClean="0"/>
              <a:t>K analytické hermeneutice a logice připojuje „</a:t>
            </a:r>
            <a:r>
              <a:rPr lang="cs-CZ" b="1" dirty="0" smtClean="0"/>
              <a:t>požadavek textové kritiky</a:t>
            </a:r>
            <a:r>
              <a:rPr lang="cs-CZ" dirty="0" smtClean="0"/>
              <a:t>, všímat si řečových výrazů typických pro autora v jeho díle, významu skopu textu pro interpretaci“; také se zde setkáváme s novým pojmem  </a:t>
            </a:r>
            <a:r>
              <a:rPr lang="cs-CZ" b="1" dirty="0" smtClean="0"/>
              <a:t>hermeneutický kruh</a:t>
            </a:r>
            <a:r>
              <a:rPr lang="cs-CZ" dirty="0" smtClean="0"/>
              <a:t>, kde platí zásada, že textový celek chápeme tak, že v něm porozumíme jednotlivosti a opačně (von </a:t>
            </a:r>
            <a:r>
              <a:rPr lang="cs-CZ" dirty="0" err="1" smtClean="0"/>
              <a:t>Baumann</a:t>
            </a:r>
            <a:r>
              <a:rPr lang="cs-CZ" dirty="0" smtClean="0"/>
              <a:t>, s. 114).</a:t>
            </a:r>
            <a:endParaRPr lang="cs-CZ" dirty="0"/>
          </a:p>
        </p:txBody>
      </p:sp>
    </p:spTree>
    <p:extLst>
      <p:ext uri="{BB962C8B-B14F-4D97-AF65-F5344CB8AC3E}">
        <p14:creationId xmlns:p14="http://schemas.microsoft.com/office/powerpoint/2010/main" val="3881820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r>
              <a:rPr lang="cs-CZ" dirty="0" smtClean="0"/>
              <a:t>Od antiky po 17.století </a:t>
            </a:r>
            <a:endParaRPr lang="cs-CZ" dirty="0"/>
          </a:p>
        </p:txBody>
      </p:sp>
      <p:sp>
        <p:nvSpPr>
          <p:cNvPr id="3" name="Zástupný symbol pro obsah 2"/>
          <p:cNvSpPr>
            <a:spLocks noGrp="1"/>
          </p:cNvSpPr>
          <p:nvPr>
            <p:ph idx="1"/>
          </p:nvPr>
        </p:nvSpPr>
        <p:spPr>
          <a:xfrm>
            <a:off x="457200" y="1052736"/>
            <a:ext cx="8229600" cy="5073427"/>
          </a:xfrm>
        </p:spPr>
        <p:txBody>
          <a:bodyPr>
            <a:normAutofit fontScale="85000" lnSpcReduction="10000"/>
          </a:bodyPr>
          <a:lstStyle/>
          <a:p>
            <a:pPr marL="0" indent="0">
              <a:buNone/>
            </a:pPr>
            <a:r>
              <a:rPr lang="cs-CZ" b="1" dirty="0"/>
              <a:t>17.2 Johann </a:t>
            </a:r>
            <a:r>
              <a:rPr lang="cs-CZ" b="1" dirty="0" err="1" smtClean="0"/>
              <a:t>K.Dannhauer</a:t>
            </a:r>
            <a:r>
              <a:rPr lang="cs-CZ" b="1" dirty="0" smtClean="0"/>
              <a:t> </a:t>
            </a:r>
            <a:r>
              <a:rPr lang="cs-CZ" dirty="0" smtClean="0"/>
              <a:t>jeho druhé dílo: </a:t>
            </a:r>
            <a:r>
              <a:rPr lang="cs-CZ" b="1" dirty="0" err="1" smtClean="0"/>
              <a:t>Hermeneutica</a:t>
            </a:r>
            <a:r>
              <a:rPr lang="cs-CZ" b="1" dirty="0" smtClean="0"/>
              <a:t> </a:t>
            </a:r>
            <a:r>
              <a:rPr lang="cs-CZ" b="1" dirty="0" err="1" smtClean="0"/>
              <a:t>sacra</a:t>
            </a:r>
            <a:r>
              <a:rPr lang="cs-CZ" b="1" dirty="0" smtClean="0"/>
              <a:t> </a:t>
            </a:r>
            <a:r>
              <a:rPr lang="cs-CZ" b="1" dirty="0" err="1" smtClean="0"/>
              <a:t>sive</a:t>
            </a:r>
            <a:r>
              <a:rPr lang="cs-CZ" b="1" dirty="0" smtClean="0"/>
              <a:t> </a:t>
            </a:r>
            <a:r>
              <a:rPr lang="cs-CZ" b="1" dirty="0" err="1" smtClean="0"/>
              <a:t>methodius</a:t>
            </a:r>
            <a:r>
              <a:rPr lang="cs-CZ" b="1" dirty="0" smtClean="0"/>
              <a:t> </a:t>
            </a:r>
            <a:r>
              <a:rPr lang="cs-CZ" b="1" dirty="0" err="1" smtClean="0"/>
              <a:t>exponendarum</a:t>
            </a:r>
            <a:r>
              <a:rPr lang="cs-CZ" b="1" dirty="0" smtClean="0"/>
              <a:t> </a:t>
            </a:r>
            <a:r>
              <a:rPr lang="cs-CZ" b="1" dirty="0" err="1" smtClean="0"/>
              <a:t>sacram</a:t>
            </a:r>
            <a:r>
              <a:rPr lang="cs-CZ" b="1" dirty="0" smtClean="0"/>
              <a:t> </a:t>
            </a:r>
            <a:r>
              <a:rPr lang="cs-CZ" b="1" dirty="0" err="1" smtClean="0"/>
              <a:t>literarum</a:t>
            </a:r>
            <a:r>
              <a:rPr lang="cs-CZ" dirty="0" smtClean="0"/>
              <a:t>, 1654.  Odborně pojednává o </a:t>
            </a:r>
            <a:r>
              <a:rPr lang="cs-CZ" b="1" dirty="0" smtClean="0"/>
              <a:t>některých odlišných</a:t>
            </a:r>
            <a:r>
              <a:rPr lang="cs-CZ" dirty="0" smtClean="0"/>
              <a:t> pojetích významu Písma, </a:t>
            </a:r>
            <a:r>
              <a:rPr lang="cs-CZ" b="1" dirty="0" smtClean="0"/>
              <a:t>o příčinách</a:t>
            </a:r>
            <a:r>
              <a:rPr lang="cs-CZ" dirty="0" smtClean="0"/>
              <a:t> napětí mezi katolickými a protestantskými hermeneutickým postupy po Tridentském koncilu,  takže lze do jisté míry souhlasit se slovy </a:t>
            </a:r>
            <a:r>
              <a:rPr lang="cs-CZ" dirty="0" err="1" smtClean="0"/>
              <a:t>O.Marquarda</a:t>
            </a:r>
            <a:r>
              <a:rPr lang="cs-CZ" dirty="0" smtClean="0"/>
              <a:t>, který tvrdí,  že „hermeneutika rozpoutala teologickou občanskou válku“ jednou proto, že pro reformaci klíčový význam Písma získala osoba a dílo J.K., což souviselo s noeticko-</a:t>
            </a:r>
            <a:r>
              <a:rPr lang="cs-CZ" dirty="0" err="1" smtClean="0"/>
              <a:t>soteriologickou</a:t>
            </a:r>
            <a:r>
              <a:rPr lang="cs-CZ" dirty="0"/>
              <a:t> </a:t>
            </a:r>
            <a:r>
              <a:rPr lang="cs-CZ" dirty="0" smtClean="0"/>
              <a:t>otázkou, po druhé proto, že hermeneutika platila za doplněk rétoriky a interpretační  metoda byla oddělená od biblické exegeze.   </a:t>
            </a:r>
            <a:endParaRPr lang="cs-CZ" dirty="0"/>
          </a:p>
        </p:txBody>
      </p:sp>
    </p:spTree>
    <p:extLst>
      <p:ext uri="{BB962C8B-B14F-4D97-AF65-F5344CB8AC3E}">
        <p14:creationId xmlns:p14="http://schemas.microsoft.com/office/powerpoint/2010/main" val="70413726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792088"/>
          </a:xfrm>
        </p:spPr>
        <p:txBody>
          <a:bodyPr/>
          <a:lstStyle/>
          <a:p>
            <a:r>
              <a:rPr lang="cs-CZ" dirty="0" smtClean="0"/>
              <a:t>Od antiky po 17.století </a:t>
            </a:r>
            <a:endParaRPr lang="cs-CZ" dirty="0"/>
          </a:p>
        </p:txBody>
      </p:sp>
      <p:sp>
        <p:nvSpPr>
          <p:cNvPr id="3" name="Zástupný symbol pro obsah 2"/>
          <p:cNvSpPr>
            <a:spLocks noGrp="1"/>
          </p:cNvSpPr>
          <p:nvPr>
            <p:ph idx="1"/>
          </p:nvPr>
        </p:nvSpPr>
        <p:spPr>
          <a:xfrm>
            <a:off x="457200" y="1052736"/>
            <a:ext cx="8229600" cy="5073427"/>
          </a:xfrm>
        </p:spPr>
        <p:txBody>
          <a:bodyPr>
            <a:normAutofit lnSpcReduction="10000"/>
          </a:bodyPr>
          <a:lstStyle/>
          <a:p>
            <a:pPr marL="0" indent="0">
              <a:buNone/>
            </a:pPr>
            <a:r>
              <a:rPr lang="cs-CZ" b="1" dirty="0"/>
              <a:t>17.3 Konrad </a:t>
            </a:r>
            <a:r>
              <a:rPr lang="cs-CZ" b="1" dirty="0" err="1" smtClean="0"/>
              <a:t>Dannhauer</a:t>
            </a:r>
            <a:r>
              <a:rPr lang="cs-CZ" b="1" dirty="0" smtClean="0"/>
              <a:t> , </a:t>
            </a:r>
            <a:r>
              <a:rPr lang="cs-CZ" dirty="0" smtClean="0"/>
              <a:t>také lze říci, že , že od jeho doby se hermeneutika stala „samostatnou vědeckou disciplínou (</a:t>
            </a:r>
            <a:r>
              <a:rPr lang="cs-CZ" dirty="0" err="1" smtClean="0"/>
              <a:t>ars</a:t>
            </a:r>
            <a:r>
              <a:rPr lang="cs-CZ" dirty="0" smtClean="0"/>
              <a:t> habitus </a:t>
            </a:r>
            <a:r>
              <a:rPr lang="cs-CZ" dirty="0" err="1" smtClean="0"/>
              <a:t>instrumentalis</a:t>
            </a:r>
            <a:r>
              <a:rPr lang="cs-CZ" dirty="0" smtClean="0"/>
              <a:t>), sloužila jednak jako </a:t>
            </a:r>
            <a:r>
              <a:rPr lang="cs-CZ" b="1" dirty="0" smtClean="0"/>
              <a:t>všeobecná metoda</a:t>
            </a:r>
            <a:r>
              <a:rPr lang="cs-CZ" dirty="0" smtClean="0"/>
              <a:t> pochopení významu a interpretace  textů, jednak jako </a:t>
            </a:r>
            <a:r>
              <a:rPr lang="cs-CZ" b="1" dirty="0" smtClean="0"/>
              <a:t>speciální metoda</a:t>
            </a:r>
            <a:r>
              <a:rPr lang="cs-CZ" dirty="0" smtClean="0"/>
              <a:t> výkladu důležitých  teologických a právních spisů.“ Kromě toho se začala biblická hermeneutika zabývat i </a:t>
            </a:r>
            <a:r>
              <a:rPr lang="cs-CZ" b="1" dirty="0" smtClean="0"/>
              <a:t>významem církevní tradice</a:t>
            </a:r>
            <a:r>
              <a:rPr lang="cs-CZ" dirty="0" smtClean="0"/>
              <a:t> pro současnost, srovnávala ji s Písmem a církevními dogmatickými výpověďmi.  </a:t>
            </a:r>
            <a:endParaRPr lang="cs-CZ" dirty="0"/>
          </a:p>
        </p:txBody>
      </p:sp>
    </p:spTree>
    <p:extLst>
      <p:ext uri="{BB962C8B-B14F-4D97-AF65-F5344CB8AC3E}">
        <p14:creationId xmlns:p14="http://schemas.microsoft.com/office/powerpoint/2010/main" val="376811918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388"/>
            <a:ext cx="8229600" cy="765092"/>
          </a:xfrm>
        </p:spPr>
        <p:txBody>
          <a:bodyPr/>
          <a:lstStyle/>
          <a:p>
            <a:r>
              <a:rPr lang="cs-CZ" dirty="0" smtClean="0"/>
              <a:t>Od antiky po 17.století</a:t>
            </a:r>
            <a:endParaRPr lang="cs-CZ" dirty="0"/>
          </a:p>
        </p:txBody>
      </p:sp>
      <p:sp>
        <p:nvSpPr>
          <p:cNvPr id="3" name="Zástupný symbol pro obsah 2"/>
          <p:cNvSpPr>
            <a:spLocks noGrp="1"/>
          </p:cNvSpPr>
          <p:nvPr>
            <p:ph idx="1"/>
          </p:nvPr>
        </p:nvSpPr>
        <p:spPr>
          <a:xfrm>
            <a:off x="457200" y="692696"/>
            <a:ext cx="8229600" cy="5433467"/>
          </a:xfrm>
        </p:spPr>
        <p:txBody>
          <a:bodyPr>
            <a:normAutofit fontScale="85000" lnSpcReduction="20000"/>
          </a:bodyPr>
          <a:lstStyle/>
          <a:p>
            <a:pPr marL="0" indent="0">
              <a:buNone/>
            </a:pPr>
            <a:r>
              <a:rPr lang="cs-CZ" b="1" dirty="0"/>
              <a:t>17.4 J.K. </a:t>
            </a:r>
            <a:r>
              <a:rPr lang="cs-CZ" b="1" dirty="0" err="1" smtClean="0"/>
              <a:t>Dannhauer</a:t>
            </a:r>
            <a:r>
              <a:rPr lang="cs-CZ" b="1" dirty="0" smtClean="0"/>
              <a:t> shrnutí : </a:t>
            </a:r>
            <a:r>
              <a:rPr lang="cs-CZ" dirty="0" smtClean="0"/>
              <a:t>Od jeho doby se začala stále více prosazovat hermeneutická </a:t>
            </a:r>
            <a:r>
              <a:rPr lang="cs-CZ" dirty="0" smtClean="0"/>
              <a:t>zásada, </a:t>
            </a:r>
            <a:r>
              <a:rPr lang="cs-CZ" dirty="0" smtClean="0"/>
              <a:t>že i pro pochopení a interpretaci biblických textů lze  </a:t>
            </a:r>
            <a:r>
              <a:rPr lang="cs-CZ" dirty="0"/>
              <a:t>„používat nástroje přirozeného rozumu, pronikat do h</a:t>
            </a:r>
            <a:r>
              <a:rPr lang="cs-CZ" dirty="0" smtClean="0"/>
              <a:t>loubky </a:t>
            </a:r>
            <a:r>
              <a:rPr lang="cs-CZ" dirty="0"/>
              <a:t>biblického svědectví a objevovat důležité morální pravdy obsažené v Bibli.“ </a:t>
            </a:r>
          </a:p>
          <a:p>
            <a:pPr marL="0" indent="0">
              <a:buNone/>
            </a:pPr>
            <a:r>
              <a:rPr lang="cs-CZ" dirty="0" err="1" smtClean="0"/>
              <a:t>Dannhauer</a:t>
            </a:r>
            <a:r>
              <a:rPr lang="cs-CZ" dirty="0" smtClean="0"/>
              <a:t> velmi </a:t>
            </a:r>
            <a:r>
              <a:rPr lang="cs-CZ" dirty="0"/>
              <a:t>důkladně propracoval techniku biblické interpretace na základě gramatických analýz, interpretační teorii </a:t>
            </a:r>
            <a:r>
              <a:rPr lang="cs-CZ" dirty="0" smtClean="0"/>
              <a:t>textu i ve vztahu k historickému kontextu biblického svědectví.</a:t>
            </a:r>
          </a:p>
          <a:p>
            <a:pPr marL="0" indent="0">
              <a:buNone/>
            </a:pPr>
            <a:r>
              <a:rPr lang="cs-CZ" dirty="0"/>
              <a:t>V procesu dalšího vývoje se </a:t>
            </a:r>
            <a:r>
              <a:rPr lang="cs-CZ" dirty="0" smtClean="0"/>
              <a:t>postupně zapomínalo</a:t>
            </a:r>
            <a:r>
              <a:rPr lang="cs-CZ" dirty="0"/>
              <a:t>, že </a:t>
            </a:r>
            <a:r>
              <a:rPr lang="cs-CZ" dirty="0" smtClean="0"/>
              <a:t> Písmo </a:t>
            </a:r>
            <a:r>
              <a:rPr lang="cs-CZ" dirty="0"/>
              <a:t>není </a:t>
            </a:r>
            <a:r>
              <a:rPr lang="cs-CZ" dirty="0" smtClean="0"/>
              <a:t> jen historickým </a:t>
            </a:r>
            <a:r>
              <a:rPr lang="cs-CZ" dirty="0"/>
              <a:t>dokumentem katexochén, má </a:t>
            </a:r>
            <a:r>
              <a:rPr lang="cs-CZ" dirty="0" smtClean="0"/>
              <a:t>také transcendentní, spirituální </a:t>
            </a:r>
            <a:r>
              <a:rPr lang="cs-CZ" dirty="0"/>
              <a:t>i </a:t>
            </a:r>
            <a:r>
              <a:rPr lang="cs-CZ" dirty="0" err="1" smtClean="0"/>
              <a:t>supranaturální</a:t>
            </a:r>
            <a:r>
              <a:rPr lang="cs-CZ" dirty="0" smtClean="0"/>
              <a:t> kvalitu, která </a:t>
            </a:r>
            <a:r>
              <a:rPr lang="cs-CZ" dirty="0"/>
              <a:t>se otvírá zkušenosti víry. </a:t>
            </a:r>
            <a:r>
              <a:rPr lang="cs-CZ" dirty="0" smtClean="0"/>
              <a:t>18/</a:t>
            </a:r>
            <a:endParaRPr lang="cs-CZ" dirty="0"/>
          </a:p>
          <a:p>
            <a:pPr marL="0" indent="0">
              <a:buNone/>
            </a:pPr>
            <a:endParaRPr lang="cs-CZ" dirty="0"/>
          </a:p>
        </p:txBody>
      </p:sp>
    </p:spTree>
    <p:extLst>
      <p:ext uri="{BB962C8B-B14F-4D97-AF65-F5344CB8AC3E}">
        <p14:creationId xmlns:p14="http://schemas.microsoft.com/office/powerpoint/2010/main" val="309060206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88640"/>
            <a:ext cx="8229600" cy="1228998"/>
          </a:xfrm>
        </p:spPr>
        <p:txBody>
          <a:bodyPr>
            <a:normAutofit fontScale="90000"/>
          </a:bodyPr>
          <a:lstStyle/>
          <a:p>
            <a:r>
              <a:rPr lang="cs-CZ" dirty="0" smtClean="0"/>
              <a:t>Formování hermeneutiky v 18-19.století</a:t>
            </a:r>
            <a:endParaRPr lang="cs-CZ" dirty="0"/>
          </a:p>
        </p:txBody>
      </p:sp>
      <p:sp>
        <p:nvSpPr>
          <p:cNvPr id="3" name="Zástupný symbol pro obsah 2"/>
          <p:cNvSpPr>
            <a:spLocks noGrp="1"/>
          </p:cNvSpPr>
          <p:nvPr>
            <p:ph idx="1"/>
          </p:nvPr>
        </p:nvSpPr>
        <p:spPr>
          <a:xfrm>
            <a:off x="457200" y="1340768"/>
            <a:ext cx="8229600" cy="4785395"/>
          </a:xfrm>
        </p:spPr>
        <p:txBody>
          <a:bodyPr>
            <a:normAutofit fontScale="92500" lnSpcReduction="10000"/>
          </a:bodyPr>
          <a:lstStyle/>
          <a:p>
            <a:pPr marL="0" indent="0">
              <a:buNone/>
            </a:pPr>
            <a:r>
              <a:rPr lang="cs-CZ" b="1" dirty="0" smtClean="0"/>
              <a:t>17.5 Friedrich Daniel Ernst </a:t>
            </a:r>
            <a:r>
              <a:rPr lang="cs-CZ" b="1" dirty="0" err="1" smtClean="0"/>
              <a:t>Schleiermacher</a:t>
            </a:r>
            <a:r>
              <a:rPr lang="cs-CZ" dirty="0" smtClean="0"/>
              <a:t> (1768 – 1834) Proces </a:t>
            </a:r>
            <a:r>
              <a:rPr lang="cs-CZ" dirty="0"/>
              <a:t>formování </a:t>
            </a:r>
            <a:r>
              <a:rPr lang="cs-CZ" b="1" dirty="0"/>
              <a:t>univerzální </a:t>
            </a:r>
            <a:r>
              <a:rPr lang="cs-CZ" b="1" dirty="0" smtClean="0"/>
              <a:t>hermeneutiky </a:t>
            </a:r>
            <a:r>
              <a:rPr lang="cs-CZ" dirty="0"/>
              <a:t> </a:t>
            </a:r>
            <a:r>
              <a:rPr lang="cs-CZ" dirty="0" smtClean="0"/>
              <a:t>se začal  filozoficko-teologickou diskusi v 19. století, pokračoval i ve 20.století. V jistém smyslu slova pokračuje i nyní v postmoderním myšlení. Tento proces se explicitně začal prosazovat filozofií Friedrich Ernste </a:t>
            </a:r>
            <a:r>
              <a:rPr lang="cs-CZ" dirty="0" err="1" smtClean="0"/>
              <a:t>Schleiermachera</a:t>
            </a:r>
            <a:r>
              <a:rPr lang="cs-CZ" dirty="0" smtClean="0"/>
              <a:t>, ale určité filozoficko-hermeneutice indicie se objevují už u </a:t>
            </a:r>
            <a:r>
              <a:rPr lang="cs-CZ" dirty="0" err="1" smtClean="0"/>
              <a:t>Schleiermacherových</a:t>
            </a:r>
            <a:r>
              <a:rPr lang="cs-CZ" dirty="0" smtClean="0"/>
              <a:t> </a:t>
            </a:r>
            <a:r>
              <a:rPr lang="cs-CZ" dirty="0" err="1" smtClean="0"/>
              <a:t>předchůdcu</a:t>
            </a:r>
            <a:r>
              <a:rPr lang="cs-CZ" dirty="0" smtClean="0"/>
              <a:t> v 19.století. 19/ Nejdříve několik slov k </a:t>
            </a:r>
            <a:r>
              <a:rPr lang="cs-CZ" dirty="0" err="1" smtClean="0"/>
              <a:t>Schleiermacherovým</a:t>
            </a:r>
            <a:r>
              <a:rPr lang="cs-CZ" dirty="0" smtClean="0"/>
              <a:t> předchůdcům:     </a:t>
            </a:r>
            <a:endParaRPr lang="cs-CZ" dirty="0"/>
          </a:p>
        </p:txBody>
      </p:sp>
    </p:spTree>
    <p:extLst>
      <p:ext uri="{BB962C8B-B14F-4D97-AF65-F5344CB8AC3E}">
        <p14:creationId xmlns:p14="http://schemas.microsoft.com/office/powerpoint/2010/main" val="41239399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792088"/>
          </a:xfrm>
        </p:spPr>
        <p:txBody>
          <a:bodyPr>
            <a:normAutofit fontScale="90000"/>
          </a:bodyPr>
          <a:lstStyle/>
          <a:p>
            <a:r>
              <a:rPr lang="cs-CZ" dirty="0" smtClean="0"/>
              <a:t>Formování hermeneutiky v 18-19. století</a:t>
            </a:r>
            <a:endParaRPr lang="cs-CZ" dirty="0"/>
          </a:p>
        </p:txBody>
      </p:sp>
      <p:sp>
        <p:nvSpPr>
          <p:cNvPr id="3" name="Zástupný symbol pro obsah 2"/>
          <p:cNvSpPr>
            <a:spLocks noGrp="1"/>
          </p:cNvSpPr>
          <p:nvPr>
            <p:ph idx="1"/>
          </p:nvPr>
        </p:nvSpPr>
        <p:spPr>
          <a:xfrm>
            <a:off x="457200" y="1052736"/>
            <a:ext cx="8229600" cy="5073427"/>
          </a:xfrm>
        </p:spPr>
        <p:txBody>
          <a:bodyPr>
            <a:normAutofit fontScale="85000" lnSpcReduction="10000"/>
          </a:bodyPr>
          <a:lstStyle/>
          <a:p>
            <a:pPr marL="0" indent="0">
              <a:buNone/>
            </a:pPr>
            <a:r>
              <a:rPr lang="cs-CZ" b="1" dirty="0" smtClean="0"/>
              <a:t>17.5.1 Předchůdci </a:t>
            </a:r>
            <a:r>
              <a:rPr lang="cs-CZ" b="1" dirty="0" err="1" smtClean="0"/>
              <a:t>Schleiermachera</a:t>
            </a:r>
            <a:r>
              <a:rPr lang="cs-CZ" b="1" dirty="0" smtClean="0"/>
              <a:t>: </a:t>
            </a:r>
          </a:p>
          <a:p>
            <a:pPr marL="0" indent="0">
              <a:buNone/>
            </a:pPr>
            <a:r>
              <a:rPr lang="cs-CZ" b="1" dirty="0" smtClean="0"/>
              <a:t>Friedrich</a:t>
            </a:r>
            <a:r>
              <a:rPr lang="de-DE" b="1" dirty="0" smtClean="0"/>
              <a:t> A.</a:t>
            </a:r>
            <a:r>
              <a:rPr lang="cs-CZ" b="1" dirty="0" smtClean="0"/>
              <a:t> Ast</a:t>
            </a:r>
            <a:r>
              <a:rPr lang="cs-CZ" dirty="0" smtClean="0"/>
              <a:t> (1778-1841), jeho významná díla: </a:t>
            </a:r>
            <a:r>
              <a:rPr lang="de-DE" b="1" dirty="0" smtClean="0"/>
              <a:t>Grundlinien der Grammatik,</a:t>
            </a:r>
            <a:r>
              <a:rPr lang="de-DE" dirty="0" smtClean="0"/>
              <a:t> </a:t>
            </a:r>
            <a:r>
              <a:rPr lang="de-DE" b="1" dirty="0" smtClean="0"/>
              <a:t>Hermeneutik und Kritik</a:t>
            </a:r>
            <a:r>
              <a:rPr lang="de-DE" dirty="0" smtClean="0"/>
              <a:t>, 1808, </a:t>
            </a:r>
            <a:r>
              <a:rPr lang="de-DE" b="1" dirty="0" smtClean="0"/>
              <a:t>Grundriss der Philologie</a:t>
            </a:r>
            <a:r>
              <a:rPr lang="de-DE" dirty="0" smtClean="0"/>
              <a:t>, 1808. Ast </a:t>
            </a:r>
            <a:r>
              <a:rPr lang="de-DE" dirty="0" err="1" smtClean="0"/>
              <a:t>spojuje</a:t>
            </a:r>
            <a:r>
              <a:rPr lang="de-DE" dirty="0" smtClean="0"/>
              <a:t> </a:t>
            </a:r>
            <a:r>
              <a:rPr lang="de-DE" dirty="0" err="1" smtClean="0"/>
              <a:t>filologii</a:t>
            </a:r>
            <a:r>
              <a:rPr lang="de-DE" dirty="0" smtClean="0"/>
              <a:t>  a </a:t>
            </a:r>
            <a:r>
              <a:rPr lang="de-DE" dirty="0" err="1" smtClean="0"/>
              <a:t>hermeneutiku</a:t>
            </a:r>
            <a:r>
              <a:rPr lang="cs-CZ" dirty="0" smtClean="0"/>
              <a:t>, dále cit GGHK a GP)</a:t>
            </a:r>
            <a:endParaRPr lang="de-DE" dirty="0" smtClean="0"/>
          </a:p>
          <a:p>
            <a:pPr marL="0" indent="0">
              <a:buNone/>
            </a:pPr>
            <a:r>
              <a:rPr lang="de-DE" b="1" dirty="0" err="1" smtClean="0"/>
              <a:t>Filologie</a:t>
            </a:r>
            <a:r>
              <a:rPr lang="cs-CZ" dirty="0" smtClean="0"/>
              <a:t> má přispívat k porozumění obsahu antických literárních děl pomocí gramatických vědomosti. </a:t>
            </a:r>
            <a:r>
              <a:rPr lang="cs-CZ" b="1" dirty="0" smtClean="0"/>
              <a:t>Hermeneutika </a:t>
            </a:r>
            <a:r>
              <a:rPr lang="cs-CZ" dirty="0" smtClean="0"/>
              <a:t>se zabývá </a:t>
            </a:r>
            <a:r>
              <a:rPr lang="cs-CZ" b="1" dirty="0" smtClean="0"/>
              <a:t>duchovním významem textu.</a:t>
            </a:r>
            <a:r>
              <a:rPr lang="cs-CZ" dirty="0" smtClean="0"/>
              <a:t> V obsahu pojmů: filologie, hermeneutika a duchovní význam máme v kostce jeho hermeneutickou teorii, jejíž předmět je porozumění, vysvětlení a interpretace antického dědictví. Ast rozlišuje trojí porozumění: historické, gramatické a duchovní.</a:t>
            </a:r>
            <a:endParaRPr lang="cs-CZ" dirty="0"/>
          </a:p>
        </p:txBody>
      </p:sp>
    </p:spTree>
    <p:extLst>
      <p:ext uri="{BB962C8B-B14F-4D97-AF65-F5344CB8AC3E}">
        <p14:creationId xmlns:p14="http://schemas.microsoft.com/office/powerpoint/2010/main" val="100615959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71400"/>
            <a:ext cx="8229600" cy="1368152"/>
          </a:xfrm>
        </p:spPr>
        <p:txBody>
          <a:bodyPr>
            <a:normAutofit fontScale="90000"/>
          </a:bodyPr>
          <a:lstStyle/>
          <a:p>
            <a:r>
              <a:rPr lang="cs-CZ" dirty="0" smtClean="0"/>
              <a:t>Formování hermeneutiky v 18-19.století </a:t>
            </a:r>
            <a:endParaRPr lang="cs-CZ" dirty="0"/>
          </a:p>
        </p:txBody>
      </p:sp>
      <p:sp>
        <p:nvSpPr>
          <p:cNvPr id="3" name="Zástupný symbol pro obsah 2"/>
          <p:cNvSpPr>
            <a:spLocks noGrp="1"/>
          </p:cNvSpPr>
          <p:nvPr>
            <p:ph idx="1"/>
          </p:nvPr>
        </p:nvSpPr>
        <p:spPr>
          <a:xfrm>
            <a:off x="457200" y="980728"/>
            <a:ext cx="8229600" cy="5145435"/>
          </a:xfrm>
        </p:spPr>
        <p:txBody>
          <a:bodyPr>
            <a:normAutofit fontScale="92500" lnSpcReduction="10000"/>
          </a:bodyPr>
          <a:lstStyle/>
          <a:p>
            <a:pPr marL="0" indent="0">
              <a:buNone/>
            </a:pPr>
            <a:r>
              <a:rPr lang="cs-CZ" b="1" dirty="0" smtClean="0"/>
              <a:t>17.5 Friedrich A. Ast, Tři druhy porozumění:</a:t>
            </a:r>
          </a:p>
          <a:p>
            <a:pPr marL="0" indent="0">
              <a:buNone/>
            </a:pPr>
            <a:r>
              <a:rPr lang="cs-CZ" b="1" dirty="0" smtClean="0"/>
              <a:t>5.1 Historické porozumění</a:t>
            </a:r>
            <a:r>
              <a:rPr lang="cs-CZ" dirty="0" smtClean="0"/>
              <a:t> se zaměřuje k pochopení obsahu vědeckého, uměleckého a všeobecně literárního antického díla. Jeho součástí  je</a:t>
            </a:r>
            <a:r>
              <a:rPr lang="cs-CZ" b="1" dirty="0" smtClean="0"/>
              <a:t> „hermeneutika litery (</a:t>
            </a:r>
            <a:r>
              <a:rPr lang="cs-CZ" dirty="0" smtClean="0"/>
              <a:t>Hermeneutik des </a:t>
            </a:r>
            <a:r>
              <a:rPr lang="cs-CZ" dirty="0" err="1" smtClean="0"/>
              <a:t>Buchstabens</a:t>
            </a:r>
            <a:r>
              <a:rPr lang="cs-CZ" dirty="0" smtClean="0"/>
              <a:t>)“, která explikuje věcný význam i obecný historický kontext slov, a tím umožňuje „věcné porozumění (</a:t>
            </a:r>
            <a:r>
              <a:rPr lang="cs-CZ" dirty="0" err="1" smtClean="0"/>
              <a:t>Verstehen</a:t>
            </a:r>
            <a:r>
              <a:rPr lang="cs-CZ" dirty="0" smtClean="0"/>
              <a:t> der </a:t>
            </a:r>
            <a:r>
              <a:rPr lang="cs-CZ" dirty="0" err="1" smtClean="0"/>
              <a:t>Sache</a:t>
            </a:r>
            <a:r>
              <a:rPr lang="cs-CZ" dirty="0" smtClean="0"/>
              <a:t>)“, které souvisí i se dobrými </a:t>
            </a:r>
            <a:r>
              <a:rPr lang="cs-CZ" b="1" dirty="0" smtClean="0"/>
              <a:t>vědomostmi daného jazyka, poznáním historického prostředí</a:t>
            </a:r>
            <a:r>
              <a:rPr lang="cs-CZ" dirty="0" smtClean="0"/>
              <a:t> a jeho změn. V historickém porozumění je zahrnuto i vysvětlení.</a:t>
            </a:r>
            <a:endParaRPr lang="cs-CZ" dirty="0"/>
          </a:p>
        </p:txBody>
      </p:sp>
    </p:spTree>
    <p:extLst>
      <p:ext uri="{BB962C8B-B14F-4D97-AF65-F5344CB8AC3E}">
        <p14:creationId xmlns:p14="http://schemas.microsoft.com/office/powerpoint/2010/main" val="18907007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1008112"/>
          </a:xfrm>
        </p:spPr>
        <p:txBody>
          <a:bodyPr>
            <a:normAutofit fontScale="90000"/>
          </a:bodyPr>
          <a:lstStyle/>
          <a:p>
            <a:r>
              <a:rPr lang="cs-CZ" dirty="0" smtClean="0"/>
              <a:t>Formování hermeneutiky v 18. - 19.století </a:t>
            </a:r>
            <a:endParaRPr lang="cs-CZ" dirty="0"/>
          </a:p>
        </p:txBody>
      </p:sp>
      <p:sp>
        <p:nvSpPr>
          <p:cNvPr id="3" name="Zástupný symbol pro obsah 2"/>
          <p:cNvSpPr>
            <a:spLocks noGrp="1"/>
          </p:cNvSpPr>
          <p:nvPr>
            <p:ph idx="1"/>
          </p:nvPr>
        </p:nvSpPr>
        <p:spPr>
          <a:xfrm>
            <a:off x="467544" y="1124744"/>
            <a:ext cx="8229600" cy="5145435"/>
          </a:xfrm>
        </p:spPr>
        <p:txBody>
          <a:bodyPr>
            <a:normAutofit fontScale="92500" lnSpcReduction="10000"/>
          </a:bodyPr>
          <a:lstStyle/>
          <a:p>
            <a:pPr marL="0" indent="0">
              <a:buNone/>
            </a:pPr>
            <a:r>
              <a:rPr lang="cs-CZ" b="1" dirty="0" smtClean="0"/>
              <a:t>17.5.2 F</a:t>
            </a:r>
            <a:r>
              <a:rPr lang="cs-CZ" b="1" dirty="0"/>
              <a:t>. Ast, </a:t>
            </a:r>
            <a:r>
              <a:rPr lang="cs-CZ" dirty="0"/>
              <a:t>d</a:t>
            </a:r>
            <a:r>
              <a:rPr lang="cs-CZ" dirty="0" smtClean="0"/>
              <a:t>ruhé porozumění </a:t>
            </a:r>
            <a:r>
              <a:rPr lang="cs-CZ" b="1" dirty="0" smtClean="0"/>
              <a:t>je gramatické, </a:t>
            </a:r>
            <a:r>
              <a:rPr lang="cs-CZ" dirty="0" smtClean="0"/>
              <a:t>jeho předpokladem jsou jazykové znalosti, které pomáhají vybraný text gramaticky  analyzovat,</a:t>
            </a:r>
            <a:r>
              <a:rPr lang="cs-CZ" b="1" dirty="0" smtClean="0"/>
              <a:t> </a:t>
            </a:r>
            <a:r>
              <a:rPr lang="cs-CZ" dirty="0" smtClean="0"/>
              <a:t>a tak jej interpretovat. Tomuto porozumění slouží hermeneutika usilující o pochopení významu určitého místa v textu, které pomáhá osvětlit význam souvislost textu (</a:t>
            </a:r>
            <a:r>
              <a:rPr lang="cs-CZ" dirty="0" err="1" smtClean="0"/>
              <a:t>die</a:t>
            </a:r>
            <a:r>
              <a:rPr lang="cs-CZ" dirty="0" smtClean="0"/>
              <a:t> </a:t>
            </a:r>
            <a:r>
              <a:rPr lang="cs-CZ" dirty="0" err="1" smtClean="0"/>
              <a:t>Bedeutung</a:t>
            </a:r>
            <a:r>
              <a:rPr lang="cs-CZ" dirty="0" smtClean="0"/>
              <a:t> in den </a:t>
            </a:r>
            <a:r>
              <a:rPr lang="cs-CZ" dirty="0" err="1" smtClean="0"/>
              <a:t>Zusammenhang</a:t>
            </a:r>
            <a:r>
              <a:rPr lang="cs-CZ" dirty="0" smtClean="0"/>
              <a:t> </a:t>
            </a:r>
            <a:r>
              <a:rPr lang="cs-CZ" dirty="0" err="1" smtClean="0"/>
              <a:t>einer</a:t>
            </a:r>
            <a:r>
              <a:rPr lang="cs-CZ" dirty="0" smtClean="0"/>
              <a:t> </a:t>
            </a:r>
            <a:r>
              <a:rPr lang="cs-CZ" dirty="0" err="1" smtClean="0"/>
              <a:t>gegebenen</a:t>
            </a:r>
            <a:r>
              <a:rPr lang="cs-CZ" dirty="0" smtClean="0"/>
              <a:t> Stelle).</a:t>
            </a:r>
            <a:r>
              <a:rPr lang="de-DE" dirty="0" smtClean="0"/>
              <a:t> Z t</a:t>
            </a:r>
            <a:r>
              <a:rPr lang="cs-CZ" dirty="0" smtClean="0"/>
              <a:t>oho plyne, že porozumění významu textu, souvisí s kontextem a charakterem výpovědi, například  filosofická výpověď má jiný význam, než literární (F. Ast, GGHK, VI.,s.195n).</a:t>
            </a:r>
            <a:endParaRPr lang="cs-CZ" b="1" dirty="0"/>
          </a:p>
        </p:txBody>
      </p:sp>
    </p:spTree>
    <p:extLst>
      <p:ext uri="{BB962C8B-B14F-4D97-AF65-F5344CB8AC3E}">
        <p14:creationId xmlns:p14="http://schemas.microsoft.com/office/powerpoint/2010/main" val="2108417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576064"/>
          </a:xfrm>
        </p:spPr>
        <p:txBody>
          <a:bodyPr>
            <a:normAutofit fontScale="90000"/>
          </a:bodyPr>
          <a:lstStyle/>
          <a:p>
            <a:r>
              <a:rPr lang="cs-CZ" dirty="0" smtClean="0"/>
              <a:t>Další členění biblické hermeneutiky</a:t>
            </a:r>
            <a:endParaRPr lang="cs-CZ" dirty="0"/>
          </a:p>
        </p:txBody>
      </p:sp>
      <p:sp>
        <p:nvSpPr>
          <p:cNvPr id="3" name="Zástupný symbol pro obsah 2"/>
          <p:cNvSpPr>
            <a:spLocks noGrp="1"/>
          </p:cNvSpPr>
          <p:nvPr>
            <p:ph idx="1"/>
          </p:nvPr>
        </p:nvSpPr>
        <p:spPr>
          <a:xfrm>
            <a:off x="457200" y="692696"/>
            <a:ext cx="8229600" cy="5433467"/>
          </a:xfrm>
        </p:spPr>
        <p:txBody>
          <a:bodyPr>
            <a:normAutofit/>
          </a:bodyPr>
          <a:lstStyle/>
          <a:p>
            <a:r>
              <a:rPr lang="cs-CZ" b="1" dirty="0" smtClean="0"/>
              <a:t>5.2 souvisí s diferencovaným pochopením</a:t>
            </a:r>
            <a:r>
              <a:rPr lang="cs-CZ" dirty="0" smtClean="0"/>
              <a:t> těch biblických důrazů, které byly v minulosti opomíjeny. Ať už jde o teologický význam  liturgie, svátosti, křesťanského života, poslání a službu církve v daném historickém období.</a:t>
            </a:r>
          </a:p>
          <a:p>
            <a:r>
              <a:rPr lang="cs-CZ" dirty="0" smtClean="0"/>
              <a:t>Nebo souvisí s </a:t>
            </a:r>
            <a:r>
              <a:rPr lang="cs-CZ" b="1" dirty="0" smtClean="0"/>
              <a:t>teologicko-sémantickým nadhodnocením</a:t>
            </a:r>
            <a:r>
              <a:rPr lang="cs-CZ" dirty="0" smtClean="0"/>
              <a:t> některých </a:t>
            </a:r>
            <a:r>
              <a:rPr lang="cs-CZ" dirty="0" err="1" smtClean="0"/>
              <a:t>soteriologicky</a:t>
            </a:r>
            <a:r>
              <a:rPr lang="cs-CZ" dirty="0" smtClean="0"/>
              <a:t> nepodstatných  biblických požadavků (ženy ať mlčí, muž je hlavou ženy </a:t>
            </a:r>
            <a:r>
              <a:rPr lang="cs-CZ" dirty="0" err="1" smtClean="0"/>
              <a:t>etc</a:t>
            </a:r>
            <a:r>
              <a:rPr lang="cs-CZ" dirty="0" smtClean="0"/>
              <a:t>.), jež se spojovaly  často s teologickou neodborností.</a:t>
            </a:r>
            <a:endParaRPr lang="cs-CZ" dirty="0"/>
          </a:p>
        </p:txBody>
      </p:sp>
    </p:spTree>
    <p:extLst>
      <p:ext uri="{BB962C8B-B14F-4D97-AF65-F5344CB8AC3E}">
        <p14:creationId xmlns:p14="http://schemas.microsoft.com/office/powerpoint/2010/main" val="248009894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196752"/>
          </a:xfrm>
        </p:spPr>
        <p:txBody>
          <a:bodyPr>
            <a:normAutofit fontScale="90000"/>
          </a:bodyPr>
          <a:lstStyle/>
          <a:p>
            <a:r>
              <a:rPr lang="cs-CZ" dirty="0" smtClean="0"/>
              <a:t>Formování hermeneutiky v 18.- 19.století </a:t>
            </a:r>
            <a:endParaRPr lang="cs-CZ" dirty="0"/>
          </a:p>
        </p:txBody>
      </p:sp>
      <p:sp>
        <p:nvSpPr>
          <p:cNvPr id="3" name="Zástupný symbol pro obsah 2"/>
          <p:cNvSpPr>
            <a:spLocks noGrp="1"/>
          </p:cNvSpPr>
          <p:nvPr>
            <p:ph idx="1"/>
          </p:nvPr>
        </p:nvSpPr>
        <p:spPr>
          <a:xfrm>
            <a:off x="457200" y="1052736"/>
            <a:ext cx="8229600" cy="5073427"/>
          </a:xfrm>
        </p:spPr>
        <p:txBody>
          <a:bodyPr>
            <a:normAutofit fontScale="85000" lnSpcReduction="10000"/>
          </a:bodyPr>
          <a:lstStyle/>
          <a:p>
            <a:pPr marL="0" indent="0">
              <a:buNone/>
            </a:pPr>
            <a:r>
              <a:rPr lang="cs-CZ" b="1" dirty="0" smtClean="0"/>
              <a:t>17.5.2 Friedrich Ast , </a:t>
            </a:r>
            <a:r>
              <a:rPr lang="cs-CZ" dirty="0" smtClean="0"/>
              <a:t>třetí porozumění textu je </a:t>
            </a:r>
            <a:r>
              <a:rPr lang="cs-CZ" b="1" dirty="0" smtClean="0"/>
              <a:t>duchovní,  </a:t>
            </a:r>
            <a:r>
              <a:rPr lang="cs-CZ" dirty="0" smtClean="0"/>
              <a:t>umožňuje je jakési lidské duchovno, (</a:t>
            </a:r>
            <a:r>
              <a:rPr lang="cs-CZ" dirty="0" err="1" smtClean="0"/>
              <a:t>Geist</a:t>
            </a:r>
            <a:r>
              <a:rPr lang="cs-CZ" dirty="0" smtClean="0"/>
              <a:t>), které se nekryje s individuálním duchem člověka, neoznačuje psychické projevy, nýbrž je to</a:t>
            </a:r>
            <a:r>
              <a:rPr lang="cs-CZ" b="1" dirty="0" smtClean="0"/>
              <a:t> univerzální duchovno celého lidstva</a:t>
            </a:r>
            <a:r>
              <a:rPr lang="cs-CZ" dirty="0" smtClean="0"/>
              <a:t>, které představuje „</a:t>
            </a:r>
            <a:r>
              <a:rPr lang="cs-CZ" dirty="0" err="1" smtClean="0"/>
              <a:t>Einheit</a:t>
            </a:r>
            <a:r>
              <a:rPr lang="cs-CZ" dirty="0" smtClean="0"/>
              <a:t> des </a:t>
            </a:r>
            <a:r>
              <a:rPr lang="cs-CZ" dirty="0" err="1" smtClean="0"/>
              <a:t>Geistes</a:t>
            </a:r>
            <a:r>
              <a:rPr lang="cs-CZ" dirty="0" smtClean="0"/>
              <a:t>“ nebo „</a:t>
            </a:r>
            <a:r>
              <a:rPr lang="cs-CZ" dirty="0" err="1" smtClean="0"/>
              <a:t>Geist</a:t>
            </a:r>
            <a:r>
              <a:rPr lang="cs-CZ" dirty="0" smtClean="0"/>
              <a:t> des </a:t>
            </a:r>
            <a:r>
              <a:rPr lang="cs-CZ" dirty="0" err="1" smtClean="0"/>
              <a:t>Ganzes</a:t>
            </a:r>
            <a:r>
              <a:rPr lang="cs-CZ" dirty="0" smtClean="0"/>
              <a:t>“. Univerzální duch zde splývá s duchovním odkazem antiky, lidstvem a autorovým dílem. Procesem porozumění textu se zde zabývá</a:t>
            </a:r>
            <a:r>
              <a:rPr lang="cs-CZ" b="1" dirty="0" smtClean="0"/>
              <a:t> hermeneutika ducha, </a:t>
            </a:r>
            <a:r>
              <a:rPr lang="cs-CZ" dirty="0" smtClean="0"/>
              <a:t>který je „ohnisko veškerého života, permanentní formující princip, jedno věčné světlo manifestující se v tisícerých barvách v dějinách“ (Ast, GGHK, s. 166). Jeho přítomnost se dokazuje v tvůrcích antických literárních  děl a v tvůrčích schopnostech géniů. </a:t>
            </a:r>
            <a:endParaRPr lang="cs-CZ" dirty="0"/>
          </a:p>
        </p:txBody>
      </p:sp>
    </p:spTree>
    <p:extLst>
      <p:ext uri="{BB962C8B-B14F-4D97-AF65-F5344CB8AC3E}">
        <p14:creationId xmlns:p14="http://schemas.microsoft.com/office/powerpoint/2010/main" val="359392341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720080"/>
          </a:xfrm>
        </p:spPr>
        <p:txBody>
          <a:bodyPr>
            <a:normAutofit fontScale="90000"/>
          </a:bodyPr>
          <a:lstStyle/>
          <a:p>
            <a:r>
              <a:rPr lang="cs-CZ" sz="4000" dirty="0" smtClean="0"/>
              <a:t>Formování hermeneutiky v 18.-19.století</a:t>
            </a:r>
            <a:r>
              <a:rPr lang="cs-CZ" dirty="0" smtClean="0"/>
              <a:t> </a:t>
            </a:r>
            <a:endParaRPr lang="cs-CZ" dirty="0"/>
          </a:p>
        </p:txBody>
      </p:sp>
      <p:sp>
        <p:nvSpPr>
          <p:cNvPr id="3" name="Zástupný symbol pro obsah 2"/>
          <p:cNvSpPr>
            <a:spLocks noGrp="1"/>
          </p:cNvSpPr>
          <p:nvPr>
            <p:ph idx="1"/>
          </p:nvPr>
        </p:nvSpPr>
        <p:spPr>
          <a:xfrm>
            <a:off x="457200" y="980728"/>
            <a:ext cx="8229600" cy="5145435"/>
          </a:xfrm>
        </p:spPr>
        <p:txBody>
          <a:bodyPr>
            <a:normAutofit fontScale="92500" lnSpcReduction="20000"/>
          </a:bodyPr>
          <a:lstStyle/>
          <a:p>
            <a:pPr marL="0" indent="0">
              <a:buNone/>
            </a:pPr>
            <a:r>
              <a:rPr lang="cs-CZ" b="1" dirty="0" smtClean="0"/>
              <a:t>17.5.2  </a:t>
            </a:r>
            <a:r>
              <a:rPr lang="cs-CZ" b="1" dirty="0" err="1" smtClean="0"/>
              <a:t>F.Ast</a:t>
            </a:r>
            <a:r>
              <a:rPr lang="cs-CZ" b="1" dirty="0" smtClean="0"/>
              <a:t> </a:t>
            </a:r>
            <a:r>
              <a:rPr lang="cs-CZ" dirty="0" smtClean="0"/>
              <a:t> </a:t>
            </a:r>
            <a:r>
              <a:rPr lang="cs-CZ" b="1" dirty="0" smtClean="0"/>
              <a:t>Hermeneutika ducha </a:t>
            </a:r>
            <a:r>
              <a:rPr lang="cs-CZ" dirty="0" smtClean="0"/>
              <a:t> v procesu získání  porozumění postupuje tak, že : </a:t>
            </a:r>
            <a:r>
              <a:rPr lang="cs-CZ" b="1" dirty="0" smtClean="0"/>
              <a:t>a/objeví základní ideji</a:t>
            </a:r>
            <a:r>
              <a:rPr lang="cs-CZ" dirty="0" smtClean="0"/>
              <a:t> tvůrčího díla(</a:t>
            </a:r>
            <a:r>
              <a:rPr lang="cs-CZ" dirty="0" err="1" smtClean="0"/>
              <a:t>Grundidee</a:t>
            </a:r>
            <a:r>
              <a:rPr lang="cs-CZ" dirty="0" smtClean="0"/>
              <a:t>) </a:t>
            </a:r>
            <a:r>
              <a:rPr lang="cs-CZ" b="1" dirty="0" smtClean="0"/>
              <a:t>b/všímá si</a:t>
            </a:r>
            <a:r>
              <a:rPr lang="cs-CZ" dirty="0" smtClean="0"/>
              <a:t>  </a:t>
            </a:r>
            <a:r>
              <a:rPr lang="cs-CZ" b="1" dirty="0" smtClean="0"/>
              <a:t>autorova života</a:t>
            </a:r>
            <a:r>
              <a:rPr lang="cs-CZ" dirty="0" smtClean="0"/>
              <a:t> (</a:t>
            </a:r>
            <a:r>
              <a:rPr lang="cs-CZ" dirty="0" err="1" smtClean="0"/>
              <a:t>Anschaung</a:t>
            </a:r>
            <a:r>
              <a:rPr lang="cs-CZ" dirty="0" smtClean="0"/>
              <a:t>), </a:t>
            </a:r>
            <a:r>
              <a:rPr lang="cs-CZ" b="1" dirty="0" smtClean="0"/>
              <a:t>c/ pojem </a:t>
            </a:r>
            <a:r>
              <a:rPr lang="cs-CZ" dirty="0" smtClean="0"/>
              <a:t>(</a:t>
            </a:r>
            <a:r>
              <a:rPr lang="cs-CZ" dirty="0" err="1" smtClean="0"/>
              <a:t>Begriff</a:t>
            </a:r>
            <a:r>
              <a:rPr lang="cs-CZ" dirty="0" smtClean="0"/>
              <a:t>) vždy spojuje mnohostranné pohledy na život, d/ </a:t>
            </a:r>
            <a:r>
              <a:rPr lang="cs-CZ" b="1" dirty="0" smtClean="0"/>
              <a:t>opakování tvůrčího procesu autora</a:t>
            </a:r>
            <a:r>
              <a:rPr lang="cs-CZ" dirty="0" smtClean="0"/>
              <a:t> v znovuprožití autorova díla (</a:t>
            </a:r>
            <a:r>
              <a:rPr lang="cs-CZ" dirty="0" err="1" smtClean="0"/>
              <a:t>Nachbildung</a:t>
            </a:r>
            <a:r>
              <a:rPr lang="cs-CZ" dirty="0" smtClean="0"/>
              <a:t>), empirický aspekt.</a:t>
            </a:r>
          </a:p>
          <a:p>
            <a:pPr marL="0" indent="0">
              <a:buNone/>
            </a:pPr>
            <a:r>
              <a:rPr lang="cs-CZ" b="1" dirty="0" smtClean="0"/>
              <a:t>Shrnuto</a:t>
            </a:r>
            <a:r>
              <a:rPr lang="cs-CZ" dirty="0" smtClean="0"/>
              <a:t>: </a:t>
            </a:r>
            <a:r>
              <a:rPr lang="cs-CZ" dirty="0" err="1" smtClean="0"/>
              <a:t>Astova</a:t>
            </a:r>
            <a:r>
              <a:rPr lang="cs-CZ" dirty="0" smtClean="0"/>
              <a:t> Hermeneutika je závislá na německém romantismu, historická realita se  rozplývá v </a:t>
            </a:r>
            <a:r>
              <a:rPr lang="cs-CZ" dirty="0" err="1" smtClean="0"/>
              <a:t>idealisatickém</a:t>
            </a:r>
            <a:r>
              <a:rPr lang="cs-CZ" dirty="0" smtClean="0"/>
              <a:t> vysvětlení všeobecného duchovna, obdivuje génia a individualitu. Je to hermeneutika, které se převážně omezuje na antiku.</a:t>
            </a:r>
            <a:endParaRPr lang="cs-CZ" dirty="0"/>
          </a:p>
        </p:txBody>
      </p:sp>
    </p:spTree>
    <p:extLst>
      <p:ext uri="{BB962C8B-B14F-4D97-AF65-F5344CB8AC3E}">
        <p14:creationId xmlns:p14="http://schemas.microsoft.com/office/powerpoint/2010/main" val="203121020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1008112"/>
          </a:xfrm>
        </p:spPr>
        <p:txBody>
          <a:bodyPr>
            <a:normAutofit fontScale="90000"/>
          </a:bodyPr>
          <a:lstStyle/>
          <a:p>
            <a:r>
              <a:rPr lang="cs-CZ" dirty="0" smtClean="0"/>
              <a:t>Formování hermeneutiky v 18.-19.století</a:t>
            </a:r>
            <a:endParaRPr lang="cs-CZ" dirty="0"/>
          </a:p>
        </p:txBody>
      </p:sp>
      <p:sp>
        <p:nvSpPr>
          <p:cNvPr id="3" name="Zástupný symbol pro obsah 2"/>
          <p:cNvSpPr>
            <a:spLocks noGrp="1"/>
          </p:cNvSpPr>
          <p:nvPr>
            <p:ph idx="1"/>
          </p:nvPr>
        </p:nvSpPr>
        <p:spPr>
          <a:xfrm>
            <a:off x="457200" y="1052736"/>
            <a:ext cx="8229600" cy="5073427"/>
          </a:xfrm>
        </p:spPr>
        <p:txBody>
          <a:bodyPr>
            <a:normAutofit lnSpcReduction="10000"/>
          </a:bodyPr>
          <a:lstStyle/>
          <a:p>
            <a:pPr marL="0" indent="0">
              <a:buNone/>
            </a:pPr>
            <a:r>
              <a:rPr lang="cs-CZ" b="1" dirty="0" smtClean="0"/>
              <a:t>17. 6 </a:t>
            </a:r>
            <a:r>
              <a:rPr lang="cs-CZ" b="1" dirty="0"/>
              <a:t>Friedrich August Wolf</a:t>
            </a:r>
            <a:r>
              <a:rPr lang="cs-CZ" dirty="0"/>
              <a:t> </a:t>
            </a:r>
            <a:r>
              <a:rPr lang="cs-CZ" dirty="0" smtClean="0"/>
              <a:t>(1759-1824) </a:t>
            </a:r>
            <a:r>
              <a:rPr lang="cs-CZ" dirty="0"/>
              <a:t>d</a:t>
            </a:r>
            <a:r>
              <a:rPr lang="cs-CZ" dirty="0" smtClean="0"/>
              <a:t>ruhý vlivný </a:t>
            </a:r>
            <a:r>
              <a:rPr lang="cs-CZ" dirty="0" err="1" smtClean="0"/>
              <a:t>Schleiermacherův</a:t>
            </a:r>
            <a:r>
              <a:rPr lang="cs-CZ" dirty="0" smtClean="0"/>
              <a:t> předchůdce. I když nebyl tak systematický jako Ast, přesto jeho vliv na </a:t>
            </a:r>
            <a:r>
              <a:rPr lang="cs-CZ" dirty="0" err="1" smtClean="0"/>
              <a:t>Schleiermachera</a:t>
            </a:r>
            <a:r>
              <a:rPr lang="cs-CZ" dirty="0" smtClean="0"/>
              <a:t> je možná hlubší, než se zdá.  Je známé jeho </a:t>
            </a:r>
            <a:r>
              <a:rPr lang="cs-CZ" dirty="0" err="1" smtClean="0"/>
              <a:t>dílo:</a:t>
            </a:r>
            <a:r>
              <a:rPr lang="cs-CZ" b="1" dirty="0" err="1" smtClean="0"/>
              <a:t>Vorlesung</a:t>
            </a:r>
            <a:r>
              <a:rPr lang="cs-CZ" b="1" dirty="0" smtClean="0"/>
              <a:t> </a:t>
            </a:r>
            <a:r>
              <a:rPr lang="de-DE" b="1" dirty="0" smtClean="0"/>
              <a:t>über die </a:t>
            </a:r>
            <a:r>
              <a:rPr lang="de-DE" b="1" dirty="0" err="1" smtClean="0"/>
              <a:t>Encyklopädie</a:t>
            </a:r>
            <a:r>
              <a:rPr lang="de-DE" b="1" dirty="0" smtClean="0"/>
              <a:t> des </a:t>
            </a:r>
            <a:r>
              <a:rPr lang="de-DE" b="1" dirty="0" err="1" smtClean="0"/>
              <a:t>Althertumswissenschaften</a:t>
            </a:r>
            <a:r>
              <a:rPr lang="de-DE" b="1" dirty="0" smtClean="0"/>
              <a:t>,</a:t>
            </a:r>
            <a:r>
              <a:rPr lang="de-DE" dirty="0" smtClean="0"/>
              <a:t> Hoffman, 1833.</a:t>
            </a:r>
            <a:r>
              <a:rPr lang="cs-CZ" dirty="0" smtClean="0"/>
              <a:t> „</a:t>
            </a:r>
            <a:r>
              <a:rPr lang="de-DE" dirty="0" err="1" smtClean="0"/>
              <a:t>Hermeneutika</a:t>
            </a:r>
            <a:r>
              <a:rPr lang="cs-CZ" dirty="0" smtClean="0"/>
              <a:t> je věda, která slouží k poznání významu různých znaků“ .K porozumění významu a </a:t>
            </a:r>
            <a:r>
              <a:rPr lang="cs-CZ" dirty="0" err="1" smtClean="0"/>
              <a:t>interprertaci</a:t>
            </a:r>
            <a:r>
              <a:rPr lang="cs-CZ" dirty="0" smtClean="0"/>
              <a:t>  textu slouží „různá pravidla podle toho, k jakému textu se vztahují“. </a:t>
            </a:r>
            <a:endParaRPr lang="cs-CZ" dirty="0"/>
          </a:p>
        </p:txBody>
      </p:sp>
    </p:spTree>
    <p:extLst>
      <p:ext uri="{BB962C8B-B14F-4D97-AF65-F5344CB8AC3E}">
        <p14:creationId xmlns:p14="http://schemas.microsoft.com/office/powerpoint/2010/main" val="309531660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1008112"/>
          </a:xfrm>
        </p:spPr>
        <p:txBody>
          <a:bodyPr>
            <a:normAutofit fontScale="90000"/>
          </a:bodyPr>
          <a:lstStyle/>
          <a:p>
            <a:r>
              <a:rPr lang="cs-CZ" dirty="0" smtClean="0"/>
              <a:t>Formování hermeneutiky v 18.-19. století </a:t>
            </a:r>
            <a:endParaRPr lang="cs-CZ" dirty="0"/>
          </a:p>
        </p:txBody>
      </p:sp>
      <p:sp>
        <p:nvSpPr>
          <p:cNvPr id="3" name="Zástupný symbol pro obsah 2"/>
          <p:cNvSpPr>
            <a:spLocks noGrp="1"/>
          </p:cNvSpPr>
          <p:nvPr>
            <p:ph idx="1"/>
          </p:nvPr>
        </p:nvSpPr>
        <p:spPr>
          <a:xfrm>
            <a:off x="457200" y="980728"/>
            <a:ext cx="8229600" cy="5145435"/>
          </a:xfrm>
        </p:spPr>
        <p:txBody>
          <a:bodyPr>
            <a:normAutofit fontScale="92500" lnSpcReduction="10000"/>
          </a:bodyPr>
          <a:lstStyle/>
          <a:p>
            <a:pPr marL="0" indent="0">
              <a:buNone/>
            </a:pPr>
            <a:r>
              <a:rPr lang="cs-CZ" b="1" dirty="0"/>
              <a:t>17.6 Friedrich August </a:t>
            </a:r>
            <a:r>
              <a:rPr lang="cs-CZ" b="1" dirty="0" smtClean="0"/>
              <a:t>Wolf , </a:t>
            </a:r>
            <a:r>
              <a:rPr lang="cs-CZ" dirty="0" smtClean="0"/>
              <a:t>v jeho pojetí existují texty: poetické, historické, náboženské, právní </a:t>
            </a:r>
            <a:r>
              <a:rPr lang="cs-CZ" dirty="0" err="1" smtClean="0"/>
              <a:t>etc</a:t>
            </a:r>
            <a:r>
              <a:rPr lang="cs-CZ" dirty="0" smtClean="0"/>
              <a:t>., a vzhledem k povaze a charakteru textu mohou se interpretační pravidla od sebe lišit: Hermeneutika „je soubor pravidel, která slouží k porozumění a interpretaci textů.“ A pravidla se vztahují k: a/ literárním textu, b/ k autorovi, protože jde i o porozumění jeho dílu . Dokonce hermeneut „má pochopit psané nebo pouze ústně pronesené myšlenky druhého právě tak, jak je chtěl autor sám pochopit (</a:t>
            </a:r>
            <a:r>
              <a:rPr lang="cs-CZ" dirty="0" err="1" smtClean="0"/>
              <a:t>wie</a:t>
            </a:r>
            <a:r>
              <a:rPr lang="cs-CZ" dirty="0" smtClean="0"/>
              <a:t> </a:t>
            </a:r>
            <a:r>
              <a:rPr lang="cs-CZ" dirty="0" err="1" smtClean="0"/>
              <a:t>er</a:t>
            </a:r>
            <a:r>
              <a:rPr lang="cs-CZ" dirty="0" smtClean="0"/>
              <a:t> </a:t>
            </a:r>
            <a:r>
              <a:rPr lang="cs-CZ" dirty="0" err="1" smtClean="0"/>
              <a:t>sie</a:t>
            </a:r>
            <a:r>
              <a:rPr lang="cs-CZ" dirty="0" smtClean="0"/>
              <a:t> </a:t>
            </a:r>
            <a:r>
              <a:rPr lang="cs-CZ" dirty="0" err="1" smtClean="0"/>
              <a:t>gefasst</a:t>
            </a:r>
            <a:r>
              <a:rPr lang="cs-CZ" dirty="0" smtClean="0"/>
              <a:t> </a:t>
            </a:r>
            <a:r>
              <a:rPr lang="cs-CZ" dirty="0" err="1" smtClean="0"/>
              <a:t>haben</a:t>
            </a:r>
            <a:r>
              <a:rPr lang="cs-CZ" dirty="0" smtClean="0"/>
              <a:t> </a:t>
            </a:r>
            <a:r>
              <a:rPr lang="cs-CZ" dirty="0" err="1" smtClean="0"/>
              <a:t>will</a:t>
            </a:r>
            <a:r>
              <a:rPr lang="cs-CZ" dirty="0" smtClean="0"/>
              <a:t>)“.</a:t>
            </a:r>
            <a:r>
              <a:rPr lang="cs-CZ" b="1" dirty="0" err="1" smtClean="0"/>
              <a:t>Vorlesung</a:t>
            </a:r>
            <a:r>
              <a:rPr lang="cs-CZ" b="1" dirty="0" smtClean="0"/>
              <a:t> </a:t>
            </a:r>
            <a:r>
              <a:rPr lang="de-DE" b="1" dirty="0"/>
              <a:t>über die </a:t>
            </a:r>
            <a:r>
              <a:rPr lang="de-DE" b="1" dirty="0" err="1" smtClean="0"/>
              <a:t>Encyklopädie</a:t>
            </a:r>
            <a:r>
              <a:rPr lang="cs-CZ" dirty="0" smtClean="0"/>
              <a:t>,s. 290). </a:t>
            </a:r>
            <a:endParaRPr lang="cs-CZ" dirty="0"/>
          </a:p>
        </p:txBody>
      </p:sp>
    </p:spTree>
    <p:extLst>
      <p:ext uri="{BB962C8B-B14F-4D97-AF65-F5344CB8AC3E}">
        <p14:creationId xmlns:p14="http://schemas.microsoft.com/office/powerpoint/2010/main" val="314988990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8463"/>
            <a:ext cx="8229600" cy="1008112"/>
          </a:xfrm>
        </p:spPr>
        <p:txBody>
          <a:bodyPr>
            <a:normAutofit fontScale="90000"/>
          </a:bodyPr>
          <a:lstStyle/>
          <a:p>
            <a:r>
              <a:rPr lang="cs-CZ" dirty="0" smtClean="0"/>
              <a:t>Formování hermeneutiky v 18.-19.století</a:t>
            </a:r>
            <a:endParaRPr lang="cs-CZ" dirty="0"/>
          </a:p>
        </p:txBody>
      </p:sp>
      <p:sp>
        <p:nvSpPr>
          <p:cNvPr id="3" name="Zástupný symbol pro obsah 2"/>
          <p:cNvSpPr>
            <a:spLocks noGrp="1"/>
          </p:cNvSpPr>
          <p:nvPr>
            <p:ph idx="1"/>
          </p:nvPr>
        </p:nvSpPr>
        <p:spPr>
          <a:xfrm>
            <a:off x="457200" y="980728"/>
            <a:ext cx="8229600" cy="5145435"/>
          </a:xfrm>
        </p:spPr>
        <p:txBody>
          <a:bodyPr>
            <a:normAutofit fontScale="92500"/>
          </a:bodyPr>
          <a:lstStyle/>
          <a:p>
            <a:pPr marL="0" indent="0">
              <a:buNone/>
            </a:pPr>
            <a:r>
              <a:rPr lang="cs-CZ" dirty="0" smtClean="0"/>
              <a:t> </a:t>
            </a:r>
            <a:r>
              <a:rPr lang="cs-CZ" b="1" dirty="0" smtClean="0"/>
              <a:t>17.6.1 Friedrich </a:t>
            </a:r>
            <a:r>
              <a:rPr lang="cs-CZ" b="1" dirty="0"/>
              <a:t>A. </a:t>
            </a:r>
            <a:r>
              <a:rPr lang="cs-CZ" b="1" dirty="0" smtClean="0"/>
              <a:t>Wolf</a:t>
            </a:r>
            <a:r>
              <a:rPr lang="cs-CZ" b="1" dirty="0"/>
              <a:t>,</a:t>
            </a:r>
            <a:r>
              <a:rPr lang="cs-CZ" b="1" dirty="0" smtClean="0"/>
              <a:t> </a:t>
            </a:r>
            <a:r>
              <a:rPr lang="cs-CZ" dirty="0" smtClean="0"/>
              <a:t>proces porozumění autorovi pojímá v sobě jak jeho dílo, tak také jeho psychologii. Na to potom navazuje </a:t>
            </a:r>
            <a:r>
              <a:rPr lang="cs-CZ" dirty="0" err="1" smtClean="0"/>
              <a:t>Schleiermacher</a:t>
            </a:r>
            <a:r>
              <a:rPr lang="cs-CZ" dirty="0" smtClean="0"/>
              <a:t> a o 200 let později i H. </a:t>
            </a:r>
            <a:r>
              <a:rPr lang="cs-CZ" dirty="0" err="1" smtClean="0"/>
              <a:t>Gadamer</a:t>
            </a:r>
            <a:r>
              <a:rPr lang="cs-CZ" dirty="0" smtClean="0"/>
              <a:t>, který správné porozumění významu a interpretaci textu podmínil </a:t>
            </a:r>
            <a:r>
              <a:rPr lang="cs-CZ" b="1" dirty="0" smtClean="0"/>
              <a:t>splýváním dvou horizontů</a:t>
            </a:r>
            <a:r>
              <a:rPr lang="cs-CZ" dirty="0"/>
              <a:t> </a:t>
            </a:r>
            <a:r>
              <a:rPr lang="cs-CZ" dirty="0" smtClean="0"/>
              <a:t>noetických procesů: autora i interpreta. Porozumění předchází interpretaci i explikaci, protože tlumočit ústně nebo písemně lze jen to, čemu jsme sami dříve </a:t>
            </a:r>
            <a:r>
              <a:rPr lang="cs-CZ" dirty="0" err="1" smtClean="0"/>
              <a:t>porozuměli:Niemand</a:t>
            </a:r>
            <a:r>
              <a:rPr lang="cs-CZ" dirty="0" smtClean="0"/>
              <a:t> kann </a:t>
            </a:r>
            <a:r>
              <a:rPr lang="cs-CZ" dirty="0" err="1" smtClean="0"/>
              <a:t>interpretari</a:t>
            </a:r>
            <a:r>
              <a:rPr lang="cs-CZ" dirty="0" smtClean="0"/>
              <a:t>, </a:t>
            </a:r>
            <a:r>
              <a:rPr lang="cs-CZ" dirty="0" err="1" smtClean="0"/>
              <a:t>nisi</a:t>
            </a:r>
            <a:r>
              <a:rPr lang="cs-CZ" dirty="0" smtClean="0"/>
              <a:t> </a:t>
            </a:r>
            <a:r>
              <a:rPr lang="cs-CZ" dirty="0" err="1" smtClean="0"/>
              <a:t>subtiliter</a:t>
            </a:r>
            <a:r>
              <a:rPr lang="cs-CZ" dirty="0" smtClean="0"/>
              <a:t> </a:t>
            </a:r>
            <a:r>
              <a:rPr lang="cs-CZ" dirty="0" err="1" smtClean="0"/>
              <a:t>intellexerit</a:t>
            </a:r>
            <a:endParaRPr lang="cs-CZ" dirty="0"/>
          </a:p>
        </p:txBody>
      </p:sp>
    </p:spTree>
    <p:extLst>
      <p:ext uri="{BB962C8B-B14F-4D97-AF65-F5344CB8AC3E}">
        <p14:creationId xmlns:p14="http://schemas.microsoft.com/office/powerpoint/2010/main" val="229294083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864096"/>
          </a:xfrm>
        </p:spPr>
        <p:txBody>
          <a:bodyPr>
            <a:normAutofit fontScale="90000"/>
          </a:bodyPr>
          <a:lstStyle/>
          <a:p>
            <a:r>
              <a:rPr lang="cs-CZ" dirty="0" smtClean="0"/>
              <a:t>Formování hermeneutiky v 18.-19.století</a:t>
            </a:r>
            <a:endParaRPr lang="cs-CZ" dirty="0"/>
          </a:p>
        </p:txBody>
      </p:sp>
      <p:sp>
        <p:nvSpPr>
          <p:cNvPr id="3" name="Zástupný symbol pro obsah 2"/>
          <p:cNvSpPr>
            <a:spLocks noGrp="1"/>
          </p:cNvSpPr>
          <p:nvPr>
            <p:ph idx="1"/>
          </p:nvPr>
        </p:nvSpPr>
        <p:spPr>
          <a:xfrm>
            <a:off x="457200" y="980728"/>
            <a:ext cx="8229600" cy="5145435"/>
          </a:xfrm>
        </p:spPr>
        <p:txBody>
          <a:bodyPr>
            <a:normAutofit fontScale="92500" lnSpcReduction="20000"/>
          </a:bodyPr>
          <a:lstStyle/>
          <a:p>
            <a:pPr marL="0" indent="0">
              <a:buNone/>
            </a:pPr>
            <a:r>
              <a:rPr lang="cs-CZ" b="1" dirty="0" smtClean="0"/>
              <a:t>17.6.1 Friedrich Wolf,  </a:t>
            </a:r>
            <a:r>
              <a:rPr lang="cs-CZ" dirty="0"/>
              <a:t>p</a:t>
            </a:r>
            <a:r>
              <a:rPr lang="cs-CZ" dirty="0" smtClean="0"/>
              <a:t>roces porozumění neumožňují jen myšlenkové, intelektuální a racionální potence člověka, nýbrž každý člověk má v sobě „latentní, </a:t>
            </a:r>
            <a:r>
              <a:rPr lang="cs-CZ" dirty="0" err="1" smtClean="0"/>
              <a:t>supranaturální</a:t>
            </a:r>
            <a:r>
              <a:rPr lang="cs-CZ" dirty="0" smtClean="0"/>
              <a:t> schopnost, </a:t>
            </a:r>
            <a:r>
              <a:rPr lang="cs-CZ" b="1" dirty="0" smtClean="0"/>
              <a:t>světlo duše, které se rychle uvádí do souladu s cizími myšlenkami“. </a:t>
            </a:r>
            <a:r>
              <a:rPr lang="cs-CZ" dirty="0" smtClean="0"/>
              <a:t>Člověk je výjimečný tvor, vlastní určitou nadpřirozenou schopnost, díky které dovede proniknout do myšlení druhého a jeho mentálního světa formou dialogu. Porozumění i explikace </a:t>
            </a:r>
            <a:r>
              <a:rPr lang="cs-CZ" b="1" dirty="0" smtClean="0"/>
              <a:t>slouží tak ke komunikaci</a:t>
            </a:r>
            <a:r>
              <a:rPr lang="cs-CZ" dirty="0" smtClean="0"/>
              <a:t>, z toho vyplývá, že hermeneutika </a:t>
            </a:r>
            <a:r>
              <a:rPr lang="cs-CZ" b="1" dirty="0" smtClean="0"/>
              <a:t>je věda o dokonalé komunikaci</a:t>
            </a:r>
            <a:r>
              <a:rPr lang="cs-CZ" dirty="0"/>
              <a:t> </a:t>
            </a:r>
            <a:r>
              <a:rPr lang="cs-CZ" dirty="0" smtClean="0"/>
              <a:t> s autorem a jeho myšlenkami tak, jak on sám tomu rozuměl.   </a:t>
            </a:r>
            <a:endParaRPr lang="cs-CZ" dirty="0"/>
          </a:p>
        </p:txBody>
      </p:sp>
    </p:spTree>
    <p:extLst>
      <p:ext uri="{BB962C8B-B14F-4D97-AF65-F5344CB8AC3E}">
        <p14:creationId xmlns:p14="http://schemas.microsoft.com/office/powerpoint/2010/main" val="394782901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864096"/>
          </a:xfrm>
        </p:spPr>
        <p:txBody>
          <a:bodyPr>
            <a:normAutofit fontScale="90000"/>
          </a:bodyPr>
          <a:lstStyle/>
          <a:p>
            <a:r>
              <a:rPr lang="cs-CZ" dirty="0" smtClean="0"/>
              <a:t>Formování hermeneutiky v 18.-19.století</a:t>
            </a:r>
            <a:endParaRPr lang="cs-CZ" dirty="0"/>
          </a:p>
        </p:txBody>
      </p:sp>
      <p:sp>
        <p:nvSpPr>
          <p:cNvPr id="3" name="Zástupný symbol pro obsah 2"/>
          <p:cNvSpPr>
            <a:spLocks noGrp="1"/>
          </p:cNvSpPr>
          <p:nvPr>
            <p:ph idx="1"/>
          </p:nvPr>
        </p:nvSpPr>
        <p:spPr>
          <a:xfrm>
            <a:off x="457200" y="980728"/>
            <a:ext cx="8229600" cy="5145435"/>
          </a:xfrm>
        </p:spPr>
        <p:txBody>
          <a:bodyPr/>
          <a:lstStyle/>
          <a:p>
            <a:pPr marL="0" indent="0">
              <a:buNone/>
            </a:pPr>
            <a:r>
              <a:rPr lang="cs-CZ" b="1" dirty="0" smtClean="0"/>
              <a:t>17.6.1 Friedrich Wolf , </a:t>
            </a:r>
            <a:r>
              <a:rPr lang="cs-CZ" dirty="0"/>
              <a:t>p</a:t>
            </a:r>
            <a:r>
              <a:rPr lang="cs-CZ" dirty="0" smtClean="0"/>
              <a:t>aralelně s trojím poznáním hovoří </a:t>
            </a:r>
            <a:r>
              <a:rPr lang="cs-CZ" b="1" dirty="0" smtClean="0"/>
              <a:t>o trojí interpretaci</a:t>
            </a:r>
            <a:r>
              <a:rPr lang="cs-CZ" dirty="0" smtClean="0"/>
              <a:t>: a/ </a:t>
            </a:r>
            <a:r>
              <a:rPr lang="cs-CZ" dirty="0" err="1" smtClean="0"/>
              <a:t>interpretatio</a:t>
            </a:r>
            <a:r>
              <a:rPr lang="cs-CZ" dirty="0" smtClean="0"/>
              <a:t> </a:t>
            </a:r>
            <a:r>
              <a:rPr lang="cs-CZ" dirty="0" err="1" smtClean="0"/>
              <a:t>grammatica</a:t>
            </a:r>
            <a:r>
              <a:rPr lang="cs-CZ" dirty="0" smtClean="0"/>
              <a:t> – vše, čím jazykové znalosti mohou přispět k porozumění, b/ </a:t>
            </a:r>
            <a:r>
              <a:rPr lang="cs-CZ" dirty="0" err="1" smtClean="0"/>
              <a:t>interpretatio</a:t>
            </a:r>
            <a:r>
              <a:rPr lang="cs-CZ" dirty="0" smtClean="0"/>
              <a:t> </a:t>
            </a:r>
            <a:r>
              <a:rPr lang="cs-CZ" dirty="0" err="1" smtClean="0"/>
              <a:t>historica</a:t>
            </a:r>
            <a:r>
              <a:rPr lang="cs-CZ" dirty="0" smtClean="0"/>
              <a:t> zajímá se o historická fakta, směřující k poznání autorova života, o fyzikální a geografické místo, kde autor žil a kde jeho dílo vznikalo, c/ </a:t>
            </a:r>
            <a:r>
              <a:rPr lang="cs-CZ" dirty="0" err="1" smtClean="0"/>
              <a:t>interpretatio</a:t>
            </a:r>
            <a:r>
              <a:rPr lang="cs-CZ" dirty="0" smtClean="0"/>
              <a:t> </a:t>
            </a:r>
            <a:r>
              <a:rPr lang="cs-CZ" dirty="0" err="1" smtClean="0"/>
              <a:t>philosophica</a:t>
            </a:r>
            <a:r>
              <a:rPr lang="cs-CZ" dirty="0" smtClean="0"/>
              <a:t>, její poslání je kontrolovat dvě předchozí interpretace.  </a:t>
            </a:r>
            <a:endParaRPr lang="cs-CZ" dirty="0"/>
          </a:p>
        </p:txBody>
      </p:sp>
    </p:spTree>
    <p:extLst>
      <p:ext uri="{BB962C8B-B14F-4D97-AF65-F5344CB8AC3E}">
        <p14:creationId xmlns:p14="http://schemas.microsoft.com/office/powerpoint/2010/main" val="353609821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88640"/>
            <a:ext cx="8229600" cy="1080120"/>
          </a:xfrm>
        </p:spPr>
        <p:txBody>
          <a:bodyPr>
            <a:normAutofit fontScale="90000"/>
          </a:bodyPr>
          <a:lstStyle/>
          <a:p>
            <a:r>
              <a:rPr lang="cs-CZ" dirty="0" smtClean="0"/>
              <a:t>Formování hermeneutiky v 18.-19.století</a:t>
            </a:r>
            <a:endParaRPr lang="cs-CZ" dirty="0"/>
          </a:p>
        </p:txBody>
      </p:sp>
      <p:sp>
        <p:nvSpPr>
          <p:cNvPr id="3" name="Zástupný symbol pro obsah 2"/>
          <p:cNvSpPr>
            <a:spLocks noGrp="1"/>
          </p:cNvSpPr>
          <p:nvPr>
            <p:ph idx="1"/>
          </p:nvPr>
        </p:nvSpPr>
        <p:spPr>
          <a:xfrm>
            <a:off x="457200" y="1268760"/>
            <a:ext cx="8229600" cy="4857403"/>
          </a:xfrm>
        </p:spPr>
        <p:txBody>
          <a:bodyPr>
            <a:normAutofit fontScale="92500"/>
          </a:bodyPr>
          <a:lstStyle/>
          <a:p>
            <a:pPr marL="0" indent="0">
              <a:buNone/>
            </a:pPr>
            <a:r>
              <a:rPr lang="cs-CZ" b="1" dirty="0" smtClean="0"/>
              <a:t>18. Friedrich </a:t>
            </a:r>
            <a:r>
              <a:rPr lang="cs-CZ" b="1" dirty="0"/>
              <a:t>Ernst Daniel </a:t>
            </a:r>
            <a:r>
              <a:rPr lang="cs-CZ" b="1" dirty="0" err="1"/>
              <a:t>Schleiermacher</a:t>
            </a:r>
            <a:r>
              <a:rPr lang="cs-CZ" dirty="0"/>
              <a:t> </a:t>
            </a:r>
            <a:r>
              <a:rPr lang="cs-CZ" dirty="0" smtClean="0"/>
              <a:t>(1768-1836), jeho hermeneutika stojí v určité návaznosti na jeho předchůdce (Ast, Wolf) zejména tam, kde v procesu porozumění  zdůrazňuje psychologii autora. Odklání se od racionalismu a moralismu jako základu náboženství a přiklání se k romantickému pojetí náboženství jako citu absolutní závislosti na Bohu. Upozornil na důležitost gramatických a psychologických vztahů mezi textem a interpretem.   </a:t>
            </a:r>
            <a:endParaRPr lang="cs-CZ" dirty="0"/>
          </a:p>
        </p:txBody>
      </p:sp>
    </p:spTree>
    <p:extLst>
      <p:ext uri="{BB962C8B-B14F-4D97-AF65-F5344CB8AC3E}">
        <p14:creationId xmlns:p14="http://schemas.microsoft.com/office/powerpoint/2010/main" val="367591459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864096"/>
          </a:xfrm>
        </p:spPr>
        <p:txBody>
          <a:bodyPr>
            <a:normAutofit fontScale="90000"/>
          </a:bodyPr>
          <a:lstStyle/>
          <a:p>
            <a:r>
              <a:rPr lang="cs-CZ" dirty="0" smtClean="0"/>
              <a:t>Formování hermeneutiky v 18-19.století</a:t>
            </a:r>
            <a:endParaRPr lang="cs-CZ" dirty="0"/>
          </a:p>
        </p:txBody>
      </p:sp>
      <p:sp>
        <p:nvSpPr>
          <p:cNvPr id="3" name="Zástupný symbol pro obsah 2"/>
          <p:cNvSpPr>
            <a:spLocks noGrp="1"/>
          </p:cNvSpPr>
          <p:nvPr>
            <p:ph idx="1"/>
          </p:nvPr>
        </p:nvSpPr>
        <p:spPr>
          <a:xfrm>
            <a:off x="457200" y="1052736"/>
            <a:ext cx="8229600" cy="5073427"/>
          </a:xfrm>
        </p:spPr>
        <p:txBody>
          <a:bodyPr>
            <a:normAutofit lnSpcReduction="10000"/>
          </a:bodyPr>
          <a:lstStyle/>
          <a:p>
            <a:pPr marL="0" indent="0">
              <a:buNone/>
            </a:pPr>
            <a:r>
              <a:rPr lang="cs-CZ" b="1" dirty="0"/>
              <a:t>18.1 Friedrich </a:t>
            </a:r>
            <a:r>
              <a:rPr lang="cs-CZ" b="1" dirty="0" err="1" smtClean="0"/>
              <a:t>E.D.Schleiermacher</a:t>
            </a:r>
            <a:r>
              <a:rPr lang="cs-CZ" dirty="0" smtClean="0"/>
              <a:t>. </a:t>
            </a:r>
            <a:r>
              <a:rPr lang="cs-CZ" b="1" dirty="0" smtClean="0"/>
              <a:t>Hermeneutik nach den </a:t>
            </a:r>
            <a:r>
              <a:rPr lang="cs-CZ" b="1" dirty="0" err="1" smtClean="0"/>
              <a:t>Handschriften</a:t>
            </a:r>
            <a:r>
              <a:rPr lang="cs-CZ" b="1" dirty="0" smtClean="0"/>
              <a:t>,</a:t>
            </a:r>
            <a:r>
              <a:rPr lang="cs-CZ" dirty="0" smtClean="0"/>
              <a:t> </a:t>
            </a:r>
            <a:r>
              <a:rPr lang="cs-CZ" dirty="0" err="1" smtClean="0"/>
              <a:t>neu</a:t>
            </a:r>
            <a:r>
              <a:rPr lang="cs-CZ" dirty="0" smtClean="0"/>
              <a:t> </a:t>
            </a:r>
            <a:r>
              <a:rPr lang="cs-CZ" dirty="0" err="1" smtClean="0"/>
              <a:t>herausgegeben</a:t>
            </a:r>
            <a:r>
              <a:rPr lang="cs-CZ" dirty="0" smtClean="0"/>
              <a:t> </a:t>
            </a:r>
            <a:r>
              <a:rPr lang="cs-CZ" dirty="0" err="1" smtClean="0"/>
              <a:t>und</a:t>
            </a:r>
            <a:r>
              <a:rPr lang="cs-CZ" dirty="0" smtClean="0"/>
              <a:t> </a:t>
            </a:r>
            <a:r>
              <a:rPr lang="cs-CZ" dirty="0" err="1" smtClean="0"/>
              <a:t>eingeleitet</a:t>
            </a:r>
            <a:r>
              <a:rPr lang="cs-CZ" dirty="0" smtClean="0"/>
              <a:t> von </a:t>
            </a:r>
            <a:r>
              <a:rPr lang="cs-CZ" dirty="0" err="1" smtClean="0"/>
              <a:t>Hein</a:t>
            </a:r>
            <a:r>
              <a:rPr lang="cs-CZ" dirty="0" smtClean="0"/>
              <a:t> </a:t>
            </a:r>
            <a:r>
              <a:rPr lang="cs-CZ" dirty="0" err="1" smtClean="0"/>
              <a:t>Kimmerle</a:t>
            </a:r>
            <a:r>
              <a:rPr lang="cs-CZ" dirty="0" smtClean="0"/>
              <a:t>, 1959. Jeho hlavní hermeneutický zájem je překonání regionalizace rozličných hermeneutik a </a:t>
            </a:r>
            <a:r>
              <a:rPr lang="cs-CZ" b="1" dirty="0" smtClean="0"/>
              <a:t>vytvořit novou univerzální hermeneutiku</a:t>
            </a:r>
            <a:r>
              <a:rPr lang="cs-CZ" dirty="0" smtClean="0"/>
              <a:t>, cituji: „V současné době neexistuje žádná všeobecná hermeneutika jako umění o porozumění, nýbrž pouze rozmanitost specializovaných hermeneutik.“ (Hermeneutik nach…, s. 73). To se týká teologie i filozofie.</a:t>
            </a:r>
            <a:endParaRPr lang="cs-CZ" dirty="0"/>
          </a:p>
        </p:txBody>
      </p:sp>
    </p:spTree>
    <p:extLst>
      <p:ext uri="{BB962C8B-B14F-4D97-AF65-F5344CB8AC3E}">
        <p14:creationId xmlns:p14="http://schemas.microsoft.com/office/powerpoint/2010/main" val="325150406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188640"/>
            <a:ext cx="8229600" cy="936104"/>
          </a:xfrm>
        </p:spPr>
        <p:txBody>
          <a:bodyPr>
            <a:normAutofit fontScale="90000"/>
          </a:bodyPr>
          <a:lstStyle/>
          <a:p>
            <a:r>
              <a:rPr lang="cs-CZ" dirty="0" smtClean="0"/>
              <a:t/>
            </a:r>
            <a:br>
              <a:rPr lang="cs-CZ" dirty="0" smtClean="0"/>
            </a:br>
            <a:r>
              <a:rPr lang="cs-CZ" dirty="0" smtClean="0"/>
              <a:t>Formování hermeneutiky v 18-19.století </a:t>
            </a:r>
            <a:r>
              <a:rPr lang="cs-CZ" dirty="0"/>
              <a:t/>
            </a:r>
            <a:br>
              <a:rPr lang="cs-CZ" dirty="0"/>
            </a:br>
            <a:r>
              <a:rPr lang="cs-CZ" dirty="0" smtClean="0"/>
              <a:t> </a:t>
            </a:r>
            <a:endParaRPr lang="cs-CZ" dirty="0"/>
          </a:p>
        </p:txBody>
      </p:sp>
      <p:sp>
        <p:nvSpPr>
          <p:cNvPr id="3" name="Zástupný symbol pro obsah 2"/>
          <p:cNvSpPr>
            <a:spLocks noGrp="1"/>
          </p:cNvSpPr>
          <p:nvPr>
            <p:ph idx="1"/>
          </p:nvPr>
        </p:nvSpPr>
        <p:spPr>
          <a:xfrm>
            <a:off x="467544" y="1124744"/>
            <a:ext cx="8229600" cy="4857403"/>
          </a:xfrm>
        </p:spPr>
        <p:txBody>
          <a:bodyPr>
            <a:normAutofit fontScale="85000" lnSpcReduction="20000"/>
          </a:bodyPr>
          <a:lstStyle/>
          <a:p>
            <a:pPr marL="0" indent="0">
              <a:buNone/>
            </a:pPr>
            <a:r>
              <a:rPr lang="cs-CZ" b="1" dirty="0" smtClean="0"/>
              <a:t>18.1 </a:t>
            </a:r>
            <a:r>
              <a:rPr lang="cs-CZ" b="1" dirty="0" err="1" smtClean="0"/>
              <a:t>F.E.D.Schleiermacher</a:t>
            </a:r>
            <a:r>
              <a:rPr lang="cs-CZ" b="1" dirty="0" smtClean="0"/>
              <a:t>,  náběh </a:t>
            </a:r>
            <a:r>
              <a:rPr lang="cs-CZ" dirty="0" smtClean="0"/>
              <a:t>na univerzální  hermeneutik,  je to věda o</a:t>
            </a:r>
            <a:r>
              <a:rPr lang="cs-CZ" b="1" dirty="0" smtClean="0"/>
              <a:t> „umění o porozumění (Kunst des </a:t>
            </a:r>
            <a:r>
              <a:rPr lang="cs-CZ" b="1" dirty="0" err="1" smtClean="0"/>
              <a:t>Verstehens</a:t>
            </a:r>
            <a:r>
              <a:rPr lang="cs-CZ" b="1" dirty="0" smtClean="0"/>
              <a:t>)“textu </a:t>
            </a:r>
            <a:r>
              <a:rPr lang="cs-CZ" dirty="0" smtClean="0"/>
              <a:t>, nebo také </a:t>
            </a:r>
            <a:r>
              <a:rPr lang="cs-CZ" b="1" dirty="0" smtClean="0"/>
              <a:t>„Kunst des </a:t>
            </a:r>
            <a:r>
              <a:rPr lang="cs-CZ" b="1" dirty="0" err="1" smtClean="0"/>
              <a:t>Darstellens</a:t>
            </a:r>
            <a:r>
              <a:rPr lang="cs-CZ" b="1" dirty="0" smtClean="0"/>
              <a:t> </a:t>
            </a:r>
            <a:r>
              <a:rPr lang="cs-CZ" dirty="0" smtClean="0"/>
              <a:t>(umění znázornění textu)“ ,obě definice se vztahují k jakémukoli textu, nevyjímaje ani biblické texty, které je třeba pochopit i interpretovat stejnými hermeneutickými pravidly jako každý jiný text. Soustřeďuje se výslovně na text, tedy i na to, co již „bylo dříve pochopeno“, nebo, co je obtížné pochopit i v textech cizojazyčných. Dá se říci, že v teorii o porozumění významu </a:t>
            </a:r>
            <a:r>
              <a:rPr lang="cs-CZ" b="1" dirty="0" smtClean="0"/>
              <a:t>jde o to, co má být všeobecně pochopeno ať v mateřské, ať v cizí řeči.</a:t>
            </a:r>
            <a:r>
              <a:rPr lang="cs-CZ" dirty="0" smtClean="0"/>
              <a:t> Postupy tohoto kognitivního procesu jsou: význam, porozumění a interpretace.</a:t>
            </a:r>
            <a:endParaRPr lang="cs-CZ" dirty="0"/>
          </a:p>
        </p:txBody>
      </p:sp>
    </p:spTree>
    <p:extLst>
      <p:ext uri="{BB962C8B-B14F-4D97-AF65-F5344CB8AC3E}">
        <p14:creationId xmlns:p14="http://schemas.microsoft.com/office/powerpoint/2010/main" val="801867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16632"/>
            <a:ext cx="8229600" cy="792088"/>
          </a:xfrm>
        </p:spPr>
        <p:txBody>
          <a:bodyPr>
            <a:normAutofit/>
          </a:bodyPr>
          <a:lstStyle/>
          <a:p>
            <a:r>
              <a:rPr lang="cs-CZ" dirty="0" smtClean="0"/>
              <a:t>Teologická a jiné hermeneutiky</a:t>
            </a:r>
            <a:endParaRPr lang="cs-CZ" dirty="0"/>
          </a:p>
        </p:txBody>
      </p:sp>
      <p:sp>
        <p:nvSpPr>
          <p:cNvPr id="3" name="Zástupný symbol pro obsah 2"/>
          <p:cNvSpPr>
            <a:spLocks noGrp="1"/>
          </p:cNvSpPr>
          <p:nvPr>
            <p:ph idx="1"/>
          </p:nvPr>
        </p:nvSpPr>
        <p:spPr>
          <a:xfrm>
            <a:off x="457200" y="764704"/>
            <a:ext cx="8229600" cy="5361459"/>
          </a:xfrm>
        </p:spPr>
        <p:txBody>
          <a:bodyPr>
            <a:normAutofit fontScale="77500" lnSpcReduction="20000"/>
          </a:bodyPr>
          <a:lstStyle/>
          <a:p>
            <a:r>
              <a:rPr lang="cs-CZ" b="1" dirty="0" smtClean="0"/>
              <a:t>5.3 Teologická hermeneutika  </a:t>
            </a:r>
            <a:r>
              <a:rPr lang="cs-CZ" dirty="0" smtClean="0"/>
              <a:t>se zakládá na Bibli -Písmo </a:t>
            </a:r>
            <a:r>
              <a:rPr lang="cs-CZ" dirty="0" smtClean="0"/>
              <a:t>svaté a  usiluje o jeho aktuální pochopení, explikaci a interpretaci v rámci minulého i současného dějinně filosofického, kulturního, společenského a náboženského kontextu. Porozumění významu i interpretaci Písma  se neodvratně spojuje s aktuálními společenskými i nábožensko-filozofickými orientacemi a s jejich vědecko-odbornými metodickými postupy. Ad </a:t>
            </a:r>
            <a:r>
              <a:rPr lang="cs-CZ" dirty="0" err="1" smtClean="0"/>
              <a:t>illustrandum</a:t>
            </a:r>
            <a:r>
              <a:rPr lang="cs-CZ" dirty="0" smtClean="0"/>
              <a:t> verbum uvádím: </a:t>
            </a:r>
            <a:r>
              <a:rPr lang="cs-CZ" dirty="0" err="1" smtClean="0"/>
              <a:t>K.Barth</a:t>
            </a:r>
            <a:r>
              <a:rPr lang="cs-CZ" dirty="0" smtClean="0"/>
              <a:t>- </a:t>
            </a:r>
            <a:r>
              <a:rPr lang="cs-CZ" dirty="0" err="1" smtClean="0"/>
              <a:t>I.Kant</a:t>
            </a:r>
            <a:r>
              <a:rPr lang="cs-CZ" dirty="0" smtClean="0"/>
              <a:t> a </a:t>
            </a:r>
            <a:r>
              <a:rPr lang="cs-CZ" dirty="0" err="1" smtClean="0"/>
              <a:t>S.Kierkegaard</a:t>
            </a:r>
            <a:r>
              <a:rPr lang="cs-CZ" dirty="0" smtClean="0"/>
              <a:t>,  R. </a:t>
            </a:r>
            <a:r>
              <a:rPr lang="cs-CZ" dirty="0" err="1" smtClean="0"/>
              <a:t>Bultmann</a:t>
            </a:r>
            <a:r>
              <a:rPr lang="cs-CZ" dirty="0"/>
              <a:t> </a:t>
            </a:r>
            <a:r>
              <a:rPr lang="cs-CZ" dirty="0" err="1" smtClean="0"/>
              <a:t>M.Heidegger</a:t>
            </a:r>
            <a:r>
              <a:rPr lang="cs-CZ" dirty="0" smtClean="0"/>
              <a:t>, P. </a:t>
            </a:r>
            <a:r>
              <a:rPr lang="cs-CZ" dirty="0" err="1" smtClean="0"/>
              <a:t>Tillich</a:t>
            </a:r>
            <a:r>
              <a:rPr lang="cs-CZ" dirty="0" smtClean="0"/>
              <a:t>- </a:t>
            </a:r>
            <a:r>
              <a:rPr lang="cs-CZ" dirty="0" err="1" smtClean="0"/>
              <a:t>fil.ontologie</a:t>
            </a:r>
            <a:r>
              <a:rPr lang="cs-CZ" dirty="0" smtClean="0"/>
              <a:t>  D. </a:t>
            </a:r>
            <a:r>
              <a:rPr lang="cs-CZ" dirty="0" err="1" smtClean="0"/>
              <a:t>Bonhoeffer</a:t>
            </a:r>
            <a:r>
              <a:rPr lang="cs-CZ" dirty="0" smtClean="0"/>
              <a:t> </a:t>
            </a:r>
            <a:r>
              <a:rPr lang="cs-CZ" dirty="0" err="1" smtClean="0"/>
              <a:t>etc</a:t>
            </a:r>
            <a:r>
              <a:rPr lang="cs-CZ" dirty="0" smtClean="0"/>
              <a:t>.</a:t>
            </a:r>
            <a:r>
              <a:rPr lang="cs-CZ" b="1" dirty="0" smtClean="0"/>
              <a:t> </a:t>
            </a:r>
          </a:p>
          <a:p>
            <a:r>
              <a:rPr lang="cs-CZ" b="1" dirty="0" smtClean="0"/>
              <a:t>Existence neteologických </a:t>
            </a:r>
            <a:r>
              <a:rPr lang="cs-CZ" dirty="0" smtClean="0"/>
              <a:t>hermeneutik: Umění, kultury, hudby, zákona (právní hermeneutika) a v současnosti se ukazuje jako velmi aktuální porozumění  významu, poslání a interpretace světových náboženství ve vztahu ke </a:t>
            </a:r>
            <a:r>
              <a:rPr lang="cs-CZ" dirty="0" smtClean="0"/>
              <a:t>křesťanství a společenskému životu. </a:t>
            </a:r>
            <a:r>
              <a:rPr lang="cs-CZ" dirty="0" smtClean="0"/>
              <a:t>Tyto aspekty však zůstávají </a:t>
            </a:r>
            <a:r>
              <a:rPr lang="cs-CZ" dirty="0" smtClean="0"/>
              <a:t> </a:t>
            </a:r>
            <a:r>
              <a:rPr lang="cs-CZ" dirty="0" smtClean="0"/>
              <a:t>mimo naši pozornost.</a:t>
            </a:r>
          </a:p>
          <a:p>
            <a:endParaRPr lang="cs-CZ" b="1" dirty="0"/>
          </a:p>
        </p:txBody>
      </p:sp>
    </p:spTree>
    <p:extLst>
      <p:ext uri="{BB962C8B-B14F-4D97-AF65-F5344CB8AC3E}">
        <p14:creationId xmlns:p14="http://schemas.microsoft.com/office/powerpoint/2010/main" val="346496608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116632"/>
            <a:ext cx="8229600" cy="864096"/>
          </a:xfrm>
        </p:spPr>
        <p:txBody>
          <a:bodyPr>
            <a:normAutofit fontScale="90000"/>
          </a:bodyPr>
          <a:lstStyle/>
          <a:p>
            <a:r>
              <a:rPr lang="cs-CZ" dirty="0" smtClean="0"/>
              <a:t>Formování hermeneutiky v 18-19.století</a:t>
            </a:r>
            <a:endParaRPr lang="cs-CZ" dirty="0"/>
          </a:p>
        </p:txBody>
      </p:sp>
      <p:sp>
        <p:nvSpPr>
          <p:cNvPr id="3" name="Zástupný symbol pro obsah 2"/>
          <p:cNvSpPr>
            <a:spLocks noGrp="1"/>
          </p:cNvSpPr>
          <p:nvPr>
            <p:ph idx="1"/>
          </p:nvPr>
        </p:nvSpPr>
        <p:spPr>
          <a:xfrm>
            <a:off x="457200" y="1052736"/>
            <a:ext cx="8229600" cy="5073427"/>
          </a:xfrm>
        </p:spPr>
        <p:txBody>
          <a:bodyPr/>
          <a:lstStyle/>
          <a:p>
            <a:pPr marL="0" indent="0">
              <a:buNone/>
            </a:pPr>
            <a:r>
              <a:rPr lang="cs-CZ" b="1" dirty="0" smtClean="0"/>
              <a:t>18.2</a:t>
            </a:r>
            <a:r>
              <a:rPr lang="cs-CZ" dirty="0" smtClean="0"/>
              <a:t> </a:t>
            </a:r>
            <a:r>
              <a:rPr lang="cs-CZ" b="1" dirty="0" err="1" smtClean="0"/>
              <a:t>F.E.D.Schleiermacher</a:t>
            </a:r>
            <a:r>
              <a:rPr lang="cs-CZ" b="1" dirty="0" smtClean="0"/>
              <a:t> ,</a:t>
            </a:r>
            <a:r>
              <a:rPr lang="cs-CZ" b="1" dirty="0"/>
              <a:t>p</a:t>
            </a:r>
            <a:r>
              <a:rPr lang="cs-CZ" b="1" dirty="0" smtClean="0"/>
              <a:t>roces porozumění a interpretace</a:t>
            </a:r>
            <a:r>
              <a:rPr lang="cs-CZ" dirty="0" smtClean="0"/>
              <a:t> předpokládá </a:t>
            </a:r>
            <a:r>
              <a:rPr lang="cs-CZ" b="1" dirty="0" smtClean="0"/>
              <a:t>myšlenkovou reflexi</a:t>
            </a:r>
            <a:r>
              <a:rPr lang="cs-CZ" dirty="0" smtClean="0"/>
              <a:t>, kterou zkoumá i filosofie. Je to  principiální nedostatek filozofů, zdůrazňuje </a:t>
            </a:r>
            <a:r>
              <a:rPr lang="cs-CZ" dirty="0" err="1" smtClean="0"/>
              <a:t>Schleiermacher</a:t>
            </a:r>
            <a:r>
              <a:rPr lang="cs-CZ" dirty="0" smtClean="0"/>
              <a:t>, že „nemají žádný zájem o vybudování hermeneutické teorie, i když filosofie představuje „umění  myšlení“. </a:t>
            </a:r>
            <a:endParaRPr lang="cs-CZ" dirty="0"/>
          </a:p>
        </p:txBody>
      </p:sp>
    </p:spTree>
    <p:extLst>
      <p:ext uri="{BB962C8B-B14F-4D97-AF65-F5344CB8AC3E}">
        <p14:creationId xmlns:p14="http://schemas.microsoft.com/office/powerpoint/2010/main" val="46827119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88640"/>
            <a:ext cx="8229600" cy="864096"/>
          </a:xfrm>
        </p:spPr>
        <p:txBody>
          <a:bodyPr>
            <a:normAutofit fontScale="90000"/>
          </a:bodyPr>
          <a:lstStyle/>
          <a:p>
            <a:r>
              <a:rPr lang="cs-CZ" dirty="0" smtClean="0"/>
              <a:t>Formování hermeneutiky v 18.-19.století</a:t>
            </a:r>
            <a:endParaRPr lang="cs-CZ" dirty="0"/>
          </a:p>
        </p:txBody>
      </p:sp>
      <p:sp>
        <p:nvSpPr>
          <p:cNvPr id="3" name="Zástupný symbol pro obsah 2"/>
          <p:cNvSpPr>
            <a:spLocks noGrp="1"/>
          </p:cNvSpPr>
          <p:nvPr>
            <p:ph idx="1"/>
          </p:nvPr>
        </p:nvSpPr>
        <p:spPr>
          <a:xfrm>
            <a:off x="457200" y="980728"/>
            <a:ext cx="8229600" cy="5145435"/>
          </a:xfrm>
        </p:spPr>
        <p:txBody>
          <a:bodyPr>
            <a:normAutofit fontScale="92500" lnSpcReduction="10000"/>
          </a:bodyPr>
          <a:lstStyle/>
          <a:p>
            <a:pPr marL="0" indent="0">
              <a:buNone/>
            </a:pPr>
            <a:r>
              <a:rPr lang="cs-CZ" b="1" dirty="0"/>
              <a:t>18.3 Friedrich </a:t>
            </a:r>
            <a:r>
              <a:rPr lang="cs-CZ" b="1" dirty="0" err="1" smtClean="0"/>
              <a:t>Schleiermacher</a:t>
            </a:r>
            <a:r>
              <a:rPr lang="cs-CZ" b="1" dirty="0" smtClean="0"/>
              <a:t>: </a:t>
            </a:r>
            <a:r>
              <a:rPr lang="cs-CZ" dirty="0" smtClean="0"/>
              <a:t>Předmětem hermeneutiky je tedy text a pro jeho relevantní pochopení potřebujeme nutně další vědní disciplíny: </a:t>
            </a:r>
            <a:r>
              <a:rPr lang="cs-CZ" b="1" dirty="0" smtClean="0"/>
              <a:t>filologii,</a:t>
            </a:r>
            <a:r>
              <a:rPr lang="cs-CZ" dirty="0" smtClean="0"/>
              <a:t> „protože každý člověk myslí pomocí řečových prostředků,! Potom </a:t>
            </a:r>
            <a:r>
              <a:rPr lang="cs-CZ" b="1" dirty="0" smtClean="0"/>
              <a:t>filosofii</a:t>
            </a:r>
            <a:r>
              <a:rPr lang="cs-CZ" dirty="0" smtClean="0"/>
              <a:t> a obojí má vztah k rétorice a komunikaci, takže „hermeneutika je částí umění o myšlení,“ které v sobě pojímá komunikaci, rétoriku a dialektiku. Souhrnně: Hermeneutika jako všeobecná, univerzální věda potřebuje: lingvistiku, dialektiku, rétoriku, filosofii a psychologii, o níž později ještě více.   </a:t>
            </a:r>
            <a:endParaRPr lang="cs-CZ" dirty="0"/>
          </a:p>
        </p:txBody>
      </p:sp>
    </p:spTree>
    <p:extLst>
      <p:ext uri="{BB962C8B-B14F-4D97-AF65-F5344CB8AC3E}">
        <p14:creationId xmlns:p14="http://schemas.microsoft.com/office/powerpoint/2010/main" val="377632910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normAutofit fontScale="90000"/>
          </a:bodyPr>
          <a:lstStyle/>
          <a:p>
            <a:r>
              <a:rPr lang="cs-CZ" dirty="0" smtClean="0"/>
              <a:t>Formování hermeneutiky v 18.-19.století</a:t>
            </a:r>
            <a:endParaRPr lang="cs-CZ" dirty="0"/>
          </a:p>
        </p:txBody>
      </p:sp>
      <p:sp>
        <p:nvSpPr>
          <p:cNvPr id="3" name="Zástupný symbol pro obsah 2"/>
          <p:cNvSpPr>
            <a:spLocks noGrp="1"/>
          </p:cNvSpPr>
          <p:nvPr>
            <p:ph idx="1"/>
          </p:nvPr>
        </p:nvSpPr>
        <p:spPr>
          <a:xfrm>
            <a:off x="457200" y="1268760"/>
            <a:ext cx="8229600" cy="4857403"/>
          </a:xfrm>
        </p:spPr>
        <p:txBody>
          <a:bodyPr>
            <a:normAutofit fontScale="92500"/>
          </a:bodyPr>
          <a:lstStyle/>
          <a:p>
            <a:pPr marL="0" indent="0">
              <a:buNone/>
            </a:pPr>
            <a:r>
              <a:rPr lang="cs-CZ" b="1" dirty="0" smtClean="0"/>
              <a:t> 18.4 </a:t>
            </a:r>
            <a:r>
              <a:rPr lang="cs-CZ" b="1" dirty="0"/>
              <a:t>F. </a:t>
            </a:r>
            <a:r>
              <a:rPr lang="cs-CZ" b="1" dirty="0" err="1" smtClean="0"/>
              <a:t>Schleiermacher</a:t>
            </a:r>
            <a:r>
              <a:rPr lang="cs-CZ" b="1" dirty="0" smtClean="0"/>
              <a:t>,  Proces porozumění </a:t>
            </a:r>
            <a:r>
              <a:rPr lang="cs-CZ" dirty="0" smtClean="0"/>
              <a:t>významu </a:t>
            </a:r>
            <a:r>
              <a:rPr lang="cs-CZ" dirty="0" err="1" smtClean="0"/>
              <a:t>Schleiermacher</a:t>
            </a:r>
            <a:r>
              <a:rPr lang="cs-CZ" dirty="0" smtClean="0"/>
              <a:t> zakládá na vztahu jednotlivosti k celku a opačně. Nejdříve je třeba pochopit jednotlivosti, významy slov, význam  „</a:t>
            </a:r>
            <a:r>
              <a:rPr lang="cs-CZ" dirty="0" err="1" smtClean="0"/>
              <a:t>Bedeutung</a:t>
            </a:r>
            <a:r>
              <a:rPr lang="cs-CZ" dirty="0" smtClean="0"/>
              <a:t>“ je dán jeho charakterem; může jít o slova: a/</a:t>
            </a:r>
            <a:r>
              <a:rPr lang="cs-CZ" b="1" dirty="0" smtClean="0"/>
              <a:t>„</a:t>
            </a:r>
            <a:r>
              <a:rPr lang="cs-CZ" b="1" dirty="0" err="1" smtClean="0"/>
              <a:t>polysemická</a:t>
            </a:r>
            <a:r>
              <a:rPr lang="cs-CZ" b="1" dirty="0" smtClean="0"/>
              <a:t>“ </a:t>
            </a:r>
            <a:r>
              <a:rPr lang="cs-CZ" dirty="0" smtClean="0"/>
              <a:t>(lexikální sémantika), </a:t>
            </a:r>
            <a:r>
              <a:rPr lang="cs-CZ" b="1" dirty="0" smtClean="0"/>
              <a:t>b/ archaická</a:t>
            </a:r>
            <a:r>
              <a:rPr lang="cs-CZ" dirty="0" smtClean="0"/>
              <a:t> (mluvená řeč, poezie někdy i prozaické texty), spojují „minulost s </a:t>
            </a:r>
            <a:r>
              <a:rPr lang="cs-CZ" dirty="0" err="1" smtClean="0"/>
              <a:t>přítomností“a</a:t>
            </a:r>
            <a:r>
              <a:rPr lang="cs-CZ" dirty="0" smtClean="0"/>
              <a:t> každé slovo musí být pochopeno ze svého daného kontextu (</a:t>
            </a:r>
            <a:r>
              <a:rPr lang="cs-CZ" dirty="0" err="1" smtClean="0"/>
              <a:t>Sinn</a:t>
            </a:r>
            <a:r>
              <a:rPr lang="cs-CZ" dirty="0" smtClean="0"/>
              <a:t>, věty, odstavce, delší části.</a:t>
            </a:r>
            <a:endParaRPr lang="cs-CZ" dirty="0"/>
          </a:p>
        </p:txBody>
      </p:sp>
    </p:spTree>
    <p:extLst>
      <p:ext uri="{BB962C8B-B14F-4D97-AF65-F5344CB8AC3E}">
        <p14:creationId xmlns:p14="http://schemas.microsoft.com/office/powerpoint/2010/main" val="422852051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88640"/>
            <a:ext cx="8229600" cy="936104"/>
          </a:xfrm>
        </p:spPr>
        <p:txBody>
          <a:bodyPr>
            <a:normAutofit fontScale="90000"/>
          </a:bodyPr>
          <a:lstStyle/>
          <a:p>
            <a:r>
              <a:rPr lang="cs-CZ" dirty="0" smtClean="0"/>
              <a:t>Formování hermeneutiky v 18-19.stol.</a:t>
            </a:r>
            <a:endParaRPr lang="cs-CZ" dirty="0"/>
          </a:p>
        </p:txBody>
      </p:sp>
      <p:sp>
        <p:nvSpPr>
          <p:cNvPr id="3" name="Zástupný symbol pro obsah 2"/>
          <p:cNvSpPr>
            <a:spLocks noGrp="1"/>
          </p:cNvSpPr>
          <p:nvPr>
            <p:ph idx="1"/>
          </p:nvPr>
        </p:nvSpPr>
        <p:spPr>
          <a:xfrm>
            <a:off x="457200" y="980728"/>
            <a:ext cx="8229600" cy="5145435"/>
          </a:xfrm>
        </p:spPr>
        <p:txBody>
          <a:bodyPr>
            <a:normAutofit lnSpcReduction="10000"/>
          </a:bodyPr>
          <a:lstStyle/>
          <a:p>
            <a:pPr marL="0" indent="0">
              <a:buNone/>
            </a:pPr>
            <a:r>
              <a:rPr lang="cs-CZ" b="1" dirty="0" smtClean="0"/>
              <a:t>18.4 </a:t>
            </a:r>
            <a:r>
              <a:rPr lang="cs-CZ" b="1" dirty="0" err="1" smtClean="0"/>
              <a:t>F.Schleiermacher</a:t>
            </a:r>
            <a:r>
              <a:rPr lang="cs-CZ" b="1" dirty="0" smtClean="0"/>
              <a:t>,  Proces porozumění, </a:t>
            </a:r>
            <a:r>
              <a:rPr lang="cs-CZ" dirty="0" smtClean="0"/>
              <a:t>dále v sobě zahrnuje „porozumění jednotlivým větám, ty vztahujeme k jednotlivým odstavcům, potom ke kapitolám a jejich obsahy k literárnímu dílu jako celku. Na této noeticko-hermeneutické reciprocitě: jednotlivosti k celku a opačně zakládá </a:t>
            </a:r>
            <a:r>
              <a:rPr lang="cs-CZ" dirty="0" err="1" smtClean="0"/>
              <a:t>Schleiermacher</a:t>
            </a:r>
            <a:r>
              <a:rPr lang="cs-CZ" dirty="0" smtClean="0"/>
              <a:t> </a:t>
            </a:r>
            <a:r>
              <a:rPr lang="cs-CZ" b="1" dirty="0" smtClean="0"/>
              <a:t>hermeneutický kruh. </a:t>
            </a:r>
            <a:r>
              <a:rPr lang="cs-CZ" dirty="0" smtClean="0"/>
              <a:t>Tam, kde nedošlo k přesnému porozumění jednotlivým slovům, hovoří náš vědec o „</a:t>
            </a:r>
            <a:r>
              <a:rPr lang="cs-CZ" b="1" dirty="0" smtClean="0"/>
              <a:t>objektivním kvalitativním nepochopení“ , </a:t>
            </a:r>
            <a:r>
              <a:rPr lang="cs-CZ" dirty="0" smtClean="0"/>
              <a:t>kromě toho hovoří </a:t>
            </a:r>
          </a:p>
          <a:p>
            <a:pPr marL="0" indent="0">
              <a:buNone/>
            </a:pPr>
            <a:endParaRPr lang="cs-CZ" b="1" dirty="0"/>
          </a:p>
        </p:txBody>
      </p:sp>
    </p:spTree>
    <p:extLst>
      <p:ext uri="{BB962C8B-B14F-4D97-AF65-F5344CB8AC3E}">
        <p14:creationId xmlns:p14="http://schemas.microsoft.com/office/powerpoint/2010/main" val="381832820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4379"/>
            <a:ext cx="8229600" cy="826349"/>
          </a:xfrm>
        </p:spPr>
        <p:txBody>
          <a:bodyPr>
            <a:normAutofit fontScale="90000"/>
          </a:bodyPr>
          <a:lstStyle/>
          <a:p>
            <a:r>
              <a:rPr lang="cs-CZ" dirty="0" smtClean="0"/>
              <a:t>Formování hermeneutiky v 18.-19.století</a:t>
            </a:r>
            <a:endParaRPr lang="cs-CZ" dirty="0"/>
          </a:p>
        </p:txBody>
      </p:sp>
      <p:sp>
        <p:nvSpPr>
          <p:cNvPr id="3" name="Zástupný symbol pro obsah 2"/>
          <p:cNvSpPr>
            <a:spLocks noGrp="1"/>
          </p:cNvSpPr>
          <p:nvPr>
            <p:ph idx="1"/>
          </p:nvPr>
        </p:nvSpPr>
        <p:spPr>
          <a:xfrm>
            <a:off x="457200" y="980728"/>
            <a:ext cx="8229600" cy="5145435"/>
          </a:xfrm>
        </p:spPr>
        <p:txBody>
          <a:bodyPr>
            <a:normAutofit fontScale="92500" lnSpcReduction="20000"/>
          </a:bodyPr>
          <a:lstStyle/>
          <a:p>
            <a:pPr marL="0" indent="0">
              <a:buNone/>
            </a:pPr>
            <a:r>
              <a:rPr lang="cs-CZ" b="1" dirty="0"/>
              <a:t>18.4 F. </a:t>
            </a:r>
            <a:r>
              <a:rPr lang="cs-CZ" b="1" dirty="0" err="1" smtClean="0"/>
              <a:t>Schleiermacher</a:t>
            </a:r>
            <a:r>
              <a:rPr lang="cs-CZ" b="1" dirty="0" smtClean="0"/>
              <a:t>, hovoří i o</a:t>
            </a:r>
            <a:r>
              <a:rPr lang="cs-CZ" dirty="0" smtClean="0"/>
              <a:t> „subjektivně kvantitativním neporozumění,“ které se objevuje tam, kde čtenář vnáší do textu to, co autor nezamýšlel, protože nepochopil záměr autora. (Kurt M</a:t>
            </a:r>
            <a:r>
              <a:rPr lang="de-DE" dirty="0" smtClean="0"/>
              <a:t>ü</a:t>
            </a:r>
            <a:r>
              <a:rPr lang="cs-CZ" dirty="0" err="1" smtClean="0"/>
              <a:t>ller</a:t>
            </a:r>
            <a:r>
              <a:rPr lang="cs-CZ" dirty="0" smtClean="0"/>
              <a:t>, </a:t>
            </a:r>
            <a:r>
              <a:rPr lang="cs-CZ" dirty="0" err="1" smtClean="0"/>
              <a:t>ibidem</a:t>
            </a:r>
            <a:r>
              <a:rPr lang="cs-CZ" dirty="0" smtClean="0"/>
              <a:t>, s. 86 a 87). </a:t>
            </a:r>
          </a:p>
          <a:p>
            <a:pPr marL="0" indent="0">
              <a:buNone/>
            </a:pPr>
            <a:r>
              <a:rPr lang="cs-CZ" b="1" dirty="0" smtClean="0"/>
              <a:t>Psychologický aspekt porozumění </a:t>
            </a:r>
            <a:r>
              <a:rPr lang="cs-CZ" dirty="0" smtClean="0"/>
              <a:t>pojímá do sebe „pochopení autora, kterému rozumíme lépe, než on rozuměl sám sobě“. Proto je třeba shromáždit, pokud možno, </a:t>
            </a:r>
            <a:r>
              <a:rPr lang="cs-CZ" dirty="0" err="1" smtClean="0"/>
              <a:t>conejvíce</a:t>
            </a:r>
            <a:r>
              <a:rPr lang="cs-CZ" dirty="0" smtClean="0"/>
              <a:t> materiálů o životě autora, jeho prostředí, kde žil, o jeho  zvycích, řeči, kterou </a:t>
            </a:r>
          </a:p>
          <a:p>
            <a:pPr marL="0" indent="0">
              <a:buNone/>
            </a:pPr>
            <a:r>
              <a:rPr lang="cs-CZ" dirty="0" smtClean="0"/>
              <a:t>mluvil atd. Jen tak totiž lze získat úplné porozumění textu a správnou interpretaci.  </a:t>
            </a:r>
            <a:endParaRPr lang="cs-CZ" b="1" dirty="0"/>
          </a:p>
        </p:txBody>
      </p:sp>
    </p:spTree>
    <p:extLst>
      <p:ext uri="{BB962C8B-B14F-4D97-AF65-F5344CB8AC3E}">
        <p14:creationId xmlns:p14="http://schemas.microsoft.com/office/powerpoint/2010/main" val="102367629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1008112"/>
          </a:xfrm>
        </p:spPr>
        <p:txBody>
          <a:bodyPr>
            <a:normAutofit fontScale="90000"/>
          </a:bodyPr>
          <a:lstStyle/>
          <a:p>
            <a:r>
              <a:rPr lang="cs-CZ" dirty="0" smtClean="0"/>
              <a:t>Formování hermeneutiky v 18.-19.století </a:t>
            </a:r>
            <a:endParaRPr lang="cs-CZ" dirty="0"/>
          </a:p>
        </p:txBody>
      </p:sp>
      <p:sp>
        <p:nvSpPr>
          <p:cNvPr id="3" name="Zástupný symbol pro obsah 2"/>
          <p:cNvSpPr>
            <a:spLocks noGrp="1"/>
          </p:cNvSpPr>
          <p:nvPr>
            <p:ph idx="1"/>
          </p:nvPr>
        </p:nvSpPr>
        <p:spPr>
          <a:xfrm>
            <a:off x="467544" y="1124744"/>
            <a:ext cx="8229600" cy="5145435"/>
          </a:xfrm>
        </p:spPr>
        <p:txBody>
          <a:bodyPr>
            <a:normAutofit fontScale="85000" lnSpcReduction="20000"/>
          </a:bodyPr>
          <a:lstStyle/>
          <a:p>
            <a:pPr marL="0" indent="0">
              <a:buNone/>
            </a:pPr>
            <a:r>
              <a:rPr lang="cs-CZ" b="1" dirty="0" smtClean="0"/>
              <a:t>18.5.1  </a:t>
            </a:r>
            <a:r>
              <a:rPr lang="cs-CZ" b="1" dirty="0"/>
              <a:t>F. </a:t>
            </a:r>
            <a:r>
              <a:rPr lang="cs-CZ" b="1" dirty="0" err="1" smtClean="0"/>
              <a:t>Schleiermacher</a:t>
            </a:r>
            <a:r>
              <a:rPr lang="cs-CZ" b="1" dirty="0" smtClean="0"/>
              <a:t> , </a:t>
            </a:r>
            <a:r>
              <a:rPr lang="cs-CZ" dirty="0" smtClean="0"/>
              <a:t>Spojuje </a:t>
            </a:r>
            <a:r>
              <a:rPr lang="cs-CZ" dirty="0" smtClean="0"/>
              <a:t>úplné </a:t>
            </a:r>
            <a:r>
              <a:rPr lang="cs-CZ" dirty="0" smtClean="0"/>
              <a:t>porozumění textu a interpretaci  </a:t>
            </a:r>
            <a:r>
              <a:rPr lang="cs-CZ" b="1" dirty="0" smtClean="0"/>
              <a:t>s hermeneutickým kruhem </a:t>
            </a:r>
            <a:r>
              <a:rPr lang="cs-CZ" dirty="0" smtClean="0"/>
              <a:t>a  vícedimensionálním procesem porozumění také </a:t>
            </a:r>
            <a:r>
              <a:rPr lang="cs-CZ" b="1" dirty="0" smtClean="0"/>
              <a:t>více druhů interpretací.  </a:t>
            </a:r>
            <a:r>
              <a:rPr lang="cs-CZ" dirty="0" smtClean="0"/>
              <a:t>Ve vztahu k neteologickém textu hovoří o psychologické a gramatické interpretaci. Biblické texty potřebují historickou, dogmatickou a alegorickou interpretaci.  </a:t>
            </a:r>
            <a:r>
              <a:rPr lang="cs-CZ" b="1" dirty="0" smtClean="0"/>
              <a:t>a/ Historickou s</a:t>
            </a:r>
            <a:r>
              <a:rPr lang="cs-CZ" dirty="0" smtClean="0"/>
              <a:t>pojuje s Novým zákonem, „</a:t>
            </a:r>
            <a:r>
              <a:rPr lang="cs-CZ" dirty="0" err="1" smtClean="0"/>
              <a:t>conejvíce</a:t>
            </a:r>
            <a:r>
              <a:rPr lang="cs-CZ" dirty="0" smtClean="0"/>
              <a:t> se dozvědět o historické zakotvenosti autorů NZ a jejich době, text vykládat z nashromážděných historických dat, která slouží jak k rekonstrukci minulého, tak také k obnově vztahu mezi komunikujícím a původním posluchačem“ . </a:t>
            </a:r>
            <a:r>
              <a:rPr lang="cs-CZ" dirty="0"/>
              <a:t>P</a:t>
            </a:r>
            <a:r>
              <a:rPr lang="cs-CZ" dirty="0" smtClean="0"/>
              <a:t>ro porozumění biblickým textům je důležité porozumění prvním čtenářům (Kurt </a:t>
            </a:r>
            <a:r>
              <a:rPr lang="cs-CZ" dirty="0" err="1" smtClean="0"/>
              <a:t>Vollmer</a:t>
            </a:r>
            <a:r>
              <a:rPr lang="cs-CZ" dirty="0" smtClean="0"/>
              <a:t> -M</a:t>
            </a:r>
            <a:r>
              <a:rPr lang="de-DE" dirty="0" err="1" smtClean="0"/>
              <a:t>üller</a:t>
            </a:r>
            <a:r>
              <a:rPr lang="de-DE" dirty="0" smtClean="0"/>
              <a:t>,</a:t>
            </a:r>
            <a:r>
              <a:rPr lang="cs-CZ" dirty="0" smtClean="0"/>
              <a:t> General </a:t>
            </a:r>
            <a:r>
              <a:rPr lang="cs-CZ" dirty="0" err="1" smtClean="0"/>
              <a:t>Hermeneutics</a:t>
            </a:r>
            <a:r>
              <a:rPr lang="cs-CZ" dirty="0" smtClean="0"/>
              <a:t>, </a:t>
            </a:r>
            <a:r>
              <a:rPr lang="de-DE" dirty="0" smtClean="0"/>
              <a:t> s. 80</a:t>
            </a:r>
            <a:r>
              <a:rPr lang="cs-CZ" dirty="0" smtClean="0"/>
              <a:t>).</a:t>
            </a:r>
            <a:endParaRPr lang="cs-CZ" dirty="0"/>
          </a:p>
        </p:txBody>
      </p:sp>
    </p:spTree>
    <p:extLst>
      <p:ext uri="{BB962C8B-B14F-4D97-AF65-F5344CB8AC3E}">
        <p14:creationId xmlns:p14="http://schemas.microsoft.com/office/powerpoint/2010/main" val="279913418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r>
              <a:rPr lang="cs-CZ" dirty="0" smtClean="0"/>
              <a:t>Formování hermeneutiky v 18.-19.stol.</a:t>
            </a:r>
            <a:endParaRPr lang="cs-CZ" dirty="0"/>
          </a:p>
        </p:txBody>
      </p:sp>
      <p:sp>
        <p:nvSpPr>
          <p:cNvPr id="3" name="Zástupný symbol pro obsah 2"/>
          <p:cNvSpPr>
            <a:spLocks noGrp="1"/>
          </p:cNvSpPr>
          <p:nvPr>
            <p:ph idx="1"/>
          </p:nvPr>
        </p:nvSpPr>
        <p:spPr>
          <a:xfrm>
            <a:off x="457200" y="980728"/>
            <a:ext cx="8229600" cy="5145435"/>
          </a:xfrm>
        </p:spPr>
        <p:txBody>
          <a:bodyPr>
            <a:normAutofit fontScale="85000" lnSpcReduction="10000"/>
          </a:bodyPr>
          <a:lstStyle/>
          <a:p>
            <a:pPr marL="0" indent="0">
              <a:buNone/>
            </a:pPr>
            <a:r>
              <a:rPr lang="cs-CZ" b="1" dirty="0" smtClean="0"/>
              <a:t>18.5.2 </a:t>
            </a:r>
            <a:r>
              <a:rPr lang="cs-CZ" b="1" dirty="0"/>
              <a:t>F. </a:t>
            </a:r>
            <a:r>
              <a:rPr lang="cs-CZ" b="1" dirty="0" err="1" smtClean="0"/>
              <a:t>Schleiermacher</a:t>
            </a:r>
            <a:r>
              <a:rPr lang="cs-CZ" b="1" dirty="0" smtClean="0"/>
              <a:t> , </a:t>
            </a:r>
            <a:r>
              <a:rPr lang="cs-CZ" b="1" dirty="0"/>
              <a:t> </a:t>
            </a:r>
            <a:r>
              <a:rPr lang="cs-CZ" b="1" dirty="0" smtClean="0"/>
              <a:t>a/Alegorická interpretace </a:t>
            </a:r>
            <a:r>
              <a:rPr lang="cs-CZ" dirty="0" smtClean="0"/>
              <a:t>nejde v ní o  všeobecný výklad alegorie, ani se v ní nejedná  o vyprávění založené na historické realitě nebo fikci, nýbrž jde o to,  objevit její dva významy první je </a:t>
            </a:r>
            <a:r>
              <a:rPr lang="cs-CZ" b="1" dirty="0" smtClean="0"/>
              <a:t>gramatický</a:t>
            </a:r>
            <a:r>
              <a:rPr lang="cs-CZ" dirty="0" smtClean="0"/>
              <a:t> (neboli literární), získaný pomocí gramatiky, druhý je </a:t>
            </a:r>
            <a:r>
              <a:rPr lang="cs-CZ" b="1" dirty="0" smtClean="0"/>
              <a:t>„obrazný“</a:t>
            </a:r>
            <a:r>
              <a:rPr lang="cs-CZ" dirty="0" smtClean="0"/>
              <a:t> neboli „intencionální“- zamýšlený autorem. Oba jsou důležité pro interpretaci alegorického textu.</a:t>
            </a:r>
          </a:p>
          <a:p>
            <a:pPr marL="0" indent="0">
              <a:buNone/>
            </a:pPr>
            <a:r>
              <a:rPr lang="cs-CZ" b="1" dirty="0" smtClean="0"/>
              <a:t>b/Dogmatická interpretace </a:t>
            </a:r>
            <a:r>
              <a:rPr lang="cs-CZ" dirty="0" smtClean="0"/>
              <a:t>explikuje biblickou zvěst systematicko-teologickým způsobem a obě interpretace: alegorická i dogmatická slouží k formulování „křesťanské věrouky“ a k dosvědčení , že „v Písmech svatých není nic bezvýznamného“.</a:t>
            </a:r>
          </a:p>
          <a:p>
            <a:endParaRPr lang="cs-CZ" dirty="0"/>
          </a:p>
        </p:txBody>
      </p:sp>
    </p:spTree>
    <p:extLst>
      <p:ext uri="{BB962C8B-B14F-4D97-AF65-F5344CB8AC3E}">
        <p14:creationId xmlns:p14="http://schemas.microsoft.com/office/powerpoint/2010/main" val="181788719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864096"/>
          </a:xfrm>
        </p:spPr>
        <p:txBody>
          <a:bodyPr>
            <a:normAutofit fontScale="90000"/>
          </a:bodyPr>
          <a:lstStyle/>
          <a:p>
            <a:r>
              <a:rPr lang="cs-CZ" dirty="0" smtClean="0"/>
              <a:t>Formování hermeneutiky v 18. -19.století </a:t>
            </a:r>
            <a:endParaRPr lang="cs-CZ" dirty="0"/>
          </a:p>
        </p:txBody>
      </p:sp>
      <p:sp>
        <p:nvSpPr>
          <p:cNvPr id="3" name="Zástupný symbol pro obsah 2"/>
          <p:cNvSpPr>
            <a:spLocks noGrp="1"/>
          </p:cNvSpPr>
          <p:nvPr>
            <p:ph idx="1"/>
          </p:nvPr>
        </p:nvSpPr>
        <p:spPr>
          <a:xfrm>
            <a:off x="457200" y="908720"/>
            <a:ext cx="8229600" cy="5217443"/>
          </a:xfrm>
        </p:spPr>
        <p:txBody>
          <a:bodyPr>
            <a:normAutofit fontScale="92500" lnSpcReduction="10000"/>
          </a:bodyPr>
          <a:lstStyle/>
          <a:p>
            <a:pPr marL="0" indent="0">
              <a:buNone/>
            </a:pPr>
            <a:r>
              <a:rPr lang="cs-CZ" b="1" dirty="0"/>
              <a:t>18.5.2 </a:t>
            </a:r>
            <a:r>
              <a:rPr lang="cs-CZ" b="1" dirty="0" err="1" smtClean="0"/>
              <a:t>F.Schleiermacher</a:t>
            </a:r>
            <a:r>
              <a:rPr lang="cs-CZ" b="1" dirty="0" smtClean="0"/>
              <a:t> </a:t>
            </a:r>
            <a:r>
              <a:rPr lang="cs-CZ" dirty="0" smtClean="0"/>
              <a:t>vůbec nedoporučuje </a:t>
            </a:r>
            <a:r>
              <a:rPr lang="cs-CZ" dirty="0"/>
              <a:t>interpretovat </a:t>
            </a:r>
            <a:r>
              <a:rPr lang="cs-CZ" dirty="0" smtClean="0"/>
              <a:t>mytologické </a:t>
            </a:r>
            <a:r>
              <a:rPr lang="cs-CZ" dirty="0"/>
              <a:t>texty, </a:t>
            </a:r>
            <a:r>
              <a:rPr lang="cs-CZ" dirty="0" smtClean="0"/>
              <a:t>protože v nich se nedají identifikovat ani osoby, ani literární a obrazný význam. </a:t>
            </a:r>
          </a:p>
          <a:p>
            <a:pPr marL="0" indent="0">
              <a:buNone/>
            </a:pPr>
            <a:r>
              <a:rPr lang="cs-CZ" b="1" dirty="0" smtClean="0"/>
              <a:t>c/ Gramatická interpretace</a:t>
            </a:r>
            <a:r>
              <a:rPr lang="cs-CZ" dirty="0" smtClean="0"/>
              <a:t> zkoumá text v souladu s gramatickými pravidly, objevuje gramatickou strukturu myšlení autora, všímá si také sémantiky jednotlivých slov, vykládá dílo se zřetelem k gramatice, ke vzájemnému vztahu jednotlivosti k celku, jak již bylo řečeno, nevyjímaje ani „kontext každého slova, vět, odstavců“ včetně paralelních výrazů. </a:t>
            </a:r>
            <a:endParaRPr lang="cs-CZ" b="1" dirty="0" smtClean="0"/>
          </a:p>
          <a:p>
            <a:endParaRPr lang="cs-CZ" dirty="0"/>
          </a:p>
        </p:txBody>
      </p:sp>
    </p:spTree>
    <p:extLst>
      <p:ext uri="{BB962C8B-B14F-4D97-AF65-F5344CB8AC3E}">
        <p14:creationId xmlns:p14="http://schemas.microsoft.com/office/powerpoint/2010/main" val="235162809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864096"/>
          </a:xfrm>
        </p:spPr>
        <p:txBody>
          <a:bodyPr>
            <a:normAutofit fontScale="90000"/>
          </a:bodyPr>
          <a:lstStyle/>
          <a:p>
            <a:r>
              <a:rPr lang="cs-CZ" dirty="0" smtClean="0"/>
              <a:t>Formování hermeneutiky v 18-19.století</a:t>
            </a:r>
            <a:endParaRPr lang="cs-CZ" dirty="0"/>
          </a:p>
        </p:txBody>
      </p:sp>
      <p:sp>
        <p:nvSpPr>
          <p:cNvPr id="3" name="Zástupný symbol pro obsah 2"/>
          <p:cNvSpPr>
            <a:spLocks noGrp="1"/>
          </p:cNvSpPr>
          <p:nvPr>
            <p:ph idx="1"/>
          </p:nvPr>
        </p:nvSpPr>
        <p:spPr>
          <a:xfrm>
            <a:off x="457200" y="980728"/>
            <a:ext cx="8229600" cy="5688632"/>
          </a:xfrm>
        </p:spPr>
        <p:txBody>
          <a:bodyPr>
            <a:normAutofit fontScale="85000" lnSpcReduction="20000"/>
          </a:bodyPr>
          <a:lstStyle/>
          <a:p>
            <a:pPr marL="0" indent="0">
              <a:buNone/>
            </a:pPr>
            <a:r>
              <a:rPr lang="cs-CZ" b="1" dirty="0" smtClean="0"/>
              <a:t>18.6 F</a:t>
            </a:r>
            <a:r>
              <a:rPr lang="cs-CZ" b="1" dirty="0"/>
              <a:t>. </a:t>
            </a:r>
            <a:r>
              <a:rPr lang="cs-CZ" b="1" dirty="0" err="1" smtClean="0"/>
              <a:t>Schleiermacher</a:t>
            </a:r>
            <a:r>
              <a:rPr lang="cs-CZ" b="1" dirty="0"/>
              <a:t> </a:t>
            </a:r>
            <a:r>
              <a:rPr lang="cs-CZ" b="1" dirty="0" smtClean="0"/>
              <a:t>  </a:t>
            </a:r>
            <a:r>
              <a:rPr lang="cs-CZ" dirty="0" smtClean="0"/>
              <a:t>: </a:t>
            </a:r>
            <a:r>
              <a:rPr lang="cs-CZ" dirty="0" smtClean="0"/>
              <a:t>a/Velmi </a:t>
            </a:r>
            <a:r>
              <a:rPr lang="cs-CZ" b="1" dirty="0" smtClean="0"/>
              <a:t>hluboce zapůsobil</a:t>
            </a:r>
            <a:r>
              <a:rPr lang="cs-CZ" dirty="0" smtClean="0"/>
              <a:t> na exegetickou teologii, zejména důrazem na gramatický význam, získaný studiem původních jazyků a sémantiku jednotlivých slov. Biblické porozumění spojil s dobovým kontextem. </a:t>
            </a:r>
            <a:r>
              <a:rPr lang="cs-CZ" b="1" dirty="0" smtClean="0"/>
              <a:t>b/Zdůraznil zájem o autora textu</a:t>
            </a:r>
            <a:r>
              <a:rPr lang="cs-CZ" dirty="0" smtClean="0"/>
              <a:t>,  jeho dobu a jazykové znalosti, okolí, kde autor </a:t>
            </a:r>
            <a:r>
              <a:rPr lang="cs-CZ" dirty="0" err="1" smtClean="0"/>
              <a:t>žil.</a:t>
            </a:r>
            <a:r>
              <a:rPr lang="cs-CZ" b="1" dirty="0" err="1" smtClean="0"/>
              <a:t>c</a:t>
            </a:r>
            <a:r>
              <a:rPr lang="cs-CZ" b="1" dirty="0" smtClean="0"/>
              <a:t>/ Interpretace biblických textů </a:t>
            </a:r>
            <a:r>
              <a:rPr lang="cs-CZ" dirty="0" smtClean="0"/>
              <a:t> stejnými hermeneutickými pravidly jako každý jiný text nesla sebou mnohá úskalí. Předně proto, že biblické knihy nejsou literární sbírky katexochén, nýbrž mají charakter, volných diskurzů a osobních svědectví o zkušenostech s Bohem. Potom to byla přílišná soustředěnost  biblických exegetů na literární kritiku Bible s opomíjením známé reformační zásady, že hermeneutický klíč k výkladu Písma není jen v lidských možnostech, nýbrž v působení moci Ducha svatého.  Tak dochází k zanedbávání </a:t>
            </a:r>
            <a:r>
              <a:rPr lang="cs-CZ" dirty="0" err="1" smtClean="0"/>
              <a:t>pneumatologie</a:t>
            </a:r>
            <a:r>
              <a:rPr lang="cs-CZ" dirty="0" smtClean="0"/>
              <a:t> jako nezbytné součásti hermeneutického úsilí. </a:t>
            </a:r>
            <a:endParaRPr lang="cs-CZ" dirty="0"/>
          </a:p>
        </p:txBody>
      </p:sp>
    </p:spTree>
    <p:extLst>
      <p:ext uri="{BB962C8B-B14F-4D97-AF65-F5344CB8AC3E}">
        <p14:creationId xmlns:p14="http://schemas.microsoft.com/office/powerpoint/2010/main" val="130923691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792088"/>
          </a:xfrm>
        </p:spPr>
        <p:txBody>
          <a:bodyPr>
            <a:normAutofit fontScale="90000"/>
          </a:bodyPr>
          <a:lstStyle/>
          <a:p>
            <a:r>
              <a:rPr lang="cs-CZ" dirty="0" smtClean="0"/>
              <a:t>Formování univerzální hermeneutiky </a:t>
            </a:r>
            <a:r>
              <a:rPr lang="cs-CZ" dirty="0"/>
              <a:t> </a:t>
            </a:r>
            <a:r>
              <a:rPr lang="cs-CZ" dirty="0" smtClean="0"/>
              <a:t>v 20.století</a:t>
            </a:r>
            <a:endParaRPr lang="cs-CZ" dirty="0"/>
          </a:p>
        </p:txBody>
      </p:sp>
      <p:sp>
        <p:nvSpPr>
          <p:cNvPr id="3" name="Zástupný symbol pro obsah 2"/>
          <p:cNvSpPr>
            <a:spLocks noGrp="1"/>
          </p:cNvSpPr>
          <p:nvPr>
            <p:ph idx="1"/>
          </p:nvPr>
        </p:nvSpPr>
        <p:spPr>
          <a:xfrm>
            <a:off x="457200" y="1124744"/>
            <a:ext cx="8229600" cy="5001419"/>
          </a:xfrm>
        </p:spPr>
        <p:txBody>
          <a:bodyPr>
            <a:normAutofit lnSpcReduction="10000"/>
          </a:bodyPr>
          <a:lstStyle/>
          <a:p>
            <a:pPr marL="0" indent="0">
              <a:buNone/>
            </a:pPr>
            <a:r>
              <a:rPr lang="cs-CZ" b="1" dirty="0" smtClean="0"/>
              <a:t>19.Wilhelm </a:t>
            </a:r>
            <a:r>
              <a:rPr lang="cs-CZ" b="1" dirty="0" err="1"/>
              <a:t>Dilthey</a:t>
            </a:r>
            <a:r>
              <a:rPr lang="cs-CZ" dirty="0"/>
              <a:t> </a:t>
            </a:r>
            <a:r>
              <a:rPr lang="cs-CZ" dirty="0" smtClean="0"/>
              <a:t>(1833-1911), vynikající filosofický myslitel 19. a 20 století, svou obsáhlou publikační činností pronikl do mnohých oblastí tvůrčího myšlenkového procesu své doby. Vyjadřoval se velmi precizně o kulturní antropologii, vzdělání, o dějinách literatury, o právu, publikoval také studie o dějinách muzikologie, filosofie, intelektuální historii. Pokusil se o vytvoření </a:t>
            </a:r>
            <a:r>
              <a:rPr lang="cs-CZ" b="1" dirty="0" smtClean="0"/>
              <a:t>univerzální hermeneutiky</a:t>
            </a:r>
            <a:r>
              <a:rPr lang="cs-CZ" dirty="0" smtClean="0"/>
              <a:t> jako základu všech humanitních i sociálních věd (</a:t>
            </a:r>
            <a:r>
              <a:rPr lang="cs-CZ" dirty="0" err="1" smtClean="0"/>
              <a:t>Geisteswissenschaften</a:t>
            </a:r>
            <a:r>
              <a:rPr lang="cs-CZ" dirty="0" smtClean="0"/>
              <a:t>). </a:t>
            </a:r>
            <a:endParaRPr lang="cs-CZ" dirty="0"/>
          </a:p>
        </p:txBody>
      </p:sp>
    </p:spTree>
    <p:extLst>
      <p:ext uri="{BB962C8B-B14F-4D97-AF65-F5344CB8AC3E}">
        <p14:creationId xmlns:p14="http://schemas.microsoft.com/office/powerpoint/2010/main" val="2107020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r>
              <a:rPr lang="cs-CZ" dirty="0" smtClean="0"/>
              <a:t>Vědní obory hermeneutiky</a:t>
            </a:r>
            <a:endParaRPr lang="cs-CZ" dirty="0"/>
          </a:p>
        </p:txBody>
      </p:sp>
      <p:sp>
        <p:nvSpPr>
          <p:cNvPr id="3" name="Zástupný symbol pro obsah 2"/>
          <p:cNvSpPr>
            <a:spLocks noGrp="1"/>
          </p:cNvSpPr>
          <p:nvPr>
            <p:ph idx="1"/>
          </p:nvPr>
        </p:nvSpPr>
        <p:spPr>
          <a:xfrm>
            <a:off x="457200" y="980728"/>
            <a:ext cx="8229600" cy="5145435"/>
          </a:xfrm>
        </p:spPr>
        <p:txBody>
          <a:bodyPr>
            <a:normAutofit/>
          </a:bodyPr>
          <a:lstStyle/>
          <a:p>
            <a:r>
              <a:rPr lang="cs-CZ" b="1" dirty="0" smtClean="0"/>
              <a:t>Lingvistika – </a:t>
            </a:r>
            <a:r>
              <a:rPr lang="cs-CZ" dirty="0" smtClean="0"/>
              <a:t>jazykověda implicitně i explicitně souvisí s procesem porozumění významu a interpretaci textu. Latinské slovo: lingua, </a:t>
            </a:r>
            <a:r>
              <a:rPr lang="cs-CZ" dirty="0" err="1" smtClean="0"/>
              <a:t>ae</a:t>
            </a:r>
            <a:r>
              <a:rPr lang="cs-CZ" dirty="0" smtClean="0"/>
              <a:t>, označuje jazyk, řeč, mluvu. K řeči se vztahuje i jedno přísloví: </a:t>
            </a:r>
            <a:r>
              <a:rPr lang="cs-CZ" b="1" dirty="0" smtClean="0"/>
              <a:t>„Lingua </a:t>
            </a:r>
            <a:r>
              <a:rPr lang="cs-CZ" b="1" dirty="0" err="1" smtClean="0"/>
              <a:t>fallax</a:t>
            </a:r>
            <a:r>
              <a:rPr lang="cs-CZ" dirty="0" smtClean="0"/>
              <a:t> </a:t>
            </a:r>
            <a:r>
              <a:rPr lang="cs-CZ" b="1" dirty="0" smtClean="0"/>
              <a:t>non </a:t>
            </a:r>
            <a:r>
              <a:rPr lang="cs-CZ" b="1" dirty="0" err="1" smtClean="0"/>
              <a:t>amat</a:t>
            </a:r>
            <a:r>
              <a:rPr lang="cs-CZ" b="1" dirty="0" smtClean="0"/>
              <a:t> </a:t>
            </a:r>
            <a:r>
              <a:rPr lang="cs-CZ" b="1" dirty="0" err="1" smtClean="0"/>
              <a:t>veritatem</a:t>
            </a:r>
            <a:r>
              <a:rPr lang="cs-CZ" dirty="0" smtClean="0"/>
              <a:t>-Ošemetný jazyk nemá rád pravdu“. Lingvistika </a:t>
            </a:r>
            <a:r>
              <a:rPr lang="cs-CZ" dirty="0" smtClean="0"/>
              <a:t>dnes je samostatný </a:t>
            </a:r>
            <a:r>
              <a:rPr lang="cs-CZ" dirty="0" smtClean="0"/>
              <a:t>studijní obor na filozofických fakultách. </a:t>
            </a:r>
            <a:endParaRPr lang="cs-CZ" b="1" dirty="0"/>
          </a:p>
        </p:txBody>
      </p:sp>
    </p:spTree>
    <p:extLst>
      <p:ext uri="{BB962C8B-B14F-4D97-AF65-F5344CB8AC3E}">
        <p14:creationId xmlns:p14="http://schemas.microsoft.com/office/powerpoint/2010/main" val="172630416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Formování univerzální hermeneutiky v 20.století</a:t>
            </a:r>
            <a:endParaRPr lang="cs-CZ" dirty="0"/>
          </a:p>
        </p:txBody>
      </p:sp>
      <p:sp>
        <p:nvSpPr>
          <p:cNvPr id="3" name="Zástupný symbol pro obsah 2"/>
          <p:cNvSpPr>
            <a:spLocks noGrp="1"/>
          </p:cNvSpPr>
          <p:nvPr>
            <p:ph idx="1"/>
          </p:nvPr>
        </p:nvSpPr>
        <p:spPr/>
        <p:txBody>
          <a:bodyPr>
            <a:normAutofit lnSpcReduction="10000"/>
          </a:bodyPr>
          <a:lstStyle/>
          <a:p>
            <a:r>
              <a:rPr lang="cs-CZ" b="1" dirty="0" smtClean="0"/>
              <a:t>19.Wilhelm </a:t>
            </a:r>
            <a:r>
              <a:rPr lang="cs-CZ" b="1" dirty="0" err="1" smtClean="0"/>
              <a:t>Dilthey</a:t>
            </a:r>
            <a:r>
              <a:rPr lang="cs-CZ" b="1" dirty="0" smtClean="0"/>
              <a:t> </a:t>
            </a:r>
            <a:r>
              <a:rPr lang="cs-CZ" dirty="0" smtClean="0"/>
              <a:t>Základem </a:t>
            </a:r>
            <a:r>
              <a:rPr lang="cs-CZ" dirty="0"/>
              <a:t>jeho hermeneutiky není přímo literární text, jak tomu je u jeho předchůdců, nýbrž </a:t>
            </a:r>
            <a:r>
              <a:rPr lang="cs-CZ" b="1" dirty="0"/>
              <a:t>lidský život</a:t>
            </a:r>
            <a:r>
              <a:rPr lang="cs-CZ" dirty="0"/>
              <a:t>, jak ho zachycuje historie lidských zkušeností. Jeho myšlení se pohybuje od atomizace dřívějších hermeneutik(historie, filologie, práva, filosofie, teologie) směrem k jedné hermeneutice jako základu všech humanitních věd. Z této pozice reflektuje předešlé minulé pokusy o porozumění, explikaci a interpretaci.</a:t>
            </a:r>
          </a:p>
        </p:txBody>
      </p:sp>
    </p:spTree>
    <p:extLst>
      <p:ext uri="{BB962C8B-B14F-4D97-AF65-F5344CB8AC3E}">
        <p14:creationId xmlns:p14="http://schemas.microsoft.com/office/powerpoint/2010/main" val="387765573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720080"/>
          </a:xfrm>
        </p:spPr>
        <p:txBody>
          <a:bodyPr>
            <a:normAutofit fontScale="90000"/>
          </a:bodyPr>
          <a:lstStyle/>
          <a:p>
            <a:r>
              <a:rPr lang="cs-CZ" dirty="0" smtClean="0"/>
              <a:t>Formování univerzální hermeneutiky v 20století</a:t>
            </a:r>
            <a:endParaRPr lang="cs-CZ" dirty="0"/>
          </a:p>
        </p:txBody>
      </p:sp>
      <p:sp>
        <p:nvSpPr>
          <p:cNvPr id="3" name="Zástupný symbol pro obsah 2"/>
          <p:cNvSpPr>
            <a:spLocks noGrp="1"/>
          </p:cNvSpPr>
          <p:nvPr>
            <p:ph idx="1"/>
          </p:nvPr>
        </p:nvSpPr>
        <p:spPr>
          <a:xfrm>
            <a:off x="457200" y="1124744"/>
            <a:ext cx="8229600" cy="5001419"/>
          </a:xfrm>
        </p:spPr>
        <p:txBody>
          <a:bodyPr>
            <a:normAutofit fontScale="92500" lnSpcReduction="10000"/>
          </a:bodyPr>
          <a:lstStyle/>
          <a:p>
            <a:pPr marL="0" indent="0">
              <a:buNone/>
            </a:pPr>
            <a:r>
              <a:rPr lang="cs-CZ" b="1" dirty="0" smtClean="0"/>
              <a:t>19.1 </a:t>
            </a:r>
            <a:r>
              <a:rPr lang="cs-CZ" b="1" dirty="0"/>
              <a:t>Wilhelm </a:t>
            </a:r>
            <a:r>
              <a:rPr lang="cs-CZ" b="1" dirty="0" err="1" smtClean="0"/>
              <a:t>Dilthey</a:t>
            </a:r>
            <a:r>
              <a:rPr lang="cs-CZ" b="1" dirty="0" smtClean="0"/>
              <a:t> , </a:t>
            </a:r>
            <a:r>
              <a:rPr lang="cs-CZ" dirty="0" smtClean="0"/>
              <a:t>hlavní publikace: </a:t>
            </a:r>
            <a:r>
              <a:rPr lang="cs-CZ" dirty="0" err="1" smtClean="0"/>
              <a:t>Gesammelte</a:t>
            </a:r>
            <a:r>
              <a:rPr lang="cs-CZ" dirty="0" smtClean="0"/>
              <a:t> </a:t>
            </a:r>
            <a:r>
              <a:rPr lang="cs-CZ" dirty="0" err="1" smtClean="0"/>
              <a:t>Schriften</a:t>
            </a:r>
            <a:r>
              <a:rPr lang="cs-CZ" dirty="0" smtClean="0"/>
              <a:t>, 18 </a:t>
            </a:r>
            <a:r>
              <a:rPr lang="de-DE" dirty="0" smtClean="0"/>
              <a:t>Bände, ad hoc se </a:t>
            </a:r>
            <a:r>
              <a:rPr lang="de-DE" dirty="0" err="1" smtClean="0"/>
              <a:t>zam</a:t>
            </a:r>
            <a:r>
              <a:rPr lang="cs-CZ" dirty="0" err="1" smtClean="0"/>
              <a:t>ěřujeme</a:t>
            </a:r>
            <a:r>
              <a:rPr lang="cs-CZ" dirty="0" smtClean="0"/>
              <a:t> jen </a:t>
            </a:r>
            <a:r>
              <a:rPr lang="de-DE" dirty="0" smtClean="0"/>
              <a:t>k </a:t>
            </a:r>
            <a:r>
              <a:rPr lang="de-DE" dirty="0" err="1" smtClean="0"/>
              <a:t>sv</a:t>
            </a:r>
            <a:r>
              <a:rPr lang="de-DE" dirty="0" smtClean="0"/>
              <a:t>. </a:t>
            </a:r>
            <a:r>
              <a:rPr lang="cs-CZ" dirty="0" smtClean="0"/>
              <a:t>V – VIII</a:t>
            </a:r>
            <a:r>
              <a:rPr lang="de-DE" dirty="0" smtClean="0"/>
              <a:t>, Stuttgart 1957-1977.</a:t>
            </a:r>
            <a:endParaRPr lang="cs-CZ" dirty="0" smtClean="0"/>
          </a:p>
          <a:p>
            <a:pPr marL="0" indent="0">
              <a:buNone/>
            </a:pPr>
            <a:r>
              <a:rPr lang="cs-CZ" dirty="0" smtClean="0"/>
              <a:t>Základní filozoficko-hermeneutická výpověď zní: </a:t>
            </a:r>
            <a:r>
              <a:rPr lang="cs-CZ" b="1" dirty="0" smtClean="0"/>
              <a:t>„Naše myšlení nemůže jít za samotný život“</a:t>
            </a:r>
            <a:r>
              <a:rPr lang="cs-CZ" dirty="0" smtClean="0"/>
              <a:t> (V, s. 5 a VIII, s. 184). Uvedená výpověď se dotýká funkce myšlení v Kantově transcendentální noetice, která dovozuje, že lidské myšlení má schopnost se transcendovat i ohraničit, ale není s to uchopit vnitřní lidský život v jeho zkušenostech, který je objektivizovaný v dějinách.   </a:t>
            </a:r>
            <a:endParaRPr lang="cs-CZ" dirty="0"/>
          </a:p>
        </p:txBody>
      </p:sp>
    </p:spTree>
    <p:extLst>
      <p:ext uri="{BB962C8B-B14F-4D97-AF65-F5344CB8AC3E}">
        <p14:creationId xmlns:p14="http://schemas.microsoft.com/office/powerpoint/2010/main" val="422667728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88640"/>
            <a:ext cx="8229600" cy="720080"/>
          </a:xfrm>
        </p:spPr>
        <p:txBody>
          <a:bodyPr>
            <a:normAutofit fontScale="90000"/>
          </a:bodyPr>
          <a:lstStyle/>
          <a:p>
            <a:r>
              <a:rPr lang="cs-CZ" dirty="0" smtClean="0"/>
              <a:t>Formování univerzální hermeneutiky v 20.století </a:t>
            </a:r>
            <a:endParaRPr lang="cs-CZ" dirty="0"/>
          </a:p>
        </p:txBody>
      </p:sp>
      <p:sp>
        <p:nvSpPr>
          <p:cNvPr id="3" name="Zástupný symbol pro obsah 2"/>
          <p:cNvSpPr>
            <a:spLocks noGrp="1"/>
          </p:cNvSpPr>
          <p:nvPr>
            <p:ph idx="1"/>
          </p:nvPr>
        </p:nvSpPr>
        <p:spPr>
          <a:xfrm>
            <a:off x="457200" y="980728"/>
            <a:ext cx="8229600" cy="5145435"/>
          </a:xfrm>
        </p:spPr>
        <p:txBody>
          <a:bodyPr>
            <a:normAutofit fontScale="85000" lnSpcReduction="10000"/>
          </a:bodyPr>
          <a:lstStyle/>
          <a:p>
            <a:pPr marL="0" indent="0">
              <a:buNone/>
            </a:pPr>
            <a:r>
              <a:rPr lang="cs-CZ" b="1" dirty="0"/>
              <a:t>19.1 W. </a:t>
            </a:r>
            <a:r>
              <a:rPr lang="cs-CZ" b="1" dirty="0" err="1" smtClean="0"/>
              <a:t>Dilthey</a:t>
            </a:r>
            <a:r>
              <a:rPr lang="cs-CZ" b="1" dirty="0" smtClean="0"/>
              <a:t>,  </a:t>
            </a:r>
            <a:r>
              <a:rPr lang="cs-CZ" b="1" dirty="0" err="1" smtClean="0"/>
              <a:t>pokračřuje</a:t>
            </a:r>
            <a:r>
              <a:rPr lang="cs-CZ" b="1" dirty="0" smtClean="0"/>
              <a:t>: „</a:t>
            </a:r>
            <a:r>
              <a:rPr lang="cs-CZ" dirty="0" smtClean="0"/>
              <a:t>Kant napsal </a:t>
            </a:r>
            <a:r>
              <a:rPr lang="cs-CZ" b="1" dirty="0" smtClean="0"/>
              <a:t>Kritiku čistého rozumu </a:t>
            </a:r>
            <a:r>
              <a:rPr lang="cs-CZ" dirty="0" smtClean="0"/>
              <a:t>(rozmyslu-</a:t>
            </a:r>
            <a:r>
              <a:rPr lang="cs-CZ" dirty="0" err="1" smtClean="0"/>
              <a:t>j.l</a:t>
            </a:r>
            <a:r>
              <a:rPr lang="cs-CZ" dirty="0" smtClean="0"/>
              <a:t>.), která se stala epistemologickou základnou moderní vědy. To ale samo o sobě nestačí hermeneutickému porozumění“ a  dodává, k tomu by bylo třeba napsat </a:t>
            </a:r>
            <a:r>
              <a:rPr lang="cs-CZ" b="1" dirty="0" smtClean="0"/>
              <a:t>„Kritiku historického rozumu,</a:t>
            </a:r>
            <a:r>
              <a:rPr lang="cs-CZ" dirty="0" smtClean="0"/>
              <a:t>“ která by se stala epistemologickým fundamentem humanitních věd. </a:t>
            </a:r>
            <a:r>
              <a:rPr lang="cs-CZ" dirty="0" err="1" smtClean="0"/>
              <a:t>Diltheyova</a:t>
            </a:r>
            <a:r>
              <a:rPr lang="cs-CZ" dirty="0" smtClean="0"/>
              <a:t> výpověď „Naše myšlení…“ </a:t>
            </a:r>
            <a:r>
              <a:rPr lang="cs-CZ" b="1" dirty="0" smtClean="0"/>
              <a:t>není jen kritikou Kantovy transcendentální noetiky</a:t>
            </a:r>
            <a:r>
              <a:rPr lang="cs-CZ" dirty="0" smtClean="0"/>
              <a:t> založené na lidské myšlenkové percepci, nýbrž </a:t>
            </a:r>
            <a:r>
              <a:rPr lang="cs-CZ" b="1" dirty="0" smtClean="0"/>
              <a:t>je protestem </a:t>
            </a:r>
            <a:r>
              <a:rPr lang="cs-CZ" dirty="0" smtClean="0"/>
              <a:t>proti pozitivistické vědě jeho doby, která všechno chtěla explikovat na základě kauzálních zákonitosti a přitom opomíjela vnitřní stránku lidského života. Funkce lidského myšlení je i porozumění člověku ze života samotného.   </a:t>
            </a:r>
            <a:endParaRPr lang="cs-CZ" dirty="0"/>
          </a:p>
        </p:txBody>
      </p:sp>
    </p:spTree>
    <p:extLst>
      <p:ext uri="{BB962C8B-B14F-4D97-AF65-F5344CB8AC3E}">
        <p14:creationId xmlns:p14="http://schemas.microsoft.com/office/powerpoint/2010/main" val="118048885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648072"/>
          </a:xfrm>
        </p:spPr>
        <p:txBody>
          <a:bodyPr>
            <a:normAutofit fontScale="90000"/>
          </a:bodyPr>
          <a:lstStyle/>
          <a:p>
            <a:r>
              <a:rPr lang="cs-CZ" dirty="0" smtClean="0"/>
              <a:t>Formování univerzální hermeneutiky v 20.století</a:t>
            </a:r>
            <a:endParaRPr lang="cs-CZ" dirty="0"/>
          </a:p>
        </p:txBody>
      </p:sp>
      <p:sp>
        <p:nvSpPr>
          <p:cNvPr id="3" name="Zástupný symbol pro obsah 2"/>
          <p:cNvSpPr>
            <a:spLocks noGrp="1"/>
          </p:cNvSpPr>
          <p:nvPr>
            <p:ph idx="1"/>
          </p:nvPr>
        </p:nvSpPr>
        <p:spPr>
          <a:xfrm>
            <a:off x="457200" y="908720"/>
            <a:ext cx="8229600" cy="5217443"/>
          </a:xfrm>
        </p:spPr>
        <p:txBody>
          <a:bodyPr>
            <a:normAutofit fontScale="85000" lnSpcReduction="20000"/>
          </a:bodyPr>
          <a:lstStyle/>
          <a:p>
            <a:pPr marL="0" indent="0">
              <a:buNone/>
            </a:pPr>
            <a:r>
              <a:rPr lang="cs-CZ" b="1" dirty="0" smtClean="0"/>
              <a:t>19.2 </a:t>
            </a:r>
            <a:r>
              <a:rPr lang="cs-CZ" b="1" dirty="0" err="1" smtClean="0"/>
              <a:t>W.Dilthey</a:t>
            </a:r>
            <a:r>
              <a:rPr lang="cs-CZ" b="1" dirty="0" smtClean="0"/>
              <a:t> :</a:t>
            </a:r>
            <a:r>
              <a:rPr lang="cs-CZ" dirty="0" smtClean="0"/>
              <a:t>Výpověď: </a:t>
            </a:r>
            <a:r>
              <a:rPr lang="cs-CZ" b="1" dirty="0" smtClean="0"/>
              <a:t>„Naše myšlení nemůže jít za samotný život“</a:t>
            </a:r>
            <a:r>
              <a:rPr lang="cs-CZ" dirty="0" smtClean="0"/>
              <a:t> poukazuje </a:t>
            </a:r>
            <a:r>
              <a:rPr lang="cs-CZ" dirty="0" smtClean="0"/>
              <a:t>k jeho </a:t>
            </a:r>
            <a:r>
              <a:rPr lang="cs-CZ" dirty="0" smtClean="0"/>
              <a:t>vztahu k romantismu (dokládají to také studie o </a:t>
            </a:r>
            <a:r>
              <a:rPr lang="cs-CZ" dirty="0" err="1" smtClean="0"/>
              <a:t>Goetheovi</a:t>
            </a:r>
            <a:r>
              <a:rPr lang="cs-CZ" dirty="0" smtClean="0"/>
              <a:t>, </a:t>
            </a:r>
            <a:r>
              <a:rPr lang="cs-CZ" dirty="0" err="1" smtClean="0"/>
              <a:t>Novalisovi</a:t>
            </a:r>
            <a:r>
              <a:rPr lang="cs-CZ" dirty="0" smtClean="0"/>
              <a:t> a jiných romantických myslitelích). </a:t>
            </a:r>
            <a:r>
              <a:rPr lang="cs-CZ" dirty="0" err="1" smtClean="0"/>
              <a:t>Dilthey</a:t>
            </a:r>
            <a:r>
              <a:rPr lang="cs-CZ" dirty="0" smtClean="0"/>
              <a:t> totiž přejímá jejich důrazy na lidský cit, který nepovyšuje nad lidské ratio, nýbrž jej  zmiňuje vždy spolu s vůlí a rozumem, které jsou nedílnou součástí hermeneutického porozumění. Jeho pokus navrhnout analyticko-deskriptivní psychologii, která by zkoumala „struktury lidských myšlenkových činnosti a inherentního řádu v nich“, ukazuje k blízkosti se </a:t>
            </a:r>
            <a:r>
              <a:rPr lang="cs-CZ" dirty="0" err="1" smtClean="0"/>
              <a:t>Schleiermacherem</a:t>
            </a:r>
            <a:r>
              <a:rPr lang="cs-CZ" dirty="0" smtClean="0"/>
              <a:t> s tím rozdílem, že nepodlehl pokušení psychologismu a porozumění a význam nezískává z individuální psychologie, nýbrž „ze životních zkušeností objektivizovaných v lidské historii.“ </a:t>
            </a:r>
            <a:r>
              <a:rPr lang="cs-CZ" b="1" dirty="0" smtClean="0"/>
              <a:t>Důraz na dějinnost</a:t>
            </a:r>
            <a:r>
              <a:rPr lang="cs-CZ" dirty="0"/>
              <a:t> </a:t>
            </a:r>
            <a:r>
              <a:rPr lang="cs-CZ" dirty="0" smtClean="0"/>
              <a:t> chyběl </a:t>
            </a:r>
            <a:r>
              <a:rPr lang="cs-CZ" dirty="0" err="1" smtClean="0"/>
              <a:t>Schleiermacherovi</a:t>
            </a:r>
            <a:r>
              <a:rPr lang="cs-CZ" dirty="0" smtClean="0"/>
              <a:t>.   </a:t>
            </a:r>
            <a:endParaRPr lang="cs-CZ" dirty="0"/>
          </a:p>
        </p:txBody>
      </p:sp>
    </p:spTree>
    <p:extLst>
      <p:ext uri="{BB962C8B-B14F-4D97-AF65-F5344CB8AC3E}">
        <p14:creationId xmlns:p14="http://schemas.microsoft.com/office/powerpoint/2010/main" val="318357810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720080"/>
          </a:xfrm>
        </p:spPr>
        <p:txBody>
          <a:bodyPr>
            <a:normAutofit fontScale="90000"/>
          </a:bodyPr>
          <a:lstStyle/>
          <a:p>
            <a:r>
              <a:rPr lang="cs-CZ" dirty="0" smtClean="0"/>
              <a:t>Formování univerzální hermeneutiky v 20.století</a:t>
            </a:r>
            <a:endParaRPr lang="cs-CZ" dirty="0"/>
          </a:p>
        </p:txBody>
      </p:sp>
      <p:sp>
        <p:nvSpPr>
          <p:cNvPr id="3" name="Zástupný symbol pro obsah 2"/>
          <p:cNvSpPr>
            <a:spLocks noGrp="1"/>
          </p:cNvSpPr>
          <p:nvPr>
            <p:ph idx="1"/>
          </p:nvPr>
        </p:nvSpPr>
        <p:spPr>
          <a:xfrm>
            <a:off x="457200" y="908720"/>
            <a:ext cx="8229600" cy="5217443"/>
          </a:xfrm>
        </p:spPr>
        <p:txBody>
          <a:bodyPr>
            <a:normAutofit fontScale="92500" lnSpcReduction="20000"/>
          </a:bodyPr>
          <a:lstStyle/>
          <a:p>
            <a:pPr marL="0" indent="0">
              <a:buNone/>
            </a:pPr>
            <a:r>
              <a:rPr lang="cs-CZ" b="1" dirty="0"/>
              <a:t>19.3 Wilhelm </a:t>
            </a:r>
            <a:r>
              <a:rPr lang="cs-CZ" b="1" dirty="0" err="1" smtClean="0"/>
              <a:t>Dilthey</a:t>
            </a:r>
            <a:r>
              <a:rPr lang="cs-CZ" b="1" dirty="0" smtClean="0"/>
              <a:t>: </a:t>
            </a:r>
            <a:r>
              <a:rPr lang="cs-CZ" dirty="0" smtClean="0"/>
              <a:t>„</a:t>
            </a:r>
            <a:r>
              <a:rPr lang="cs-CZ" b="1" dirty="0" smtClean="0"/>
              <a:t>Naše myšlení nemůže jít za samotný život“</a:t>
            </a:r>
            <a:r>
              <a:rPr lang="cs-CZ" dirty="0" smtClean="0"/>
              <a:t> –třetí aspekt, potvrzuje, že primární zájem jeho hermeneutiky je samotný život. To jej přibližuje k filosofickým myslitelům, kteří poukazovali na empirické –zkušenostní aspekty lidského života ve světě, na vnitřní lidské síly, iracionální složky, vášně a city, které přesahují racionální rovinu. Byla to právě </a:t>
            </a:r>
            <a:r>
              <a:rPr lang="cs-CZ" dirty="0" err="1" smtClean="0"/>
              <a:t>Lebensphilosophie</a:t>
            </a:r>
            <a:r>
              <a:rPr lang="cs-CZ" dirty="0" smtClean="0"/>
              <a:t>, spojovaná s Nietzschem, J. J. Rousseauem, Herderem, </a:t>
            </a:r>
            <a:r>
              <a:rPr lang="cs-CZ" dirty="0" err="1" smtClean="0"/>
              <a:t>Fichtem</a:t>
            </a:r>
            <a:r>
              <a:rPr lang="cs-CZ" dirty="0" smtClean="0"/>
              <a:t>,  </a:t>
            </a:r>
            <a:r>
              <a:rPr lang="cs-CZ" dirty="0" err="1" smtClean="0"/>
              <a:t>Schellingem</a:t>
            </a:r>
            <a:r>
              <a:rPr lang="cs-CZ" dirty="0" smtClean="0"/>
              <a:t> a dalšími. Všichni představovali protest proti mechanickému a racionálnímu zjednodušování člověka, moderním vědeckým pozitivismem.  </a:t>
            </a:r>
            <a:endParaRPr lang="cs-CZ" dirty="0"/>
          </a:p>
        </p:txBody>
      </p:sp>
    </p:spTree>
    <p:extLst>
      <p:ext uri="{BB962C8B-B14F-4D97-AF65-F5344CB8AC3E}">
        <p14:creationId xmlns:p14="http://schemas.microsoft.com/office/powerpoint/2010/main" val="86923110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Formování univerzální hermeneutiky v 20.století</a:t>
            </a:r>
            <a:endParaRPr lang="cs-CZ" dirty="0"/>
          </a:p>
        </p:txBody>
      </p:sp>
      <p:sp>
        <p:nvSpPr>
          <p:cNvPr id="3" name="Zástupný symbol pro obsah 2"/>
          <p:cNvSpPr>
            <a:spLocks noGrp="1"/>
          </p:cNvSpPr>
          <p:nvPr>
            <p:ph idx="1"/>
          </p:nvPr>
        </p:nvSpPr>
        <p:spPr/>
        <p:txBody>
          <a:bodyPr/>
          <a:lstStyle/>
          <a:p>
            <a:pPr marL="0" indent="0">
              <a:buNone/>
            </a:pPr>
            <a:r>
              <a:rPr lang="cs-CZ" b="1" dirty="0" smtClean="0"/>
              <a:t>19.3 Wilhelm </a:t>
            </a:r>
            <a:r>
              <a:rPr lang="cs-CZ" b="1" dirty="0" err="1" smtClean="0"/>
              <a:t>Dilthey</a:t>
            </a:r>
            <a:r>
              <a:rPr lang="cs-CZ" dirty="0" smtClean="0"/>
              <a:t> byl </a:t>
            </a:r>
            <a:r>
              <a:rPr lang="cs-CZ" dirty="0"/>
              <a:t>přesvědčen o tom, že dynamickou komplexitu lidského života tvoří poznání, cit a vůle, a to přesahuje jednostranné kauzální myšlení. </a:t>
            </a:r>
            <a:r>
              <a:rPr lang="cs-CZ" dirty="0" smtClean="0"/>
              <a:t>Zdůrazňoval proto </a:t>
            </a:r>
            <a:r>
              <a:rPr lang="cs-CZ" dirty="0"/>
              <a:t>empirickou stránku života, podobně jako </a:t>
            </a:r>
            <a:r>
              <a:rPr lang="cs-CZ" dirty="0" err="1"/>
              <a:t>Lebensphilosophie</a:t>
            </a:r>
            <a:r>
              <a:rPr lang="cs-CZ" dirty="0"/>
              <a:t>, ale zároveň varoval před zanedbáváním historicity lidské subjektivity.  Jeho </a:t>
            </a:r>
            <a:r>
              <a:rPr lang="cs-CZ" b="1" dirty="0"/>
              <a:t>hlavní  důraz je dějinnost člověka.</a:t>
            </a:r>
          </a:p>
          <a:p>
            <a:pPr marL="0" indent="0">
              <a:buNone/>
            </a:pPr>
            <a:endParaRPr lang="cs-CZ" dirty="0"/>
          </a:p>
        </p:txBody>
      </p:sp>
    </p:spTree>
    <p:extLst>
      <p:ext uri="{BB962C8B-B14F-4D97-AF65-F5344CB8AC3E}">
        <p14:creationId xmlns:p14="http://schemas.microsoft.com/office/powerpoint/2010/main" val="406954512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792088"/>
          </a:xfrm>
        </p:spPr>
        <p:txBody>
          <a:bodyPr>
            <a:normAutofit fontScale="90000"/>
          </a:bodyPr>
          <a:lstStyle/>
          <a:p>
            <a:r>
              <a:rPr lang="cs-CZ" dirty="0" smtClean="0"/>
              <a:t>Formování univerzální hermeneutiky v 20.století </a:t>
            </a:r>
            <a:endParaRPr lang="cs-CZ" dirty="0"/>
          </a:p>
        </p:txBody>
      </p:sp>
      <p:sp>
        <p:nvSpPr>
          <p:cNvPr id="3" name="Zástupný symbol pro obsah 2"/>
          <p:cNvSpPr>
            <a:spLocks noGrp="1"/>
          </p:cNvSpPr>
          <p:nvPr>
            <p:ph idx="1"/>
          </p:nvPr>
        </p:nvSpPr>
        <p:spPr>
          <a:xfrm>
            <a:off x="457200" y="980728"/>
            <a:ext cx="8229600" cy="5145435"/>
          </a:xfrm>
        </p:spPr>
        <p:txBody>
          <a:bodyPr>
            <a:normAutofit lnSpcReduction="10000"/>
          </a:bodyPr>
          <a:lstStyle/>
          <a:p>
            <a:pPr marL="0" indent="0">
              <a:buNone/>
            </a:pPr>
            <a:r>
              <a:rPr lang="cs-CZ" b="1" dirty="0" smtClean="0"/>
              <a:t>19.3 </a:t>
            </a:r>
            <a:r>
              <a:rPr lang="cs-CZ" b="1" dirty="0"/>
              <a:t>W. </a:t>
            </a:r>
            <a:r>
              <a:rPr lang="cs-CZ" b="1" dirty="0" err="1"/>
              <a:t>Dilthey</a:t>
            </a:r>
            <a:r>
              <a:rPr lang="cs-CZ" b="1" dirty="0"/>
              <a:t> </a:t>
            </a:r>
            <a:r>
              <a:rPr lang="cs-CZ" b="1" dirty="0" smtClean="0"/>
              <a:t>, Dějinnost člověka</a:t>
            </a:r>
            <a:r>
              <a:rPr lang="cs-CZ" dirty="0" smtClean="0"/>
              <a:t>- dějiny poskytují nesmírné množství materiálů o </a:t>
            </a:r>
            <a:r>
              <a:rPr lang="cs-CZ" dirty="0" err="1" smtClean="0"/>
              <a:t>objektivizovatelných</a:t>
            </a:r>
            <a:r>
              <a:rPr lang="cs-CZ" dirty="0" smtClean="0"/>
              <a:t> lidských zážitcích (</a:t>
            </a:r>
            <a:r>
              <a:rPr lang="cs-CZ" dirty="0" err="1" smtClean="0"/>
              <a:t>Erlebnisse</a:t>
            </a:r>
            <a:r>
              <a:rPr lang="cs-CZ" dirty="0" smtClean="0"/>
              <a:t>), které slouží jako základ pro porozumění významu a interpretaci komplexity lidského bytí ve světě. O lidské historii platí: </a:t>
            </a:r>
            <a:r>
              <a:rPr lang="cs-CZ" b="1" dirty="0" smtClean="0"/>
              <a:t>„</a:t>
            </a:r>
            <a:r>
              <a:rPr lang="cs-CZ" b="1" dirty="0" err="1" smtClean="0"/>
              <a:t>Leben</a:t>
            </a:r>
            <a:r>
              <a:rPr lang="cs-CZ" b="1" dirty="0" smtClean="0"/>
              <a:t> </a:t>
            </a:r>
            <a:r>
              <a:rPr lang="cs-CZ" b="1" dirty="0" err="1" smtClean="0"/>
              <a:t>erfasst</a:t>
            </a:r>
            <a:r>
              <a:rPr lang="cs-CZ" b="1" dirty="0" smtClean="0"/>
              <a:t> </a:t>
            </a:r>
            <a:r>
              <a:rPr lang="cs-CZ" b="1" dirty="0" err="1" smtClean="0"/>
              <a:t>hier</a:t>
            </a:r>
            <a:r>
              <a:rPr lang="cs-CZ" b="1" dirty="0" smtClean="0"/>
              <a:t> </a:t>
            </a:r>
            <a:r>
              <a:rPr lang="cs-CZ" b="1" dirty="0" err="1" smtClean="0"/>
              <a:t>Leben</a:t>
            </a:r>
            <a:r>
              <a:rPr lang="cs-CZ" b="1" dirty="0" smtClean="0"/>
              <a:t>- Život se zde chápe životem“.</a:t>
            </a:r>
            <a:r>
              <a:rPr lang="cs-CZ" dirty="0" smtClean="0"/>
              <a:t> Z toho plyne, že životní zkušenost prostředkuje člověku poznání, které se nelze ani naučit jako teorii, ani automaticky převzít od druhého, nýbrž je nutné ji osobně prožít.   </a:t>
            </a:r>
            <a:endParaRPr lang="cs-CZ" dirty="0"/>
          </a:p>
        </p:txBody>
      </p:sp>
    </p:spTree>
    <p:extLst>
      <p:ext uri="{BB962C8B-B14F-4D97-AF65-F5344CB8AC3E}">
        <p14:creationId xmlns:p14="http://schemas.microsoft.com/office/powerpoint/2010/main" val="326732646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16632"/>
            <a:ext cx="8229600" cy="850106"/>
          </a:xfrm>
        </p:spPr>
        <p:txBody>
          <a:bodyPr>
            <a:normAutofit fontScale="90000"/>
          </a:bodyPr>
          <a:lstStyle/>
          <a:p>
            <a:r>
              <a:rPr lang="cs-CZ" dirty="0" smtClean="0"/>
              <a:t>Formování univerzální hermeneutiky v 20.století</a:t>
            </a:r>
            <a:endParaRPr lang="cs-CZ" dirty="0"/>
          </a:p>
        </p:txBody>
      </p:sp>
      <p:sp>
        <p:nvSpPr>
          <p:cNvPr id="3" name="Zástupný symbol pro obsah 2"/>
          <p:cNvSpPr>
            <a:spLocks noGrp="1"/>
          </p:cNvSpPr>
          <p:nvPr>
            <p:ph idx="1"/>
          </p:nvPr>
        </p:nvSpPr>
        <p:spPr>
          <a:xfrm>
            <a:off x="467544" y="1124744"/>
            <a:ext cx="8229600" cy="4165923"/>
          </a:xfrm>
        </p:spPr>
        <p:txBody>
          <a:bodyPr>
            <a:normAutofit fontScale="92500" lnSpcReduction="20000"/>
          </a:bodyPr>
          <a:lstStyle/>
          <a:p>
            <a:pPr marL="0" indent="0">
              <a:buNone/>
            </a:pPr>
            <a:r>
              <a:rPr lang="cs-CZ" b="1" dirty="0" smtClean="0"/>
              <a:t>19.4 </a:t>
            </a:r>
            <a:r>
              <a:rPr lang="cs-CZ" b="1" dirty="0"/>
              <a:t>Wilhelm </a:t>
            </a:r>
            <a:r>
              <a:rPr lang="cs-CZ" b="1" dirty="0" err="1" smtClean="0"/>
              <a:t>Dilthey</a:t>
            </a:r>
            <a:r>
              <a:rPr lang="cs-CZ" b="1" dirty="0" smtClean="0"/>
              <a:t> , antropologicko-historické pojetí člověka:</a:t>
            </a:r>
            <a:r>
              <a:rPr lang="cs-CZ" dirty="0" smtClean="0"/>
              <a:t> „</a:t>
            </a:r>
            <a:r>
              <a:rPr lang="cs-CZ" dirty="0" err="1" smtClean="0"/>
              <a:t>Dilthey</a:t>
            </a:r>
            <a:r>
              <a:rPr lang="cs-CZ" dirty="0" smtClean="0"/>
              <a:t> objevil historii jako vědu“ (Paul </a:t>
            </a:r>
            <a:r>
              <a:rPr lang="cs-CZ" dirty="0" err="1" smtClean="0"/>
              <a:t>Ricouer</a:t>
            </a:r>
            <a:r>
              <a:rPr lang="cs-CZ" dirty="0" smtClean="0"/>
              <a:t>). Historie je nesmírně obsáhlý dokument lidstva, v němž jsou pevně zafixovány lidské životní příběhy, radosti, štěstí, zklamání, ideály, ztroskotání a jiné,  takže dějiny mají velmi důležitý antropologicko-kognitivní význam a slouží k pochopení člověka, kterého </a:t>
            </a:r>
            <a:r>
              <a:rPr lang="cs-CZ" dirty="0" err="1" smtClean="0"/>
              <a:t>Dilthey</a:t>
            </a:r>
            <a:r>
              <a:rPr lang="cs-CZ" dirty="0" smtClean="0"/>
              <a:t> definuje jako „historickou bytost (</a:t>
            </a:r>
            <a:r>
              <a:rPr lang="cs-CZ" dirty="0" err="1" smtClean="0"/>
              <a:t>ein</a:t>
            </a:r>
            <a:r>
              <a:rPr lang="cs-CZ" dirty="0" smtClean="0"/>
              <a:t> </a:t>
            </a:r>
            <a:r>
              <a:rPr lang="cs-CZ" dirty="0" err="1" smtClean="0"/>
              <a:t>geschichtliches</a:t>
            </a:r>
            <a:r>
              <a:rPr lang="cs-CZ" dirty="0" smtClean="0"/>
              <a:t> </a:t>
            </a:r>
            <a:r>
              <a:rPr lang="cs-CZ" dirty="0" err="1" smtClean="0"/>
              <a:t>Wesen</a:t>
            </a:r>
            <a:r>
              <a:rPr lang="cs-CZ" dirty="0" smtClean="0"/>
              <a:t>) a jen historie nám řekne, kdo je člověk, a tím také, kdo jsem my.    </a:t>
            </a:r>
            <a:endParaRPr lang="cs-CZ" dirty="0"/>
          </a:p>
        </p:txBody>
      </p:sp>
    </p:spTree>
    <p:extLst>
      <p:ext uri="{BB962C8B-B14F-4D97-AF65-F5344CB8AC3E}">
        <p14:creationId xmlns:p14="http://schemas.microsoft.com/office/powerpoint/2010/main" val="376861500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792088"/>
          </a:xfrm>
        </p:spPr>
        <p:txBody>
          <a:bodyPr>
            <a:normAutofit fontScale="90000"/>
          </a:bodyPr>
          <a:lstStyle/>
          <a:p>
            <a:r>
              <a:rPr lang="cs-CZ" dirty="0" smtClean="0"/>
              <a:t>Formování univerzální hermeneutiky v 20.století</a:t>
            </a:r>
            <a:endParaRPr lang="cs-CZ" dirty="0"/>
          </a:p>
        </p:txBody>
      </p:sp>
      <p:sp>
        <p:nvSpPr>
          <p:cNvPr id="3" name="Zástupný symbol pro obsah 2"/>
          <p:cNvSpPr>
            <a:spLocks noGrp="1"/>
          </p:cNvSpPr>
          <p:nvPr>
            <p:ph idx="1"/>
          </p:nvPr>
        </p:nvSpPr>
        <p:spPr>
          <a:xfrm>
            <a:off x="457200" y="1124744"/>
            <a:ext cx="8229600" cy="5001419"/>
          </a:xfrm>
        </p:spPr>
        <p:txBody>
          <a:bodyPr>
            <a:normAutofit fontScale="92500" lnSpcReduction="20000"/>
          </a:bodyPr>
          <a:lstStyle/>
          <a:p>
            <a:pPr marL="0" indent="0">
              <a:buNone/>
            </a:pPr>
            <a:r>
              <a:rPr lang="cs-CZ" b="1" dirty="0" smtClean="0"/>
              <a:t>19.4 </a:t>
            </a:r>
            <a:r>
              <a:rPr lang="cs-CZ" b="1" dirty="0"/>
              <a:t>Wilhelm </a:t>
            </a:r>
            <a:r>
              <a:rPr lang="cs-CZ" b="1" dirty="0" err="1" smtClean="0"/>
              <a:t>Dilthey</a:t>
            </a:r>
            <a:r>
              <a:rPr lang="cs-CZ" b="1" dirty="0" smtClean="0"/>
              <a:t>, ale </a:t>
            </a:r>
            <a:r>
              <a:rPr lang="cs-CZ" dirty="0" smtClean="0"/>
              <a:t>„ k poznání samých sebe nedospíváme introspekcí, nýbrž prostřednictvím dějin.“ (GS VI, s. 224). </a:t>
            </a:r>
            <a:r>
              <a:rPr lang="cs-CZ" b="1" dirty="0" smtClean="0"/>
              <a:t>Pojem historicita </a:t>
            </a:r>
            <a:r>
              <a:rPr lang="cs-CZ" dirty="0" smtClean="0"/>
              <a:t>zahrnuje v sobě minulost i budoucnost. </a:t>
            </a:r>
            <a:r>
              <a:rPr lang="cs-CZ" b="1" dirty="0" smtClean="0"/>
              <a:t>a/ Minulost</a:t>
            </a:r>
            <a:r>
              <a:rPr lang="cs-CZ" dirty="0" smtClean="0"/>
              <a:t> obráží životní příběhy a zkušenosti lidi, které „pramení z hlubin lidského bytí“. </a:t>
            </a:r>
            <a:r>
              <a:rPr lang="cs-CZ" b="1" dirty="0" smtClean="0"/>
              <a:t>b/ Zkušenost</a:t>
            </a:r>
            <a:r>
              <a:rPr lang="cs-CZ" dirty="0" smtClean="0"/>
              <a:t> je neodlučitelná od minulého života lidí, je to určité zobjektivizování časového toku, „ v kterém se každý stav mění dříve, než je jasně fixován.“ Zkušenost „ sice pojímá do sebe myšlenkové akty,“ ale sama není obsahem reflexního aktu vědomí. Zkušenost je „souhrnný pojem pro život, který se skládá z  prožitých zkušeností, které mají jedna k druhé vnitřní vztah.</a:t>
            </a:r>
            <a:endParaRPr lang="cs-CZ" b="1" dirty="0"/>
          </a:p>
        </p:txBody>
      </p:sp>
    </p:spTree>
    <p:extLst>
      <p:ext uri="{BB962C8B-B14F-4D97-AF65-F5344CB8AC3E}">
        <p14:creationId xmlns:p14="http://schemas.microsoft.com/office/powerpoint/2010/main" val="2045762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Formování univerzální hermeneutiky v  20.století</a:t>
            </a:r>
            <a:endParaRPr lang="cs-CZ" dirty="0"/>
          </a:p>
        </p:txBody>
      </p:sp>
      <p:sp>
        <p:nvSpPr>
          <p:cNvPr id="3" name="Zástupný symbol pro obsah 2"/>
          <p:cNvSpPr>
            <a:spLocks noGrp="1"/>
          </p:cNvSpPr>
          <p:nvPr>
            <p:ph idx="1"/>
          </p:nvPr>
        </p:nvSpPr>
        <p:spPr/>
        <p:txBody>
          <a:bodyPr>
            <a:normAutofit fontScale="92500" lnSpcReduction="20000"/>
          </a:bodyPr>
          <a:lstStyle/>
          <a:p>
            <a:pPr marL="0" indent="0">
              <a:buNone/>
            </a:pPr>
            <a:r>
              <a:rPr lang="cs-CZ" b="1" dirty="0" smtClean="0"/>
              <a:t>19.4. Wilhelm </a:t>
            </a:r>
            <a:r>
              <a:rPr lang="cs-CZ" b="1" dirty="0" err="1" smtClean="0"/>
              <a:t>Dilthey</a:t>
            </a:r>
            <a:r>
              <a:rPr lang="cs-CZ" b="1" dirty="0" smtClean="0"/>
              <a:t>,</a:t>
            </a:r>
            <a:r>
              <a:rPr lang="cs-CZ" dirty="0" smtClean="0"/>
              <a:t> </a:t>
            </a:r>
            <a:r>
              <a:rPr lang="cs-CZ" b="1" dirty="0" smtClean="0"/>
              <a:t>c/ </a:t>
            </a:r>
            <a:r>
              <a:rPr lang="cs-CZ" b="1" dirty="0"/>
              <a:t>Historicita a </a:t>
            </a:r>
            <a:r>
              <a:rPr lang="cs-CZ" b="1" dirty="0" err="1"/>
              <a:t>temporalita</a:t>
            </a:r>
            <a:r>
              <a:rPr lang="cs-CZ" dirty="0"/>
              <a:t>, to první má epistemologický význam, protože na pozadí historie se dovídáme, kdo člověk je. Ale zatím nevíme mnoho o budoucnosti člověka, a to, čím člověk bude „je jeho ontologická výsada“ (</a:t>
            </a:r>
            <a:r>
              <a:rPr lang="cs-CZ" dirty="0" err="1"/>
              <a:t>Ortega</a:t>
            </a:r>
            <a:r>
              <a:rPr lang="cs-CZ" dirty="0"/>
              <a:t> y </a:t>
            </a:r>
            <a:r>
              <a:rPr lang="cs-CZ" dirty="0" err="1"/>
              <a:t>Gasset</a:t>
            </a:r>
            <a:r>
              <a:rPr lang="cs-CZ" dirty="0"/>
              <a:t>). Historicita </a:t>
            </a:r>
            <a:r>
              <a:rPr lang="cs-CZ" b="1" dirty="0"/>
              <a:t>je součástí </a:t>
            </a:r>
            <a:r>
              <a:rPr lang="cs-CZ" b="1" dirty="0" err="1"/>
              <a:t>temporality</a:t>
            </a:r>
            <a:r>
              <a:rPr lang="cs-CZ" b="1" dirty="0"/>
              <a:t>.</a:t>
            </a:r>
            <a:r>
              <a:rPr lang="cs-CZ" dirty="0"/>
              <a:t> Dějiny kontinuálně plynou v čase a čas je „neustálý pokrok, v němž přítomnost se konstantně stává minulostí a budoucnost přítomností,“ která je naplněna realitou, je v napětí s budoucností, jež se spojuje s „přáním, očekáváním, nadějemi, strachy a usilováním“. </a:t>
            </a:r>
          </a:p>
          <a:p>
            <a:pPr marL="0" indent="0">
              <a:buNone/>
            </a:pPr>
            <a:endParaRPr lang="cs-CZ" dirty="0"/>
          </a:p>
        </p:txBody>
      </p:sp>
    </p:spTree>
    <p:extLst>
      <p:ext uri="{BB962C8B-B14F-4D97-AF65-F5344CB8AC3E}">
        <p14:creationId xmlns:p14="http://schemas.microsoft.com/office/powerpoint/2010/main" val="3098831660"/>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5384</TotalTime>
  <Words>16409</Words>
  <Application>Microsoft Office PowerPoint</Application>
  <PresentationFormat>Předvádění na obrazovce (4:3)</PresentationFormat>
  <Paragraphs>498</Paragraphs>
  <Slides>151</Slides>
  <Notes>40</Notes>
  <HiddenSlides>0</HiddenSlides>
  <MMClips>0</MMClips>
  <ScaleCrop>false</ScaleCrop>
  <HeadingPairs>
    <vt:vector size="4" baseType="variant">
      <vt:variant>
        <vt:lpstr>Motiv</vt:lpstr>
      </vt:variant>
      <vt:variant>
        <vt:i4>1</vt:i4>
      </vt:variant>
      <vt:variant>
        <vt:lpstr>Nadpisy snímků</vt:lpstr>
      </vt:variant>
      <vt:variant>
        <vt:i4>151</vt:i4>
      </vt:variant>
    </vt:vector>
  </HeadingPairs>
  <TitlesOfParts>
    <vt:vector size="152" baseType="lpstr">
      <vt:lpstr>Motiv systému Office</vt:lpstr>
      <vt:lpstr>Kurz: LPAS 68 Filosofická a teologická hermeneutika, ZS 2019-2020</vt:lpstr>
      <vt:lpstr>Historicko-religiózní explikace</vt:lpstr>
      <vt:lpstr>Oborové dělení hermeneutiky</vt:lpstr>
      <vt:lpstr>Oborové dělení hermeneutiky</vt:lpstr>
      <vt:lpstr>Další členění hermeneutiky</vt:lpstr>
      <vt:lpstr>Další členění biblické hermeneutiky</vt:lpstr>
      <vt:lpstr>Další členění biblické hermeneutiky</vt:lpstr>
      <vt:lpstr>Teologická a jiné hermeneutiky</vt:lpstr>
      <vt:lpstr>Vědní obory hermeneutiky</vt:lpstr>
      <vt:lpstr>Různé obory lingvistiky</vt:lpstr>
      <vt:lpstr>Různé obory lingvistiky</vt:lpstr>
      <vt:lpstr>Různé obory lingvistiky Stylistika</vt:lpstr>
      <vt:lpstr>Stylistika -shrnutí</vt:lpstr>
      <vt:lpstr>Různé obory lingvistiky</vt:lpstr>
      <vt:lpstr>Různé obory lingvistiky</vt:lpstr>
      <vt:lpstr>Různé obory lingvistiky </vt:lpstr>
      <vt:lpstr>Různé obory lingvistiky</vt:lpstr>
      <vt:lpstr>Různé obory lingvistiky</vt:lpstr>
      <vt:lpstr>Různé obory lingvistiky</vt:lpstr>
      <vt:lpstr>Univerzalita lidské řeči, charakteristické rysy  </vt:lpstr>
      <vt:lpstr>Teologická a filozofická hermeneutika  od antiky do 17. století</vt:lpstr>
      <vt:lpstr>Od antiky k 17.století</vt:lpstr>
      <vt:lpstr>Od antiky k 17.století</vt:lpstr>
      <vt:lpstr>Od antiky do 17.století</vt:lpstr>
      <vt:lpstr>Od antiky k 17.století</vt:lpstr>
      <vt:lpstr>Od antiky k 17.století</vt:lpstr>
      <vt:lpstr>Od antiky po 17.století</vt:lpstr>
      <vt:lpstr>Od antiky po 17.století  </vt:lpstr>
      <vt:lpstr>Od antiky po 17.století</vt:lpstr>
      <vt:lpstr>Od antiky po 17.století </vt:lpstr>
      <vt:lpstr>Od antiky po 17.století </vt:lpstr>
      <vt:lpstr>Od antiky po 17.století</vt:lpstr>
      <vt:lpstr>Od antiky po 17.století</vt:lpstr>
      <vt:lpstr>Od antiky po 17.století </vt:lpstr>
      <vt:lpstr>Od antiky po 17.století</vt:lpstr>
      <vt:lpstr>Od antiky po 17.století</vt:lpstr>
      <vt:lpstr>Od antiky po 17.století</vt:lpstr>
      <vt:lpstr>Od antiky po 17.století </vt:lpstr>
      <vt:lpstr>Od antiky po 17.století </vt:lpstr>
      <vt:lpstr>Od antiky po 17.století</vt:lpstr>
      <vt:lpstr>Od antiky po 17.století</vt:lpstr>
      <vt:lpstr>Od antiky po 17.století </vt:lpstr>
      <vt:lpstr>Od antiky po 17.století </vt:lpstr>
      <vt:lpstr>Od antiky po 17.století</vt:lpstr>
      <vt:lpstr>Od antiky po 17.století </vt:lpstr>
      <vt:lpstr>Od antiky po 17.století </vt:lpstr>
      <vt:lpstr>Od antiky po 17.století</vt:lpstr>
      <vt:lpstr>Od antiky po 17.století</vt:lpstr>
      <vt:lpstr>Od antiky po 17.století</vt:lpstr>
      <vt:lpstr>Od antiky po 17.století</vt:lpstr>
      <vt:lpstr>Hermeneutika 16-17.století</vt:lpstr>
      <vt:lpstr>Od antiky po 17. století</vt:lpstr>
      <vt:lpstr>Od antiky po 17.století</vt:lpstr>
      <vt:lpstr>Od antiky po 17.století  </vt:lpstr>
      <vt:lpstr>Od antiky po 17.století</vt:lpstr>
      <vt:lpstr>Od antiky po 17.století</vt:lpstr>
      <vt:lpstr>Od antiky po 17.století</vt:lpstr>
      <vt:lpstr>Od antiky po 17.století</vt:lpstr>
      <vt:lpstr>Od antiky po 17.století</vt:lpstr>
      <vt:lpstr>  Od antiky po 17.století</vt:lpstr>
      <vt:lpstr>Od antiky po 17.století</vt:lpstr>
      <vt:lpstr>Od antiky po 17.století </vt:lpstr>
      <vt:lpstr>Od antiky po 17.století </vt:lpstr>
      <vt:lpstr>Od antiky po 17.století </vt:lpstr>
      <vt:lpstr>Od antiky po 17.století</vt:lpstr>
      <vt:lpstr>Formování hermeneutiky v 18-19.století</vt:lpstr>
      <vt:lpstr>Formování hermeneutiky v 18-19. století</vt:lpstr>
      <vt:lpstr>Formování hermeneutiky v 18-19.století </vt:lpstr>
      <vt:lpstr>Formování hermeneutiky v 18. - 19.století </vt:lpstr>
      <vt:lpstr>Formování hermeneutiky v 18.- 19.století </vt:lpstr>
      <vt:lpstr>Formování hermeneutiky v 18.-19.století </vt:lpstr>
      <vt:lpstr>Formování hermeneutiky v 18.-19.století</vt:lpstr>
      <vt:lpstr>Formování hermeneutiky v 18.-19. století </vt:lpstr>
      <vt:lpstr>Formování hermeneutiky v 18.-19.století</vt:lpstr>
      <vt:lpstr>Formování hermeneutiky v 18.-19.století</vt:lpstr>
      <vt:lpstr>Formování hermeneutiky v 18.-19.století</vt:lpstr>
      <vt:lpstr>Formování hermeneutiky v 18.-19.století</vt:lpstr>
      <vt:lpstr>Formování hermeneutiky v 18-19.století</vt:lpstr>
      <vt:lpstr> Formování hermeneutiky v 18-19.století   </vt:lpstr>
      <vt:lpstr>Formování hermeneutiky v 18-19.století</vt:lpstr>
      <vt:lpstr>Formování hermeneutiky v 18.-19.století</vt:lpstr>
      <vt:lpstr>Formování hermeneutiky v 18.-19.století</vt:lpstr>
      <vt:lpstr>Formování hermeneutiky v 18-19.stol.</vt:lpstr>
      <vt:lpstr>Formování hermeneutiky v 18.-19.století</vt:lpstr>
      <vt:lpstr>Formování hermeneutiky v 18.-19.století </vt:lpstr>
      <vt:lpstr>Formování hermeneutiky v 18.-19.stol.</vt:lpstr>
      <vt:lpstr>Formování hermeneutiky v 18. -19.století </vt:lpstr>
      <vt:lpstr>Formování hermeneutiky v 18-19.století</vt:lpstr>
      <vt:lpstr>Formování univerzální hermeneutiky  v 20.století</vt:lpstr>
      <vt:lpstr>Formování univerzální hermeneutiky v 20.století</vt:lpstr>
      <vt:lpstr>Formování univerzální hermeneutiky v 20století</vt:lpstr>
      <vt:lpstr>Formování univerzální hermeneutiky v 20.století </vt:lpstr>
      <vt:lpstr>Formování univerzální hermeneutiky v 20.století</vt:lpstr>
      <vt:lpstr>Formování univerzální hermeneutiky v 20.století</vt:lpstr>
      <vt:lpstr>Formování univerzální hermeneutiky v 20.století</vt:lpstr>
      <vt:lpstr>Formování univerzální hermeneutiky v 20.století </vt:lpstr>
      <vt:lpstr>Formování univerzální hermeneutiky v 20.století</vt:lpstr>
      <vt:lpstr>Formování univerzální hermeneutiky v 20.století</vt:lpstr>
      <vt:lpstr>Formování univerzální hermeneutiky v  20.století</vt:lpstr>
      <vt:lpstr>Formování univerzální hermeneutiky v 20.století</vt:lpstr>
      <vt:lpstr>Formování univerzální hermeneutiky v 20.století</vt:lpstr>
      <vt:lpstr>Formování univerzální hermeneutiky v 20.století</vt:lpstr>
      <vt:lpstr>Formování univerzální hermeneutiky v 20.století</vt:lpstr>
      <vt:lpstr>Formování univerzální hermeneutiky v  20.století</vt:lpstr>
      <vt:lpstr>Formování univerzální hermeneutiky v 20.století</vt:lpstr>
      <vt:lpstr>Formování univerzální hermeneutiky v 20.století</vt:lpstr>
      <vt:lpstr>Formování univerzální hermeneutiky v 20.století</vt:lpstr>
      <vt:lpstr>Formování univerzální hermeneutiky v 20.století</vt:lpstr>
      <vt:lpstr>Formování univerzální hermeneutiky v  20.století </vt:lpstr>
      <vt:lpstr>Formování univerzální hermeneutiky v    20.století  </vt:lpstr>
      <vt:lpstr>Filosofická hermeneutika v 20.století </vt:lpstr>
      <vt:lpstr>Filosofická hermeneutika v 20.století</vt:lpstr>
      <vt:lpstr>Filosofická hermeneutika 20.století</vt:lpstr>
      <vt:lpstr>Filozofická hermeneutika 20.století</vt:lpstr>
      <vt:lpstr>Filosofická hermeneutika 20.století</vt:lpstr>
      <vt:lpstr>Filozofická hermeneutika 20.století</vt:lpstr>
      <vt:lpstr>Filosofická hermeneutika v 20.století </vt:lpstr>
      <vt:lpstr>Filosofická hermeneutika 20.století</vt:lpstr>
      <vt:lpstr>Filosofická hermeneutika 20.století</vt:lpstr>
      <vt:lpstr>Filozofická hermeneutika 20.století</vt:lpstr>
      <vt:lpstr>Filozofická hermeneutika 20.století</vt:lpstr>
      <vt:lpstr>Filosofická hermeneutika 20.století</vt:lpstr>
      <vt:lpstr>Filosofická hermeneutika 20.století</vt:lpstr>
      <vt:lpstr>Filosofická hermeneutika 20.století</vt:lpstr>
      <vt:lpstr>Filosofická hermeneutika 20.století</vt:lpstr>
      <vt:lpstr>Filosofická hermeneutika 20.století</vt:lpstr>
      <vt:lpstr>Hermeneuti 20.století</vt:lpstr>
      <vt:lpstr>Filosofická hermeneutika 20.století</vt:lpstr>
      <vt:lpstr>Filosofická hermeneutika 20.století</vt:lpstr>
      <vt:lpstr>Filosofická hermeneutika 20.století</vt:lpstr>
      <vt:lpstr>Filosofická hermeneutika 20.století</vt:lpstr>
      <vt:lpstr>Filosofická hermeneutika 20.století</vt:lpstr>
      <vt:lpstr>Filosofická hermeneutika 20.století </vt:lpstr>
      <vt:lpstr>Filosofická hermeneutika 20.století</vt:lpstr>
      <vt:lpstr>Filosofická hermeneutika 20.století</vt:lpstr>
      <vt:lpstr>Filosofická hermeneutika 20.století</vt:lpstr>
      <vt:lpstr>Filosofická hermeneutika 20.století</vt:lpstr>
      <vt:lpstr>Filosofická hermeneutika 20.století</vt:lpstr>
      <vt:lpstr>Filosofická hermeneutika 20.století</vt:lpstr>
      <vt:lpstr>Filosofická hermeneutika 20.století</vt:lpstr>
      <vt:lpstr>Filosofická hermeneutika 20.století </vt:lpstr>
      <vt:lpstr>Filosofická hermeneutika 20.století</vt:lpstr>
      <vt:lpstr>Hermeneutika tradice a předsudků</vt:lpstr>
      <vt:lpstr>Filosofická hermeneutika 20.století</vt:lpstr>
      <vt:lpstr>Filosofická hermeneutika 20.století</vt:lpstr>
      <vt:lpstr>Filosofická hermeneutika 20.století</vt:lpstr>
      <vt:lpstr>Filosofická hermeneutika 20.století</vt:lpstr>
      <vt:lpstr>Filosofická hermeneutika 20.století</vt:lpstr>
      <vt:lpstr>Filosofická hermeneutika 20.století</vt:lpstr>
      <vt:lpstr>Filosofická hermeneutika 20.století</vt:lpstr>
      <vt:lpstr>Filosofická hermeneutika 20.století</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Jan Ligus</dc:creator>
  <cp:lastModifiedBy>prof. ThDr. Ján Liguš, Th.D.</cp:lastModifiedBy>
  <cp:revision>597</cp:revision>
  <dcterms:created xsi:type="dcterms:W3CDTF">2016-09-23T07:43:51Z</dcterms:created>
  <dcterms:modified xsi:type="dcterms:W3CDTF">2019-10-02T11:48:42Z</dcterms:modified>
</cp:coreProperties>
</file>