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64" r:id="rId3"/>
    <p:sldId id="274" r:id="rId4"/>
    <p:sldId id="270" r:id="rId5"/>
    <p:sldId id="260" r:id="rId6"/>
    <p:sldId id="271" r:id="rId7"/>
    <p:sldId id="273" r:id="rId8"/>
    <p:sldId id="275" r:id="rId9"/>
    <p:sldId id="278" r:id="rId10"/>
    <p:sldId id="277" r:id="rId11"/>
    <p:sldId id="276" r:id="rId12"/>
    <p:sldId id="280" r:id="rId13"/>
    <p:sldId id="279" r:id="rId14"/>
    <p:sldId id="281" r:id="rId15"/>
    <p:sldId id="282" r:id="rId16"/>
    <p:sldId id="265" r:id="rId17"/>
    <p:sldId id="267" r:id="rId18"/>
    <p:sldId id="268" r:id="rId19"/>
    <p:sldId id="269" r:id="rId20"/>
    <p:sldId id="258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CB9005-555C-0A3F-5781-6321D1C10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907897-226A-9AB1-59B9-FF70D677F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4D61CC-8B0F-D2EB-70F2-B8AD461DB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3B7006-E2DD-C3D0-AB74-17C067DC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BE1F25-EC72-7084-3EA6-7A599C64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27F0F-4F4F-999D-CFBB-F891BA066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FF98262-EBD3-9E12-3D04-4CF6E51CD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E20E73-4207-0E72-4A66-352A8DDB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10B2C5-34C7-9D50-EB0D-7C8D4594D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E3B304-D1BA-CE91-7FB0-062C96AC9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DEA7BDD-4DEA-00BC-C785-D74AD8C3C0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0046BB7-593A-5B5C-54F8-A77650D7D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9ED112-D0F2-4AFC-9FF9-C0D7973A1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7A8854-BE50-EA10-C55E-394DE0092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08CFF9-AD69-34CA-7D57-59BA8C4A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2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4704E-B578-FB86-0A7A-04FC6F0D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A9FD42-A53F-FEEF-42EC-720A73C39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75E57B-88D0-2288-0936-20AE4294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8D92B3-F3C5-382C-FD5C-5A276BF0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045844-82D0-5474-E37C-DAFD3740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3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D5E4B8-2079-EAEA-A593-BBF9D53F4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28CB1F-FAF8-6646-94A2-754667D37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DD8F96-078D-35A3-5874-88C462F3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A74DBF-D4C9-5692-D9A3-F1648B3CF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42E06C-1D1B-DE58-FE8F-62BAA052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6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AE808-E844-12F6-AEC1-50C2BFE58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09D660-C3A6-BEB5-1250-D14E0EEB6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E5ACEE-5B6A-8996-D1AA-92E9D0C43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6EA3D6-CDE1-5782-6B2F-7C445DB75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64DA26-D140-78BC-DC1D-C03F3FC95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43E2F3-05BB-DC5B-BAC4-729E4A45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6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E7BC11-9E7F-5E60-FFE7-DBC57484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78AC05-7532-0951-D369-58A85DDB6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0A9331-D083-18B8-51F6-5921927DF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30E7E41-746B-3F59-6729-6B66B6708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ED84D6F-B4DF-B46B-E1B7-A187E436A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7D0871F-F0BD-A859-8878-E60DA397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D33D71-0AF5-2E6F-8B20-0F7B3F18A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7E1FA76-5F6D-6C65-A9BC-9DB86C5E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5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EAE50-D6EB-454A-CD63-68F7D756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4B44977-B8EE-22E7-A459-C10AAD485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4B8941-750C-6443-61FE-FA68F0F5B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8705CC-16D2-C39F-3D35-C69A4683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2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A35E236-0B9D-C698-34DD-4F8066EC0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2FBF961-9172-2ACC-2F51-AC664B32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A3303A-0B37-6EF1-FC8E-C728A454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33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7C04A-525C-A874-73B6-AAC8E7497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916B3F-2882-2319-1C01-2EF33DD68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FA0367F-4782-6A30-7FD5-358DC56AA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CBD56FA-7CD0-4DB5-C621-C0066FE5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D3B7E9-55F1-F24A-15D1-DD4CBE3FF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61C51A-B260-C7BD-EA97-FF37E0A1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3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7D9BC-DAAC-D603-9800-A639A420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ABE7322-51FB-5307-210E-018DE15AB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2C4A211-DA3D-90E9-D69D-DDAD931B9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1B60F0-DA67-ACD0-0BF5-8BAAEE590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F8ECDD-71DE-FD38-381F-9302C3455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63A7D2-EE16-C2DA-00C1-43561518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9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A42A9A3-8E40-3D31-AD36-17C81955F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52E3C9-AA6D-B7D0-C385-7A7B88174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BE38CE-DA34-3A87-9850-CEBE8AE1D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C9A56A-DC30-3384-AFAA-536517F97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E268BB-2CF3-D47A-DFD4-4B9FF271C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6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eg-ego.eu/en/threads/europe-on-the-road/the-history-of-tourism" TargetMode="External"/><Relationship Id="rId2" Type="http://schemas.openxmlformats.org/officeDocument/2006/relationships/hyperlink" Target="https://www.youtube.com/watch?v=xVRb9EU-bk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ACkE2QEayeY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anchor="b">
            <a:normAutofit/>
          </a:bodyPr>
          <a:lstStyle/>
          <a:p>
            <a:r>
              <a:rPr lang="en-US" sz="5200" dirty="0">
                <a:solidFill>
                  <a:schemeClr val="tx2"/>
                </a:solidFill>
              </a:rPr>
              <a:t>Tourism</a:t>
            </a:r>
            <a:r>
              <a:rPr lang="cs-CZ" sz="5200" dirty="0">
                <a:solidFill>
                  <a:schemeClr val="tx2"/>
                </a:solidFill>
              </a:rPr>
              <a:t> Marketing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02135" y="4001587"/>
            <a:ext cx="5188034" cy="908516"/>
          </a:xfrm>
        </p:spPr>
        <p:txBody>
          <a:bodyPr>
            <a:normAutofit/>
          </a:bodyPr>
          <a:lstStyle/>
          <a:p>
            <a:r>
              <a:rPr lang="cs-CZ" sz="1400" dirty="0">
                <a:solidFill>
                  <a:schemeClr val="tx2"/>
                </a:solidFill>
              </a:rPr>
              <a:t>Petra Koudelková</a:t>
            </a:r>
            <a:endParaRPr lang="en-US" sz="1400" dirty="0">
              <a:solidFill>
                <a:schemeClr val="tx2"/>
              </a:solidFill>
            </a:endParaRPr>
          </a:p>
          <a:p>
            <a:r>
              <a:rPr lang="cs-CZ" sz="1400" dirty="0" err="1">
                <a:solidFill>
                  <a:schemeClr val="tx2"/>
                </a:solidFill>
              </a:rPr>
              <a:t>Tourism</a:t>
            </a:r>
            <a:r>
              <a:rPr lang="cs-CZ" sz="1400" dirty="0">
                <a:solidFill>
                  <a:schemeClr val="tx2"/>
                </a:solidFill>
              </a:rPr>
              <a:t> and </a:t>
            </a:r>
            <a:r>
              <a:rPr lang="cs-CZ" sz="1400" dirty="0" err="1">
                <a:solidFill>
                  <a:schemeClr val="tx2"/>
                </a:solidFill>
              </a:rPr>
              <a:t>its</a:t>
            </a:r>
            <a:r>
              <a:rPr lang="cs-CZ" sz="1400" dirty="0">
                <a:solidFill>
                  <a:schemeClr val="tx2"/>
                </a:solidFill>
              </a:rPr>
              <a:t> </a:t>
            </a:r>
            <a:r>
              <a:rPr lang="cs-CZ" sz="1400" dirty="0" err="1">
                <a:solidFill>
                  <a:schemeClr val="tx2"/>
                </a:solidFill>
              </a:rPr>
              <a:t>history</a:t>
            </a:r>
            <a:endParaRPr lang="cs-CZ" sz="1400" dirty="0">
              <a:solidFill>
                <a:schemeClr val="tx2"/>
              </a:solidFill>
            </a:endParaRPr>
          </a:p>
          <a:p>
            <a:endParaRPr lang="en-US" sz="800" dirty="0">
              <a:solidFill>
                <a:schemeClr val="tx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35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40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91" name="Picture 3090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093" name="Rectangle 3092">
            <a:extLst>
              <a:ext uri="{FF2B5EF4-FFF2-40B4-BE49-F238E27FC236}">
                <a16:creationId xmlns:a16="http://schemas.microsoft.com/office/drawing/2014/main" id="{58D235B8-3D10-493F-88AC-84BB404C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80" name="Picture 8" descr="Water disaster, tourism - Graphic Online">
            <a:extLst>
              <a:ext uri="{FF2B5EF4-FFF2-40B4-BE49-F238E27FC236}">
                <a16:creationId xmlns:a16="http://schemas.microsoft.com/office/drawing/2014/main" id="{0209B97D-3F06-7F60-BBED-C78AEA0C5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r="1953"/>
          <a:stretch/>
        </p:blipFill>
        <p:spPr bwMode="auto">
          <a:xfrm>
            <a:off x="20" y="10"/>
            <a:ext cx="6097022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elving into Disasters">
            <a:extLst>
              <a:ext uri="{FF2B5EF4-FFF2-40B4-BE49-F238E27FC236}">
                <a16:creationId xmlns:a16="http://schemas.microsoft.com/office/drawing/2014/main" id="{77941E45-C04C-1489-C86C-3517723C2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4" r="-2" b="2602"/>
          <a:stretch/>
        </p:blipFill>
        <p:spPr bwMode="auto">
          <a:xfrm>
            <a:off x="6098422" y="10"/>
            <a:ext cx="609357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saster Tourism: Do the Savings Justify the Price?">
            <a:extLst>
              <a:ext uri="{FF2B5EF4-FFF2-40B4-BE49-F238E27FC236}">
                <a16:creationId xmlns:a16="http://schemas.microsoft.com/office/drawing/2014/main" id="{7A31682C-C916-79CB-91C8-9E64A2F51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" b="1"/>
          <a:stretch/>
        </p:blipFill>
        <p:spPr bwMode="auto">
          <a:xfrm>
            <a:off x="7328" y="3429000"/>
            <a:ext cx="609357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řežili Osvětim a vyprávějí, čím prošli. Poslechněte si je - Aktuálně.cz">
            <a:extLst>
              <a:ext uri="{FF2B5EF4-FFF2-40B4-BE49-F238E27FC236}">
                <a16:creationId xmlns:a16="http://schemas.microsoft.com/office/drawing/2014/main" id="{7110AD57-F641-B706-AB52-5D2CE2FEC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r="1" b="1"/>
          <a:stretch/>
        </p:blipFill>
        <p:spPr bwMode="auto">
          <a:xfrm>
            <a:off x="6101860" y="3429000"/>
            <a:ext cx="609357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AF5205AF-E0D9-7059-CB4D-B713642B0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503" y="3512261"/>
            <a:ext cx="9801082" cy="20596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Disaster tourism</a:t>
            </a:r>
          </a:p>
        </p:txBody>
      </p:sp>
    </p:spTree>
    <p:extLst>
      <p:ext uri="{BB962C8B-B14F-4D97-AF65-F5344CB8AC3E}">
        <p14:creationId xmlns:p14="http://schemas.microsoft.com/office/powerpoint/2010/main" val="254568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40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1" name="Picture 2070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073" name="Rectangle 2072">
            <a:extLst>
              <a:ext uri="{FF2B5EF4-FFF2-40B4-BE49-F238E27FC236}">
                <a16:creationId xmlns:a16="http://schemas.microsoft.com/office/drawing/2014/main" id="{58D235B8-3D10-493F-88AC-84BB404C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5" name="Rectangle 20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6" name="Picture 8" descr="Munich Oktoberfest 2024: Essential Dates, Must-See Festivities and Insider  Tips">
            <a:extLst>
              <a:ext uri="{FF2B5EF4-FFF2-40B4-BE49-F238E27FC236}">
                <a16:creationId xmlns:a16="http://schemas.microsoft.com/office/drawing/2014/main" id="{F949430F-94E8-91D9-FCB4-6550D0E9D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" r="1" b="1"/>
          <a:stretch/>
        </p:blipFill>
        <p:spPr bwMode="auto">
          <a:xfrm>
            <a:off x="20" y="10"/>
            <a:ext cx="6097022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Šneci – tradiční francouzská pochoutka | CK Mundo">
            <a:extLst>
              <a:ext uri="{FF2B5EF4-FFF2-40B4-BE49-F238E27FC236}">
                <a16:creationId xmlns:a16="http://schemas.microsoft.com/office/drawing/2014/main" id="{A7382BBB-6114-A5A1-07F4-14BF202B9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7" r="-1" b="10906"/>
          <a:stretch/>
        </p:blipFill>
        <p:spPr bwMode="auto">
          <a:xfrm>
            <a:off x="6098422" y="10"/>
            <a:ext cx="609357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lasický ruský boršč - TopRecepty.cz">
            <a:extLst>
              <a:ext uri="{FF2B5EF4-FFF2-40B4-BE49-F238E27FC236}">
                <a16:creationId xmlns:a16="http://schemas.microsoft.com/office/drawing/2014/main" id="{7C73052A-7A24-72F5-9ECA-7B991DF0D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5" r="-1" b="6437"/>
          <a:stretch/>
        </p:blipFill>
        <p:spPr bwMode="auto">
          <a:xfrm>
            <a:off x="7328" y="3429000"/>
            <a:ext cx="609357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Švýcarská čokoláda: to jsou značky jako Nestlé, Lindt nebo Alpenrose |  Magazín Radynacestu.cz">
            <a:extLst>
              <a:ext uri="{FF2B5EF4-FFF2-40B4-BE49-F238E27FC236}">
                <a16:creationId xmlns:a16="http://schemas.microsoft.com/office/drawing/2014/main" id="{136AE247-F1EE-7305-2CB8-7C70C4FFC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r="1" b="1"/>
          <a:stretch/>
        </p:blipFill>
        <p:spPr bwMode="auto">
          <a:xfrm>
            <a:off x="6101860" y="3429000"/>
            <a:ext cx="609357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ACC2FA8B-BA64-408E-3944-86F43FCB3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503" y="3512261"/>
            <a:ext cx="9801082" cy="20596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Gastrotourism</a:t>
            </a:r>
          </a:p>
        </p:txBody>
      </p:sp>
    </p:spTree>
    <p:extLst>
      <p:ext uri="{BB962C8B-B14F-4D97-AF65-F5344CB8AC3E}">
        <p14:creationId xmlns:p14="http://schemas.microsoft.com/office/powerpoint/2010/main" val="18807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7" name="Rectangle 6156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40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61" name="Rectangle 6160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63" name="Picture 6162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6165" name="Rectangle 6164">
            <a:extLst>
              <a:ext uri="{FF2B5EF4-FFF2-40B4-BE49-F238E27FC236}">
                <a16:creationId xmlns:a16="http://schemas.microsoft.com/office/drawing/2014/main" id="{58D235B8-3D10-493F-88AC-84BB404C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67" name="Rectangle 616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52" name="Picture 8" descr="A Guide to MICE Industry">
            <a:extLst>
              <a:ext uri="{FF2B5EF4-FFF2-40B4-BE49-F238E27FC236}">
                <a16:creationId xmlns:a16="http://schemas.microsoft.com/office/drawing/2014/main" id="{3C960062-A78A-6F32-7682-B936417BC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" b="2"/>
          <a:stretch/>
        </p:blipFill>
        <p:spPr bwMode="auto">
          <a:xfrm>
            <a:off x="20" y="10"/>
            <a:ext cx="6097022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6 Ways To Manage Business Growth">
            <a:extLst>
              <a:ext uri="{FF2B5EF4-FFF2-40B4-BE49-F238E27FC236}">
                <a16:creationId xmlns:a16="http://schemas.microsoft.com/office/drawing/2014/main" id="{0B922B55-14EA-E1B5-1156-84D5EFE0C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3" r="-2" b="10363"/>
          <a:stretch/>
        </p:blipFill>
        <p:spPr bwMode="auto">
          <a:xfrm>
            <a:off x="6098422" y="10"/>
            <a:ext cx="609357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ítejte v Kongresovém centru Praha">
            <a:extLst>
              <a:ext uri="{FF2B5EF4-FFF2-40B4-BE49-F238E27FC236}">
                <a16:creationId xmlns:a16="http://schemas.microsoft.com/office/drawing/2014/main" id="{D3B4FEA6-4946-1D0B-9677-BBF241453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7" r="10487" b="-1"/>
          <a:stretch/>
        </p:blipFill>
        <p:spPr bwMode="auto">
          <a:xfrm>
            <a:off x="7328" y="3429000"/>
            <a:ext cx="609357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lavní město zrevitalizuje a zrekonstruuje Výstaviště Praha Holešovice |  ParlamentniListy.cz – politika ze všech stran">
            <a:extLst>
              <a:ext uri="{FF2B5EF4-FFF2-40B4-BE49-F238E27FC236}">
                <a16:creationId xmlns:a16="http://schemas.microsoft.com/office/drawing/2014/main" id="{FE879440-0B06-F966-DEC4-12573222F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r="11789" b="1"/>
          <a:stretch/>
        </p:blipFill>
        <p:spPr bwMode="auto">
          <a:xfrm>
            <a:off x="6101860" y="3429000"/>
            <a:ext cx="609357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37E6086-0D33-7739-D081-91DA07CD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503" y="3512261"/>
            <a:ext cx="9801082" cy="20596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Business </a:t>
            </a:r>
            <a:r>
              <a:rPr lang="cs-CZ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tourism</a:t>
            </a:r>
            <a:r>
              <a:rPr lang="cs-CZ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</a:t>
            </a:r>
            <a:r>
              <a:rPr lang="cs-CZ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including</a:t>
            </a:r>
            <a:r>
              <a:rPr lang="cs-CZ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MICE)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092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50" name="Rectangle 5149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2" name="Rectangle 5151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40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54" name="Rectangle 5153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56" name="Picture 5155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5158" name="Rectangle 5157">
            <a:extLst>
              <a:ext uri="{FF2B5EF4-FFF2-40B4-BE49-F238E27FC236}">
                <a16:creationId xmlns:a16="http://schemas.microsoft.com/office/drawing/2014/main" id="{58D235B8-3D10-493F-88AC-84BB404C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60" name="Rectangle 515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32" name="Picture 12" descr="Mekka – Wikipedie">
            <a:extLst>
              <a:ext uri="{FF2B5EF4-FFF2-40B4-BE49-F238E27FC236}">
                <a16:creationId xmlns:a16="http://schemas.microsoft.com/office/drawing/2014/main" id="{1F8CC808-B79F-24F6-3630-96746AA2A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6" r="2" b="2"/>
          <a:stretch/>
        </p:blipFill>
        <p:spPr bwMode="auto">
          <a:xfrm>
            <a:off x="20" y="10"/>
            <a:ext cx="6097022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rancie, Lourdes (Lourdy) | CK Mundo">
            <a:extLst>
              <a:ext uri="{FF2B5EF4-FFF2-40B4-BE49-F238E27FC236}">
                <a16:creationId xmlns:a16="http://schemas.microsoft.com/office/drawing/2014/main" id="{B4A106CF-C04F-48B7-75EA-B49EB7337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1" r="-1" b="3281"/>
          <a:stretch/>
        </p:blipFill>
        <p:spPr bwMode="auto">
          <a:xfrm>
            <a:off x="6098422" y="10"/>
            <a:ext cx="609357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antiago de Compostela je pro křesťany mimořádně důležitým místem |  Desperado.cz">
            <a:extLst>
              <a:ext uri="{FF2B5EF4-FFF2-40B4-BE49-F238E27FC236}">
                <a16:creationId xmlns:a16="http://schemas.microsoft.com/office/drawing/2014/main" id="{F6F41CE3-CA8A-168C-759C-9ECFA4FCE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0" r="-1" b="5973"/>
          <a:stretch/>
        </p:blipFill>
        <p:spPr bwMode="auto">
          <a:xfrm>
            <a:off x="7328" y="3429000"/>
            <a:ext cx="609357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Zeď nářků v Jeruzalémě: odhalte její tajemství | Magazín Radynacestu.cz">
            <a:extLst>
              <a:ext uri="{FF2B5EF4-FFF2-40B4-BE49-F238E27FC236}">
                <a16:creationId xmlns:a16="http://schemas.microsoft.com/office/drawing/2014/main" id="{5C6163D8-850F-9318-3674-45E3352A0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" b="1"/>
          <a:stretch/>
        </p:blipFill>
        <p:spPr bwMode="auto">
          <a:xfrm>
            <a:off x="6101860" y="3429000"/>
            <a:ext cx="609357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54429BC-9204-1168-6A13-FA036B23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503" y="3512261"/>
            <a:ext cx="9801082" cy="20596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Pilgrimage tourism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089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Horská vs. silniční cyklistika - pohled hobíka | MTBIKER magazín">
            <a:extLst>
              <a:ext uri="{FF2B5EF4-FFF2-40B4-BE49-F238E27FC236}">
                <a16:creationId xmlns:a16="http://schemas.microsoft.com/office/drawing/2014/main" id="{58DA439B-443C-9DC9-4729-965C094A997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9" y="5395712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23A7790-E071-08A7-6242-718A4C8B6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738388"/>
            <a:ext cx="5157787" cy="823912"/>
          </a:xfrm>
        </p:spPr>
        <p:txBody>
          <a:bodyPr/>
          <a:lstStyle/>
          <a:p>
            <a:r>
              <a:rPr lang="cs-CZ" dirty="0" err="1"/>
              <a:t>Recreation</a:t>
            </a:r>
            <a:r>
              <a:rPr lang="cs-CZ" dirty="0"/>
              <a:t> </a:t>
            </a:r>
            <a:r>
              <a:rPr lang="cs-CZ" dirty="0" err="1"/>
              <a:t>tourism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49BBC17F-8DAB-1FBB-7ABE-1656AC32D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1509" y="738388"/>
            <a:ext cx="5183188" cy="823912"/>
          </a:xfrm>
        </p:spPr>
        <p:txBody>
          <a:bodyPr/>
          <a:lstStyle/>
          <a:p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tourism</a:t>
            </a:r>
            <a:endParaRPr lang="cs-CZ" dirty="0"/>
          </a:p>
        </p:txBody>
      </p:sp>
      <p:pic>
        <p:nvPicPr>
          <p:cNvPr id="7170" name="Picture 2" descr="Po covidovém období se vrátil zájem o turismus v ČR, uvedl Klub českých  turistů | ČeskéNoviny.cz">
            <a:extLst>
              <a:ext uri="{FF2B5EF4-FFF2-40B4-BE49-F238E27FC236}">
                <a16:creationId xmlns:a16="http://schemas.microsoft.com/office/drawing/2014/main" id="{020B49EF-DC5E-938E-6656-2071D057B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9" y="181665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amia Resort &amp; Spa, Phu Quoc (aktualizované ceny na rok 2024)">
            <a:extLst>
              <a:ext uri="{FF2B5EF4-FFF2-40B4-BE49-F238E27FC236}">
                <a16:creationId xmlns:a16="http://schemas.microsoft.com/office/drawing/2014/main" id="{44FB8C5C-9A4D-C1EF-B3A3-E95E0E381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69" y="3466829"/>
            <a:ext cx="3162300" cy="210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ulturní turismus: výlet do Moskvy">
            <a:extLst>
              <a:ext uri="{FF2B5EF4-FFF2-40B4-BE49-F238E27FC236}">
                <a16:creationId xmlns:a16="http://schemas.microsoft.com/office/drawing/2014/main" id="{FE98CC26-FBF1-C1FE-AEA7-A0A191917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615" y="1780775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etronome Festival Prague uvede zahraniční hvězdy i výjimečný koncert  českých zpěvaček | Reflex.cz">
            <a:extLst>
              <a:ext uri="{FF2B5EF4-FFF2-40B4-BE49-F238E27FC236}">
                <a16:creationId xmlns:a16="http://schemas.microsoft.com/office/drawing/2014/main" id="{7E61DB99-F578-9A19-02C6-BD9256386CD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509" y="3400525"/>
            <a:ext cx="3282544" cy="18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Pražský Silvestrovský koncert (Classics international) - ColosseumTicket |  Vstupenky - online prodej | Divadlo, koncerty klasické hudby, muzikály,  balet, opera | Praha, Brno, Ostrava.">
            <a:extLst>
              <a:ext uri="{FF2B5EF4-FFF2-40B4-BE49-F238E27FC236}">
                <a16:creationId xmlns:a16="http://schemas.microsoft.com/office/drawing/2014/main" id="{986DA0D4-A320-54E0-21CF-C1BB6E05A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165" y="5238750"/>
            <a:ext cx="2819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904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559294"/>
            <a:ext cx="12191999" cy="6298279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428"/>
            <a:ext cx="6096001" cy="6858000"/>
          </a:xfrm>
          <a:prstGeom prst="rect">
            <a:avLst/>
          </a:prstGeom>
          <a:gradFill>
            <a:gsLst>
              <a:gs pos="13000">
                <a:srgbClr val="000000">
                  <a:alpha val="72000"/>
                </a:srgbClr>
              </a:gs>
              <a:gs pos="99000">
                <a:schemeClr val="accent1">
                  <a:lumMod val="50000"/>
                  <a:alpha val="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6C1952-79D3-899B-F266-09722CCF2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136" y="1028700"/>
            <a:ext cx="9947305" cy="10906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4800" dirty="0" err="1">
                <a:solidFill>
                  <a:srgbClr val="FFFFFF"/>
                </a:solidFill>
              </a:rPr>
              <a:t>Space</a:t>
            </a:r>
            <a:r>
              <a:rPr lang="cs-CZ" sz="4800" dirty="0">
                <a:solidFill>
                  <a:srgbClr val="FFFFFF"/>
                </a:solidFill>
              </a:rPr>
              <a:t> </a:t>
            </a:r>
            <a:r>
              <a:rPr lang="cs-CZ" sz="4800" dirty="0" err="1">
                <a:solidFill>
                  <a:srgbClr val="FFFFFF"/>
                </a:solidFill>
              </a:rPr>
              <a:t>tourism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8207" name="Freeform: Shape 8206">
            <a:extLst>
              <a:ext uri="{FF2B5EF4-FFF2-40B4-BE49-F238E27FC236}">
                <a16:creationId xmlns:a16="http://schemas.microsoft.com/office/drawing/2014/main" id="{32B3ACB3-D689-442E-8A40-8680B0FE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063256" y="400727"/>
            <a:ext cx="4065484" cy="884906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"/>
                </a:schemeClr>
              </a:gs>
              <a:gs pos="68000">
                <a:schemeClr val="accent1">
                  <a:alpha val="1500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 descr="Space Technology Investments: The Future of Space Tourism">
            <a:extLst>
              <a:ext uri="{FF2B5EF4-FFF2-40B4-BE49-F238E27FC236}">
                <a16:creationId xmlns:a16="http://schemas.microsoft.com/office/drawing/2014/main" id="{CAACDD9B-F16E-F5BD-4C5F-A23FDAA5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1" r="-1" b="4283"/>
          <a:stretch/>
        </p:blipFill>
        <p:spPr bwMode="auto">
          <a:xfrm>
            <a:off x="2343302" y="3351745"/>
            <a:ext cx="7519558" cy="3506255"/>
          </a:xfrm>
          <a:custGeom>
            <a:avLst/>
            <a:gdLst/>
            <a:ahLst/>
            <a:cxnLst/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89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History</a:t>
            </a:r>
            <a:r>
              <a:rPr lang="cs-CZ" dirty="0"/>
              <a:t> in </a:t>
            </a:r>
            <a:r>
              <a:rPr lang="cs-CZ" dirty="0" err="1"/>
              <a:t>brief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In ancient </a:t>
            </a:r>
            <a:r>
              <a:rPr lang="cs-CZ" dirty="0" err="1"/>
              <a:t>R</a:t>
            </a:r>
            <a:r>
              <a:rPr lang="en-US" dirty="0" err="1"/>
              <a:t>ome</a:t>
            </a:r>
            <a:r>
              <a:rPr lang="en-US" dirty="0"/>
              <a:t> and Ancient Greece travelled the people because of fun. They don´t want to spent their vacation in home. 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1st </a:t>
            </a:r>
            <a:r>
              <a:rPr lang="en-US" dirty="0"/>
              <a:t>itinerary from the season Emperor Diocletian</a:t>
            </a:r>
          </a:p>
          <a:p>
            <a:endParaRPr lang="cs-CZ" dirty="0"/>
          </a:p>
          <a:p>
            <a:r>
              <a:rPr lang="en-US" dirty="0" err="1"/>
              <a:t>Peutinger</a:t>
            </a:r>
            <a:r>
              <a:rPr lang="en-US" dirty="0"/>
              <a:t> map of paths (Tabula Peutingeriana</a:t>
            </a:r>
            <a:r>
              <a:rPr lang="cs-CZ" dirty="0"/>
              <a:t>)</a:t>
            </a: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019" y="2933308"/>
            <a:ext cx="1344180" cy="17843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043055"/>
            <a:ext cx="10058400" cy="145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6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8508F5A-F737-17A4-F3CE-B713A83DA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History</a:t>
            </a:r>
            <a:r>
              <a:rPr lang="cs-CZ" dirty="0"/>
              <a:t> in </a:t>
            </a:r>
            <a:r>
              <a:rPr lang="cs-CZ" dirty="0" err="1"/>
              <a:t>brief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In </a:t>
            </a:r>
            <a:r>
              <a:rPr lang="en-US" dirty="0"/>
              <a:t>mid</a:t>
            </a:r>
            <a:r>
              <a:rPr lang="cs-CZ" dirty="0"/>
              <a:t>l</a:t>
            </a:r>
            <a:r>
              <a:rPr lang="en-US" dirty="0"/>
              <a:t>le</a:t>
            </a:r>
            <a:r>
              <a:rPr lang="cs-CZ" dirty="0"/>
              <a:t> </a:t>
            </a:r>
            <a:r>
              <a:rPr lang="en-US" dirty="0"/>
              <a:t>age was the main reason pilgrimage</a:t>
            </a:r>
            <a:r>
              <a:rPr lang="cs-CZ" dirty="0"/>
              <a:t>. </a:t>
            </a:r>
            <a:r>
              <a:rPr lang="en-US" dirty="0"/>
              <a:t>The </a:t>
            </a:r>
            <a:r>
              <a:rPr lang="en-US" dirty="0" err="1"/>
              <a:t>organisers</a:t>
            </a:r>
            <a:r>
              <a:rPr lang="en-US" dirty="0"/>
              <a:t> arranged the tourism basics of itineraries and places to eat and sleep.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Later</a:t>
            </a:r>
            <a:r>
              <a:rPr lang="cs-CZ" dirty="0"/>
              <a:t>: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journeys</a:t>
            </a:r>
            <a:r>
              <a:rPr lang="cs-CZ" dirty="0"/>
              <a:t> and/</a:t>
            </a:r>
            <a:r>
              <a:rPr lang="cs-CZ" dirty="0" err="1"/>
              <a:t>or</a:t>
            </a:r>
            <a:r>
              <a:rPr lang="cs-CZ" dirty="0"/>
              <a:t> business </a:t>
            </a:r>
            <a:r>
              <a:rPr lang="cs-CZ" dirty="0" err="1"/>
              <a:t>travelling</a:t>
            </a:r>
            <a:endParaRPr lang="cs-CZ" dirty="0"/>
          </a:p>
        </p:txBody>
      </p:sp>
      <p:pic>
        <p:nvPicPr>
          <p:cNvPr id="4" name="Obrázek 3" descr="středově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94304" y="4224173"/>
            <a:ext cx="2368023" cy="19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34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 err="1"/>
              <a:t>Pioneers</a:t>
            </a:r>
            <a:r>
              <a:rPr lang="cs-CZ" dirty="0"/>
              <a:t> in </a:t>
            </a:r>
            <a:r>
              <a:rPr lang="cs-CZ" dirty="0" err="1"/>
              <a:t>Tourism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Thomas Cook – organised tourism</a:t>
            </a:r>
          </a:p>
          <a:p>
            <a:pPr lvl="1"/>
            <a:r>
              <a:rPr lang="en-US" dirty="0"/>
              <a:t>5.7.1841 first organised journey by train from Leicester to Loughborough for 570 people </a:t>
            </a:r>
          </a:p>
          <a:p>
            <a:pPr lvl="1"/>
            <a:r>
              <a:rPr lang="en-US" dirty="0"/>
              <a:t>Some services are still use in modern management of TA</a:t>
            </a:r>
            <a:endParaRPr lang="cs-CZ" dirty="0"/>
          </a:p>
          <a:p>
            <a:pPr lvl="1"/>
            <a:endParaRPr lang="en-US" dirty="0"/>
          </a:p>
          <a:p>
            <a:r>
              <a:rPr lang="en-US" dirty="0"/>
              <a:t>Karl </a:t>
            </a:r>
            <a:r>
              <a:rPr lang="en-US" dirty="0" err="1"/>
              <a:t>Beadecker</a:t>
            </a:r>
            <a:endParaRPr lang="en-US" dirty="0"/>
          </a:p>
          <a:p>
            <a:pPr lvl="1"/>
            <a:r>
              <a:rPr lang="en-US" dirty="0"/>
              <a:t>First print book guide with detail information</a:t>
            </a:r>
            <a:endParaRPr lang="cs-CZ" dirty="0"/>
          </a:p>
          <a:p>
            <a:pPr lvl="1"/>
            <a:endParaRPr lang="en-US" dirty="0"/>
          </a:p>
          <a:p>
            <a:r>
              <a:rPr lang="en-US" dirty="0" err="1"/>
              <a:t>Mickele</a:t>
            </a:r>
            <a:r>
              <a:rPr lang="en-US" dirty="0"/>
              <a:t> de </a:t>
            </a:r>
            <a:r>
              <a:rPr lang="en-US" dirty="0" err="1"/>
              <a:t>Montaign</a:t>
            </a:r>
            <a:endParaRPr lang="en-US" dirty="0"/>
          </a:p>
          <a:p>
            <a:pPr lvl="1"/>
            <a:r>
              <a:rPr lang="en-US" dirty="0"/>
              <a:t>Description of Spas and Spa Map </a:t>
            </a:r>
          </a:p>
        </p:txBody>
      </p:sp>
    </p:spTree>
    <p:extLst>
      <p:ext uri="{BB962C8B-B14F-4D97-AF65-F5344CB8AC3E}">
        <p14:creationId xmlns:p14="http://schemas.microsoft.com/office/powerpoint/2010/main" val="2658682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Modern Tourism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From the 20th century</a:t>
            </a:r>
          </a:p>
          <a:p>
            <a:r>
              <a:rPr lang="en-US" dirty="0"/>
              <a:t>1 World War</a:t>
            </a:r>
          </a:p>
          <a:p>
            <a:r>
              <a:rPr lang="en-US" dirty="0"/>
              <a:t>2 World War</a:t>
            </a:r>
          </a:p>
          <a:p>
            <a:r>
              <a:rPr lang="en-US" dirty="0"/>
              <a:t>Development of Tourism different in west countries and countries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en-US" dirty="0"/>
              <a:t>communistic régime </a:t>
            </a:r>
            <a:endParaRPr lang="cs-CZ" dirty="0"/>
          </a:p>
          <a:p>
            <a:r>
              <a:rPr lang="en-US" dirty="0"/>
              <a:t>After the 1989 was the boom of travel agencies. In CZ were more than 3000 TA. Until this time there were 3-5 TA (The most </a:t>
            </a:r>
            <a:r>
              <a:rPr lang="cs-CZ" dirty="0" err="1"/>
              <a:t>f</a:t>
            </a:r>
            <a:r>
              <a:rPr lang="en-US" dirty="0" err="1"/>
              <a:t>amo</a:t>
            </a:r>
            <a:r>
              <a:rPr lang="cs-CZ" dirty="0"/>
              <a:t>u</a:t>
            </a:r>
            <a:r>
              <a:rPr lang="en-US" dirty="0"/>
              <a:t>s </a:t>
            </a:r>
            <a:r>
              <a:rPr lang="cs-CZ" dirty="0" err="1"/>
              <a:t>is</a:t>
            </a:r>
            <a:r>
              <a:rPr lang="en-US" dirty="0"/>
              <a:t> </a:t>
            </a:r>
            <a:r>
              <a:rPr lang="en-US" dirty="0" err="1"/>
              <a:t>Čedok</a:t>
            </a:r>
            <a:r>
              <a:rPr lang="en-US" dirty="0"/>
              <a:t> – est.1920</a:t>
            </a:r>
            <a:r>
              <a:rPr lang="cs-CZ" dirty="0"/>
              <a:t>)</a:t>
            </a:r>
          </a:p>
          <a:p>
            <a:r>
              <a:rPr lang="cs-CZ" dirty="0"/>
              <a:t>COVID – 19 - </a:t>
            </a:r>
            <a:r>
              <a:rPr lang="en-US" dirty="0"/>
              <a:t>a pandemic that has affected the world of travel </a:t>
            </a:r>
          </a:p>
        </p:txBody>
      </p:sp>
    </p:spTree>
    <p:extLst>
      <p:ext uri="{BB962C8B-B14F-4D97-AF65-F5344CB8AC3E}">
        <p14:creationId xmlns:p14="http://schemas.microsoft.com/office/powerpoint/2010/main" val="85462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Tourism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2nd largest industry in European Union</a:t>
            </a:r>
            <a:endParaRPr lang="cs-CZ" dirty="0"/>
          </a:p>
          <a:p>
            <a:endParaRPr lang="en-US" dirty="0"/>
          </a:p>
          <a:p>
            <a:r>
              <a:rPr lang="en-US" dirty="0"/>
              <a:t>Could envelopes other sector and industry and therefore has no </a:t>
            </a:r>
            <a:r>
              <a:rPr lang="en-US" dirty="0" err="1"/>
              <a:t>clea</a:t>
            </a:r>
            <a:r>
              <a:rPr lang="cs-CZ" dirty="0"/>
              <a:t>r</a:t>
            </a:r>
            <a:r>
              <a:rPr lang="en-US" dirty="0"/>
              <a:t> boundary </a:t>
            </a:r>
            <a:endParaRPr lang="cs-CZ" dirty="0"/>
          </a:p>
          <a:p>
            <a:endParaRPr lang="cs-CZ" dirty="0"/>
          </a:p>
          <a:p>
            <a:r>
              <a:rPr lang="en-US" dirty="0"/>
              <a:t>Attractions: nation, culture-historical and organized</a:t>
            </a:r>
          </a:p>
          <a:p>
            <a:endParaRPr lang="en-US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3380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Homework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Mandatory</a:t>
            </a:r>
            <a:r>
              <a:rPr lang="cs-CZ" b="1" dirty="0">
                <a:solidFill>
                  <a:srgbClr val="FF0000"/>
                </a:solidFill>
              </a:rPr>
              <a:t> HW:</a:t>
            </a:r>
          </a:p>
          <a:p>
            <a:pPr marL="0" indent="0">
              <a:buNone/>
            </a:pPr>
            <a:r>
              <a:rPr lang="en-US" dirty="0"/>
              <a:t>Watching</a:t>
            </a:r>
            <a:r>
              <a:rPr lang="cs-CZ" dirty="0"/>
              <a:t>:</a:t>
            </a:r>
            <a:endParaRPr lang="en-US" dirty="0"/>
          </a:p>
          <a:p>
            <a:r>
              <a:rPr lang="cs-CZ" dirty="0">
                <a:hlinkClick r:id="rId2"/>
              </a:rPr>
              <a:t>https://www.youtube.com/watch?v=xVRb9EU-bkE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Recommended</a:t>
            </a:r>
            <a:r>
              <a:rPr lang="cs-CZ" dirty="0"/>
              <a:t> text</a:t>
            </a:r>
            <a:r>
              <a:rPr lang="en-US" dirty="0"/>
              <a:t>:</a:t>
            </a:r>
          </a:p>
          <a:p>
            <a:r>
              <a:rPr lang="en-US" dirty="0">
                <a:hlinkClick r:id="rId3"/>
              </a:rPr>
              <a:t>http://ieg-ego.eu/en/threads/europe-on-the-road/the-history-of-tourism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7389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Definition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Tourism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„Tourism is a collection of activities, services and industries which deliver a travel experience comprising transportation, accommodation, eating and drinking establishments, retail shops, entertainment business and other hospitality services provided for individuals or groups travelling away from home“ </a:t>
            </a:r>
            <a:endParaRPr lang="cs-CZ" i="1" dirty="0"/>
          </a:p>
          <a:p>
            <a:r>
              <a:rPr lang="en-US" i="1" dirty="0">
                <a:solidFill>
                  <a:srgbClr val="7030A0"/>
                </a:solidFill>
              </a:rPr>
              <a:t>UNWTO: „tourism comprises the activities of person travelling to and staying in places outside their usual environment for not more than one consecutive year for leisure, business </a:t>
            </a:r>
            <a:r>
              <a:rPr lang="cs-CZ" i="1" dirty="0">
                <a:solidFill>
                  <a:srgbClr val="7030A0"/>
                </a:solidFill>
              </a:rPr>
              <a:t>and </a:t>
            </a:r>
            <a:r>
              <a:rPr lang="en-US" i="1" dirty="0">
                <a:solidFill>
                  <a:srgbClr val="7030A0"/>
                </a:solidFill>
              </a:rPr>
              <a:t>other purposes</a:t>
            </a:r>
            <a:r>
              <a:rPr lang="cs-CZ" i="1" dirty="0">
                <a:solidFill>
                  <a:srgbClr val="7030A0"/>
                </a:solidFill>
              </a:rPr>
              <a:t>“ 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2622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Tourism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</a:t>
            </a:r>
            <a:r>
              <a:rPr lang="en-US" dirty="0" err="1"/>
              <a:t>ourism</a:t>
            </a:r>
            <a:r>
              <a:rPr lang="en-US" dirty="0"/>
              <a:t> is based on services</a:t>
            </a:r>
            <a:endParaRPr lang="cs-CZ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distinguish</a:t>
            </a:r>
            <a:r>
              <a:rPr lang="cs-CZ" dirty="0"/>
              <a:t> :</a:t>
            </a:r>
          </a:p>
          <a:p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main services: accommodation, restaurant and hospitality, transport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additional services: others</a:t>
            </a:r>
          </a:p>
        </p:txBody>
      </p:sp>
    </p:spTree>
    <p:extLst>
      <p:ext uri="{BB962C8B-B14F-4D97-AF65-F5344CB8AC3E}">
        <p14:creationId xmlns:p14="http://schemas.microsoft.com/office/powerpoint/2010/main" val="155218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attention!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799660"/>
            <a:ext cx="10515600" cy="4351338"/>
          </a:xfrm>
        </p:spPr>
        <p:txBody>
          <a:bodyPr/>
          <a:lstStyle/>
          <a:p>
            <a:endParaRPr lang="cs-CZ" dirty="0"/>
          </a:p>
          <a:p>
            <a:r>
              <a:rPr lang="en-US" dirty="0"/>
              <a:t>Tourism is travel for recreation, leisure or business purpose…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en-US" dirty="0"/>
              <a:t>Travel</a:t>
            </a:r>
            <a:r>
              <a:rPr lang="cs-CZ" dirty="0"/>
              <a:t>: </a:t>
            </a:r>
            <a:r>
              <a:rPr lang="en-US" dirty="0"/>
              <a:t>is the movement of people between relatively distant geographical location.</a:t>
            </a:r>
          </a:p>
          <a:p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2F7FAAB-948F-6BC0-951B-156F74DE42BD}"/>
              </a:ext>
            </a:extLst>
          </p:cNvPr>
          <p:cNvSpPr/>
          <p:nvPr/>
        </p:nvSpPr>
        <p:spPr>
          <a:xfrm>
            <a:off x="2659267" y="1561159"/>
            <a:ext cx="6018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Travel and Tourism</a:t>
            </a:r>
            <a:endParaRPr lang="cs-CZ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00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Tourism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15321" y="1929389"/>
            <a:ext cx="4718304" cy="43513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err="1"/>
              <a:t>According</a:t>
            </a:r>
            <a:r>
              <a:rPr lang="cs-CZ" b="1" dirty="0"/>
              <a:t> to place</a:t>
            </a:r>
            <a:endParaRPr lang="cs-CZ" dirty="0"/>
          </a:p>
          <a:p>
            <a:r>
              <a:rPr lang="en-US" dirty="0"/>
              <a:t>Domestic Tourism – Taking Holidays and Trips in your own country.</a:t>
            </a:r>
            <a:endParaRPr lang="cs-CZ" dirty="0"/>
          </a:p>
          <a:p>
            <a:r>
              <a:rPr lang="en-US" dirty="0"/>
              <a:t>Inbound Tourism – Visitors from abroad coming into the</a:t>
            </a:r>
            <a:r>
              <a:rPr lang="cs-CZ" dirty="0"/>
              <a:t> (my)</a:t>
            </a:r>
            <a:r>
              <a:rPr lang="en-US" dirty="0"/>
              <a:t> country.</a:t>
            </a:r>
            <a:endParaRPr lang="cs-CZ" dirty="0"/>
          </a:p>
          <a:p>
            <a:r>
              <a:rPr lang="en-US" dirty="0"/>
              <a:t>Outbound Tourism –Travelling to a different country for a visit or a holiday.</a:t>
            </a:r>
            <a:endParaRPr lang="cs-CZ" dirty="0"/>
          </a:p>
          <a:p>
            <a:pPr marL="0" indent="0">
              <a:buNone/>
            </a:pPr>
            <a:r>
              <a:rPr lang="en-US" b="1" dirty="0"/>
              <a:t>According to the length of stay</a:t>
            </a:r>
            <a:endParaRPr lang="cs-CZ" dirty="0"/>
          </a:p>
          <a:p>
            <a:r>
              <a:rPr lang="cs-CZ" dirty="0"/>
              <a:t>S</a:t>
            </a:r>
            <a:r>
              <a:rPr lang="en-US" dirty="0" err="1"/>
              <a:t>hort</a:t>
            </a:r>
            <a:r>
              <a:rPr lang="en-US" dirty="0"/>
              <a:t>-term (usually up to three days)</a:t>
            </a:r>
          </a:p>
          <a:p>
            <a:r>
              <a:rPr lang="cs-CZ" dirty="0"/>
              <a:t>L</a:t>
            </a:r>
            <a:r>
              <a:rPr lang="en-US" dirty="0" err="1"/>
              <a:t>ong</a:t>
            </a:r>
            <a:r>
              <a:rPr lang="en-US" dirty="0"/>
              <a:t>-term (usually more than three days)</a:t>
            </a:r>
          </a:p>
          <a:p>
            <a:endParaRPr lang="cs-CZ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2200" y="1943909"/>
            <a:ext cx="5181600" cy="42330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According to the way of organization (arrangement)</a:t>
            </a:r>
            <a:endParaRPr lang="cs-CZ" dirty="0"/>
          </a:p>
          <a:p>
            <a:r>
              <a:rPr lang="cs-CZ" dirty="0"/>
              <a:t>O</a:t>
            </a:r>
            <a:r>
              <a:rPr lang="en-US" dirty="0" err="1"/>
              <a:t>rganized</a:t>
            </a:r>
            <a:r>
              <a:rPr lang="en-US" dirty="0"/>
              <a:t> (arranged by specialized subjects)</a:t>
            </a:r>
          </a:p>
          <a:p>
            <a:r>
              <a:rPr lang="cs-CZ" dirty="0"/>
              <a:t>N</a:t>
            </a:r>
            <a:r>
              <a:rPr lang="en-US" dirty="0"/>
              <a:t>on-organized</a:t>
            </a:r>
            <a:endParaRPr lang="cs-CZ" dirty="0"/>
          </a:p>
          <a:p>
            <a:pPr marL="0" indent="0">
              <a:buNone/>
            </a:pPr>
            <a:r>
              <a:rPr lang="en-US" b="1" dirty="0"/>
              <a:t>According to the number of participants</a:t>
            </a:r>
            <a:endParaRPr lang="cs-CZ" dirty="0"/>
          </a:p>
          <a:p>
            <a:r>
              <a:rPr lang="cs-CZ" dirty="0"/>
              <a:t>I</a:t>
            </a:r>
            <a:r>
              <a:rPr lang="en-US" dirty="0" err="1"/>
              <a:t>ndividual</a:t>
            </a:r>
            <a:r>
              <a:rPr lang="en-US" dirty="0"/>
              <a:t> (individuals, family),</a:t>
            </a:r>
          </a:p>
          <a:p>
            <a:r>
              <a:rPr lang="cs-CZ" dirty="0"/>
              <a:t>G</a:t>
            </a:r>
            <a:r>
              <a:rPr lang="en-US" dirty="0" err="1"/>
              <a:t>roup</a:t>
            </a:r>
            <a:r>
              <a:rPr lang="en-US" dirty="0"/>
              <a:t> (groups, tours),</a:t>
            </a:r>
          </a:p>
          <a:p>
            <a:r>
              <a:rPr lang="cs-CZ" dirty="0"/>
              <a:t>M</a:t>
            </a:r>
            <a:r>
              <a:rPr lang="en-US" dirty="0"/>
              <a:t>ass (mass events such as pilgrimages, sports events).</a:t>
            </a:r>
            <a:endParaRPr lang="cs-CZ" dirty="0"/>
          </a:p>
          <a:p>
            <a:pPr marL="0" indent="0">
              <a:buNone/>
            </a:pPr>
            <a:r>
              <a:rPr lang="cs-CZ" sz="1600" dirty="0">
                <a:hlinkClick r:id="rId2"/>
              </a:rPr>
              <a:t>https://www.youtube.com/watch?v=ACkE2QEayeY</a:t>
            </a:r>
            <a:endParaRPr lang="cs-CZ" sz="1600" dirty="0"/>
          </a:p>
          <a:p>
            <a:endParaRPr lang="en-US" sz="1600" dirty="0"/>
          </a:p>
        </p:txBody>
      </p:sp>
      <p:pic>
        <p:nvPicPr>
          <p:cNvPr id="4" name="Obrázek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93746" y="618347"/>
            <a:ext cx="1528578" cy="17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4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Tourism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Film Tourism</a:t>
            </a:r>
          </a:p>
          <a:p>
            <a:r>
              <a:rPr lang="en-US" dirty="0"/>
              <a:t>Sport Tourism</a:t>
            </a:r>
            <a:r>
              <a:rPr lang="cs-CZ" dirty="0"/>
              <a:t> and </a:t>
            </a:r>
            <a:r>
              <a:rPr lang="en-US" dirty="0"/>
              <a:t>Adventure Tourism</a:t>
            </a:r>
          </a:p>
          <a:p>
            <a:r>
              <a:rPr lang="en-US" dirty="0"/>
              <a:t>Wedding Tourism</a:t>
            </a:r>
            <a:endParaRPr lang="cs-CZ" dirty="0"/>
          </a:p>
          <a:p>
            <a:r>
              <a:rPr lang="en-US" dirty="0"/>
              <a:t>Spa and Wellness Tourism</a:t>
            </a:r>
          </a:p>
          <a:p>
            <a:r>
              <a:rPr lang="en-US" dirty="0"/>
              <a:t>Dark Tourism (Disaster Tourism)</a:t>
            </a:r>
          </a:p>
          <a:p>
            <a:r>
              <a:rPr lang="en-US" dirty="0"/>
              <a:t>Gastro Tourism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and Congress Tourism</a:t>
            </a:r>
          </a:p>
          <a:p>
            <a:r>
              <a:rPr lang="en-US" dirty="0"/>
              <a:t>Cultural and Historical Tourism</a:t>
            </a:r>
          </a:p>
          <a:p>
            <a:r>
              <a:rPr lang="en-US" dirty="0"/>
              <a:t>Recreational Tourism</a:t>
            </a:r>
          </a:p>
          <a:p>
            <a:r>
              <a:rPr lang="en-US" dirty="0"/>
              <a:t>Pilgrim</a:t>
            </a:r>
            <a:r>
              <a:rPr lang="cs-CZ" dirty="0" err="1"/>
              <a:t>ag</a:t>
            </a:r>
            <a:r>
              <a:rPr lang="en-US" dirty="0"/>
              <a:t>e Tourism</a:t>
            </a:r>
          </a:p>
          <a:p>
            <a:r>
              <a:rPr lang="en-US" dirty="0"/>
              <a:t>Space Tourism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1551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5" name="Rectangle 1057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Rectangle 1059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40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9" name="Rectangle 1061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4" name="Picture 1063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1066" name="Rectangle 1065">
            <a:extLst>
              <a:ext uri="{FF2B5EF4-FFF2-40B4-BE49-F238E27FC236}">
                <a16:creationId xmlns:a16="http://schemas.microsoft.com/office/drawing/2014/main" id="{58D235B8-3D10-493F-88AC-84BB404C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Leavesdenské filmové ateliéry – Wikipedie">
            <a:extLst>
              <a:ext uri="{FF2B5EF4-FFF2-40B4-BE49-F238E27FC236}">
                <a16:creationId xmlns:a16="http://schemas.microsoft.com/office/drawing/2014/main" id="{B8EABDD8-88F0-F5ED-1BBC-3A66CA58C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" r="5720" b="-1"/>
          <a:stretch/>
        </p:blipFill>
        <p:spPr bwMode="auto">
          <a:xfrm>
            <a:off x="20" y="10"/>
            <a:ext cx="6097022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Lord of the Rings' Hobbiton Movie Set Early Access Tour 2024 - North  Island">
            <a:extLst>
              <a:ext uri="{FF2B5EF4-FFF2-40B4-BE49-F238E27FC236}">
                <a16:creationId xmlns:a16="http://schemas.microsoft.com/office/drawing/2014/main" id="{0F62AAD4-FDAE-06FA-ACC0-09ABBA929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" r="-2" b="10278"/>
          <a:stretch/>
        </p:blipFill>
        <p:spPr bwMode="auto">
          <a:xfrm>
            <a:off x="6098422" y="10"/>
            <a:ext cx="609357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ajsko nařídilo renovaci zátoky, kde DiCaprio natáčel slavnou Pláž -  Novinky">
            <a:extLst>
              <a:ext uri="{FF2B5EF4-FFF2-40B4-BE49-F238E27FC236}">
                <a16:creationId xmlns:a16="http://schemas.microsoft.com/office/drawing/2014/main" id="{D37AF1FD-9B6A-58F8-E038-9F5244A2C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r="1" b="1"/>
          <a:stretch/>
        </p:blipFill>
        <p:spPr bwMode="auto">
          <a:xfrm>
            <a:off x="7328" y="3429000"/>
            <a:ext cx="609357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 lese páchly ryby a ples tam vůbec nebyl. Kde se točila slavná Popelka -  iDNES.cz">
            <a:extLst>
              <a:ext uri="{FF2B5EF4-FFF2-40B4-BE49-F238E27FC236}">
                <a16:creationId xmlns:a16="http://schemas.microsoft.com/office/drawing/2014/main" id="{99DAD40F-B13F-7941-B543-16EFB417D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" r="302" b="2"/>
          <a:stretch/>
        </p:blipFill>
        <p:spPr bwMode="auto">
          <a:xfrm>
            <a:off x="6101860" y="3429000"/>
            <a:ext cx="609357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04444388-A22A-C982-977E-3603AD0CA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503" y="3512261"/>
            <a:ext cx="9801082" cy="20596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Film tourism</a:t>
            </a:r>
          </a:p>
        </p:txBody>
      </p:sp>
    </p:spTree>
    <p:extLst>
      <p:ext uri="{BB962C8B-B14F-4D97-AF65-F5344CB8AC3E}">
        <p14:creationId xmlns:p14="http://schemas.microsoft.com/office/powerpoint/2010/main" val="3351029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Léčebné lázně pro seniory - dvoulůžkový pokoj / 1 osoba | On-line prodej  Lázně Mšené, a.s.">
            <a:extLst>
              <a:ext uri="{FF2B5EF4-FFF2-40B4-BE49-F238E27FC236}">
                <a16:creationId xmlns:a16="http://schemas.microsoft.com/office/drawing/2014/main" id="{D2FF8F8F-870E-F6A3-C62B-F487025F2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267" y="4194103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D3D2624-1A63-78C4-8633-1337E3B8B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668337"/>
            <a:ext cx="5157787" cy="823912"/>
          </a:xfrm>
        </p:spPr>
        <p:txBody>
          <a:bodyPr/>
          <a:lstStyle/>
          <a:p>
            <a:r>
              <a:rPr lang="cs-CZ" dirty="0"/>
              <a:t>Spa </a:t>
            </a:r>
            <a:r>
              <a:rPr lang="cs-CZ" dirty="0" err="1"/>
              <a:t>tourism</a:t>
            </a:r>
            <a:endParaRPr 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8C0B9BD-C101-BA71-FC7D-4CE67AEFF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5" y="668337"/>
            <a:ext cx="5183188" cy="823912"/>
          </a:xfrm>
        </p:spPr>
        <p:txBody>
          <a:bodyPr/>
          <a:lstStyle/>
          <a:p>
            <a:r>
              <a:rPr lang="cs-CZ" dirty="0" err="1"/>
              <a:t>Wedding</a:t>
            </a:r>
            <a:r>
              <a:rPr lang="cs-CZ" dirty="0"/>
              <a:t> </a:t>
            </a:r>
            <a:r>
              <a:rPr lang="cs-CZ" dirty="0" err="1"/>
              <a:t>tourism</a:t>
            </a:r>
            <a:endParaRPr lang="cs-CZ" dirty="0"/>
          </a:p>
        </p:txBody>
      </p:sp>
      <p:pic>
        <p:nvPicPr>
          <p:cNvPr id="4100" name="Picture 4" descr="Léčebné lázně Mariánské Lázně a.s. (Mariánské Lázně) • Firmy.cz">
            <a:extLst>
              <a:ext uri="{FF2B5EF4-FFF2-40B4-BE49-F238E27FC236}">
                <a16:creationId xmlns:a16="http://schemas.microsoft.com/office/drawing/2014/main" id="{7590A363-1573-F6E6-EF45-0DB1F0129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55" y="1492249"/>
            <a:ext cx="3268255" cy="21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csotica Spa v Alchymist Grand Hotelu – Kudy z nudy">
            <a:extLst>
              <a:ext uri="{FF2B5EF4-FFF2-40B4-BE49-F238E27FC236}">
                <a16:creationId xmlns:a16="http://schemas.microsoft.com/office/drawing/2014/main" id="{DC07B7D7-ACD7-1A93-B5E5-B843F39773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3" y="3298677"/>
            <a:ext cx="3009484" cy="199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am na líbánky | Romantické pobyty na Maledivách">
            <a:extLst>
              <a:ext uri="{FF2B5EF4-FFF2-40B4-BE49-F238E27FC236}">
                <a16:creationId xmlns:a16="http://schemas.microsoft.com/office/drawing/2014/main" id="{35DF2831-17BF-7A57-4209-444030A9280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422" y="2955238"/>
            <a:ext cx="326825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rankův dvůr: dokonalé místo pro vaši svatbu">
            <a:extLst>
              <a:ext uri="{FF2B5EF4-FFF2-40B4-BE49-F238E27FC236}">
                <a16:creationId xmlns:a16="http://schemas.microsoft.com/office/drawing/2014/main" id="{AAB6505B-D7CF-F3A3-1E60-697F17CC0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655" y="1264920"/>
            <a:ext cx="363795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ýročí svatby | Vše pro párty svatby a oslavy">
            <a:extLst>
              <a:ext uri="{FF2B5EF4-FFF2-40B4-BE49-F238E27FC236}">
                <a16:creationId xmlns:a16="http://schemas.microsoft.com/office/drawing/2014/main" id="{376EDDF7-4286-6A47-6276-736209F21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715" y="4803088"/>
            <a:ext cx="317700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507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619</Words>
  <Application>Microsoft Office PowerPoint</Application>
  <PresentationFormat>Širokoúhlá obrazovka</PresentationFormat>
  <Paragraphs>104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Wingdings</vt:lpstr>
      <vt:lpstr>Motiv Office</vt:lpstr>
      <vt:lpstr>Tourism Marketing</vt:lpstr>
      <vt:lpstr>Tourism</vt:lpstr>
      <vt:lpstr>Definition of Tourism</vt:lpstr>
      <vt:lpstr>Tourism</vt:lpstr>
      <vt:lpstr>Pay attention!</vt:lpstr>
      <vt:lpstr>Types of Tourism</vt:lpstr>
      <vt:lpstr>Other Types of Tourism</vt:lpstr>
      <vt:lpstr>Film tourism</vt:lpstr>
      <vt:lpstr>Prezentace aplikace PowerPoint</vt:lpstr>
      <vt:lpstr>Disaster tourism</vt:lpstr>
      <vt:lpstr>Gastrotourism</vt:lpstr>
      <vt:lpstr>Business tourism (including MICE)</vt:lpstr>
      <vt:lpstr>Pilgrimage tourism</vt:lpstr>
      <vt:lpstr>Prezentace aplikace PowerPoint</vt:lpstr>
      <vt:lpstr>Space tourism</vt:lpstr>
      <vt:lpstr>History in brief</vt:lpstr>
      <vt:lpstr>History in brief</vt:lpstr>
      <vt:lpstr>Pioneers in Tourism</vt:lpstr>
      <vt:lpstr>Modern Tourism</vt:lpstr>
      <vt:lpstr>Homework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Tourism Marketing</dc:title>
  <dc:creator>Hewlett-Packard Company</dc:creator>
  <cp:lastModifiedBy>Petra Koudelková</cp:lastModifiedBy>
  <cp:revision>30</cp:revision>
  <dcterms:created xsi:type="dcterms:W3CDTF">2018-09-26T13:10:09Z</dcterms:created>
  <dcterms:modified xsi:type="dcterms:W3CDTF">2024-10-09T10:09:34Z</dcterms:modified>
</cp:coreProperties>
</file>