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ink/ink1.xml" ContentType="application/inkml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tags/tag8.xml" ContentType="application/vnd.openxmlformats-officedocument.presentationml.tags+xml"/>
  <Override PartName="/ppt/notesSlides/notesSlide10.xml" ContentType="application/vnd.openxmlformats-officedocument.presentationml.notesSlide+xml"/>
  <Override PartName="/ppt/tags/tag9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0.xml" ContentType="application/vnd.openxmlformats-officedocument.presentationml.tags+xml"/>
  <Override PartName="/ppt/notesSlides/notesSlide13.xml" ContentType="application/vnd.openxmlformats-officedocument.presentationml.notesSlide+xml"/>
  <Override PartName="/ppt/tags/tag11.xml" ContentType="application/vnd.openxmlformats-officedocument.presentationml.tags+xml"/>
  <Override PartName="/ppt/notesSlides/notesSlide14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15.xml" ContentType="application/vnd.openxmlformats-officedocument.presentationml.notesSlide+xml"/>
  <Override PartName="/ppt/tags/tag14.xml" ContentType="application/vnd.openxmlformats-officedocument.presentationml.tags+xml"/>
  <Override PartName="/ppt/notesSlides/notesSlide16.xml" ContentType="application/vnd.openxmlformats-officedocument.presentationml.notesSlide+xml"/>
  <Override PartName="/ppt/tags/tag15.xml" ContentType="application/vnd.openxmlformats-officedocument.presentationml.tags+xml"/>
  <Override PartName="/ppt/notesSlides/notesSlide17.xml" ContentType="application/vnd.openxmlformats-officedocument.presentationml.notesSlide+xml"/>
  <Override PartName="/ppt/tags/tag16.xml" ContentType="application/vnd.openxmlformats-officedocument.presentationml.tags+xml"/>
  <Override PartName="/ppt/notesSlides/notesSlide18.xml" ContentType="application/vnd.openxmlformats-officedocument.presentationml.notesSlide+xml"/>
  <Override PartName="/ppt/tags/tag17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18.xml" ContentType="application/vnd.openxmlformats-officedocument.presentationml.tags+xml"/>
  <Override PartName="/ppt/notesSlides/notesSlide22.xml" ContentType="application/vnd.openxmlformats-officedocument.presentationml.notesSlide+xml"/>
  <Override PartName="/ppt/tags/tag19.xml" ContentType="application/vnd.openxmlformats-officedocument.presentationml.tags+xml"/>
  <Override PartName="/ppt/notesSlides/notesSlide23.xml" ContentType="application/vnd.openxmlformats-officedocument.presentationml.notesSlide+xml"/>
  <Override PartName="/ppt/tags/tag20.xml" ContentType="application/vnd.openxmlformats-officedocument.presentationml.tags+xml"/>
  <Override PartName="/ppt/notesSlides/notesSlide24.xml" ContentType="application/vnd.openxmlformats-officedocument.presentationml.notesSlide+xml"/>
  <Override PartName="/ppt/tags/tag21.xml" ContentType="application/vnd.openxmlformats-officedocument.presentationml.tags+xml"/>
  <Override PartName="/ppt/notesSlides/notesSlide25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2"/>
  </p:notesMasterIdLst>
  <p:sldIdLst>
    <p:sldId id="334" r:id="rId2"/>
    <p:sldId id="370" r:id="rId3"/>
    <p:sldId id="336" r:id="rId4"/>
    <p:sldId id="333" r:id="rId5"/>
    <p:sldId id="421" r:id="rId6"/>
    <p:sldId id="422" r:id="rId7"/>
    <p:sldId id="423" r:id="rId8"/>
    <p:sldId id="424" r:id="rId9"/>
    <p:sldId id="425" r:id="rId10"/>
    <p:sldId id="324" r:id="rId11"/>
    <p:sldId id="396" r:id="rId12"/>
    <p:sldId id="416" r:id="rId13"/>
    <p:sldId id="326" r:id="rId14"/>
    <p:sldId id="327" r:id="rId15"/>
    <p:sldId id="386" r:id="rId16"/>
    <p:sldId id="387" r:id="rId17"/>
    <p:sldId id="330" r:id="rId18"/>
    <p:sldId id="377" r:id="rId19"/>
    <p:sldId id="417" r:id="rId20"/>
    <p:sldId id="388" r:id="rId21"/>
    <p:sldId id="384" r:id="rId22"/>
    <p:sldId id="371" r:id="rId23"/>
    <p:sldId id="372" r:id="rId24"/>
    <p:sldId id="390" r:id="rId25"/>
    <p:sldId id="332" r:id="rId26"/>
    <p:sldId id="325" r:id="rId27"/>
    <p:sldId id="335" r:id="rId28"/>
    <p:sldId id="308" r:id="rId29"/>
    <p:sldId id="321" r:id="rId30"/>
    <p:sldId id="379" r:id="rId31"/>
    <p:sldId id="342" r:id="rId32"/>
    <p:sldId id="385" r:id="rId33"/>
    <p:sldId id="391" r:id="rId34"/>
    <p:sldId id="381" r:id="rId35"/>
    <p:sldId id="392" r:id="rId36"/>
    <p:sldId id="341" r:id="rId37"/>
    <p:sldId id="374" r:id="rId38"/>
    <p:sldId id="375" r:id="rId39"/>
    <p:sldId id="393" r:id="rId40"/>
    <p:sldId id="315" r:id="rId41"/>
    <p:sldId id="367" r:id="rId42"/>
    <p:sldId id="426" r:id="rId43"/>
    <p:sldId id="427" r:id="rId44"/>
    <p:sldId id="363" r:id="rId45"/>
    <p:sldId id="343" r:id="rId46"/>
    <p:sldId id="344" r:id="rId47"/>
    <p:sldId id="346" r:id="rId48"/>
    <p:sldId id="418" r:id="rId49"/>
    <p:sldId id="347" r:id="rId50"/>
    <p:sldId id="428" r:id="rId51"/>
    <p:sldId id="394" r:id="rId52"/>
    <p:sldId id="351" r:id="rId53"/>
    <p:sldId id="382" r:id="rId54"/>
    <p:sldId id="364" r:id="rId55"/>
    <p:sldId id="395" r:id="rId56"/>
    <p:sldId id="366" r:id="rId57"/>
    <p:sldId id="340" r:id="rId58"/>
    <p:sldId id="337" r:id="rId59"/>
    <p:sldId id="338" r:id="rId60"/>
    <p:sldId id="282" r:id="rId6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53" autoAdjust="0"/>
    <p:restoredTop sz="91205" autoAdjust="0"/>
  </p:normalViewPr>
  <p:slideViewPr>
    <p:cSldViewPr snapToGrid="0">
      <p:cViewPr varScale="1">
        <p:scale>
          <a:sx n="98" d="100"/>
          <a:sy n="98" d="100"/>
        </p:scale>
        <p:origin x="36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95855" units="1/cm"/>
          <inkml:channelProperty channel="T" name="resolution" value="1" units="1/dev"/>
        </inkml:channelProperties>
      </inkml:inkSource>
      <inkml:timestamp xml:id="ts0" timeString="2020-03-27T17:24:32.41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15575 9737 0,'18'0'7,"-1"0"7,1 0-1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A71051-B0CB-4CA8-8951-69CBE4DBA8F2}" type="datetimeFigureOut">
              <a:rPr lang="cs-CZ" smtClean="0"/>
              <a:t>26.02.2025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AA0281-A376-4E1A-8AAD-76096B4DA34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80384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a-z-animals.com/animals/wild-boar/" TargetMode="External"/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F77FA-BB2E-4462-B2BD-8D3468684358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61517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Něco přidat, co </a:t>
            </a:r>
            <a:r>
              <a:rPr lang="cs-CZ" dirty="0" err="1"/>
              <a:t>rict</a:t>
            </a:r>
            <a:r>
              <a:rPr lang="cs-CZ" dirty="0"/>
              <a:t>?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F77FA-BB2E-4462-B2BD-8D3468684358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3354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Něco přidat, co </a:t>
            </a:r>
            <a:r>
              <a:rPr lang="cs-CZ" dirty="0" err="1"/>
              <a:t>rict</a:t>
            </a:r>
            <a:r>
              <a:rPr lang="cs-CZ" dirty="0"/>
              <a:t>?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F77FA-BB2E-4462-B2BD-8D3468684358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75112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Něco přidat, co </a:t>
            </a:r>
            <a:r>
              <a:rPr lang="cs-CZ" dirty="0" err="1"/>
              <a:t>rict</a:t>
            </a:r>
            <a:r>
              <a:rPr lang="cs-CZ" dirty="0"/>
              <a:t>?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F77FA-BB2E-4462-B2BD-8D3468684358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93123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„</a:t>
            </a:r>
            <a:r>
              <a:rPr lang="cs-CZ" dirty="0" err="1"/>
              <a:t>Window</a:t>
            </a:r>
            <a:r>
              <a:rPr lang="cs-CZ" dirty="0"/>
              <a:t>“ </a:t>
            </a:r>
            <a:r>
              <a:rPr lang="cs-CZ" dirty="0" err="1"/>
              <a:t>sliding</a:t>
            </a:r>
            <a:endParaRPr lang="cs-CZ" dirty="0"/>
          </a:p>
          <a:p>
            <a:r>
              <a:rPr lang="cs-CZ" dirty="0" err="1"/>
              <a:t>Vypocita</a:t>
            </a:r>
            <a:r>
              <a:rPr lang="cs-CZ" dirty="0"/>
              <a:t> se </a:t>
            </a:r>
            <a:r>
              <a:rPr lang="cs-CZ" dirty="0" err="1"/>
              <a:t>vazeny</a:t>
            </a:r>
            <a:r>
              <a:rPr lang="cs-CZ" dirty="0"/>
              <a:t> </a:t>
            </a:r>
            <a:r>
              <a:rPr lang="cs-CZ" dirty="0" err="1"/>
              <a:t>prumer</a:t>
            </a:r>
            <a:r>
              <a:rPr lang="cs-CZ" dirty="0"/>
              <a:t> všech</a:t>
            </a:r>
            <a:r>
              <a:rPr lang="cs-CZ" baseline="0" dirty="0"/>
              <a:t> aminokyselin v </a:t>
            </a:r>
            <a:r>
              <a:rPr lang="cs-CZ" baseline="0" dirty="0" err="1"/>
              <a:t>ramci</a:t>
            </a:r>
            <a:r>
              <a:rPr lang="cs-CZ" baseline="0" dirty="0"/>
              <a:t> velikosti </a:t>
            </a:r>
            <a:r>
              <a:rPr lang="cs-CZ" baseline="0" dirty="0" err="1"/>
              <a:t>zadaneho</a:t>
            </a:r>
            <a:r>
              <a:rPr lang="cs-CZ" baseline="0" dirty="0"/>
              <a:t> okna, a když cely usek, který by mohl </a:t>
            </a:r>
            <a:r>
              <a:rPr lang="cs-CZ" baseline="0" dirty="0" err="1"/>
              <a:t>stacit</a:t>
            </a:r>
            <a:r>
              <a:rPr lang="cs-CZ" baseline="0" dirty="0"/>
              <a:t> na </a:t>
            </a:r>
            <a:r>
              <a:rPr lang="cs-CZ" baseline="0" dirty="0" err="1"/>
              <a:t>preklenuti</a:t>
            </a:r>
            <a:r>
              <a:rPr lang="cs-CZ" baseline="0" dirty="0"/>
              <a:t> cele </a:t>
            </a:r>
            <a:r>
              <a:rPr lang="cs-CZ" baseline="0" dirty="0" err="1"/>
              <a:t>membrany</a:t>
            </a:r>
            <a:r>
              <a:rPr lang="cs-CZ" baseline="0" dirty="0"/>
              <a:t> </a:t>
            </a:r>
            <a:r>
              <a:rPr lang="cs-CZ" baseline="0" dirty="0" err="1"/>
              <a:t>preleze</a:t>
            </a:r>
            <a:r>
              <a:rPr lang="cs-CZ" baseline="0" dirty="0"/>
              <a:t> určitou „</a:t>
            </a:r>
            <a:r>
              <a:rPr lang="cs-CZ" baseline="0" dirty="0" err="1"/>
              <a:t>cut</a:t>
            </a:r>
            <a:r>
              <a:rPr lang="cs-CZ" baseline="0" dirty="0"/>
              <a:t> </a:t>
            </a:r>
            <a:r>
              <a:rPr lang="cs-CZ" baseline="0" dirty="0" err="1"/>
              <a:t>off</a:t>
            </a:r>
            <a:r>
              <a:rPr lang="cs-CZ" baseline="0" dirty="0"/>
              <a:t>“ hodnotu tak by se mohlo jednat o </a:t>
            </a:r>
            <a:r>
              <a:rPr lang="cs-CZ" baseline="0" dirty="0" err="1"/>
              <a:t>transmembranovy</a:t>
            </a:r>
            <a:r>
              <a:rPr lang="cs-CZ" baseline="0" dirty="0"/>
              <a:t> usek, proto zde </a:t>
            </a:r>
            <a:r>
              <a:rPr lang="cs-CZ" baseline="0" dirty="0" err="1"/>
              <a:t>zadavame</a:t>
            </a:r>
            <a:r>
              <a:rPr lang="cs-CZ" baseline="0" dirty="0"/>
              <a:t> velikost 19-21, to je počet </a:t>
            </a:r>
            <a:r>
              <a:rPr lang="cs-CZ" baseline="0" dirty="0" err="1"/>
              <a:t>dostatecny</a:t>
            </a:r>
            <a:r>
              <a:rPr lang="cs-CZ" baseline="0" dirty="0"/>
              <a:t> na </a:t>
            </a:r>
            <a:r>
              <a:rPr lang="cs-CZ" baseline="0" dirty="0" err="1"/>
              <a:t>pruchod</a:t>
            </a:r>
            <a:r>
              <a:rPr lang="cs-CZ" baseline="0" dirty="0"/>
              <a:t> membránou.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F77FA-BB2E-4462-B2BD-8D3468684358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03214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„</a:t>
            </a:r>
            <a:r>
              <a:rPr lang="cs-CZ" dirty="0" err="1"/>
              <a:t>Window</a:t>
            </a:r>
            <a:r>
              <a:rPr lang="cs-CZ" dirty="0"/>
              <a:t>“ </a:t>
            </a:r>
            <a:r>
              <a:rPr lang="cs-CZ" dirty="0" err="1"/>
              <a:t>sliding</a:t>
            </a:r>
            <a:endParaRPr lang="cs-CZ" dirty="0"/>
          </a:p>
          <a:p>
            <a:r>
              <a:rPr lang="cs-CZ" dirty="0" err="1"/>
              <a:t>Vypocita</a:t>
            </a:r>
            <a:r>
              <a:rPr lang="cs-CZ" dirty="0"/>
              <a:t> se </a:t>
            </a:r>
            <a:r>
              <a:rPr lang="cs-CZ" dirty="0" err="1"/>
              <a:t>vazeny</a:t>
            </a:r>
            <a:r>
              <a:rPr lang="cs-CZ" dirty="0"/>
              <a:t> </a:t>
            </a:r>
            <a:r>
              <a:rPr lang="cs-CZ" dirty="0" err="1"/>
              <a:t>prumer</a:t>
            </a:r>
            <a:r>
              <a:rPr lang="cs-CZ" dirty="0"/>
              <a:t> všech</a:t>
            </a:r>
            <a:r>
              <a:rPr lang="cs-CZ" baseline="0" dirty="0"/>
              <a:t> aminokyselin v </a:t>
            </a:r>
            <a:r>
              <a:rPr lang="cs-CZ" baseline="0" dirty="0" err="1"/>
              <a:t>ramci</a:t>
            </a:r>
            <a:r>
              <a:rPr lang="cs-CZ" baseline="0" dirty="0"/>
              <a:t> velikosti </a:t>
            </a:r>
            <a:r>
              <a:rPr lang="cs-CZ" baseline="0" dirty="0" err="1"/>
              <a:t>zadaneho</a:t>
            </a:r>
            <a:r>
              <a:rPr lang="cs-CZ" baseline="0" dirty="0"/>
              <a:t> okna, a když cely usek, který by mohl </a:t>
            </a:r>
            <a:r>
              <a:rPr lang="cs-CZ" baseline="0" dirty="0" err="1"/>
              <a:t>stacit</a:t>
            </a:r>
            <a:r>
              <a:rPr lang="cs-CZ" baseline="0" dirty="0"/>
              <a:t> na </a:t>
            </a:r>
            <a:r>
              <a:rPr lang="cs-CZ" baseline="0" dirty="0" err="1"/>
              <a:t>preklenuti</a:t>
            </a:r>
            <a:r>
              <a:rPr lang="cs-CZ" baseline="0" dirty="0"/>
              <a:t> cele </a:t>
            </a:r>
            <a:r>
              <a:rPr lang="cs-CZ" baseline="0" dirty="0" err="1"/>
              <a:t>membrany</a:t>
            </a:r>
            <a:r>
              <a:rPr lang="cs-CZ" baseline="0" dirty="0"/>
              <a:t> </a:t>
            </a:r>
            <a:r>
              <a:rPr lang="cs-CZ" baseline="0" dirty="0" err="1"/>
              <a:t>preleze</a:t>
            </a:r>
            <a:r>
              <a:rPr lang="cs-CZ" baseline="0" dirty="0"/>
              <a:t> určitou „</a:t>
            </a:r>
            <a:r>
              <a:rPr lang="cs-CZ" baseline="0" dirty="0" err="1"/>
              <a:t>cut</a:t>
            </a:r>
            <a:r>
              <a:rPr lang="cs-CZ" baseline="0" dirty="0"/>
              <a:t> </a:t>
            </a:r>
            <a:r>
              <a:rPr lang="cs-CZ" baseline="0" dirty="0" err="1"/>
              <a:t>off</a:t>
            </a:r>
            <a:r>
              <a:rPr lang="cs-CZ" baseline="0" dirty="0"/>
              <a:t>“ hodnotu tak by se mohlo jednat o </a:t>
            </a:r>
            <a:r>
              <a:rPr lang="cs-CZ" baseline="0" dirty="0" err="1"/>
              <a:t>transmembranovy</a:t>
            </a:r>
            <a:r>
              <a:rPr lang="cs-CZ" baseline="0" dirty="0"/>
              <a:t> usek, proto zde </a:t>
            </a:r>
            <a:r>
              <a:rPr lang="cs-CZ" baseline="0" dirty="0" err="1"/>
              <a:t>zadavame</a:t>
            </a:r>
            <a:r>
              <a:rPr lang="cs-CZ" baseline="0" dirty="0"/>
              <a:t> velikost 19-21, to je počet </a:t>
            </a:r>
            <a:r>
              <a:rPr lang="cs-CZ" baseline="0" dirty="0" err="1"/>
              <a:t>dostatecny</a:t>
            </a:r>
            <a:r>
              <a:rPr lang="cs-CZ" baseline="0" dirty="0"/>
              <a:t> na </a:t>
            </a:r>
            <a:r>
              <a:rPr lang="cs-CZ" baseline="0" dirty="0" err="1"/>
              <a:t>pruchod</a:t>
            </a:r>
            <a:r>
              <a:rPr lang="cs-CZ" baseline="0" dirty="0"/>
              <a:t> membránou.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F77FA-BB2E-4462-B2BD-8D3468684358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51227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AA0281-A376-4E1A-8AAD-76096B4DA342}" type="slidenum">
              <a:rPr lang="cs-CZ" smtClean="0"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95532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AA0281-A376-4E1A-8AAD-76096B4DA342}" type="slidenum">
              <a:rPr lang="cs-CZ" smtClean="0"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53595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AA0281-A376-4E1A-8AAD-76096B4DA342}" type="slidenum">
              <a:rPr lang="cs-CZ" smtClean="0"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11386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Prepro</a:t>
            </a:r>
            <a:r>
              <a:rPr lang="cs-CZ" dirty="0"/>
              <a:t> insulin )</a:t>
            </a:r>
            <a:r>
              <a:rPr lang="cs-CZ" dirty="0" err="1"/>
              <a:t>pre-signalni</a:t>
            </a:r>
            <a:r>
              <a:rPr lang="cs-CZ" dirty="0"/>
              <a:t> peptid, pro </a:t>
            </a:r>
            <a:r>
              <a:rPr lang="cs-CZ" dirty="0" err="1"/>
              <a:t>vystepeni</a:t>
            </a:r>
            <a:r>
              <a:rPr lang="cs-CZ" dirty="0"/>
              <a:t> „</a:t>
            </a:r>
            <a:r>
              <a:rPr lang="cs-CZ" dirty="0" err="1"/>
              <a:t>vnitrni</a:t>
            </a:r>
            <a:r>
              <a:rPr lang="cs-CZ" dirty="0"/>
              <a:t> </a:t>
            </a:r>
            <a:r>
              <a:rPr lang="cs-CZ" dirty="0" err="1"/>
              <a:t>casti</a:t>
            </a:r>
            <a:r>
              <a:rPr lang="cs-CZ" dirty="0"/>
              <a:t>“ -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AA0281-A376-4E1A-8AAD-76096B4DA342}" type="slidenum">
              <a:rPr lang="cs-CZ" smtClean="0"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55885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F77FA-BB2E-4462-B2BD-8D3468684358}" type="slidenum">
              <a:rPr lang="cs-CZ" smtClean="0"/>
              <a:t>40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76923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F77FA-BB2E-4462-B2BD-8D3468684358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30584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8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Similar sequences often derive from the same ancestral sequence. This</a:t>
            </a:r>
          </a:p>
          <a:p>
            <a:r>
              <a:rPr lang="en-US" sz="8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means that if your sequences are similar, they probably have the same ancestor,</a:t>
            </a:r>
          </a:p>
          <a:p>
            <a:r>
              <a:rPr lang="en-US" sz="8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share the same structure, and have a similar biological function. This</a:t>
            </a:r>
          </a:p>
          <a:p>
            <a:r>
              <a:rPr lang="en-US" sz="8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principle even works when the sequences come from very different organisms.</a:t>
            </a:r>
          </a:p>
          <a:p>
            <a:r>
              <a:rPr lang="en-US" sz="8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 you, this means you can extrapolate something you know about a</a:t>
            </a:r>
          </a:p>
          <a:p>
            <a:r>
              <a:rPr lang="en-US" sz="8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particular DNA or protein sequence to all similar DNA and protein sequences.</a:t>
            </a:r>
          </a:p>
          <a:p>
            <a:r>
              <a:rPr lang="en-US" sz="8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 example, imagine that your favorite sequence looks very much like</a:t>
            </a:r>
          </a:p>
          <a:p>
            <a:r>
              <a:rPr lang="en-US" sz="8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another one that somebody has studied in another lab. Because these two</a:t>
            </a:r>
          </a:p>
          <a:p>
            <a:r>
              <a:rPr lang="en-US" sz="8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sequences are similar, you can say, “If something is true for that sequence, it</a:t>
            </a:r>
          </a:p>
          <a:p>
            <a:r>
              <a:rPr lang="en-US" sz="8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 probably true for mine as well!” Just imagine how much time you can save:</a:t>
            </a:r>
          </a:p>
          <a:p>
            <a:r>
              <a:rPr lang="en-US" sz="8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Studying a gene in the lab takes years; searching a database for similarity</a:t>
            </a:r>
          </a:p>
          <a:p>
            <a:r>
              <a:rPr lang="en-US" sz="8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takes seconds. And you’re not even cheating!</a:t>
            </a:r>
            <a:endParaRPr lang="cs-CZ" sz="8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F77FA-BB2E-4462-B2BD-8D3468684358}" type="slidenum">
              <a:rPr lang="cs-CZ" smtClean="0"/>
              <a:t>45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45110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ok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F77FA-BB2E-4462-B2BD-8D3468684358}" type="slidenum">
              <a:rPr lang="cs-CZ" smtClean="0"/>
              <a:t>46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26439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při porovnávání proteinů program nejdříve porovnává „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lokalně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“ malý kousek sekvence (cca 10 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aa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a když nalezne shodu 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provnání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rozšiřuje na obě strany a hledá nejlepší skóre</a:t>
            </a:r>
          </a:p>
          <a:p>
            <a:endParaRPr lang="cs-CZ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parametry:PAM,BLOSUM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zadavaji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jakou 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vahu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přisuzovat 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jednotlivym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zmenam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aminokyselin-dle 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evolucni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podobnosti, 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prostorove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dle kodonu</a:t>
            </a:r>
          </a:p>
          <a:p>
            <a:endParaRPr lang="cs-CZ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F77FA-BB2E-4462-B2BD-8D3468684358}" type="slidenum">
              <a:rPr lang="cs-CZ" smtClean="0"/>
              <a:t>47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39705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F77FA-BB2E-4462-B2BD-8D3468684358}" type="slidenum">
              <a:rPr lang="cs-CZ" smtClean="0"/>
              <a:t>49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58271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F77FA-BB2E-4462-B2BD-8D3468684358}" type="slidenum">
              <a:rPr lang="cs-CZ" smtClean="0"/>
              <a:t>51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753053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cs-CZ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Chinese</a:t>
            </a:r>
            <a:r>
              <a:rPr lang="cs-CZ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hamster</a:t>
            </a:r>
            <a:r>
              <a:rPr lang="cs-CZ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cs-CZ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Cricetulus</a:t>
            </a:r>
            <a:r>
              <a:rPr lang="cs-CZ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griseus</a:t>
            </a:r>
            <a:r>
              <a:rPr lang="cs-CZ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r>
              <a:rPr lang="cs-CZ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cs-CZ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golden</a:t>
            </a:r>
            <a:r>
              <a:rPr lang="cs-CZ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hamster</a:t>
            </a:r>
            <a:r>
              <a:rPr lang="cs-CZ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</a:t>
            </a:r>
            <a:r>
              <a:rPr lang="cs-CZ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Syrian</a:t>
            </a:r>
            <a:r>
              <a:rPr lang="cs-CZ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hamster</a:t>
            </a:r>
            <a:r>
              <a:rPr lang="cs-CZ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cs-CZ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Mesocricetus</a:t>
            </a:r>
            <a:r>
              <a:rPr lang="cs-CZ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auratus</a:t>
            </a:r>
            <a:endParaRPr lang="cs-CZ" sz="1200" b="0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s-CZ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cs-CZ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nine-banded</a:t>
            </a:r>
            <a:r>
              <a:rPr lang="cs-CZ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armadillo</a:t>
            </a:r>
            <a:r>
              <a:rPr lang="cs-CZ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cs-CZ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Dasypus</a:t>
            </a:r>
            <a:r>
              <a:rPr lang="cs-CZ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novemcinctus</a:t>
            </a:r>
            <a:r>
              <a:rPr lang="cs-CZ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</a:t>
            </a:r>
          </a:p>
          <a:p>
            <a:r>
              <a:rPr lang="cs-CZ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cs-CZ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Sumatran</a:t>
            </a:r>
            <a:r>
              <a:rPr lang="cs-CZ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orangutan (</a:t>
            </a:r>
            <a:r>
              <a:rPr lang="cs-CZ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Pongo</a:t>
            </a:r>
            <a:r>
              <a:rPr lang="cs-CZ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abelii</a:t>
            </a:r>
            <a:r>
              <a:rPr lang="cs-CZ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</a:p>
          <a:p>
            <a:r>
              <a:rPr lang="cs-CZ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Wild</a:t>
            </a:r>
            <a:r>
              <a:rPr lang="cs-CZ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 </a:t>
            </a:r>
            <a:r>
              <a:rPr lang="cs-CZ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Boar</a:t>
            </a:r>
            <a:r>
              <a:rPr lang="cs-CZ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 (</a:t>
            </a:r>
            <a:r>
              <a:rPr lang="cs-CZ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Sus</a:t>
            </a:r>
            <a:r>
              <a:rPr lang="cs-CZ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 </a:t>
            </a:r>
            <a:r>
              <a:rPr lang="cs-CZ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scrofa</a:t>
            </a:r>
            <a:r>
              <a:rPr lang="cs-CZ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)</a:t>
            </a:r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F77FA-BB2E-4462-B2BD-8D3468684358}" type="slidenum">
              <a:rPr lang="cs-CZ" smtClean="0"/>
              <a:t>52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90467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F77FA-BB2E-4462-B2BD-8D3468684358}" type="slidenum">
              <a:rPr lang="cs-CZ" smtClean="0"/>
              <a:t>57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1264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F77FA-BB2E-4462-B2BD-8D3468684358}" type="slidenum">
              <a:rPr lang="cs-CZ" smtClean="0"/>
              <a:t>58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37317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F77FA-BB2E-4462-B2BD-8D3468684358}" type="slidenum">
              <a:rPr lang="cs-CZ" smtClean="0"/>
              <a:t>59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12914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AA0281-A376-4E1A-8AAD-76096B4DA342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53165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Doteď jsme se zabývali aminokyselinovou sekvencí</a:t>
            </a:r>
            <a:r>
              <a:rPr lang="cs-CZ" baseline="0" dirty="0"/>
              <a:t> spíše jako seznamem aminokyselin, teď se podíváme na sekvenci více jako na celek</a:t>
            </a:r>
          </a:p>
          <a:p>
            <a:endParaRPr lang="cs-CZ" baseline="0" dirty="0"/>
          </a:p>
          <a:p>
            <a:r>
              <a:rPr lang="cs-CZ" baseline="0" dirty="0"/>
              <a:t>Odkazy jsou zase v </a:t>
            </a:r>
            <a:r>
              <a:rPr lang="cs-CZ" baseline="0" dirty="0" err="1"/>
              <a:t>ramci</a:t>
            </a:r>
            <a:r>
              <a:rPr lang="cs-CZ" baseline="0" dirty="0"/>
              <a:t> </a:t>
            </a:r>
            <a:r>
              <a:rPr lang="cs-CZ" baseline="0" dirty="0" err="1"/>
              <a:t>moodle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AA0281-A376-4E1A-8AAD-76096B4DA342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66293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AA0281-A376-4E1A-8AAD-76096B4DA342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7279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AA0281-A376-4E1A-8AAD-76096B4DA342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13419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AA0281-A376-4E1A-8AAD-76096B4DA342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09279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Při syntéze proteinu</a:t>
            </a:r>
            <a:r>
              <a:rPr lang="cs-CZ" baseline="0" dirty="0"/>
              <a:t> na volných ribozomech jsou  u některých proteinu </a:t>
            </a:r>
            <a:r>
              <a:rPr lang="cs-CZ" baseline="0" dirty="0" err="1"/>
              <a:t>pritomny</a:t>
            </a:r>
            <a:r>
              <a:rPr lang="cs-CZ" baseline="0" dirty="0"/>
              <a:t> </a:t>
            </a:r>
            <a:r>
              <a:rPr lang="cs-CZ" baseline="0" dirty="0" err="1"/>
              <a:t>signalni</a:t>
            </a:r>
            <a:r>
              <a:rPr lang="cs-CZ" baseline="0" dirty="0"/>
              <a:t> peptidy, </a:t>
            </a:r>
            <a:r>
              <a:rPr lang="cs-CZ" baseline="0" dirty="0" err="1"/>
              <a:t>ktere</a:t>
            </a:r>
            <a:r>
              <a:rPr lang="cs-CZ" baseline="0" dirty="0"/>
              <a:t> </a:t>
            </a:r>
            <a:r>
              <a:rPr lang="cs-CZ" baseline="0" dirty="0" err="1"/>
              <a:t>umozni</a:t>
            </a:r>
            <a:r>
              <a:rPr lang="cs-CZ" baseline="0" dirty="0"/>
              <a:t> </a:t>
            </a:r>
            <a:r>
              <a:rPr lang="cs-CZ" baseline="0" dirty="0" err="1"/>
              <a:t>rozpoznani</a:t>
            </a:r>
            <a:r>
              <a:rPr lang="cs-CZ" baseline="0" dirty="0"/>
              <a:t>  pomoci SRP, a </a:t>
            </a:r>
            <a:r>
              <a:rPr lang="cs-CZ" baseline="0" dirty="0" err="1"/>
              <a:t>presun</a:t>
            </a:r>
            <a:r>
              <a:rPr lang="cs-CZ" baseline="0" dirty="0"/>
              <a:t> k ER a </a:t>
            </a:r>
            <a:r>
              <a:rPr lang="cs-CZ" baseline="0" dirty="0" err="1"/>
              <a:t>dosyntetizovaní</a:t>
            </a:r>
            <a:r>
              <a:rPr lang="cs-CZ" baseline="0" dirty="0"/>
              <a:t> proteinu na </a:t>
            </a:r>
            <a:r>
              <a:rPr lang="cs-CZ" baseline="0" dirty="0" err="1"/>
              <a:t>drsnem</a:t>
            </a:r>
            <a:r>
              <a:rPr lang="cs-CZ" baseline="0" dirty="0"/>
              <a:t> </a:t>
            </a:r>
            <a:r>
              <a:rPr lang="cs-CZ" baseline="0" dirty="0" err="1"/>
              <a:t>endoplazmatickem</a:t>
            </a:r>
            <a:r>
              <a:rPr lang="cs-CZ" baseline="0" dirty="0"/>
              <a:t> retikulu s </a:t>
            </a:r>
            <a:r>
              <a:rPr lang="cs-CZ" baseline="0" dirty="0" err="1"/>
              <a:t>prestupem</a:t>
            </a:r>
            <a:r>
              <a:rPr lang="cs-CZ" baseline="0" dirty="0"/>
              <a:t> primo dovnitř ER a </a:t>
            </a:r>
            <a:r>
              <a:rPr lang="cs-CZ" baseline="0" dirty="0" err="1"/>
              <a:t>naslednem</a:t>
            </a:r>
            <a:r>
              <a:rPr lang="cs-CZ" baseline="0" dirty="0"/>
              <a:t> </a:t>
            </a:r>
            <a:r>
              <a:rPr lang="cs-CZ" baseline="0" dirty="0" err="1"/>
              <a:t>odstenpeni</a:t>
            </a:r>
            <a:r>
              <a:rPr lang="cs-CZ" baseline="0" dirty="0"/>
              <a:t> signálních peptidu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F77FA-BB2E-4462-B2BD-8D3468684358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82337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Něco přidat, co </a:t>
            </a:r>
            <a:r>
              <a:rPr lang="cs-CZ" dirty="0" err="1"/>
              <a:t>rict</a:t>
            </a:r>
            <a:r>
              <a:rPr lang="cs-CZ" dirty="0"/>
              <a:t>?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F77FA-BB2E-4462-B2BD-8D3468684358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8396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CA240-368B-4E4D-B21D-6A10DE7AC64B}" type="datetimeFigureOut">
              <a:rPr lang="cs-CZ" smtClean="0"/>
              <a:t>26.02.2025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7EB66-14ED-46AC-A744-3B908B51E78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79141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CA240-368B-4E4D-B21D-6A10DE7AC64B}" type="datetimeFigureOut">
              <a:rPr lang="cs-CZ" smtClean="0"/>
              <a:t>26.02.2025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7EB66-14ED-46AC-A744-3B908B51E7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4228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CA240-368B-4E4D-B21D-6A10DE7AC64B}" type="datetimeFigureOut">
              <a:rPr lang="cs-CZ" smtClean="0"/>
              <a:t>26.02.2025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7EB66-14ED-46AC-A744-3B908B51E7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0448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CA240-368B-4E4D-B21D-6A10DE7AC64B}" type="datetimeFigureOut">
              <a:rPr lang="cs-CZ" smtClean="0"/>
              <a:t>26.02.2025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7EB66-14ED-46AC-A744-3B908B51E7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0074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CA240-368B-4E4D-B21D-6A10DE7AC64B}" type="datetimeFigureOut">
              <a:rPr lang="cs-CZ" smtClean="0"/>
              <a:t>26.02.2025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7EB66-14ED-46AC-A744-3B908B51E78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9707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CA240-368B-4E4D-B21D-6A10DE7AC64B}" type="datetimeFigureOut">
              <a:rPr lang="cs-CZ" smtClean="0"/>
              <a:t>26.02.2025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7EB66-14ED-46AC-A744-3B908B51E7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5514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CA240-368B-4E4D-B21D-6A10DE7AC64B}" type="datetimeFigureOut">
              <a:rPr lang="cs-CZ" smtClean="0"/>
              <a:t>26.02.2025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7EB66-14ED-46AC-A744-3B908B51E7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6414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CA240-368B-4E4D-B21D-6A10DE7AC64B}" type="datetimeFigureOut">
              <a:rPr lang="cs-CZ" smtClean="0"/>
              <a:t>26.02.2025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7EB66-14ED-46AC-A744-3B908B51E7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5833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CA240-368B-4E4D-B21D-6A10DE7AC64B}" type="datetimeFigureOut">
              <a:rPr lang="cs-CZ" smtClean="0"/>
              <a:t>26.02.2025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7EB66-14ED-46AC-A744-3B908B51E7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8436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84DCA240-368B-4E4D-B21D-6A10DE7AC64B}" type="datetimeFigureOut">
              <a:rPr lang="cs-CZ" smtClean="0"/>
              <a:t>26.02.2025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407EB66-14ED-46AC-A744-3B908B51E7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33456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CA240-368B-4E4D-B21D-6A10DE7AC64B}" type="datetimeFigureOut">
              <a:rPr lang="cs-CZ" smtClean="0"/>
              <a:t>26.02.2025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7EB66-14ED-46AC-A744-3B908B51E7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5294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84DCA240-368B-4E4D-B21D-6A10DE7AC64B}" type="datetimeFigureOut">
              <a:rPr lang="cs-CZ" smtClean="0"/>
              <a:t>26.02.2025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0407EB66-14ED-46AC-A744-3B908B51E78D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3866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customXml" Target="../ink/ink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0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44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5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6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6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6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45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blast.ncbi.nlm.nih.gov/Blast.cgi" TargetMode="External"/><Relationship Id="rId4" Type="http://schemas.openxmlformats.org/officeDocument/2006/relationships/image" Target="../media/image7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hyperlink" Target="http://www.youtube.com/watch" TargetMode="External"/><Relationship Id="rId5" Type="http://schemas.openxmlformats.org/officeDocument/2006/relationships/image" Target="../media/image77.WMF"/><Relationship Id="rId4" Type="http://schemas.openxmlformats.org/officeDocument/2006/relationships/image" Target="../media/image76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8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9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4" Type="http://schemas.openxmlformats.org/officeDocument/2006/relationships/image" Target="../media/image9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98220" y="1156856"/>
            <a:ext cx="10058400" cy="2593975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cs-CZ" dirty="0"/>
              <a:t>Základy praktické Bioinformatiky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998220" y="5331267"/>
            <a:ext cx="9144000" cy="1655762"/>
          </a:xfrm>
        </p:spPr>
        <p:txBody>
          <a:bodyPr>
            <a:normAutofit/>
          </a:bodyPr>
          <a:lstStyle/>
          <a:p>
            <a:r>
              <a:rPr lang="cs-CZ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Petra Matoušková</a:t>
            </a:r>
          </a:p>
          <a:p>
            <a:r>
              <a:rPr lang="cs-CZ" sz="2400" dirty="0"/>
              <a:t>2024/2025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10475371" y="5331267"/>
            <a:ext cx="11624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dirty="0">
                <a:solidFill>
                  <a:schemeClr val="accent2"/>
                </a:solidFill>
              </a:rPr>
              <a:t>3/10</a:t>
            </a:r>
          </a:p>
        </p:txBody>
      </p:sp>
    </p:spTree>
    <p:extLst>
      <p:ext uri="{BB962C8B-B14F-4D97-AF65-F5344CB8AC3E}">
        <p14:creationId xmlns:p14="http://schemas.microsoft.com/office/powerpoint/2010/main" val="250925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Hledání známých motivů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907178"/>
            <a:ext cx="10058400" cy="4353922"/>
          </a:xfrm>
        </p:spPr>
        <p:txBody>
          <a:bodyPr>
            <a:normAutofit lnSpcReduction="10000"/>
          </a:bodyPr>
          <a:lstStyle/>
          <a:p>
            <a:r>
              <a:rPr lang="cs-CZ" dirty="0"/>
              <a:t>Sekvenční motivy, signální peptidy, místa </a:t>
            </a:r>
            <a:r>
              <a:rPr lang="cs-CZ" dirty="0" err="1"/>
              <a:t>posttranslačních</a:t>
            </a:r>
            <a:r>
              <a:rPr lang="cs-CZ" dirty="0"/>
              <a:t> modifikací ..</a:t>
            </a:r>
          </a:p>
          <a:p>
            <a:pPr marL="578358" lvl="1" indent="-285750">
              <a:spcBef>
                <a:spcPts val="1200"/>
              </a:spcBef>
            </a:pPr>
            <a:r>
              <a:rPr lang="cs-CZ" sz="2800" dirty="0"/>
              <a:t>Databáze známých motivů</a:t>
            </a:r>
          </a:p>
          <a:p>
            <a:pPr marL="292608" lvl="1" indent="0">
              <a:spcBef>
                <a:spcPts val="1200"/>
              </a:spcBef>
              <a:spcAft>
                <a:spcPts val="1800"/>
              </a:spcAft>
              <a:buNone/>
            </a:pPr>
            <a:r>
              <a:rPr lang="cs-CZ" sz="2400" dirty="0"/>
              <a:t>	NCBI/CDD</a:t>
            </a:r>
          </a:p>
          <a:p>
            <a:pPr marL="292608" lvl="1" indent="0">
              <a:spcBef>
                <a:spcPts val="1200"/>
              </a:spcBef>
              <a:spcAft>
                <a:spcPts val="1800"/>
              </a:spcAft>
              <a:buNone/>
            </a:pPr>
            <a:r>
              <a:rPr lang="cs-CZ" sz="2400" dirty="0"/>
              <a:t>	</a:t>
            </a:r>
          </a:p>
          <a:p>
            <a:pPr marL="292608" lvl="1" indent="0">
              <a:spcBef>
                <a:spcPts val="1200"/>
              </a:spcBef>
              <a:spcAft>
                <a:spcPts val="1800"/>
              </a:spcAft>
              <a:buNone/>
            </a:pPr>
            <a:r>
              <a:rPr lang="cs-CZ" sz="2400" dirty="0"/>
              <a:t>	SMART</a:t>
            </a:r>
          </a:p>
          <a:p>
            <a:pPr marL="292608" lvl="1" indent="0">
              <a:spcBef>
                <a:spcPts val="1200"/>
              </a:spcBef>
              <a:spcAft>
                <a:spcPts val="1800"/>
              </a:spcAft>
              <a:buNone/>
            </a:pPr>
            <a:r>
              <a:rPr lang="cs-CZ" sz="2400" dirty="0"/>
              <a:t>	EMBL/</a:t>
            </a:r>
            <a:r>
              <a:rPr lang="cs-CZ" sz="2400" dirty="0" err="1"/>
              <a:t>InterPro</a:t>
            </a:r>
            <a:endParaRPr lang="cs-CZ" sz="2400" dirty="0"/>
          </a:p>
          <a:p>
            <a:pPr marL="292608" lvl="1" indent="0">
              <a:spcBef>
                <a:spcPts val="1200"/>
              </a:spcBef>
              <a:spcAft>
                <a:spcPts val="1800"/>
              </a:spcAft>
              <a:buNone/>
            </a:pPr>
            <a:r>
              <a:rPr lang="cs-CZ" sz="2400" dirty="0"/>
              <a:t>	</a:t>
            </a:r>
            <a:r>
              <a:rPr lang="cs-CZ" sz="2400" dirty="0" err="1"/>
              <a:t>Pfam</a:t>
            </a:r>
            <a:endParaRPr lang="cs-CZ" sz="2400" dirty="0"/>
          </a:p>
          <a:p>
            <a:pPr marL="292608" lvl="1" indent="0">
              <a:buNone/>
            </a:pP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7292378" y="1164168"/>
            <a:ext cx="3863302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cs-CZ" sz="2000" dirty="0"/>
              <a:t>SEKVENCE➪STRUKTURA➪FUNKCE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801" y="2733101"/>
            <a:ext cx="6629400" cy="64706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9601" y="4206084"/>
            <a:ext cx="6781800" cy="680056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9601" y="4749164"/>
            <a:ext cx="6502400" cy="678285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46500" y="5670345"/>
            <a:ext cx="6361112" cy="2893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38477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D3A0AF-88BF-8D7A-7962-C5706D66D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Pfam</a:t>
            </a:r>
            <a:r>
              <a:rPr lang="cs-CZ" dirty="0"/>
              <a:t> </a:t>
            </a:r>
            <a:r>
              <a:rPr lang="cs-CZ" sz="4000" dirty="0"/>
              <a:t>(</a:t>
            </a:r>
            <a:r>
              <a:rPr lang="cs-CZ" sz="4000" dirty="0">
                <a:highlight>
                  <a:srgbClr val="FFFF00"/>
                </a:highlight>
              </a:rPr>
              <a:t>bývalá</a:t>
            </a:r>
            <a:r>
              <a:rPr lang="cs-CZ" sz="4000" dirty="0"/>
              <a:t> databáze známých motivů </a:t>
            </a:r>
            <a:r>
              <a:rPr lang="cs-CZ" sz="3200" dirty="0"/>
              <a:t>- čísla </a:t>
            </a:r>
            <a:r>
              <a:rPr lang="cs-CZ" sz="3200" b="1" dirty="0"/>
              <a:t>PF…</a:t>
            </a:r>
            <a:r>
              <a:rPr lang="cs-CZ" sz="3200" dirty="0"/>
              <a:t>)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2B4AEAC-5AF0-ED7B-5E29-ED60772188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D49404F-7354-978F-6089-C99C0BB81D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350" y="1845734"/>
            <a:ext cx="10925060" cy="3790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3354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5DA89C-6493-BDAF-C9BD-ADFC4E1DB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InterPro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B6DC5CC-CF91-4D55-A242-50E6F307D3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8E329A5-097F-42B9-E3EA-CC5C93B5F1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974" y="1730379"/>
            <a:ext cx="10686052" cy="484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230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7280" y="1845734"/>
            <a:ext cx="10098848" cy="4186766"/>
          </a:xfrm>
          <a:prstGeom prst="rect">
            <a:avLst/>
          </a:prstGeom>
        </p:spPr>
      </p:pic>
      <p:cxnSp>
        <p:nvCxnSpPr>
          <p:cNvPr id="7" name="Přímá spojnice se šipkou 6"/>
          <p:cNvCxnSpPr/>
          <p:nvPr/>
        </p:nvCxnSpPr>
        <p:spPr>
          <a:xfrm>
            <a:off x="757112" y="4826000"/>
            <a:ext cx="381000" cy="127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5"/>
          <a:srcRect t="22162"/>
          <a:stretch/>
        </p:blipFill>
        <p:spPr>
          <a:xfrm>
            <a:off x="525780" y="2755760"/>
            <a:ext cx="11031081" cy="3221708"/>
          </a:xfrm>
          <a:prstGeom prst="rect">
            <a:avLst/>
          </a:prstGeom>
        </p:spPr>
      </p:pic>
      <p:cxnSp>
        <p:nvCxnSpPr>
          <p:cNvPr id="9" name="Přímá spojnice se šipkou 8"/>
          <p:cNvCxnSpPr/>
          <p:nvPr/>
        </p:nvCxnSpPr>
        <p:spPr>
          <a:xfrm>
            <a:off x="497714" y="4107567"/>
            <a:ext cx="381000" cy="127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Nadpis 1"/>
          <p:cNvSpPr txBox="1">
            <a:spLocks/>
          </p:cNvSpPr>
          <p:nvPr/>
        </p:nvSpPr>
        <p:spPr>
          <a:xfrm>
            <a:off x="1156692" y="330517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Hledání známých motivů-CD </a:t>
            </a:r>
            <a:r>
              <a:rPr lang="cs-CZ" sz="2800" dirty="0"/>
              <a:t>(NCBI)</a:t>
            </a:r>
          </a:p>
        </p:txBody>
      </p:sp>
      <p:grpSp>
        <p:nvGrpSpPr>
          <p:cNvPr id="23" name="Skupina 22"/>
          <p:cNvGrpSpPr/>
          <p:nvPr/>
        </p:nvGrpSpPr>
        <p:grpSpPr>
          <a:xfrm>
            <a:off x="1363309" y="1811827"/>
            <a:ext cx="10010937" cy="5154659"/>
            <a:chOff x="1363309" y="1811827"/>
            <a:chExt cx="10010937" cy="5154659"/>
          </a:xfrm>
        </p:grpSpPr>
        <p:grpSp>
          <p:nvGrpSpPr>
            <p:cNvPr id="17" name="Skupina 16"/>
            <p:cNvGrpSpPr/>
            <p:nvPr/>
          </p:nvGrpSpPr>
          <p:grpSpPr>
            <a:xfrm>
              <a:off x="1363309" y="1811827"/>
              <a:ext cx="10010937" cy="5154659"/>
              <a:chOff x="1363309" y="1811827"/>
              <a:chExt cx="10010937" cy="5154659"/>
            </a:xfrm>
          </p:grpSpPr>
          <p:pic>
            <p:nvPicPr>
              <p:cNvPr id="8" name="Obrázek 7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63309" y="1811827"/>
                <a:ext cx="9566789" cy="5154659"/>
              </a:xfrm>
              <a:prstGeom prst="rect">
                <a:avLst/>
              </a:prstGeom>
            </p:spPr>
          </p:pic>
          <p:sp>
            <p:nvSpPr>
              <p:cNvPr id="11" name="TextovéPole 10"/>
              <p:cNvSpPr txBox="1"/>
              <p:nvPr/>
            </p:nvSpPr>
            <p:spPr>
              <a:xfrm>
                <a:off x="3004457" y="2700728"/>
                <a:ext cx="1562864" cy="276999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cs-CZ" sz="1200" dirty="0"/>
                  <a:t>Identifikátor sekvence</a:t>
                </a:r>
              </a:p>
            </p:txBody>
          </p:sp>
          <p:sp>
            <p:nvSpPr>
              <p:cNvPr id="12" name="TextovéPole 11"/>
              <p:cNvSpPr txBox="1"/>
              <p:nvPr/>
            </p:nvSpPr>
            <p:spPr>
              <a:xfrm>
                <a:off x="4907489" y="2701799"/>
                <a:ext cx="1581325" cy="286427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sz="1200" dirty="0"/>
                  <a:t>Délka sekvence</a:t>
                </a:r>
              </a:p>
            </p:txBody>
          </p:sp>
          <p:sp>
            <p:nvSpPr>
              <p:cNvPr id="13" name="TextovéPole 12"/>
              <p:cNvSpPr txBox="1"/>
              <p:nvPr/>
            </p:nvSpPr>
            <p:spPr>
              <a:xfrm>
                <a:off x="6903944" y="2636870"/>
                <a:ext cx="2683071" cy="461665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sz="1200" dirty="0"/>
                  <a:t>Menu pro omezení úrovně zobrazovaných detailů</a:t>
                </a:r>
              </a:p>
            </p:txBody>
          </p:sp>
          <p:sp>
            <p:nvSpPr>
              <p:cNvPr id="14" name="TextovéPole 13"/>
              <p:cNvSpPr txBox="1"/>
              <p:nvPr/>
            </p:nvSpPr>
            <p:spPr>
              <a:xfrm>
                <a:off x="9890924" y="2700728"/>
                <a:ext cx="1483322" cy="1384995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sz="1200" dirty="0">
                    <a:solidFill>
                      <a:srgbClr val="FF0000"/>
                    </a:solidFill>
                  </a:rPr>
                  <a:t>Malé trojúhelníky</a:t>
                </a:r>
              </a:p>
              <a:p>
                <a:pPr algn="ctr"/>
                <a:r>
                  <a:rPr lang="cs-CZ" sz="1200" dirty="0"/>
                  <a:t>Označují aminokyseliny v konzervovaných oblastech/důležitá katalytická nebo vazebná místa</a:t>
                </a:r>
              </a:p>
            </p:txBody>
          </p:sp>
          <p:sp>
            <p:nvSpPr>
              <p:cNvPr id="15" name="TextovéPole 14"/>
              <p:cNvSpPr txBox="1"/>
              <p:nvPr/>
            </p:nvSpPr>
            <p:spPr>
              <a:xfrm>
                <a:off x="9890924" y="4233188"/>
                <a:ext cx="1067240" cy="2624812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</p:spPr>
            <p:txBody>
              <a:bodyPr wrap="square" rtlCol="0">
                <a:noAutofit/>
              </a:bodyPr>
              <a:lstStyle/>
              <a:p>
                <a:pPr algn="ctr"/>
                <a:r>
                  <a:rPr lang="cs-CZ" sz="1200" dirty="0">
                    <a:solidFill>
                      <a:srgbClr val="FF0000"/>
                    </a:solidFill>
                  </a:rPr>
                  <a:t>Barevné obdélníky</a:t>
                </a:r>
              </a:p>
              <a:p>
                <a:pPr algn="ctr"/>
                <a:r>
                  <a:rPr lang="cs-CZ" sz="1200" dirty="0"/>
                  <a:t>Označují nalezené domény</a:t>
                </a:r>
              </a:p>
              <a:p>
                <a:pPr algn="ctr"/>
                <a:r>
                  <a:rPr lang="cs-CZ" sz="1200" dirty="0"/>
                  <a:t>(po najetí kurzoru se objeví detailní popis</a:t>
                </a:r>
              </a:p>
            </p:txBody>
          </p:sp>
          <p:sp>
            <p:nvSpPr>
              <p:cNvPr id="16" name="TextovéPole 15"/>
              <p:cNvSpPr txBox="1"/>
              <p:nvPr/>
            </p:nvSpPr>
            <p:spPr>
              <a:xfrm>
                <a:off x="7916236" y="5722070"/>
                <a:ext cx="1833214" cy="1101566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</p:spPr>
            <p:txBody>
              <a:bodyPr wrap="square" rtlCol="0">
                <a:noAutofit/>
              </a:bodyPr>
              <a:lstStyle/>
              <a:p>
                <a:pPr algn="ctr"/>
                <a:r>
                  <a:rPr lang="cs-CZ" sz="1200" dirty="0" err="1">
                    <a:solidFill>
                      <a:srgbClr val="FF0000"/>
                    </a:solidFill>
                  </a:rPr>
                  <a:t>Multi</a:t>
                </a:r>
                <a:r>
                  <a:rPr lang="cs-CZ" sz="1200" dirty="0">
                    <a:solidFill>
                      <a:srgbClr val="FF0000"/>
                    </a:solidFill>
                  </a:rPr>
                  <a:t>-domény</a:t>
                </a:r>
              </a:p>
              <a:p>
                <a:pPr algn="ctr"/>
                <a:r>
                  <a:rPr lang="cs-CZ" sz="1200" dirty="0"/>
                  <a:t>Označují nalezené domény, které pravděpodobně obsahují více domén </a:t>
                </a:r>
              </a:p>
            </p:txBody>
          </p:sp>
        </p:grpSp>
        <p:sp>
          <p:nvSpPr>
            <p:cNvPr id="20" name="TextovéPole 19"/>
            <p:cNvSpPr txBox="1"/>
            <p:nvPr/>
          </p:nvSpPr>
          <p:spPr>
            <a:xfrm>
              <a:off x="2247900" y="5772970"/>
              <a:ext cx="2085976" cy="95111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txBody>
            <a:bodyPr wrap="square" rtlCol="0">
              <a:noAutofit/>
            </a:bodyPr>
            <a:lstStyle/>
            <a:p>
              <a:pPr algn="ctr"/>
              <a:r>
                <a:rPr lang="cs-CZ" sz="1200" dirty="0">
                  <a:solidFill>
                    <a:srgbClr val="FF0000"/>
                  </a:solidFill>
                </a:rPr>
                <a:t>„Specifické shody“</a:t>
              </a:r>
            </a:p>
            <a:p>
              <a:pPr algn="ctr"/>
              <a:r>
                <a:rPr lang="cs-CZ" sz="1200" dirty="0"/>
                <a:t>Jsou zvýrazněné a označují nalezené domény</a:t>
              </a:r>
            </a:p>
            <a:p>
              <a:pPr algn="ctr"/>
              <a:r>
                <a:rPr lang="cs-CZ" sz="1200" dirty="0"/>
                <a:t>s velkou pravděpodobností</a:t>
              </a:r>
            </a:p>
          </p:txBody>
        </p:sp>
        <p:sp>
          <p:nvSpPr>
            <p:cNvPr id="21" name="TextovéPole 20"/>
            <p:cNvSpPr txBox="1"/>
            <p:nvPr/>
          </p:nvSpPr>
          <p:spPr>
            <a:xfrm>
              <a:off x="4454769" y="5790737"/>
              <a:ext cx="1281568" cy="95111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txBody>
            <a:bodyPr wrap="square" rtlCol="0">
              <a:noAutofit/>
            </a:bodyPr>
            <a:lstStyle/>
            <a:p>
              <a:pPr algn="ctr"/>
              <a:r>
                <a:rPr lang="cs-CZ" sz="1200" dirty="0">
                  <a:solidFill>
                    <a:srgbClr val="FF0000"/>
                  </a:solidFill>
                </a:rPr>
                <a:t>„</a:t>
              </a:r>
              <a:r>
                <a:rPr lang="cs-CZ" sz="1200" dirty="0" err="1">
                  <a:solidFill>
                    <a:srgbClr val="FF0000"/>
                  </a:solidFill>
                </a:rPr>
                <a:t>Superrodiny</a:t>
              </a:r>
              <a:r>
                <a:rPr lang="cs-CZ" sz="1200" dirty="0">
                  <a:solidFill>
                    <a:srgbClr val="FF0000"/>
                  </a:solidFill>
                </a:rPr>
                <a:t>“</a:t>
              </a:r>
            </a:p>
            <a:p>
              <a:pPr algn="ctr"/>
              <a:r>
                <a:rPr lang="cs-CZ" sz="1200" dirty="0"/>
                <a:t>Označují do které rodiny nalezené specifické  shody patří</a:t>
              </a:r>
            </a:p>
          </p:txBody>
        </p:sp>
        <p:sp>
          <p:nvSpPr>
            <p:cNvPr id="22" name="TextovéPole 21"/>
            <p:cNvSpPr txBox="1"/>
            <p:nvPr/>
          </p:nvSpPr>
          <p:spPr>
            <a:xfrm>
              <a:off x="5795750" y="5722070"/>
              <a:ext cx="1983588" cy="110156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txBody>
            <a:bodyPr wrap="square" rtlCol="0">
              <a:noAutofit/>
            </a:bodyPr>
            <a:lstStyle/>
            <a:p>
              <a:pPr algn="ctr"/>
              <a:r>
                <a:rPr lang="cs-CZ" sz="1200" dirty="0"/>
                <a:t>Jsou –</a:t>
              </a:r>
              <a:r>
                <a:rPr lang="cs-CZ" sz="1200" dirty="0" err="1"/>
                <a:t>li</a:t>
              </a:r>
              <a:r>
                <a:rPr lang="cs-CZ" sz="1200" dirty="0"/>
                <a:t> nalezeny jen </a:t>
              </a:r>
              <a:r>
                <a:rPr lang="cs-CZ" sz="1200" dirty="0">
                  <a:solidFill>
                    <a:srgbClr val="FF0000"/>
                  </a:solidFill>
                </a:rPr>
                <a:t>„Ne-Specifické shody“</a:t>
              </a:r>
            </a:p>
            <a:p>
              <a:pPr algn="ctr"/>
              <a:r>
                <a:rPr lang="cs-CZ" sz="1200" dirty="0"/>
                <a:t>Jsou viditelné pouze pří plném menu (ne </a:t>
              </a:r>
              <a:r>
                <a:rPr lang="cs-CZ" sz="1200" dirty="0" err="1"/>
                <a:t>concise</a:t>
              </a:r>
              <a:r>
                <a:rPr lang="cs-CZ" sz="1200" dirty="0"/>
                <a:t> vpravo nahoře)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677834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1"/>
          <p:cNvSpPr txBox="1">
            <a:spLocks/>
          </p:cNvSpPr>
          <p:nvPr/>
        </p:nvSpPr>
        <p:spPr>
          <a:xfrm>
            <a:off x="1156692" y="330517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Hledání známých motivů / NQO1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80" y="1845734"/>
            <a:ext cx="10098848" cy="4186766"/>
          </a:xfrm>
          <a:prstGeom prst="rect">
            <a:avLst/>
          </a:prstGeom>
        </p:spPr>
      </p:pic>
      <p:cxnSp>
        <p:nvCxnSpPr>
          <p:cNvPr id="4" name="Přímá spojnice se šipkou 3"/>
          <p:cNvCxnSpPr/>
          <p:nvPr/>
        </p:nvCxnSpPr>
        <p:spPr>
          <a:xfrm>
            <a:off x="4059044" y="4828478"/>
            <a:ext cx="468351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7280" y="1845734"/>
            <a:ext cx="8078666" cy="4453175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5"/>
          <a:srcRect t="17466"/>
          <a:stretch/>
        </p:blipFill>
        <p:spPr>
          <a:xfrm>
            <a:off x="1775073" y="1845734"/>
            <a:ext cx="8821638" cy="480459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Rukopis 6">
                <a:extLst>
                  <a:ext uri="{FF2B5EF4-FFF2-40B4-BE49-F238E27FC236}">
                    <a16:creationId xmlns:a16="http://schemas.microsoft.com/office/drawing/2014/main" id="{F99FD299-7651-4855-94ED-9A663F59BBC7}"/>
                  </a:ext>
                </a:extLst>
              </p14:cNvPr>
              <p14:cNvContentPartPr/>
              <p14:nvPr/>
            </p14:nvContentPartPr>
            <p14:xfrm>
              <a:off x="5607000" y="3505320"/>
              <a:ext cx="19440" cy="360"/>
            </p14:xfrm>
          </p:contentPart>
        </mc:Choice>
        <mc:Fallback xmlns="">
          <p:pic>
            <p:nvPicPr>
              <p:cNvPr id="7" name="Rukopis 6">
                <a:extLst>
                  <a:ext uri="{FF2B5EF4-FFF2-40B4-BE49-F238E27FC236}">
                    <a16:creationId xmlns:a16="http://schemas.microsoft.com/office/drawing/2014/main" id="{F99FD299-7651-4855-94ED-9A663F59BBC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591160" y="3441960"/>
                <a:ext cx="50760" cy="12708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4219643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DF5105-7E6E-AAD2-31DD-D192D2C86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Hledání známých motivů-SMART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1BBF046-C0B8-97EF-214A-4403462057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CF3D712-3AF4-51DD-B652-58926BEFDC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80" y="1845734"/>
            <a:ext cx="11350332" cy="5326247"/>
          </a:xfrm>
          <a:prstGeom prst="rect">
            <a:avLst/>
          </a:prstGeom>
        </p:spPr>
      </p:pic>
      <p:sp>
        <p:nvSpPr>
          <p:cNvPr id="6" name="Obdélník: se zakulacenými rohy 5">
            <a:extLst>
              <a:ext uri="{FF2B5EF4-FFF2-40B4-BE49-F238E27FC236}">
                <a16:creationId xmlns:a16="http://schemas.microsoft.com/office/drawing/2014/main" id="{BDAA9D9D-4FD8-DC9E-1C1D-8D0097CFE90D}"/>
              </a:ext>
            </a:extLst>
          </p:cNvPr>
          <p:cNvSpPr/>
          <p:nvPr/>
        </p:nvSpPr>
        <p:spPr>
          <a:xfrm>
            <a:off x="936434" y="3701667"/>
            <a:ext cx="2269474" cy="1450757"/>
          </a:xfrm>
          <a:prstGeom prst="roundRect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8131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E4C972-E797-4720-B33A-AEDC4222E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Hledání známých motivů-SMART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8C1DE5CA-F2B9-3EEE-6E32-5D294A3AF9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6963" y="2009083"/>
            <a:ext cx="10058400" cy="3697084"/>
          </a:xfrm>
        </p:spPr>
      </p:pic>
      <p:cxnSp>
        <p:nvCxnSpPr>
          <p:cNvPr id="3" name="Přímá spojnice se šipkou 2">
            <a:extLst>
              <a:ext uri="{FF2B5EF4-FFF2-40B4-BE49-F238E27FC236}">
                <a16:creationId xmlns:a16="http://schemas.microsoft.com/office/drawing/2014/main" id="{1E73BD16-31C8-B762-7F71-2AF6A199EA7B}"/>
              </a:ext>
            </a:extLst>
          </p:cNvPr>
          <p:cNvCxnSpPr>
            <a:cxnSpLocks/>
          </p:cNvCxnSpPr>
          <p:nvPr/>
        </p:nvCxnSpPr>
        <p:spPr>
          <a:xfrm>
            <a:off x="698101" y="5271574"/>
            <a:ext cx="469319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Přímá spojnice se šipkou 3">
            <a:extLst>
              <a:ext uri="{FF2B5EF4-FFF2-40B4-BE49-F238E27FC236}">
                <a16:creationId xmlns:a16="http://schemas.microsoft.com/office/drawing/2014/main" id="{3EDE6F76-767B-F848-8707-09AF8E88A5F1}"/>
              </a:ext>
            </a:extLst>
          </p:cNvPr>
          <p:cNvCxnSpPr>
            <a:cxnSpLocks/>
          </p:cNvCxnSpPr>
          <p:nvPr/>
        </p:nvCxnSpPr>
        <p:spPr>
          <a:xfrm>
            <a:off x="698101" y="5401940"/>
            <a:ext cx="469319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6B62436D-3691-3930-0BEE-235C1D6A8579}"/>
              </a:ext>
            </a:extLst>
          </p:cNvPr>
          <p:cNvCxnSpPr>
            <a:cxnSpLocks/>
          </p:cNvCxnSpPr>
          <p:nvPr/>
        </p:nvCxnSpPr>
        <p:spPr>
          <a:xfrm>
            <a:off x="698101" y="5543323"/>
            <a:ext cx="469319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75350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Hledání známých motivů-SMART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9112463-8101-4EDA-BC99-055006F502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160" y="1714500"/>
            <a:ext cx="9890760" cy="447116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0CB6752E-5159-4C58-A59D-D2E588FDFE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160" y="1922025"/>
            <a:ext cx="9875521" cy="422490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AEB7ACF0-F82D-4EBF-8D16-AE718D05AF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2018" y="1922025"/>
            <a:ext cx="9875521" cy="4035495"/>
          </a:xfrm>
          <a:prstGeom prst="rect">
            <a:avLst/>
          </a:prstGeom>
        </p:spPr>
      </p:pic>
      <p:cxnSp>
        <p:nvCxnSpPr>
          <p:cNvPr id="5" name="Přímá spojnice se šipkou 4">
            <a:extLst>
              <a:ext uri="{FF2B5EF4-FFF2-40B4-BE49-F238E27FC236}">
                <a16:creationId xmlns:a16="http://schemas.microsoft.com/office/drawing/2014/main" id="{1729C12F-8132-449F-A952-EC121211FE56}"/>
              </a:ext>
            </a:extLst>
          </p:cNvPr>
          <p:cNvCxnSpPr>
            <a:cxnSpLocks/>
          </p:cNvCxnSpPr>
          <p:nvPr/>
        </p:nvCxnSpPr>
        <p:spPr>
          <a:xfrm>
            <a:off x="627961" y="5714826"/>
            <a:ext cx="469319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418848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Hledání známých motivů-SMART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9112463-8101-4EDA-BC99-055006F502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160" y="1714500"/>
            <a:ext cx="9890760" cy="447116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0CB6752E-5159-4C58-A59D-D2E588FDFE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399" y="1793657"/>
            <a:ext cx="9875521" cy="422490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AEB7ACF0-F82D-4EBF-8D16-AE718D05AF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399" y="1737360"/>
            <a:ext cx="9875521" cy="4035495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52F4BABC-CCAB-453E-9D68-C36B485FF2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4880" y="3755107"/>
            <a:ext cx="8869680" cy="329594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05581F3-AADF-41CD-9A2A-C6D5C6B138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399" y="3702849"/>
            <a:ext cx="9875521" cy="24240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5846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Hledání známých motivů-</a:t>
            </a:r>
            <a:r>
              <a:rPr lang="cs-CZ" dirty="0" err="1"/>
              <a:t>InterPro</a:t>
            </a:r>
            <a:r>
              <a:rPr lang="cs-CZ" dirty="0"/>
              <a:t> (2023)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61D09BA-696A-92C6-51A8-63B8747C47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80" y="1845734"/>
            <a:ext cx="7067665" cy="5518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9235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97280" y="343164"/>
            <a:ext cx="10058400" cy="1297100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cs-CZ" sz="3200" dirty="0"/>
              <a:t>Základy praktické bioinformatiky</a:t>
            </a:r>
            <a:br>
              <a:rPr lang="cs-CZ" sz="3200" dirty="0"/>
            </a:br>
            <a:r>
              <a:rPr lang="cs-CZ" sz="2400" dirty="0"/>
              <a:t>Téma 3/10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/>
          <a:lstStyle/>
          <a:p>
            <a:pPr algn="ctr"/>
            <a:r>
              <a:rPr lang="cs-CZ" sz="3200" b="1" dirty="0"/>
              <a:t>Proteinová bioinformatika II</a:t>
            </a:r>
            <a:endParaRPr lang="cs-CZ" sz="2600" b="1" dirty="0"/>
          </a:p>
          <a:p>
            <a:endParaRPr lang="cs-CZ" dirty="0"/>
          </a:p>
          <a:p>
            <a:r>
              <a:rPr lang="cs-CZ" b="1" dirty="0">
                <a:solidFill>
                  <a:srgbClr val="00B0F0"/>
                </a:solidFill>
              </a:rPr>
              <a:t>Cíle:</a:t>
            </a:r>
          </a:p>
          <a:p>
            <a:pPr algn="just"/>
            <a:r>
              <a:rPr lang="cs-CZ" sz="2600" dirty="0"/>
              <a:t>Student bude schopen odhalit typické domény a </a:t>
            </a:r>
            <a:r>
              <a:rPr lang="cs-CZ" sz="2600" dirty="0" err="1"/>
              <a:t>transmembránové</a:t>
            </a:r>
            <a:r>
              <a:rPr lang="cs-CZ" sz="2600" dirty="0"/>
              <a:t> úseky v zadané sekvenci proteinu. Bude schopen vyhledat podobné sekvence a na základě podobnosti bude schopen odhadnout funkci neznámého proteinu.</a:t>
            </a:r>
          </a:p>
        </p:txBody>
      </p:sp>
    </p:spTree>
    <p:extLst>
      <p:ext uri="{BB962C8B-B14F-4D97-AF65-F5344CB8AC3E}">
        <p14:creationId xmlns:p14="http://schemas.microsoft.com/office/powerpoint/2010/main" val="1113937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Hledání známých motivů-</a:t>
            </a:r>
            <a:r>
              <a:rPr lang="cs-CZ" dirty="0" err="1"/>
              <a:t>InterPro</a:t>
            </a:r>
            <a:r>
              <a:rPr lang="cs-CZ" dirty="0"/>
              <a:t> (2023)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696BCA3-8E2D-A367-9B9E-7D488C5509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80" y="1845734"/>
            <a:ext cx="7826383" cy="583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9943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Praktická ukázka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- otevřete si soubor/stránku s vaší sekvencí </a:t>
            </a:r>
          </a:p>
          <a:p>
            <a:r>
              <a:rPr lang="cs-CZ" dirty="0"/>
              <a:t>- otevřete si odkazy (každý v novém okně) a hledejte sekvenční motivy</a:t>
            </a:r>
          </a:p>
          <a:p>
            <a:r>
              <a:rPr lang="cs-CZ" dirty="0"/>
              <a:t>- porovnejte výstupy z jednotlivých programů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285638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99037" y="145088"/>
            <a:ext cx="10058400" cy="1450757"/>
          </a:xfrm>
        </p:spPr>
        <p:txBody>
          <a:bodyPr/>
          <a:lstStyle/>
          <a:p>
            <a:r>
              <a:rPr lang="cs-CZ" dirty="0"/>
              <a:t>Hledání signálních peptidů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Signální peptid pro ER: 15-60 aminokyselin na N-konci proteinů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694162" y="5934317"/>
            <a:ext cx="10461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https://www.khanacademy.org/science/biology/gene-expression-central-dogma#central-dogma-transcription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6065" y="2339133"/>
            <a:ext cx="3654522" cy="3242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8178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99037" y="145088"/>
            <a:ext cx="10058400" cy="1450757"/>
          </a:xfrm>
        </p:spPr>
        <p:txBody>
          <a:bodyPr/>
          <a:lstStyle/>
          <a:p>
            <a:r>
              <a:rPr lang="cs-CZ" dirty="0"/>
              <a:t>Hledání signálních peptidů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SignalP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D1001B5-3880-3C31-71F3-31976B9D19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2208879"/>
            <a:ext cx="7675084" cy="42633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60002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99037" y="145088"/>
            <a:ext cx="10058400" cy="1450757"/>
          </a:xfrm>
        </p:spPr>
        <p:txBody>
          <a:bodyPr/>
          <a:lstStyle/>
          <a:p>
            <a:r>
              <a:rPr lang="cs-CZ" dirty="0"/>
              <a:t>Hledání signálních peptidů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SignalP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58C58CCD-DB53-9952-EE6E-C5290AA95C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578" y="3014519"/>
            <a:ext cx="5541015" cy="2091641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394BD604-BBD6-704D-4995-405988F7048A}"/>
              </a:ext>
            </a:extLst>
          </p:cNvPr>
          <p:cNvSpPr txBox="1"/>
          <p:nvPr/>
        </p:nvSpPr>
        <p:spPr>
          <a:xfrm>
            <a:off x="2251068" y="5233403"/>
            <a:ext cx="288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protein nemá signální peptid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8B531B16-ECFD-FB28-5D69-85CC1AE5E853}"/>
              </a:ext>
            </a:extLst>
          </p:cNvPr>
          <p:cNvSpPr txBox="1"/>
          <p:nvPr/>
        </p:nvSpPr>
        <p:spPr>
          <a:xfrm>
            <a:off x="8273994" y="5632245"/>
            <a:ext cx="29019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>
                <a:solidFill>
                  <a:srgbClr val="FF0000"/>
                </a:solidFill>
              </a:rPr>
              <a:t>protein MÁ signální peptid</a:t>
            </a:r>
          </a:p>
          <a:p>
            <a:pPr algn="ctr"/>
            <a:r>
              <a:rPr lang="cs-CZ" dirty="0">
                <a:solidFill>
                  <a:srgbClr val="FF0000"/>
                </a:solidFill>
              </a:rPr>
              <a:t>(s určitou pravděpodobností)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950C84B-D1BA-DC45-946C-966EF8964E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2790081"/>
            <a:ext cx="6096000" cy="23160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75734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99037" y="145088"/>
            <a:ext cx="10058400" cy="1450757"/>
          </a:xfrm>
        </p:spPr>
        <p:txBody>
          <a:bodyPr/>
          <a:lstStyle/>
          <a:p>
            <a:r>
              <a:rPr lang="cs-CZ" dirty="0"/>
              <a:t>Hledání signálních peptidů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9037" y="1963535"/>
            <a:ext cx="5117238" cy="3594574"/>
          </a:xfrm>
          <a:prstGeom prst="rect">
            <a:avLst/>
          </a:prstGeom>
        </p:spPr>
      </p:pic>
      <p:cxnSp>
        <p:nvCxnSpPr>
          <p:cNvPr id="8" name="Přímá spojnice se šipkou 7"/>
          <p:cNvCxnSpPr/>
          <p:nvPr/>
        </p:nvCxnSpPr>
        <p:spPr>
          <a:xfrm>
            <a:off x="906780" y="5239681"/>
            <a:ext cx="381000" cy="127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6704" y="1845734"/>
            <a:ext cx="5658548" cy="44968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0718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Praktická ukázka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-podívejte se, jestli váš protein obsahuje signální peptid</a:t>
            </a:r>
          </a:p>
          <a:p>
            <a:endParaRPr lang="cs-CZ" dirty="0"/>
          </a:p>
          <a:p>
            <a:r>
              <a:rPr lang="cs-CZ" dirty="0"/>
              <a:t>- pokud nemáte, můžete se podívat jak to vypadá se sekvencí </a:t>
            </a:r>
            <a:r>
              <a:rPr lang="cs-CZ" b="1" dirty="0"/>
              <a:t>O60656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278842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„Proteinová bioinformatika II“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>
                <a:solidFill>
                  <a:schemeClr val="accent2">
                    <a:lumMod val="75000"/>
                  </a:schemeClr>
                </a:solidFill>
              </a:rPr>
              <a:t>Vyhledávání AMK sekvencí</a:t>
            </a:r>
          </a:p>
          <a:p>
            <a:r>
              <a:rPr lang="cs-CZ" dirty="0">
                <a:solidFill>
                  <a:schemeClr val="accent2">
                    <a:lumMod val="75000"/>
                  </a:schemeClr>
                </a:solidFill>
              </a:rPr>
              <a:t>Analýza vlastností sekvencí (aminokyselinové složení, molekulová hmotnost, isoelektrický bod…)</a:t>
            </a:r>
          </a:p>
          <a:p>
            <a:r>
              <a:rPr lang="cs-CZ" dirty="0">
                <a:solidFill>
                  <a:schemeClr val="accent2">
                    <a:lumMod val="75000"/>
                  </a:schemeClr>
                </a:solidFill>
              </a:rPr>
              <a:t>Štěpení </a:t>
            </a:r>
            <a:r>
              <a:rPr lang="cs-CZ" dirty="0" err="1">
                <a:solidFill>
                  <a:schemeClr val="accent2">
                    <a:lumMod val="75000"/>
                  </a:schemeClr>
                </a:solidFill>
              </a:rPr>
              <a:t>proteasami</a:t>
            </a:r>
            <a:endParaRPr lang="cs-CZ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cs-CZ" b="1" dirty="0"/>
              <a:t>Analýza hydrofobních segmentů, </a:t>
            </a:r>
            <a:r>
              <a:rPr lang="cs-CZ" b="1" dirty="0" err="1"/>
              <a:t>transmembránových</a:t>
            </a:r>
            <a:r>
              <a:rPr lang="cs-CZ" b="1" dirty="0"/>
              <a:t> úseků</a:t>
            </a:r>
          </a:p>
          <a:p>
            <a:r>
              <a:rPr lang="cs-CZ" dirty="0">
                <a:solidFill>
                  <a:schemeClr val="accent2">
                    <a:lumMod val="75000"/>
                  </a:schemeClr>
                </a:solidFill>
              </a:rPr>
              <a:t>Predikce funkce, hledání známých motivů a signálních peptidů</a:t>
            </a:r>
          </a:p>
          <a:p>
            <a:r>
              <a:rPr lang="cs-CZ" dirty="0"/>
              <a:t>3D-struktura, vizualizace</a:t>
            </a:r>
          </a:p>
          <a:p>
            <a:r>
              <a:rPr lang="cs-CZ" dirty="0"/>
              <a:t>Vyhledání a porovnání podobných sekvencí</a:t>
            </a:r>
          </a:p>
          <a:p>
            <a:r>
              <a:rPr lang="cs-CZ" dirty="0"/>
              <a:t>Evoluční příbuznost sekvencí</a:t>
            </a:r>
          </a:p>
          <a:p>
            <a:r>
              <a:rPr lang="cs-CZ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5925326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99037" y="145088"/>
            <a:ext cx="10058400" cy="1450757"/>
          </a:xfrm>
        </p:spPr>
        <p:txBody>
          <a:bodyPr/>
          <a:lstStyle/>
          <a:p>
            <a:r>
              <a:rPr lang="cs-CZ" dirty="0"/>
              <a:t>Predikce </a:t>
            </a:r>
            <a:r>
              <a:rPr lang="cs-CZ" dirty="0" err="1"/>
              <a:t>transmembránových</a:t>
            </a:r>
            <a:r>
              <a:rPr lang="cs-CZ" dirty="0"/>
              <a:t> úseků</a:t>
            </a:r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773956" y="1828083"/>
            <a:ext cx="10160000" cy="4800600"/>
          </a:xfrm>
        </p:spPr>
        <p:txBody>
          <a:bodyPr/>
          <a:lstStyle/>
          <a:p>
            <a:r>
              <a:rPr lang="cs-CZ" sz="2400" dirty="0" err="1"/>
              <a:t>Hydrofobicita</a:t>
            </a:r>
            <a:r>
              <a:rPr lang="cs-CZ" sz="2400" dirty="0"/>
              <a:t> aminokyselin</a:t>
            </a:r>
          </a:p>
          <a:p>
            <a:pPr lvl="1"/>
            <a:r>
              <a:rPr lang="cs-CZ" sz="2000" dirty="0"/>
              <a:t>různé programy – různé algoritmy výpočtů - různé výstupy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sz="2000" dirty="0"/>
              <a:t>Předpověď topologického uspořádání (odhad, které části budou v cytoplazmě a které venku)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181" y="3460344"/>
            <a:ext cx="3761637" cy="2403269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697" y="3683811"/>
            <a:ext cx="2558935" cy="1956333"/>
          </a:xfrm>
          <a:prstGeom prst="rect">
            <a:avLst/>
          </a:prstGeom>
        </p:spPr>
      </p:pic>
      <p:grpSp>
        <p:nvGrpSpPr>
          <p:cNvPr id="5" name="Skupina 4">
            <a:extLst>
              <a:ext uri="{FF2B5EF4-FFF2-40B4-BE49-F238E27FC236}">
                <a16:creationId xmlns:a16="http://schemas.microsoft.com/office/drawing/2014/main" id="{D1F36E48-3260-79D8-3FC8-6A51102A2890}"/>
              </a:ext>
            </a:extLst>
          </p:cNvPr>
          <p:cNvGrpSpPr/>
          <p:nvPr/>
        </p:nvGrpSpPr>
        <p:grpSpPr>
          <a:xfrm>
            <a:off x="381744" y="3023679"/>
            <a:ext cx="1752600" cy="3276600"/>
            <a:chOff x="2147888" y="2362199"/>
            <a:chExt cx="1752600" cy="3276600"/>
          </a:xfrm>
        </p:grpSpPr>
        <p:pic>
          <p:nvPicPr>
            <p:cNvPr id="6" name="Obrázek 5">
              <a:extLst>
                <a:ext uri="{FF2B5EF4-FFF2-40B4-BE49-F238E27FC236}">
                  <a16:creationId xmlns:a16="http://schemas.microsoft.com/office/drawing/2014/main" id="{9C2C9C5F-9C2A-12F1-F3FD-497255CE00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47888" y="2362199"/>
              <a:ext cx="1752600" cy="3276600"/>
            </a:xfrm>
            <a:prstGeom prst="rect">
              <a:avLst/>
            </a:prstGeom>
          </p:spPr>
        </p:pic>
        <p:sp>
          <p:nvSpPr>
            <p:cNvPr id="8" name="Obdélník 7">
              <a:extLst>
                <a:ext uri="{FF2B5EF4-FFF2-40B4-BE49-F238E27FC236}">
                  <a16:creationId xmlns:a16="http://schemas.microsoft.com/office/drawing/2014/main" id="{5064D9EE-B940-731A-EF31-D9E548249D48}"/>
                </a:ext>
              </a:extLst>
            </p:cNvPr>
            <p:cNvSpPr/>
            <p:nvPr/>
          </p:nvSpPr>
          <p:spPr>
            <a:xfrm>
              <a:off x="2300288" y="5120641"/>
              <a:ext cx="471487" cy="3943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9" name="TextovéPole 8">
            <a:extLst>
              <a:ext uri="{FF2B5EF4-FFF2-40B4-BE49-F238E27FC236}">
                <a16:creationId xmlns:a16="http://schemas.microsoft.com/office/drawing/2014/main" id="{E691B0A0-F038-1E09-D41D-EADD2FC467CF}"/>
              </a:ext>
            </a:extLst>
          </p:cNvPr>
          <p:cNvSpPr txBox="1"/>
          <p:nvPr/>
        </p:nvSpPr>
        <p:spPr>
          <a:xfrm>
            <a:off x="292180" y="3407480"/>
            <a:ext cx="2947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accent2">
                    <a:lumMod val="75000"/>
                  </a:schemeClr>
                </a:solidFill>
              </a:rPr>
              <a:t>sbalený „naskrz membránou“</a:t>
            </a:r>
          </a:p>
        </p:txBody>
      </p:sp>
      <p:sp>
        <p:nvSpPr>
          <p:cNvPr id="10" name="Volný tvar: obrazec 9">
            <a:extLst>
              <a:ext uri="{FF2B5EF4-FFF2-40B4-BE49-F238E27FC236}">
                <a16:creationId xmlns:a16="http://schemas.microsoft.com/office/drawing/2014/main" id="{78AEA2AA-1952-CA80-D88E-B07033443B22}"/>
              </a:ext>
            </a:extLst>
          </p:cNvPr>
          <p:cNvSpPr/>
          <p:nvPr/>
        </p:nvSpPr>
        <p:spPr>
          <a:xfrm>
            <a:off x="433100" y="3812017"/>
            <a:ext cx="1332689" cy="87549"/>
          </a:xfrm>
          <a:custGeom>
            <a:avLst/>
            <a:gdLst>
              <a:gd name="connsiteX0" fmla="*/ 0 w 1332689"/>
              <a:gd name="connsiteY0" fmla="*/ 68093 h 87549"/>
              <a:gd name="connsiteX1" fmla="*/ 233463 w 1332689"/>
              <a:gd name="connsiteY1" fmla="*/ 38910 h 87549"/>
              <a:gd name="connsiteX2" fmla="*/ 418289 w 1332689"/>
              <a:gd name="connsiteY2" fmla="*/ 0 h 87549"/>
              <a:gd name="connsiteX3" fmla="*/ 466927 w 1332689"/>
              <a:gd name="connsiteY3" fmla="*/ 19455 h 87549"/>
              <a:gd name="connsiteX4" fmla="*/ 544749 w 1332689"/>
              <a:gd name="connsiteY4" fmla="*/ 68093 h 87549"/>
              <a:gd name="connsiteX5" fmla="*/ 661481 w 1332689"/>
              <a:gd name="connsiteY5" fmla="*/ 38910 h 87549"/>
              <a:gd name="connsiteX6" fmla="*/ 690663 w 1332689"/>
              <a:gd name="connsiteY6" fmla="*/ 58366 h 87549"/>
              <a:gd name="connsiteX7" fmla="*/ 739302 w 1332689"/>
              <a:gd name="connsiteY7" fmla="*/ 68093 h 87549"/>
              <a:gd name="connsiteX8" fmla="*/ 817123 w 1332689"/>
              <a:gd name="connsiteY8" fmla="*/ 29183 h 87549"/>
              <a:gd name="connsiteX9" fmla="*/ 865761 w 1332689"/>
              <a:gd name="connsiteY9" fmla="*/ 9727 h 87549"/>
              <a:gd name="connsiteX10" fmla="*/ 914400 w 1332689"/>
              <a:gd name="connsiteY10" fmla="*/ 58366 h 87549"/>
              <a:gd name="connsiteX11" fmla="*/ 953310 w 1332689"/>
              <a:gd name="connsiteY11" fmla="*/ 48638 h 87549"/>
              <a:gd name="connsiteX12" fmla="*/ 992221 w 1332689"/>
              <a:gd name="connsiteY12" fmla="*/ 29183 h 87549"/>
              <a:gd name="connsiteX13" fmla="*/ 1040859 w 1332689"/>
              <a:gd name="connsiteY13" fmla="*/ 48638 h 87549"/>
              <a:gd name="connsiteX14" fmla="*/ 1147863 w 1332689"/>
              <a:gd name="connsiteY14" fmla="*/ 19455 h 87549"/>
              <a:gd name="connsiteX15" fmla="*/ 1177046 w 1332689"/>
              <a:gd name="connsiteY15" fmla="*/ 29183 h 87549"/>
              <a:gd name="connsiteX16" fmla="*/ 1245140 w 1332689"/>
              <a:gd name="connsiteY16" fmla="*/ 87549 h 87549"/>
              <a:gd name="connsiteX17" fmla="*/ 1332689 w 1332689"/>
              <a:gd name="connsiteY17" fmla="*/ 38910 h 87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332689" h="87549">
                <a:moveTo>
                  <a:pt x="0" y="68093"/>
                </a:moveTo>
                <a:cubicBezTo>
                  <a:pt x="77821" y="58365"/>
                  <a:pt x="155871" y="50321"/>
                  <a:pt x="233463" y="38910"/>
                </a:cubicBezTo>
                <a:cubicBezTo>
                  <a:pt x="270892" y="33406"/>
                  <a:pt x="379067" y="8716"/>
                  <a:pt x="418289" y="0"/>
                </a:cubicBezTo>
                <a:cubicBezTo>
                  <a:pt x="434502" y="6485"/>
                  <a:pt x="451954" y="10471"/>
                  <a:pt x="466927" y="19455"/>
                </a:cubicBezTo>
                <a:cubicBezTo>
                  <a:pt x="566054" y="78931"/>
                  <a:pt x="474889" y="44808"/>
                  <a:pt x="544749" y="68093"/>
                </a:cubicBezTo>
                <a:cubicBezTo>
                  <a:pt x="547637" y="67268"/>
                  <a:pt x="646501" y="37037"/>
                  <a:pt x="661481" y="38910"/>
                </a:cubicBezTo>
                <a:cubicBezTo>
                  <a:pt x="673082" y="40360"/>
                  <a:pt x="679716" y="54261"/>
                  <a:pt x="690663" y="58366"/>
                </a:cubicBezTo>
                <a:cubicBezTo>
                  <a:pt x="706144" y="64172"/>
                  <a:pt x="723089" y="64851"/>
                  <a:pt x="739302" y="68093"/>
                </a:cubicBezTo>
                <a:cubicBezTo>
                  <a:pt x="765242" y="55123"/>
                  <a:pt x="790790" y="41337"/>
                  <a:pt x="817123" y="29183"/>
                </a:cubicBezTo>
                <a:cubicBezTo>
                  <a:pt x="832977" y="21866"/>
                  <a:pt x="849036" y="4709"/>
                  <a:pt x="865761" y="9727"/>
                </a:cubicBezTo>
                <a:cubicBezTo>
                  <a:pt x="887723" y="16315"/>
                  <a:pt x="914400" y="58366"/>
                  <a:pt x="914400" y="58366"/>
                </a:cubicBezTo>
                <a:cubicBezTo>
                  <a:pt x="927370" y="55123"/>
                  <a:pt x="940792" y="53332"/>
                  <a:pt x="953310" y="48638"/>
                </a:cubicBezTo>
                <a:cubicBezTo>
                  <a:pt x="966888" y="43546"/>
                  <a:pt x="977720" y="29183"/>
                  <a:pt x="992221" y="29183"/>
                </a:cubicBezTo>
                <a:cubicBezTo>
                  <a:pt x="1009683" y="29183"/>
                  <a:pt x="1024646" y="42153"/>
                  <a:pt x="1040859" y="48638"/>
                </a:cubicBezTo>
                <a:cubicBezTo>
                  <a:pt x="1114910" y="23955"/>
                  <a:pt x="1079116" y="33205"/>
                  <a:pt x="1147863" y="19455"/>
                </a:cubicBezTo>
                <a:cubicBezTo>
                  <a:pt x="1157591" y="22698"/>
                  <a:pt x="1168143" y="24096"/>
                  <a:pt x="1177046" y="29183"/>
                </a:cubicBezTo>
                <a:cubicBezTo>
                  <a:pt x="1206165" y="45822"/>
                  <a:pt x="1222140" y="64549"/>
                  <a:pt x="1245140" y="87549"/>
                </a:cubicBezTo>
                <a:cubicBezTo>
                  <a:pt x="1310979" y="32682"/>
                  <a:pt x="1278181" y="38910"/>
                  <a:pt x="1332689" y="38910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Volný tvar: obrazec 10">
            <a:extLst>
              <a:ext uri="{FF2B5EF4-FFF2-40B4-BE49-F238E27FC236}">
                <a16:creationId xmlns:a16="http://schemas.microsoft.com/office/drawing/2014/main" id="{4CEF9672-C9A4-9779-889A-F62DB71FD996}"/>
              </a:ext>
            </a:extLst>
          </p:cNvPr>
          <p:cNvSpPr/>
          <p:nvPr/>
        </p:nvSpPr>
        <p:spPr>
          <a:xfrm>
            <a:off x="433100" y="5785759"/>
            <a:ext cx="1332689" cy="87549"/>
          </a:xfrm>
          <a:custGeom>
            <a:avLst/>
            <a:gdLst>
              <a:gd name="connsiteX0" fmla="*/ 0 w 1332689"/>
              <a:gd name="connsiteY0" fmla="*/ 68093 h 87549"/>
              <a:gd name="connsiteX1" fmla="*/ 233463 w 1332689"/>
              <a:gd name="connsiteY1" fmla="*/ 38910 h 87549"/>
              <a:gd name="connsiteX2" fmla="*/ 418289 w 1332689"/>
              <a:gd name="connsiteY2" fmla="*/ 0 h 87549"/>
              <a:gd name="connsiteX3" fmla="*/ 466927 w 1332689"/>
              <a:gd name="connsiteY3" fmla="*/ 19455 h 87549"/>
              <a:gd name="connsiteX4" fmla="*/ 544749 w 1332689"/>
              <a:gd name="connsiteY4" fmla="*/ 68093 h 87549"/>
              <a:gd name="connsiteX5" fmla="*/ 661481 w 1332689"/>
              <a:gd name="connsiteY5" fmla="*/ 38910 h 87549"/>
              <a:gd name="connsiteX6" fmla="*/ 690663 w 1332689"/>
              <a:gd name="connsiteY6" fmla="*/ 58366 h 87549"/>
              <a:gd name="connsiteX7" fmla="*/ 739302 w 1332689"/>
              <a:gd name="connsiteY7" fmla="*/ 68093 h 87549"/>
              <a:gd name="connsiteX8" fmla="*/ 817123 w 1332689"/>
              <a:gd name="connsiteY8" fmla="*/ 29183 h 87549"/>
              <a:gd name="connsiteX9" fmla="*/ 865761 w 1332689"/>
              <a:gd name="connsiteY9" fmla="*/ 9727 h 87549"/>
              <a:gd name="connsiteX10" fmla="*/ 914400 w 1332689"/>
              <a:gd name="connsiteY10" fmla="*/ 58366 h 87549"/>
              <a:gd name="connsiteX11" fmla="*/ 953310 w 1332689"/>
              <a:gd name="connsiteY11" fmla="*/ 48638 h 87549"/>
              <a:gd name="connsiteX12" fmla="*/ 992221 w 1332689"/>
              <a:gd name="connsiteY12" fmla="*/ 29183 h 87549"/>
              <a:gd name="connsiteX13" fmla="*/ 1040859 w 1332689"/>
              <a:gd name="connsiteY13" fmla="*/ 48638 h 87549"/>
              <a:gd name="connsiteX14" fmla="*/ 1147863 w 1332689"/>
              <a:gd name="connsiteY14" fmla="*/ 19455 h 87549"/>
              <a:gd name="connsiteX15" fmla="*/ 1177046 w 1332689"/>
              <a:gd name="connsiteY15" fmla="*/ 29183 h 87549"/>
              <a:gd name="connsiteX16" fmla="*/ 1245140 w 1332689"/>
              <a:gd name="connsiteY16" fmla="*/ 87549 h 87549"/>
              <a:gd name="connsiteX17" fmla="*/ 1332689 w 1332689"/>
              <a:gd name="connsiteY17" fmla="*/ 38910 h 87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332689" h="87549">
                <a:moveTo>
                  <a:pt x="0" y="68093"/>
                </a:moveTo>
                <a:cubicBezTo>
                  <a:pt x="77821" y="58365"/>
                  <a:pt x="155871" y="50321"/>
                  <a:pt x="233463" y="38910"/>
                </a:cubicBezTo>
                <a:cubicBezTo>
                  <a:pt x="270892" y="33406"/>
                  <a:pt x="379067" y="8716"/>
                  <a:pt x="418289" y="0"/>
                </a:cubicBezTo>
                <a:cubicBezTo>
                  <a:pt x="434502" y="6485"/>
                  <a:pt x="451954" y="10471"/>
                  <a:pt x="466927" y="19455"/>
                </a:cubicBezTo>
                <a:cubicBezTo>
                  <a:pt x="566054" y="78931"/>
                  <a:pt x="474889" y="44808"/>
                  <a:pt x="544749" y="68093"/>
                </a:cubicBezTo>
                <a:cubicBezTo>
                  <a:pt x="547637" y="67268"/>
                  <a:pt x="646501" y="37037"/>
                  <a:pt x="661481" y="38910"/>
                </a:cubicBezTo>
                <a:cubicBezTo>
                  <a:pt x="673082" y="40360"/>
                  <a:pt x="679716" y="54261"/>
                  <a:pt x="690663" y="58366"/>
                </a:cubicBezTo>
                <a:cubicBezTo>
                  <a:pt x="706144" y="64172"/>
                  <a:pt x="723089" y="64851"/>
                  <a:pt x="739302" y="68093"/>
                </a:cubicBezTo>
                <a:cubicBezTo>
                  <a:pt x="765242" y="55123"/>
                  <a:pt x="790790" y="41337"/>
                  <a:pt x="817123" y="29183"/>
                </a:cubicBezTo>
                <a:cubicBezTo>
                  <a:pt x="832977" y="21866"/>
                  <a:pt x="849036" y="4709"/>
                  <a:pt x="865761" y="9727"/>
                </a:cubicBezTo>
                <a:cubicBezTo>
                  <a:pt x="887723" y="16315"/>
                  <a:pt x="914400" y="58366"/>
                  <a:pt x="914400" y="58366"/>
                </a:cubicBezTo>
                <a:cubicBezTo>
                  <a:pt x="927370" y="55123"/>
                  <a:pt x="940792" y="53332"/>
                  <a:pt x="953310" y="48638"/>
                </a:cubicBezTo>
                <a:cubicBezTo>
                  <a:pt x="966888" y="43546"/>
                  <a:pt x="977720" y="29183"/>
                  <a:pt x="992221" y="29183"/>
                </a:cubicBezTo>
                <a:cubicBezTo>
                  <a:pt x="1009683" y="29183"/>
                  <a:pt x="1024646" y="42153"/>
                  <a:pt x="1040859" y="48638"/>
                </a:cubicBezTo>
                <a:cubicBezTo>
                  <a:pt x="1114910" y="23955"/>
                  <a:pt x="1079116" y="33205"/>
                  <a:pt x="1147863" y="19455"/>
                </a:cubicBezTo>
                <a:cubicBezTo>
                  <a:pt x="1157591" y="22698"/>
                  <a:pt x="1168143" y="24096"/>
                  <a:pt x="1177046" y="29183"/>
                </a:cubicBezTo>
                <a:cubicBezTo>
                  <a:pt x="1206165" y="45822"/>
                  <a:pt x="1222140" y="64549"/>
                  <a:pt x="1245140" y="87549"/>
                </a:cubicBezTo>
                <a:cubicBezTo>
                  <a:pt x="1310979" y="32682"/>
                  <a:pt x="1278181" y="38910"/>
                  <a:pt x="1332689" y="38910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01518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99037" y="145088"/>
            <a:ext cx="10058400" cy="1450757"/>
          </a:xfrm>
        </p:spPr>
        <p:txBody>
          <a:bodyPr/>
          <a:lstStyle/>
          <a:p>
            <a:r>
              <a:rPr lang="cs-CZ" dirty="0"/>
              <a:t>Predikce </a:t>
            </a:r>
            <a:r>
              <a:rPr lang="cs-CZ" dirty="0" err="1"/>
              <a:t>transmembránových</a:t>
            </a:r>
            <a:r>
              <a:rPr lang="cs-CZ" dirty="0"/>
              <a:t> úseků</a:t>
            </a:r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773956" y="1828083"/>
            <a:ext cx="10160000" cy="4800600"/>
          </a:xfrm>
        </p:spPr>
        <p:txBody>
          <a:bodyPr/>
          <a:lstStyle/>
          <a:p>
            <a:r>
              <a:rPr lang="cs-CZ" sz="2400" dirty="0"/>
              <a:t>Profil - </a:t>
            </a:r>
            <a:r>
              <a:rPr lang="cs-CZ" sz="2400" dirty="0" err="1"/>
              <a:t>Hydrofobicity</a:t>
            </a:r>
            <a:r>
              <a:rPr lang="cs-CZ" sz="2400" dirty="0"/>
              <a:t> aminokyselin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921" y="2358621"/>
            <a:ext cx="10692393" cy="521607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921" y="4297118"/>
            <a:ext cx="5133278" cy="2563803"/>
          </a:xfrm>
          <a:prstGeom prst="rect">
            <a:avLst/>
          </a:prstGeom>
        </p:spPr>
      </p:pic>
      <p:cxnSp>
        <p:nvCxnSpPr>
          <p:cNvPr id="9" name="Přímá spojnice se šipkou 8"/>
          <p:cNvCxnSpPr/>
          <p:nvPr/>
        </p:nvCxnSpPr>
        <p:spPr>
          <a:xfrm flipH="1">
            <a:off x="1600200" y="5769429"/>
            <a:ext cx="3980078" cy="2177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ovéPole 10"/>
          <p:cNvSpPr txBox="1"/>
          <p:nvPr/>
        </p:nvSpPr>
        <p:spPr>
          <a:xfrm>
            <a:off x="5580278" y="5579019"/>
            <a:ext cx="2147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Window</a:t>
            </a:r>
            <a:r>
              <a:rPr lang="cs-CZ" dirty="0"/>
              <a:t> </a:t>
            </a:r>
            <a:r>
              <a:rPr lang="cs-CZ" dirty="0" err="1"/>
              <a:t>size</a:t>
            </a:r>
            <a:r>
              <a:rPr lang="cs-CZ" dirty="0"/>
              <a:t>: 19 (21)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FF658B2E-9FE0-4FA2-8BA5-87950AE02F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6131" y="1896000"/>
            <a:ext cx="4431306" cy="3098393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F670C2D1-94A1-4FF4-A55A-D2F870411A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44688" y="1934416"/>
            <a:ext cx="4374272" cy="3297753"/>
          </a:xfrm>
          <a:prstGeom prst="rect">
            <a:avLst/>
          </a:prstGeom>
        </p:spPr>
      </p:pic>
      <p:sp>
        <p:nvSpPr>
          <p:cNvPr id="19" name="TextovéPole 18">
            <a:extLst>
              <a:ext uri="{FF2B5EF4-FFF2-40B4-BE49-F238E27FC236}">
                <a16:creationId xmlns:a16="http://schemas.microsoft.com/office/drawing/2014/main" id="{5C8486B2-5F6A-4567-95D0-025992E61D7E}"/>
              </a:ext>
            </a:extLst>
          </p:cNvPr>
          <p:cNvSpPr txBox="1"/>
          <p:nvPr/>
        </p:nvSpPr>
        <p:spPr>
          <a:xfrm>
            <a:off x="7418062" y="1896000"/>
            <a:ext cx="160204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rgbClr val="FF0000"/>
                </a:solidFill>
              </a:rPr>
              <a:t>Window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 err="1">
                <a:solidFill>
                  <a:srgbClr val="FF0000"/>
                </a:solidFill>
              </a:rPr>
              <a:t>size</a:t>
            </a:r>
            <a:r>
              <a:rPr lang="cs-CZ" dirty="0">
                <a:solidFill>
                  <a:srgbClr val="FF0000"/>
                </a:solidFill>
              </a:rPr>
              <a:t>: 9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C5E3E02F-5479-4DFA-8229-6C4E9A068784}"/>
              </a:ext>
            </a:extLst>
          </p:cNvPr>
          <p:cNvSpPr txBox="1"/>
          <p:nvPr/>
        </p:nvSpPr>
        <p:spPr>
          <a:xfrm>
            <a:off x="2544688" y="1905325"/>
            <a:ext cx="171906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rgbClr val="FF0000"/>
                </a:solidFill>
              </a:rPr>
              <a:t>Window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 err="1">
                <a:solidFill>
                  <a:srgbClr val="FF0000"/>
                </a:solidFill>
              </a:rPr>
              <a:t>size</a:t>
            </a:r>
            <a:r>
              <a:rPr lang="cs-CZ" dirty="0">
                <a:solidFill>
                  <a:srgbClr val="FF0000"/>
                </a:solidFill>
              </a:rPr>
              <a:t>: 21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79667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 animBg="1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shrnutí  - Rešeršní projekt: NQO1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600" y="1902203"/>
            <a:ext cx="10160000" cy="1579098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bg1">
                    <a:lumMod val="75000"/>
                  </a:schemeClr>
                </a:solidFill>
              </a:rPr>
              <a:t>Vyhledejte dostupné informace o NQO1, získejte co nejvíce literárních, sekvenčních, případně i strukturních a dalších údajů o tomto genu/proteinu.</a:t>
            </a:r>
          </a:p>
          <a:p>
            <a:r>
              <a:rPr lang="cs-CZ" dirty="0">
                <a:solidFill>
                  <a:schemeClr val="bg1">
                    <a:lumMod val="75000"/>
                  </a:schemeClr>
                </a:solidFill>
              </a:rPr>
              <a:t>Nalezněte podobné sekvence a porovnejte je na proteinové úrovni.</a:t>
            </a: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609600" y="3150846"/>
            <a:ext cx="10160000" cy="1579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NAD(P)</a:t>
            </a:r>
            <a:r>
              <a:rPr lang="cs-CZ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H:chinonoxidoreduktasa</a:t>
            </a:r>
            <a:r>
              <a:rPr lang="cs-CZ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/ reference</a:t>
            </a:r>
          </a:p>
          <a:p>
            <a:r>
              <a:rPr lang="cs-CZ" b="1" dirty="0"/>
              <a:t>Protein: </a:t>
            </a:r>
            <a:r>
              <a:rPr lang="cs-CZ" sz="1800" b="1" dirty="0"/>
              <a:t>NP_000894, P15559 / 274 AMK; 30,8 </a:t>
            </a:r>
            <a:r>
              <a:rPr lang="cs-CZ" sz="1800" b="1" dirty="0" err="1"/>
              <a:t>kDa</a:t>
            </a:r>
            <a:r>
              <a:rPr lang="cs-CZ" sz="1800" b="1" dirty="0"/>
              <a:t>; trypsin štěpí 33x (59AMK nejdelší peptid)… </a:t>
            </a:r>
          </a:p>
          <a:p>
            <a:endParaRPr lang="cs-CZ" b="1" dirty="0"/>
          </a:p>
          <a:p>
            <a:endParaRPr lang="cs-CZ" b="1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273713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99037" y="145088"/>
            <a:ext cx="10058400" cy="1450757"/>
          </a:xfrm>
        </p:spPr>
        <p:txBody>
          <a:bodyPr/>
          <a:lstStyle/>
          <a:p>
            <a:r>
              <a:rPr lang="cs-CZ" dirty="0"/>
              <a:t>Predikce </a:t>
            </a:r>
            <a:r>
              <a:rPr lang="cs-CZ" dirty="0" err="1"/>
              <a:t>transmembránových</a:t>
            </a:r>
            <a:r>
              <a:rPr lang="cs-CZ" dirty="0"/>
              <a:t> úseků</a:t>
            </a:r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773956" y="1828083"/>
            <a:ext cx="10160000" cy="4800600"/>
          </a:xfrm>
        </p:spPr>
        <p:txBody>
          <a:bodyPr/>
          <a:lstStyle/>
          <a:p>
            <a:r>
              <a:rPr lang="cs-CZ" sz="2400" dirty="0"/>
              <a:t>Profil - </a:t>
            </a:r>
            <a:r>
              <a:rPr lang="cs-CZ" sz="2400" dirty="0" err="1"/>
              <a:t>Hydrofobicity</a:t>
            </a:r>
            <a:r>
              <a:rPr lang="cs-CZ" sz="2400" dirty="0"/>
              <a:t> aminokyselin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921" y="2358621"/>
            <a:ext cx="10692393" cy="521607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921" y="4297118"/>
            <a:ext cx="5133278" cy="2563803"/>
          </a:xfrm>
          <a:prstGeom prst="rect">
            <a:avLst/>
          </a:prstGeom>
        </p:spPr>
      </p:pic>
      <p:cxnSp>
        <p:nvCxnSpPr>
          <p:cNvPr id="9" name="Přímá spojnice se šipkou 8"/>
          <p:cNvCxnSpPr>
            <a:cxnSpLocks/>
          </p:cNvCxnSpPr>
          <p:nvPr/>
        </p:nvCxnSpPr>
        <p:spPr>
          <a:xfrm flipH="1">
            <a:off x="1600200" y="5791200"/>
            <a:ext cx="81788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ovéPole 10"/>
          <p:cNvSpPr txBox="1"/>
          <p:nvPr/>
        </p:nvSpPr>
        <p:spPr>
          <a:xfrm>
            <a:off x="2534115" y="5520510"/>
            <a:ext cx="2147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Window</a:t>
            </a:r>
            <a:r>
              <a:rPr lang="cs-CZ" dirty="0"/>
              <a:t> </a:t>
            </a:r>
            <a:r>
              <a:rPr lang="cs-CZ" dirty="0" err="1"/>
              <a:t>size</a:t>
            </a:r>
            <a:r>
              <a:rPr lang="cs-CZ" dirty="0"/>
              <a:t>: 19 (21)</a:t>
            </a: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F670C2D1-94A1-4FF4-A55A-D2F870411A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4688" y="1934416"/>
            <a:ext cx="4374272" cy="3297753"/>
          </a:xfrm>
          <a:prstGeom prst="rect">
            <a:avLst/>
          </a:prstGeom>
        </p:spPr>
      </p:pic>
      <p:sp>
        <p:nvSpPr>
          <p:cNvPr id="20" name="TextovéPole 19">
            <a:extLst>
              <a:ext uri="{FF2B5EF4-FFF2-40B4-BE49-F238E27FC236}">
                <a16:creationId xmlns:a16="http://schemas.microsoft.com/office/drawing/2014/main" id="{C5E3E02F-5479-4DFA-8229-6C4E9A068784}"/>
              </a:ext>
            </a:extLst>
          </p:cNvPr>
          <p:cNvSpPr txBox="1"/>
          <p:nvPr/>
        </p:nvSpPr>
        <p:spPr>
          <a:xfrm>
            <a:off x="2544688" y="1905325"/>
            <a:ext cx="171906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rgbClr val="FF0000"/>
                </a:solidFill>
              </a:rPr>
              <a:t>Window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 err="1">
                <a:solidFill>
                  <a:srgbClr val="FF0000"/>
                </a:solidFill>
              </a:rPr>
              <a:t>size</a:t>
            </a:r>
            <a:r>
              <a:rPr lang="cs-CZ" dirty="0">
                <a:solidFill>
                  <a:srgbClr val="FF0000"/>
                </a:solidFill>
              </a:rPr>
              <a:t>: 21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63382E92-645A-4FF1-8165-821BF36C95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18202" y="2724869"/>
            <a:ext cx="5053433" cy="3816728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C2A4B0BA-2569-4C82-B092-CE80983A7D87}"/>
              </a:ext>
            </a:extLst>
          </p:cNvPr>
          <p:cNvSpPr txBox="1"/>
          <p:nvPr/>
        </p:nvSpPr>
        <p:spPr>
          <a:xfrm>
            <a:off x="5041541" y="1894084"/>
            <a:ext cx="1704874" cy="369332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dirty="0" err="1"/>
              <a:t>Cut</a:t>
            </a:r>
            <a:r>
              <a:rPr lang="cs-CZ" dirty="0"/>
              <a:t> </a:t>
            </a:r>
            <a:r>
              <a:rPr lang="cs-CZ" dirty="0" err="1"/>
              <a:t>off</a:t>
            </a:r>
            <a:r>
              <a:rPr lang="cs-CZ" dirty="0"/>
              <a:t>: 1.5 (1.6)</a:t>
            </a:r>
          </a:p>
        </p:txBody>
      </p:sp>
      <p:cxnSp>
        <p:nvCxnSpPr>
          <p:cNvPr id="14" name="Přímá spojnice 13">
            <a:extLst>
              <a:ext uri="{FF2B5EF4-FFF2-40B4-BE49-F238E27FC236}">
                <a16:creationId xmlns:a16="http://schemas.microsoft.com/office/drawing/2014/main" id="{9CD2A1E0-AA1A-4FFB-B3CA-29755148D49F}"/>
              </a:ext>
            </a:extLst>
          </p:cNvPr>
          <p:cNvCxnSpPr>
            <a:cxnSpLocks/>
          </p:cNvCxnSpPr>
          <p:nvPr/>
        </p:nvCxnSpPr>
        <p:spPr>
          <a:xfrm>
            <a:off x="3126533" y="2333790"/>
            <a:ext cx="3609305" cy="410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>
            <a:extLst>
              <a:ext uri="{FF2B5EF4-FFF2-40B4-BE49-F238E27FC236}">
                <a16:creationId xmlns:a16="http://schemas.microsoft.com/office/drawing/2014/main" id="{A66AEF2A-36F1-454B-BCB8-9078AB9E69AB}"/>
              </a:ext>
            </a:extLst>
          </p:cNvPr>
          <p:cNvCxnSpPr/>
          <p:nvPr/>
        </p:nvCxnSpPr>
        <p:spPr>
          <a:xfrm flipV="1">
            <a:off x="6256946" y="3327440"/>
            <a:ext cx="4509025" cy="172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ovéPole 2">
            <a:extLst>
              <a:ext uri="{FF2B5EF4-FFF2-40B4-BE49-F238E27FC236}">
                <a16:creationId xmlns:a16="http://schemas.microsoft.com/office/drawing/2014/main" id="{0475F6D1-6281-13E3-5815-2CEA0EA48295}"/>
              </a:ext>
            </a:extLst>
          </p:cNvPr>
          <p:cNvSpPr txBox="1"/>
          <p:nvPr/>
        </p:nvSpPr>
        <p:spPr>
          <a:xfrm>
            <a:off x="2120630" y="5832815"/>
            <a:ext cx="397537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dostatečně velké „okno“, které pojme dostatek aminokyselin pro průchod membránou v podobě helixu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64411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TMHMM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86726" y="1846263"/>
            <a:ext cx="8478874" cy="402272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0538" y="1737360"/>
            <a:ext cx="3964297" cy="4022727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8B04498C-652C-4F40-ADC9-A7E217EB81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2273" y="1846262"/>
            <a:ext cx="5038265" cy="4022725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024A5B5C-EBE0-4D56-8799-2742A9A84EEC}"/>
              </a:ext>
            </a:extLst>
          </p:cNvPr>
          <p:cNvSpPr txBox="1"/>
          <p:nvPr/>
        </p:nvSpPr>
        <p:spPr>
          <a:xfrm>
            <a:off x="6703053" y="1183362"/>
            <a:ext cx="3763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Desaturasa</a:t>
            </a:r>
            <a:r>
              <a:rPr lang="cs-CZ" dirty="0"/>
              <a:t> AM158251 (lišaj tabákový)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318E2754-E095-6244-607D-C46C310369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8387" y="2148289"/>
            <a:ext cx="4908411" cy="4511407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A06E537F-D507-B83A-6F01-51C8A26757BD}"/>
              </a:ext>
            </a:extLst>
          </p:cNvPr>
          <p:cNvSpPr txBox="1"/>
          <p:nvPr/>
        </p:nvSpPr>
        <p:spPr>
          <a:xfrm>
            <a:off x="9491732" y="1959065"/>
            <a:ext cx="2302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Desaturasa</a:t>
            </a:r>
            <a:r>
              <a:rPr lang="cs-CZ" dirty="0"/>
              <a:t> lidská SCD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27049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55A749-2EC3-426E-B66D-533A3614A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Phobius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524F454-B036-4D0E-B688-BC67DC62B9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47673F4-7F59-40A7-8D0A-7D9F962FEC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550" y="1845735"/>
            <a:ext cx="11207843" cy="437879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BED84D7-8E70-41E0-9E03-EC53657A51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1225" y="1011981"/>
            <a:ext cx="4485350" cy="567919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F0927797-DEC0-1BD7-EA1E-216FD0FEB9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8271" y="1250883"/>
            <a:ext cx="4362181" cy="5491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721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2015C6-B4DE-6932-3F74-1D599883A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734836" cy="1450757"/>
          </a:xfrm>
        </p:spPr>
        <p:txBody>
          <a:bodyPr/>
          <a:lstStyle/>
          <a:p>
            <a:r>
              <a:rPr lang="cs-CZ" dirty="0"/>
              <a:t>Predikce transmembránových úseků (SCD)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874B6354-56FA-51E8-939D-36AFDA394E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3073" y="1890331"/>
            <a:ext cx="4376724" cy="402272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C26523B-F1AF-2731-F500-86CF8C2505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4499" y="2031979"/>
            <a:ext cx="3605625" cy="453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210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91FF5D-16F2-49D4-8B0C-E7B1C33B2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CCTOP</a:t>
            </a:r>
          </a:p>
        </p:txBody>
      </p:sp>
      <p:sp>
        <p:nvSpPr>
          <p:cNvPr id="10" name="Zástupný obsah 9">
            <a:extLst>
              <a:ext uri="{FF2B5EF4-FFF2-40B4-BE49-F238E27FC236}">
                <a16:creationId xmlns:a16="http://schemas.microsoft.com/office/drawing/2014/main" id="{C234DA3A-E223-03B3-0009-80EF5100F5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38680BCE-3F04-0F2F-B17E-B5A5B3EFCA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320" y="1737360"/>
            <a:ext cx="7986494" cy="4596196"/>
          </a:xfrm>
          <a:prstGeom prst="rect">
            <a:avLst/>
          </a:prstGeom>
        </p:spPr>
      </p:pic>
      <p:pic>
        <p:nvPicPr>
          <p:cNvPr id="36" name="Obrázek 35">
            <a:extLst>
              <a:ext uri="{FF2B5EF4-FFF2-40B4-BE49-F238E27FC236}">
                <a16:creationId xmlns:a16="http://schemas.microsoft.com/office/drawing/2014/main" id="{95A1F7E0-DDD0-E179-9C81-DF7C511024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7280" y="1737360"/>
            <a:ext cx="7925534" cy="52528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0396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91FF5D-16F2-49D4-8B0C-E7B1C33B2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CCTOP</a:t>
            </a:r>
          </a:p>
        </p:txBody>
      </p:sp>
      <p:sp>
        <p:nvSpPr>
          <p:cNvPr id="10" name="Zástupný obsah 9">
            <a:extLst>
              <a:ext uri="{FF2B5EF4-FFF2-40B4-BE49-F238E27FC236}">
                <a16:creationId xmlns:a16="http://schemas.microsoft.com/office/drawing/2014/main" id="{477ED24B-1AC2-A5E4-4369-1C05B7DD38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3BC0391C-1C45-3567-05F9-9499DFB40C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7280" y="1845734"/>
            <a:ext cx="7810225" cy="4325663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90A749B1-72DC-7F55-69CB-C2EFDF55F1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2694" y="4290693"/>
            <a:ext cx="6081311" cy="2809679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56F61C9A-2EEC-AEBA-95B0-B9686A87AF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1918" y="3072588"/>
            <a:ext cx="4917619" cy="3260993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FCBF1234-7DE1-82B0-0928-5F7E3A0AE5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64476" y="424402"/>
            <a:ext cx="2478089" cy="23458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1950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TOPCONS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661" y="1737360"/>
            <a:ext cx="5908431" cy="442331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130AB7C-D760-4E45-9271-6B54338CFF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265" y="1737360"/>
            <a:ext cx="6448380" cy="442331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41FAF2F3-76B9-44EE-98AE-5680088779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6218" y="3486533"/>
            <a:ext cx="5908431" cy="1263034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20987" y="2281628"/>
            <a:ext cx="5613587" cy="362863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34896" y="286603"/>
            <a:ext cx="5231337" cy="402707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B38307B7-B98F-791C-72F3-058B4E0EAA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16175" y="1127631"/>
            <a:ext cx="5009934" cy="56427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36001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PROTTER-obrázek!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-pracuje s daty z </a:t>
            </a:r>
            <a:r>
              <a:rPr lang="cs-CZ" dirty="0" err="1"/>
              <a:t>UniProt</a:t>
            </a:r>
            <a:endParaRPr lang="cs-CZ" dirty="0"/>
          </a:p>
          <a:p>
            <a:r>
              <a:rPr lang="cs-CZ" dirty="0"/>
              <a:t>(nepočítá sám)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3904" y="798990"/>
            <a:ext cx="6205840" cy="514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7153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PROTTER-obrázek!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-pracuje s daty z </a:t>
            </a:r>
            <a:r>
              <a:rPr lang="cs-CZ" dirty="0" err="1"/>
              <a:t>UniProt</a:t>
            </a:r>
            <a:endParaRPr lang="cs-CZ" dirty="0"/>
          </a:p>
          <a:p>
            <a:r>
              <a:rPr lang="cs-CZ" dirty="0"/>
              <a:t>(nepočítá sám)</a:t>
            </a:r>
          </a:p>
          <a:p>
            <a:r>
              <a:rPr lang="cs-CZ" dirty="0"/>
              <a:t>-zadává se přístupový kód:</a:t>
            </a:r>
          </a:p>
          <a:p>
            <a:r>
              <a:rPr lang="cs-CZ" dirty="0"/>
              <a:t>UGT1A6 (P19224 )</a:t>
            </a:r>
          </a:p>
          <a:p>
            <a:r>
              <a:rPr lang="cs-CZ" dirty="0" err="1"/>
              <a:t>Desaturasa</a:t>
            </a:r>
            <a:r>
              <a:rPr lang="cs-CZ" dirty="0"/>
              <a:t> (O00767)</a:t>
            </a:r>
          </a:p>
          <a:p>
            <a:r>
              <a:rPr lang="cs-CZ" dirty="0"/>
              <a:t>(</a:t>
            </a:r>
            <a:r>
              <a:rPr lang="cs-CZ" dirty="0" err="1"/>
              <a:t>prepro</a:t>
            </a:r>
            <a:r>
              <a:rPr lang="cs-CZ" dirty="0"/>
              <a:t>) insulin (P01308)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/>
          <a:srcRect r="13385" b="21858"/>
          <a:stretch/>
        </p:blipFill>
        <p:spPr>
          <a:xfrm>
            <a:off x="6126480" y="1926455"/>
            <a:ext cx="5593452" cy="4139808"/>
          </a:xfrm>
          <a:prstGeom prst="rect">
            <a:avLst/>
          </a:prstGeom>
        </p:spPr>
      </p:pic>
      <p:cxnSp>
        <p:nvCxnSpPr>
          <p:cNvPr id="7" name="Přímá spojnice se šipkou 6"/>
          <p:cNvCxnSpPr/>
          <p:nvPr/>
        </p:nvCxnSpPr>
        <p:spPr>
          <a:xfrm flipV="1">
            <a:off x="3952240" y="2570480"/>
            <a:ext cx="3362960" cy="36576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0146" y="3996359"/>
            <a:ext cx="2266131" cy="2059817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4412" y="3844247"/>
            <a:ext cx="3005520" cy="2302737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2240" y="4006446"/>
            <a:ext cx="1795744" cy="22148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7656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F581F5-5DE7-7D2E-AAFF-8BE47FC19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PROTTER-obrázek!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BAFCF2B4-6753-670C-4759-21893D5B76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6752" y="1912364"/>
            <a:ext cx="5826320" cy="4022725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B00F21C-727C-6254-E0A1-1583138AD3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6480" y="1912364"/>
            <a:ext cx="5802692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5906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„Proteinová bioinformatika“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Vyhledávání AMK sekvencí</a:t>
            </a:r>
          </a:p>
          <a:p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Analýza vlastností sekvencí (aminokyselinové složení, molekulová hmotnost, isoelektrický bod…)</a:t>
            </a:r>
          </a:p>
          <a:p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Štěpení </a:t>
            </a:r>
            <a:r>
              <a:rPr lang="cs-CZ" dirty="0" err="1">
                <a:solidFill>
                  <a:schemeClr val="accent1">
                    <a:lumMod val="75000"/>
                  </a:schemeClr>
                </a:solidFill>
              </a:rPr>
              <a:t>proteasami</a:t>
            </a:r>
            <a:endParaRPr lang="cs-CZ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cs-CZ" dirty="0"/>
              <a:t>Analýza hydrofobních segmentů, </a:t>
            </a:r>
            <a:r>
              <a:rPr lang="cs-CZ" dirty="0" err="1"/>
              <a:t>transmembránových</a:t>
            </a:r>
            <a:r>
              <a:rPr lang="cs-CZ" dirty="0"/>
              <a:t> úseků</a:t>
            </a:r>
          </a:p>
          <a:p>
            <a:r>
              <a:rPr lang="cs-CZ" b="1" dirty="0"/>
              <a:t>Predikce funkce (sekundární + terciární struktury</a:t>
            </a:r>
          </a:p>
          <a:p>
            <a:r>
              <a:rPr lang="cs-CZ" dirty="0"/>
              <a:t>3D-struktura, vizualizace</a:t>
            </a:r>
          </a:p>
          <a:p>
            <a:r>
              <a:rPr lang="cs-CZ" dirty="0"/>
              <a:t>Vyhledání a porovnání podobných sekvencí</a:t>
            </a:r>
          </a:p>
          <a:p>
            <a:r>
              <a:rPr lang="cs-CZ" dirty="0"/>
              <a:t>Evoluční příbuznost sekvencí</a:t>
            </a:r>
          </a:p>
          <a:p>
            <a:r>
              <a:rPr lang="cs-CZ" dirty="0"/>
              <a:t>…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8070715" y="3672748"/>
            <a:ext cx="2541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Hledání známých motivů</a:t>
            </a:r>
          </a:p>
        </p:txBody>
      </p:sp>
      <p:cxnSp>
        <p:nvCxnSpPr>
          <p:cNvPr id="5" name="Přímá spojnice se šipkou 4"/>
          <p:cNvCxnSpPr/>
          <p:nvPr/>
        </p:nvCxnSpPr>
        <p:spPr>
          <a:xfrm>
            <a:off x="6949042" y="3862675"/>
            <a:ext cx="43589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009873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Predikce </a:t>
            </a:r>
            <a:r>
              <a:rPr lang="cs-CZ" dirty="0" err="1"/>
              <a:t>transmembránových</a:t>
            </a:r>
            <a:r>
              <a:rPr lang="cs-CZ" dirty="0"/>
              <a:t> úseků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600" y="2514602"/>
            <a:ext cx="10160000" cy="3256613"/>
          </a:xfrm>
        </p:spPr>
        <p:txBody>
          <a:bodyPr>
            <a:normAutofit/>
          </a:bodyPr>
          <a:lstStyle/>
          <a:p>
            <a:r>
              <a:rPr lang="cs-CZ" dirty="0" err="1"/>
              <a:t>ProtScale</a:t>
            </a:r>
            <a:endParaRPr lang="cs-CZ" dirty="0"/>
          </a:p>
          <a:p>
            <a:r>
              <a:rPr lang="cs-CZ" dirty="0"/>
              <a:t>TMHMM</a:t>
            </a:r>
          </a:p>
          <a:p>
            <a:r>
              <a:rPr lang="cs-CZ" dirty="0" err="1"/>
              <a:t>Phobius</a:t>
            </a:r>
            <a:r>
              <a:rPr lang="cs-CZ" dirty="0"/>
              <a:t>…</a:t>
            </a:r>
          </a:p>
          <a:p>
            <a:r>
              <a:rPr lang="cs-CZ" dirty="0"/>
              <a:t>TOPCONS</a:t>
            </a:r>
          </a:p>
          <a:p>
            <a:r>
              <a:rPr lang="cs-CZ" dirty="0"/>
              <a:t>CCTOP</a:t>
            </a:r>
          </a:p>
          <a:p>
            <a:endParaRPr lang="cs-CZ" dirty="0">
              <a:solidFill>
                <a:srgbClr val="D4601F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644" y="4521985"/>
            <a:ext cx="1866232" cy="1393149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513834" y="5751851"/>
            <a:ext cx="45368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cs-CZ" sz="2800" b="1" dirty="0">
                <a:solidFill>
                  <a:schemeClr val="bg2">
                    <a:lumMod val="50000"/>
                  </a:schemeClr>
                </a:solidFill>
              </a:rPr>
              <a:t>Vyzkoušet více programů!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0155" y="3406429"/>
            <a:ext cx="1580995" cy="754904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19259" y="1868410"/>
            <a:ext cx="1813723" cy="1369859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A03FFB0B-4B45-42DD-86ED-1C39C23988D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0941" t="68999" r="8835"/>
          <a:stretch/>
        </p:blipFill>
        <p:spPr>
          <a:xfrm>
            <a:off x="6710406" y="2213066"/>
            <a:ext cx="3942080" cy="1124902"/>
          </a:xfrm>
          <a:prstGeom prst="rect">
            <a:avLst/>
          </a:prstGeom>
        </p:spPr>
      </p:pic>
      <p:pic>
        <p:nvPicPr>
          <p:cNvPr id="6" name="Zástupný obsah 4">
            <a:extLst>
              <a:ext uri="{FF2B5EF4-FFF2-40B4-BE49-F238E27FC236}">
                <a16:creationId xmlns:a16="http://schemas.microsoft.com/office/drawing/2014/main" id="{C20B954C-D5C9-E1A0-500C-6DAB3E918AA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8505" t="35439"/>
          <a:stretch/>
        </p:blipFill>
        <p:spPr>
          <a:xfrm>
            <a:off x="9707191" y="4326481"/>
            <a:ext cx="2092400" cy="15166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680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Praktická ukázka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- otevřete si soubor/stránku s vaší sekvencí </a:t>
            </a:r>
          </a:p>
          <a:p>
            <a:r>
              <a:rPr lang="cs-CZ" dirty="0"/>
              <a:t>- otevřete si odkazy (každý v novém okně) a zjistěte zda je to rozpustný protein, případně kolik má předpovězených transmembránových úseků</a:t>
            </a:r>
          </a:p>
          <a:p>
            <a:endParaRPr lang="cs-CZ" dirty="0"/>
          </a:p>
          <a:p>
            <a:r>
              <a:rPr lang="cs-CZ" dirty="0"/>
              <a:t>- pokud nemáte TM úsek, můžete se podívat opět na sekvenci </a:t>
            </a:r>
            <a:r>
              <a:rPr lang="cs-CZ" b="1" dirty="0"/>
              <a:t>O60656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849546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1F2404-A4C2-E754-909B-81405BDD8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čas?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EC7BD61-E308-093F-F2C3-36447CB89A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55847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74AE11-13A5-C305-38E8-BA0BEDDDD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DÚ3: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54F2965-F06D-28FC-3D55-A16B30925E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89315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„Proteinová bioinformatika“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Vyhledávání AMK sekvencí</a:t>
            </a:r>
          </a:p>
          <a:p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Analýza vlastností sekvencí (aminokyselinové složení, molekulová hmotnost, isoelektrický bod…)</a:t>
            </a:r>
          </a:p>
          <a:p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Štěpení </a:t>
            </a:r>
            <a:r>
              <a:rPr lang="cs-CZ" dirty="0" err="1">
                <a:solidFill>
                  <a:schemeClr val="accent1">
                    <a:lumMod val="75000"/>
                  </a:schemeClr>
                </a:solidFill>
              </a:rPr>
              <a:t>proteasami</a:t>
            </a:r>
            <a:endParaRPr lang="cs-CZ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Analýza hydrofobních segmentů, </a:t>
            </a:r>
            <a:r>
              <a:rPr lang="cs-CZ" dirty="0" err="1">
                <a:solidFill>
                  <a:schemeClr val="accent1">
                    <a:lumMod val="75000"/>
                  </a:schemeClr>
                </a:solidFill>
              </a:rPr>
              <a:t>transmembránových</a:t>
            </a:r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 úseků</a:t>
            </a:r>
          </a:p>
          <a:p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Predikce sekundární struktury</a:t>
            </a:r>
          </a:p>
          <a:p>
            <a:r>
              <a:rPr lang="cs-CZ" dirty="0"/>
              <a:t>3D-struktura, vizualizace</a:t>
            </a:r>
          </a:p>
          <a:p>
            <a:r>
              <a:rPr lang="cs-CZ" b="1" dirty="0"/>
              <a:t>Vyhledání </a:t>
            </a:r>
            <a:r>
              <a:rPr lang="cs-CZ" dirty="0"/>
              <a:t>a porovnání </a:t>
            </a:r>
            <a:r>
              <a:rPr lang="cs-CZ" b="1" dirty="0"/>
              <a:t>podobných sekvencí</a:t>
            </a:r>
          </a:p>
          <a:p>
            <a:r>
              <a:rPr lang="cs-CZ" dirty="0"/>
              <a:t>Evoluční příbuznost sekvencí</a:t>
            </a:r>
          </a:p>
          <a:p>
            <a:r>
              <a:rPr lang="cs-CZ" dirty="0"/>
              <a:t>…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4855491" y="3672748"/>
            <a:ext cx="2541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Hledání známých motivů</a:t>
            </a:r>
          </a:p>
        </p:txBody>
      </p:sp>
      <p:cxnSp>
        <p:nvCxnSpPr>
          <p:cNvPr id="5" name="Přímá spojnice se šipkou 4"/>
          <p:cNvCxnSpPr/>
          <p:nvPr/>
        </p:nvCxnSpPr>
        <p:spPr>
          <a:xfrm>
            <a:off x="4419600" y="3857414"/>
            <a:ext cx="43589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34166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Hledání podobnosti </a:t>
            </a:r>
            <a:r>
              <a:rPr lang="cs-CZ" dirty="0">
                <a:solidFill>
                  <a:schemeClr val="bg2"/>
                </a:solidFill>
              </a:rPr>
              <a:t>/ porovnávání </a:t>
            </a:r>
            <a:r>
              <a:rPr lang="cs-CZ" sz="2800" dirty="0">
                <a:solidFill>
                  <a:schemeClr val="bg2"/>
                </a:solidFill>
              </a:rPr>
              <a:t>(</a:t>
            </a:r>
            <a:r>
              <a:rPr lang="cs-CZ" sz="2800" dirty="0" err="1">
                <a:solidFill>
                  <a:schemeClr val="bg2"/>
                </a:solidFill>
              </a:rPr>
              <a:t>alignment</a:t>
            </a:r>
            <a:r>
              <a:rPr lang="cs-CZ" sz="2800" dirty="0">
                <a:solidFill>
                  <a:schemeClr val="bg2"/>
                </a:solidFill>
              </a:rPr>
              <a:t>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sz="2800" dirty="0"/>
              <a:t>Podobnost (</a:t>
            </a:r>
            <a:r>
              <a:rPr lang="cs-CZ" sz="2800" dirty="0" err="1"/>
              <a:t>similarity</a:t>
            </a:r>
            <a:r>
              <a:rPr lang="cs-CZ" sz="2800" dirty="0"/>
              <a:t>) x homologie</a:t>
            </a:r>
          </a:p>
          <a:p>
            <a:endParaRPr lang="cs-CZ" sz="2800" b="1" dirty="0">
              <a:solidFill>
                <a:srgbClr val="8D873E"/>
              </a:solidFill>
            </a:endParaRPr>
          </a:p>
          <a:p>
            <a:r>
              <a:rPr lang="cs-CZ" sz="2800" b="1" dirty="0">
                <a:solidFill>
                  <a:srgbClr val="8D873E"/>
                </a:solidFill>
              </a:rPr>
              <a:t>BLAST</a:t>
            </a:r>
            <a:r>
              <a:rPr lang="cs-CZ" dirty="0"/>
              <a:t>: Basic </a:t>
            </a:r>
            <a:r>
              <a:rPr lang="cs-CZ" dirty="0" err="1"/>
              <a:t>Local</a:t>
            </a:r>
            <a:r>
              <a:rPr lang="cs-CZ" dirty="0"/>
              <a:t> </a:t>
            </a:r>
            <a:r>
              <a:rPr lang="cs-CZ" dirty="0" err="1"/>
              <a:t>Alignment</a:t>
            </a:r>
            <a:r>
              <a:rPr lang="cs-CZ" dirty="0"/>
              <a:t> and </a:t>
            </a:r>
            <a:r>
              <a:rPr lang="cs-CZ" dirty="0" err="1"/>
              <a:t>Search</a:t>
            </a:r>
            <a:r>
              <a:rPr lang="cs-CZ" dirty="0"/>
              <a:t> </a:t>
            </a:r>
            <a:r>
              <a:rPr lang="cs-CZ" dirty="0" err="1"/>
              <a:t>Tool</a:t>
            </a:r>
            <a:endParaRPr lang="cs-CZ" dirty="0"/>
          </a:p>
          <a:p>
            <a:pPr marL="114300" indent="0">
              <a:buNone/>
            </a:pPr>
            <a:r>
              <a:rPr lang="cs-CZ" dirty="0"/>
              <a:t>Hledá podobné sekvence z vybraných databáze pomocí krátkých „slov“ (sekvencí vytvořených ze zadané sekvence), s využitím „substituční matice“, která udává míru důležitosti rozdílných aminokyselin v zadané sekvenci a vyhledané sekvenci</a:t>
            </a:r>
          </a:p>
          <a:p>
            <a:pPr marL="114300" indent="0">
              <a:buNone/>
            </a:pPr>
            <a:endParaRPr lang="cs-CZ" dirty="0"/>
          </a:p>
          <a:p>
            <a:pPr marL="114300" indent="0">
              <a:buNone/>
            </a:pPr>
            <a:r>
              <a:rPr lang="cs-CZ" dirty="0"/>
              <a:t>„Leucin je podobnější </a:t>
            </a:r>
            <a:r>
              <a:rPr lang="cs-CZ" dirty="0" err="1"/>
              <a:t>Isoleucinu</a:t>
            </a:r>
            <a:r>
              <a:rPr lang="cs-CZ" dirty="0"/>
              <a:t> než Histidinu“</a:t>
            </a:r>
          </a:p>
          <a:p>
            <a:pPr marL="114300" indent="0">
              <a:buNone/>
            </a:pPr>
            <a:endParaRPr lang="cs-CZ" dirty="0"/>
          </a:p>
          <a:p>
            <a:pPr marL="114300" indent="0">
              <a:buNone/>
            </a:pPr>
            <a:r>
              <a:rPr lang="cs-CZ" dirty="0"/>
              <a:t>BLAST je součástí téměř všech dostupných databází (včetně genomových).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940511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NCBI/</a:t>
            </a:r>
            <a:r>
              <a:rPr lang="cs-CZ" dirty="0" err="1"/>
              <a:t>BLASTp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1832610"/>
            <a:ext cx="10107161" cy="4287429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8833757" y="3781879"/>
            <a:ext cx="609600" cy="232228"/>
          </a:xfrm>
          <a:prstGeom prst="rect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899" y="1832610"/>
            <a:ext cx="10107161" cy="4893825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7411770" y="1226214"/>
            <a:ext cx="37439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hlinkClick r:id="rId5"/>
              </a:rPr>
              <a:t>http://blast.ncbi.nlm.nih.gov/Blast.cgi</a:t>
            </a:r>
            <a:endParaRPr lang="cs-CZ" dirty="0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A7BAD2D6-34CD-F7BF-DAAA-B3DC326EDF17}"/>
              </a:ext>
            </a:extLst>
          </p:cNvPr>
          <p:cNvSpPr/>
          <p:nvPr/>
        </p:nvSpPr>
        <p:spPr>
          <a:xfrm>
            <a:off x="7411770" y="4099034"/>
            <a:ext cx="2488975" cy="1408387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0468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/>
          <a:srcRect l="-63" t="14473" r="46092"/>
          <a:stretch/>
        </p:blipFill>
        <p:spPr>
          <a:xfrm>
            <a:off x="449473" y="1835700"/>
            <a:ext cx="10584063" cy="5089429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NCBI/</a:t>
            </a:r>
            <a:r>
              <a:rPr lang="cs-CZ" dirty="0" err="1"/>
              <a:t>BLASTp</a:t>
            </a:r>
            <a:endParaRPr lang="cs-CZ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5" y="5808166"/>
            <a:ext cx="1096630" cy="812437"/>
          </a:xfrm>
          <a:noFill/>
        </p:spPr>
      </p:pic>
      <p:cxnSp>
        <p:nvCxnSpPr>
          <p:cNvPr id="6" name="Přímá spojnice se šipkou 5"/>
          <p:cNvCxnSpPr/>
          <p:nvPr/>
        </p:nvCxnSpPr>
        <p:spPr>
          <a:xfrm>
            <a:off x="225287" y="2584096"/>
            <a:ext cx="424070" cy="0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ovéPole 7"/>
          <p:cNvSpPr txBox="1"/>
          <p:nvPr/>
        </p:nvSpPr>
        <p:spPr>
          <a:xfrm>
            <a:off x="6973957" y="286603"/>
            <a:ext cx="3818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hlinkClick r:id="rId6"/>
              </a:rPr>
              <a:t>http://</a:t>
            </a:r>
            <a:r>
              <a:rPr lang="cs-CZ" u="sng" dirty="0">
                <a:solidFill>
                  <a:srgbClr val="D4601F"/>
                </a:solidFill>
                <a:hlinkClick r:id="rId6"/>
              </a:rPr>
              <a:t>www.youtube.com/watch</a:t>
            </a:r>
            <a:r>
              <a:rPr lang="cs-CZ" u="sng" dirty="0">
                <a:solidFill>
                  <a:srgbClr val="D4601F"/>
                </a:solidFill>
              </a:rPr>
              <a:t>BLAST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649357" y="2441279"/>
            <a:ext cx="5217775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/>
              <a:t>Enter </a:t>
            </a:r>
            <a:r>
              <a:rPr lang="cs-CZ" dirty="0" err="1"/>
              <a:t>accession</a:t>
            </a:r>
            <a:r>
              <a:rPr lang="cs-CZ" dirty="0"/>
              <a:t> </a:t>
            </a:r>
            <a:r>
              <a:rPr lang="cs-CZ" dirty="0" err="1"/>
              <a:t>number</a:t>
            </a:r>
            <a:r>
              <a:rPr lang="cs-CZ" dirty="0"/>
              <a:t>(s), </a:t>
            </a:r>
            <a:r>
              <a:rPr lang="cs-CZ" dirty="0" err="1"/>
              <a:t>gi</a:t>
            </a:r>
            <a:r>
              <a:rPr lang="cs-CZ" dirty="0"/>
              <a:t>(s) </a:t>
            </a:r>
            <a:r>
              <a:rPr lang="cs-CZ" dirty="0" err="1"/>
              <a:t>or</a:t>
            </a:r>
            <a:r>
              <a:rPr lang="cs-CZ" dirty="0"/>
              <a:t> FASTA </a:t>
            </a:r>
            <a:r>
              <a:rPr lang="cs-CZ" dirty="0" err="1"/>
              <a:t>sequence</a:t>
            </a:r>
            <a:r>
              <a:rPr lang="cs-CZ" dirty="0"/>
              <a:t>(s)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48839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76DFA5-2BC6-FBBA-A3EA-FB1146708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NCBI/</a:t>
            </a:r>
            <a:r>
              <a:rPr lang="cs-CZ" dirty="0" err="1"/>
              <a:t>BLASTp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0E5F6F1-18EE-70D7-4346-31D3F4F5F3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E11E907-7044-9A5B-75F2-570055B44E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127" y="1845734"/>
            <a:ext cx="10298545" cy="316299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6493AD33-DCC0-9766-5492-5BA740D04687}"/>
              </a:ext>
            </a:extLst>
          </p:cNvPr>
          <p:cNvSpPr txBox="1"/>
          <p:nvPr/>
        </p:nvSpPr>
        <p:spPr>
          <a:xfrm>
            <a:off x="3297382" y="4932432"/>
            <a:ext cx="3895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Na začátku to ukazuje toto:…..trpělivost</a:t>
            </a:r>
          </a:p>
        </p:txBody>
      </p:sp>
    </p:spTree>
    <p:extLst>
      <p:ext uri="{BB962C8B-B14F-4D97-AF65-F5344CB8AC3E}">
        <p14:creationId xmlns:p14="http://schemas.microsoft.com/office/powerpoint/2010/main" val="263804795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14">
            <a:extLst>
              <a:ext uri="{FF2B5EF4-FFF2-40B4-BE49-F238E27FC236}">
                <a16:creationId xmlns:a16="http://schemas.microsoft.com/office/drawing/2014/main" id="{F506A0A0-E4E1-07C7-E9CC-F924166A2C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7280" y="1768452"/>
            <a:ext cx="7333954" cy="5343771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NCBI/</a:t>
            </a:r>
            <a:r>
              <a:rPr lang="cs-CZ" dirty="0" err="1"/>
              <a:t>BLASTp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grpSp>
        <p:nvGrpSpPr>
          <p:cNvPr id="7" name="Skupina 6"/>
          <p:cNvGrpSpPr/>
          <p:nvPr/>
        </p:nvGrpSpPr>
        <p:grpSpPr>
          <a:xfrm>
            <a:off x="5604850" y="4998106"/>
            <a:ext cx="2045574" cy="4228233"/>
            <a:chOff x="8360174" y="1675368"/>
            <a:chExt cx="2117824" cy="4433332"/>
          </a:xfrm>
        </p:grpSpPr>
        <p:sp>
          <p:nvSpPr>
            <p:cNvPr id="8" name="Obdélník 7"/>
            <p:cNvSpPr/>
            <p:nvPr/>
          </p:nvSpPr>
          <p:spPr>
            <a:xfrm>
              <a:off x="9499601" y="2184400"/>
              <a:ext cx="396232" cy="39243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" name="TextovéPole 8"/>
            <p:cNvSpPr txBox="1"/>
            <p:nvPr/>
          </p:nvSpPr>
          <p:spPr>
            <a:xfrm>
              <a:off x="8360174" y="1675368"/>
              <a:ext cx="21178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>
                  <a:solidFill>
                    <a:srgbClr val="FF0000"/>
                  </a:solidFill>
                </a:rPr>
                <a:t>E-</a:t>
              </a:r>
              <a:r>
                <a:rPr lang="cs-CZ" dirty="0" err="1">
                  <a:solidFill>
                    <a:srgbClr val="FF0000"/>
                  </a:solidFill>
                </a:rPr>
                <a:t>value</a:t>
              </a:r>
              <a:r>
                <a:rPr lang="cs-CZ" dirty="0"/>
                <a:t> (</a:t>
              </a:r>
              <a:r>
                <a:rPr lang="cs-CZ" dirty="0" err="1"/>
                <a:t>expectancy</a:t>
              </a:r>
              <a:r>
                <a:rPr lang="cs-CZ" dirty="0"/>
                <a:t>)</a:t>
              </a:r>
            </a:p>
          </p:txBody>
        </p:sp>
      </p:grpSp>
      <p:grpSp>
        <p:nvGrpSpPr>
          <p:cNvPr id="10" name="Skupina 9"/>
          <p:cNvGrpSpPr/>
          <p:nvPr/>
        </p:nvGrpSpPr>
        <p:grpSpPr>
          <a:xfrm>
            <a:off x="7325460" y="4788516"/>
            <a:ext cx="992275" cy="3808462"/>
            <a:chOff x="9895833" y="1941552"/>
            <a:chExt cx="899109" cy="3993199"/>
          </a:xfrm>
        </p:grpSpPr>
        <p:sp>
          <p:nvSpPr>
            <p:cNvPr id="11" name="Obdélník 10"/>
            <p:cNvSpPr/>
            <p:nvPr/>
          </p:nvSpPr>
          <p:spPr>
            <a:xfrm>
              <a:off x="10096500" y="2286000"/>
              <a:ext cx="698442" cy="3648751"/>
            </a:xfrm>
            <a:prstGeom prst="rect">
              <a:avLst/>
            </a:prstGeom>
            <a:noFill/>
            <a:ln w="412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" name="TextovéPole 11"/>
            <p:cNvSpPr txBox="1"/>
            <p:nvPr/>
          </p:nvSpPr>
          <p:spPr>
            <a:xfrm>
              <a:off x="9895833" y="1941552"/>
              <a:ext cx="8631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>
                  <a:solidFill>
                    <a:schemeClr val="accent1">
                      <a:lumMod val="75000"/>
                    </a:schemeClr>
                  </a:solidFill>
                </a:rPr>
                <a:t>Odkazy</a:t>
              </a:r>
            </a:p>
          </p:txBody>
        </p:sp>
      </p:grpSp>
      <p:pic>
        <p:nvPicPr>
          <p:cNvPr id="17" name="Obrázek 16">
            <a:extLst>
              <a:ext uri="{FF2B5EF4-FFF2-40B4-BE49-F238E27FC236}">
                <a16:creationId xmlns:a16="http://schemas.microsoft.com/office/drawing/2014/main" id="{49494D69-FDC3-FF69-1E66-07ADFA42D0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4257" y="1011981"/>
            <a:ext cx="7078624" cy="23804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5085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C382F1-231E-0FCC-89DE-D7FBBD3F1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Proteiny sekundární struktura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A5DEDBA-8771-101E-F68C-125273625D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- díky nekovalentním interakcím (lokálně mezi blízkými atomy)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7F49A77-EBA0-9105-7009-8F1033C548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0488" y="2319335"/>
            <a:ext cx="1752600" cy="3924984"/>
          </a:xfrm>
          <a:prstGeom prst="rect">
            <a:avLst/>
          </a:prstGeom>
        </p:spPr>
      </p:pic>
      <p:grpSp>
        <p:nvGrpSpPr>
          <p:cNvPr id="9" name="Skupina 8">
            <a:extLst>
              <a:ext uri="{FF2B5EF4-FFF2-40B4-BE49-F238E27FC236}">
                <a16:creationId xmlns:a16="http://schemas.microsoft.com/office/drawing/2014/main" id="{D4E498C8-CED5-4968-5171-44D9E9C4C3D4}"/>
              </a:ext>
            </a:extLst>
          </p:cNvPr>
          <p:cNvGrpSpPr/>
          <p:nvPr/>
        </p:nvGrpSpPr>
        <p:grpSpPr>
          <a:xfrm>
            <a:off x="2147888" y="2362199"/>
            <a:ext cx="1752600" cy="3276600"/>
            <a:chOff x="2147888" y="2362199"/>
            <a:chExt cx="1752600" cy="3276600"/>
          </a:xfrm>
        </p:grpSpPr>
        <p:pic>
          <p:nvPicPr>
            <p:cNvPr id="5" name="Obrázek 4">
              <a:extLst>
                <a:ext uri="{FF2B5EF4-FFF2-40B4-BE49-F238E27FC236}">
                  <a16:creationId xmlns:a16="http://schemas.microsoft.com/office/drawing/2014/main" id="{6695838C-9C61-C55D-1AEC-4B143DC072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47888" y="2362199"/>
              <a:ext cx="1752600" cy="3276600"/>
            </a:xfrm>
            <a:prstGeom prst="rect">
              <a:avLst/>
            </a:prstGeom>
          </p:spPr>
        </p:pic>
        <p:sp>
          <p:nvSpPr>
            <p:cNvPr id="8" name="Obdélník 7">
              <a:extLst>
                <a:ext uri="{FF2B5EF4-FFF2-40B4-BE49-F238E27FC236}">
                  <a16:creationId xmlns:a16="http://schemas.microsoft.com/office/drawing/2014/main" id="{913B1E96-49DC-CCD7-C281-D9C42B27B129}"/>
                </a:ext>
              </a:extLst>
            </p:cNvPr>
            <p:cNvSpPr/>
            <p:nvPr/>
          </p:nvSpPr>
          <p:spPr>
            <a:xfrm>
              <a:off x="2300288" y="5120641"/>
              <a:ext cx="471487" cy="3943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pic>
        <p:nvPicPr>
          <p:cNvPr id="11" name="Obrázek 10">
            <a:extLst>
              <a:ext uri="{FF2B5EF4-FFF2-40B4-BE49-F238E27FC236}">
                <a16:creationId xmlns:a16="http://schemas.microsoft.com/office/drawing/2014/main" id="{BB0C604E-C6B4-281F-23B6-A3A6B95DCC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719918"/>
            <a:ext cx="2344894" cy="3257550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18801EE6-B6D1-E764-3F15-EEE2A713BA20}"/>
              </a:ext>
            </a:extLst>
          </p:cNvPr>
          <p:cNvSpPr txBox="1"/>
          <p:nvPr/>
        </p:nvSpPr>
        <p:spPr>
          <a:xfrm>
            <a:off x="8860274" y="3244334"/>
            <a:ext cx="1876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antiparalelní </a:t>
            </a:r>
            <a:r>
              <a:rPr lang="el-GR" dirty="0"/>
              <a:t>β</a:t>
            </a:r>
            <a:r>
              <a:rPr lang="cs-CZ" dirty="0"/>
              <a:t>-list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91BFD0CB-9200-6767-C7AB-BA3A841DB543}"/>
              </a:ext>
            </a:extLst>
          </p:cNvPr>
          <p:cNvSpPr txBox="1"/>
          <p:nvPr/>
        </p:nvSpPr>
        <p:spPr>
          <a:xfrm>
            <a:off x="8860274" y="5120641"/>
            <a:ext cx="1515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paralelní </a:t>
            </a:r>
            <a:r>
              <a:rPr lang="el-GR" dirty="0"/>
              <a:t>β</a:t>
            </a:r>
            <a:r>
              <a:rPr lang="cs-CZ" dirty="0"/>
              <a:t>-list</a:t>
            </a:r>
          </a:p>
        </p:txBody>
      </p:sp>
    </p:spTree>
    <p:extLst>
      <p:ext uri="{BB962C8B-B14F-4D97-AF65-F5344CB8AC3E}">
        <p14:creationId xmlns:p14="http://schemas.microsoft.com/office/powerpoint/2010/main" val="223853659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46C2A6-543C-9082-3B2C-0ABF49E3E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79" y="286603"/>
            <a:ext cx="10819103" cy="1450757"/>
          </a:xfrm>
        </p:spPr>
        <p:txBody>
          <a:bodyPr/>
          <a:lstStyle/>
          <a:p>
            <a:r>
              <a:rPr lang="cs-CZ" dirty="0"/>
              <a:t>pro DÚ-3: „větší výstřižek“ = informativnější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D021CD0-FD43-B8C4-4540-940E750722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5156F73-00E3-E751-257E-720667B978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4202" y="1845734"/>
            <a:ext cx="6885782" cy="4448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93329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NCBI/</a:t>
            </a:r>
            <a:r>
              <a:rPr lang="cs-CZ" dirty="0" err="1"/>
              <a:t>BLASTp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/>
          <a:srcRect l="32" t="14116" r="46093"/>
          <a:stretch/>
        </p:blipFill>
        <p:spPr>
          <a:xfrm>
            <a:off x="1097280" y="1845734"/>
            <a:ext cx="10058400" cy="486547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910" y="1813437"/>
            <a:ext cx="10109200" cy="493007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6"/>
          <a:srcRect l="1088" t="15696" r="47722"/>
          <a:stretch/>
        </p:blipFill>
        <p:spPr>
          <a:xfrm>
            <a:off x="1149670" y="2138648"/>
            <a:ext cx="10058400" cy="5026417"/>
          </a:xfrm>
          <a:prstGeom prst="rect">
            <a:avLst/>
          </a:prstGeom>
        </p:spPr>
      </p:pic>
      <p:grpSp>
        <p:nvGrpSpPr>
          <p:cNvPr id="7" name="Skupina 6"/>
          <p:cNvGrpSpPr/>
          <p:nvPr/>
        </p:nvGrpSpPr>
        <p:grpSpPr>
          <a:xfrm>
            <a:off x="8612455" y="3103668"/>
            <a:ext cx="2045574" cy="4228233"/>
            <a:chOff x="8360174" y="1675368"/>
            <a:chExt cx="2117824" cy="4433332"/>
          </a:xfrm>
        </p:grpSpPr>
        <p:sp>
          <p:nvSpPr>
            <p:cNvPr id="8" name="Obdélník 7"/>
            <p:cNvSpPr/>
            <p:nvPr/>
          </p:nvSpPr>
          <p:spPr>
            <a:xfrm>
              <a:off x="9499601" y="2184400"/>
              <a:ext cx="396232" cy="39243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" name="TextovéPole 8"/>
            <p:cNvSpPr txBox="1"/>
            <p:nvPr/>
          </p:nvSpPr>
          <p:spPr>
            <a:xfrm>
              <a:off x="8360174" y="1675368"/>
              <a:ext cx="21178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>
                  <a:solidFill>
                    <a:srgbClr val="FF0000"/>
                  </a:solidFill>
                </a:rPr>
                <a:t>E-</a:t>
              </a:r>
              <a:r>
                <a:rPr lang="cs-CZ" dirty="0" err="1">
                  <a:solidFill>
                    <a:srgbClr val="FF0000"/>
                  </a:solidFill>
                </a:rPr>
                <a:t>value</a:t>
              </a:r>
              <a:r>
                <a:rPr lang="cs-CZ" dirty="0"/>
                <a:t> (</a:t>
              </a:r>
              <a:r>
                <a:rPr lang="cs-CZ" dirty="0" err="1"/>
                <a:t>expectancy</a:t>
              </a:r>
              <a:r>
                <a:rPr lang="cs-CZ" dirty="0"/>
                <a:t>)</a:t>
              </a:r>
            </a:p>
          </p:txBody>
        </p:sp>
      </p:grpSp>
      <p:grpSp>
        <p:nvGrpSpPr>
          <p:cNvPr id="10" name="Skupina 9"/>
          <p:cNvGrpSpPr/>
          <p:nvPr/>
        </p:nvGrpSpPr>
        <p:grpSpPr>
          <a:xfrm>
            <a:off x="10083124" y="3523439"/>
            <a:ext cx="868435" cy="3808462"/>
            <a:chOff x="9895833" y="1941552"/>
            <a:chExt cx="899109" cy="3993199"/>
          </a:xfrm>
        </p:grpSpPr>
        <p:sp>
          <p:nvSpPr>
            <p:cNvPr id="11" name="Obdélník 10"/>
            <p:cNvSpPr/>
            <p:nvPr/>
          </p:nvSpPr>
          <p:spPr>
            <a:xfrm>
              <a:off x="10096500" y="2286000"/>
              <a:ext cx="698442" cy="3648751"/>
            </a:xfrm>
            <a:prstGeom prst="rect">
              <a:avLst/>
            </a:prstGeom>
            <a:noFill/>
            <a:ln w="412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" name="TextovéPole 11"/>
            <p:cNvSpPr txBox="1"/>
            <p:nvPr/>
          </p:nvSpPr>
          <p:spPr>
            <a:xfrm>
              <a:off x="9895833" y="1941552"/>
              <a:ext cx="8631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>
                  <a:solidFill>
                    <a:schemeClr val="accent1">
                      <a:lumMod val="75000"/>
                    </a:schemeClr>
                  </a:solidFill>
                </a:rPr>
                <a:t>Odkazy</a:t>
              </a:r>
            </a:p>
          </p:txBody>
        </p:sp>
      </p:grpSp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7"/>
          <a:srcRect l="1781" t="18224" r="48562" b="-316"/>
          <a:stretch/>
        </p:blipFill>
        <p:spPr>
          <a:xfrm>
            <a:off x="522962" y="3455914"/>
            <a:ext cx="10186870" cy="5110195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E2F2678B-A591-7E30-8D8C-633BA5D1DA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6585" y="1737360"/>
            <a:ext cx="10677525" cy="65913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739186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DDFBB249-92AE-F698-C675-E66609266C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797" y="1942848"/>
            <a:ext cx="8796739" cy="3896801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NCBI/</a:t>
            </a:r>
            <a:r>
              <a:rPr lang="cs-CZ" dirty="0" err="1"/>
              <a:t>BLASTp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830580" y="3261360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√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837502" y="4992270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√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830580" y="4126815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√</a:t>
            </a:r>
          </a:p>
        </p:txBody>
      </p:sp>
      <p:cxnSp>
        <p:nvCxnSpPr>
          <p:cNvPr id="11" name="Přímá spojnice se šipkou 10"/>
          <p:cNvCxnSpPr/>
          <p:nvPr/>
        </p:nvCxnSpPr>
        <p:spPr>
          <a:xfrm>
            <a:off x="5573486" y="2479549"/>
            <a:ext cx="522514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Obrázek 13">
            <a:extLst>
              <a:ext uri="{FF2B5EF4-FFF2-40B4-BE49-F238E27FC236}">
                <a16:creationId xmlns:a16="http://schemas.microsoft.com/office/drawing/2014/main" id="{6E89B9F1-A8F3-A47D-0207-C02A877379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4743" y="2685038"/>
            <a:ext cx="1885950" cy="2114550"/>
          </a:xfrm>
          <a:prstGeom prst="rect">
            <a:avLst/>
          </a:prstGeom>
        </p:spPr>
      </p:pic>
      <p:pic>
        <p:nvPicPr>
          <p:cNvPr id="12" name="Zástupný symbol pro obsah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867" y="3742313"/>
            <a:ext cx="5725804" cy="2271295"/>
          </a:xfrm>
          <a:prstGeom prst="rect">
            <a:avLst/>
          </a:prstGeom>
        </p:spPr>
      </p:pic>
      <p:cxnSp>
        <p:nvCxnSpPr>
          <p:cNvPr id="15" name="Přímá spojnice se šipkou 14">
            <a:extLst>
              <a:ext uri="{FF2B5EF4-FFF2-40B4-BE49-F238E27FC236}">
                <a16:creationId xmlns:a16="http://schemas.microsoft.com/office/drawing/2014/main" id="{97C3ECFE-C56D-76DA-0F2D-2487360217EC}"/>
              </a:ext>
            </a:extLst>
          </p:cNvPr>
          <p:cNvCxnSpPr/>
          <p:nvPr/>
        </p:nvCxnSpPr>
        <p:spPr>
          <a:xfrm>
            <a:off x="5366166" y="2863303"/>
            <a:ext cx="522514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Obrázek 16">
            <a:extLst>
              <a:ext uri="{FF2B5EF4-FFF2-40B4-BE49-F238E27FC236}">
                <a16:creationId xmlns:a16="http://schemas.microsoft.com/office/drawing/2014/main" id="{469CF8E1-4837-B690-E322-5EE5769D9E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24525" y="999861"/>
            <a:ext cx="4436895" cy="3589548"/>
          </a:xfrm>
          <a:prstGeom prst="rect">
            <a:avLst/>
          </a:prstGeom>
        </p:spPr>
      </p:pic>
      <p:sp>
        <p:nvSpPr>
          <p:cNvPr id="18" name="TextovéPole 17">
            <a:extLst>
              <a:ext uri="{FF2B5EF4-FFF2-40B4-BE49-F238E27FC236}">
                <a16:creationId xmlns:a16="http://schemas.microsoft.com/office/drawing/2014/main" id="{F1111F96-8F83-3C58-160D-2A8CF3B91512}"/>
              </a:ext>
            </a:extLst>
          </p:cNvPr>
          <p:cNvSpPr txBox="1"/>
          <p:nvPr/>
        </p:nvSpPr>
        <p:spPr>
          <a:xfrm>
            <a:off x="5366166" y="362179"/>
            <a:ext cx="6407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cs-CZ" dirty="0">
                <a:solidFill>
                  <a:srgbClr val="FF0000"/>
                </a:solidFill>
              </a:rPr>
              <a:t>upravit uložené sekvence, tak aby v názvu byl jenom organismus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96304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6FB6E0-C61F-4AF8-9CC2-6F8BCFA5E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560" y="286604"/>
            <a:ext cx="11033760" cy="486754"/>
          </a:xfrm>
        </p:spPr>
        <p:txBody>
          <a:bodyPr>
            <a:normAutofit fontScale="90000"/>
          </a:bodyPr>
          <a:lstStyle/>
          <a:p>
            <a:r>
              <a:rPr lang="cs-CZ" dirty="0"/>
              <a:t>NCBI/BLAST-podobné sekvence u jednoho </a:t>
            </a:r>
            <a:r>
              <a:rPr lang="cs-CZ" dirty="0" err="1"/>
              <a:t>org</a:t>
            </a:r>
            <a:r>
              <a:rPr lang="cs-CZ" dirty="0"/>
              <a:t>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CE2666B-67CE-4893-9D03-C57F91607D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FFF40A2-85E4-4F08-AF85-A3846223B2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3" t="17630" r="1333" b="7557"/>
          <a:stretch/>
        </p:blipFill>
        <p:spPr>
          <a:xfrm>
            <a:off x="162560" y="988906"/>
            <a:ext cx="11927840" cy="513080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D1B76780-143C-424F-8D70-8461D096E4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560" y="3701387"/>
            <a:ext cx="8760178" cy="2066570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3B3B9CA5-CB82-459B-A95C-559D71E766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1378" y="3388404"/>
            <a:ext cx="6965244" cy="2692535"/>
          </a:xfrm>
          <a:prstGeom prst="rect">
            <a:avLst/>
          </a:prstGeom>
        </p:spPr>
      </p:pic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BC7E7E32-9502-B795-200E-767808CFF139}"/>
              </a:ext>
            </a:extLst>
          </p:cNvPr>
          <p:cNvCxnSpPr/>
          <p:nvPr/>
        </p:nvCxnSpPr>
        <p:spPr>
          <a:xfrm>
            <a:off x="162560" y="4153359"/>
            <a:ext cx="1322024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BE5472FD-6357-E584-DA86-4956F65355C4}"/>
              </a:ext>
            </a:extLst>
          </p:cNvPr>
          <p:cNvCxnSpPr/>
          <p:nvPr/>
        </p:nvCxnSpPr>
        <p:spPr>
          <a:xfrm>
            <a:off x="162560" y="4504063"/>
            <a:ext cx="1322024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403438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>
            <a:extLst>
              <a:ext uri="{FF2B5EF4-FFF2-40B4-BE49-F238E27FC236}">
                <a16:creationId xmlns:a16="http://schemas.microsoft.com/office/drawing/2014/main" id="{E1A6B54D-CA24-C7C3-288A-046021C91E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0736" y="1909783"/>
            <a:ext cx="9942644" cy="4071905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Uniprot</a:t>
            </a:r>
            <a:r>
              <a:rPr lang="cs-CZ" dirty="0"/>
              <a:t>/BLAST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6561438" y="1237549"/>
            <a:ext cx="5041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https://www.youtube.com/watch?v=UPaConHNP7E</a:t>
            </a:r>
          </a:p>
        </p:txBody>
      </p:sp>
      <p:sp>
        <p:nvSpPr>
          <p:cNvPr id="6" name="Obdélník 5"/>
          <p:cNvSpPr/>
          <p:nvPr/>
        </p:nvSpPr>
        <p:spPr>
          <a:xfrm>
            <a:off x="1592099" y="1909783"/>
            <a:ext cx="430836" cy="28418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4"/>
          <a:srcRect t="13743"/>
          <a:stretch/>
        </p:blipFill>
        <p:spPr>
          <a:xfrm>
            <a:off x="1509554" y="2662552"/>
            <a:ext cx="8517917" cy="34753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2511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744F4F-B5FA-F26A-9DCC-0366D6DD4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Uniprot</a:t>
            </a:r>
            <a:r>
              <a:rPr lang="cs-CZ" dirty="0"/>
              <a:t>/BLAST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ED22073-6BAB-826C-98D1-35F4A69041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059A44A-FE8E-C851-1183-5D07BA7F5C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80" y="1845734"/>
            <a:ext cx="10242014" cy="435900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61EE0B9A-3080-18BA-34E0-72BD6675B3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" y="5266355"/>
            <a:ext cx="12192000" cy="1591645"/>
          </a:xfrm>
          <a:prstGeom prst="rect">
            <a:avLst/>
          </a:prstGeom>
        </p:spPr>
      </p:pic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1873F65F-FF05-0550-4A49-32A358D2CC32}"/>
              </a:ext>
            </a:extLst>
          </p:cNvPr>
          <p:cNvCxnSpPr>
            <a:cxnSpLocks/>
          </p:cNvCxnSpPr>
          <p:nvPr/>
        </p:nvCxnSpPr>
        <p:spPr>
          <a:xfrm>
            <a:off x="8218583" y="2655065"/>
            <a:ext cx="845606" cy="77393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4482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Vyzkoušejte si BLAST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Uložte si pět sekvencí z různých organismů ve FASTA formátu (do poznámkového bloku).</a:t>
            </a:r>
          </a:p>
          <a:p>
            <a:r>
              <a:rPr lang="cs-CZ" dirty="0"/>
              <a:t>- identifikátor ve </a:t>
            </a:r>
            <a:r>
              <a:rPr lang="cs-CZ" dirty="0" err="1"/>
              <a:t>fasta</a:t>
            </a:r>
            <a:r>
              <a:rPr lang="cs-CZ" dirty="0"/>
              <a:t> formátu upravte jen na organismus </a:t>
            </a:r>
            <a:r>
              <a:rPr lang="cs-CZ"/>
              <a:t>(vhodné </a:t>
            </a:r>
            <a:r>
              <a:rPr lang="cs-CZ" dirty="0"/>
              <a:t>pro porovnávání v příští lekci)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9D55680-995C-96C1-4819-1DA3802013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824" y="3268452"/>
            <a:ext cx="4436895" cy="3589548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E762B46D-AB6A-200A-3C78-F8FF290F692F}"/>
              </a:ext>
            </a:extLst>
          </p:cNvPr>
          <p:cNvSpPr txBox="1"/>
          <p:nvPr/>
        </p:nvSpPr>
        <p:spPr>
          <a:xfrm>
            <a:off x="1642465" y="2630770"/>
            <a:ext cx="6407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cs-CZ" dirty="0">
                <a:solidFill>
                  <a:srgbClr val="FF0000"/>
                </a:solidFill>
              </a:rPr>
              <a:t>upravit uložené sekvence, tak aby v názvu byl jenom organismus</a:t>
            </a:r>
          </a:p>
        </p:txBody>
      </p:sp>
    </p:spTree>
    <p:extLst>
      <p:ext uri="{BB962C8B-B14F-4D97-AF65-F5344CB8AC3E}">
        <p14:creationId xmlns:p14="http://schemas.microsoft.com/office/powerpoint/2010/main" val="2000749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8982" y="3622698"/>
            <a:ext cx="1710470" cy="628094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shrnutí I - Rešeršní projekt: NQO1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600" y="1902203"/>
            <a:ext cx="10160000" cy="1579098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bg1">
                    <a:lumMod val="75000"/>
                  </a:schemeClr>
                </a:solidFill>
              </a:rPr>
              <a:t>Vyhledejte dostupné informace o NQO1, získejte co nejvíce literárních, sekvenčních, případně i strukturních a dalších údajů o tomto genu/proteinu.</a:t>
            </a:r>
          </a:p>
          <a:p>
            <a:r>
              <a:rPr lang="cs-CZ" dirty="0">
                <a:solidFill>
                  <a:schemeClr val="bg1">
                    <a:lumMod val="75000"/>
                  </a:schemeClr>
                </a:solidFill>
              </a:rPr>
              <a:t>Nalezněte podobné sekvence a porovnejte je na proteinové úrovni.</a:t>
            </a: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609600" y="3150845"/>
            <a:ext cx="10339754" cy="20492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dirty="0">
                <a:solidFill>
                  <a:schemeClr val="accent1"/>
                </a:solidFill>
              </a:rPr>
              <a:t>NAD(P)</a:t>
            </a:r>
            <a:r>
              <a:rPr lang="cs-CZ" sz="2000" dirty="0" err="1">
                <a:solidFill>
                  <a:schemeClr val="accent1"/>
                </a:solidFill>
              </a:rPr>
              <a:t>H:chinonoxidoreduktasa</a:t>
            </a:r>
            <a:r>
              <a:rPr lang="cs-CZ" sz="2000" dirty="0">
                <a:solidFill>
                  <a:schemeClr val="accent1"/>
                </a:solidFill>
              </a:rPr>
              <a:t> / reference</a:t>
            </a:r>
          </a:p>
          <a:p>
            <a:r>
              <a:rPr lang="cs-CZ" sz="2000" dirty="0">
                <a:solidFill>
                  <a:schemeClr val="accent1"/>
                </a:solidFill>
              </a:rPr>
              <a:t>Protein: NP_000894, P15559 / 274 AMK; 30,8 </a:t>
            </a:r>
            <a:r>
              <a:rPr lang="cs-CZ" sz="2000" dirty="0" err="1">
                <a:solidFill>
                  <a:schemeClr val="accent1"/>
                </a:solidFill>
              </a:rPr>
              <a:t>kDa</a:t>
            </a:r>
            <a:r>
              <a:rPr lang="cs-CZ" sz="2000" dirty="0">
                <a:solidFill>
                  <a:schemeClr val="accent1"/>
                </a:solidFill>
              </a:rPr>
              <a:t>; trypsin štěpí 33x (59AMK nejdelší peptid)…</a:t>
            </a:r>
          </a:p>
          <a:p>
            <a:r>
              <a:rPr lang="cs-CZ" sz="2000" b="1" dirty="0" err="1"/>
              <a:t>Flavodoxinová</a:t>
            </a:r>
            <a:r>
              <a:rPr lang="cs-CZ" sz="2000" b="1" dirty="0"/>
              <a:t> doména		,  N-terminální signální peptid</a:t>
            </a:r>
          </a:p>
          <a:p>
            <a:r>
              <a:rPr lang="cs-CZ" sz="2000" b="1" dirty="0" err="1"/>
              <a:t>Cytosolický</a:t>
            </a:r>
            <a:r>
              <a:rPr lang="cs-CZ" sz="2000" b="1" dirty="0"/>
              <a:t>/Extracelulární (Rozpustný) protein </a:t>
            </a:r>
          </a:p>
          <a:p>
            <a:r>
              <a:rPr lang="cs-CZ" sz="2000" b="1" dirty="0"/>
              <a:t>Podobné proteiny vyhledány, FASTA soubory uloženy, sekvence porovnány</a:t>
            </a:r>
          </a:p>
          <a:p>
            <a:endParaRPr lang="cs-CZ" sz="2000" b="1" dirty="0"/>
          </a:p>
          <a:p>
            <a:endParaRPr lang="cs-CZ" b="1" dirty="0"/>
          </a:p>
          <a:p>
            <a:endParaRPr lang="cs-CZ" b="1" dirty="0"/>
          </a:p>
          <a:p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7745" y="4176773"/>
            <a:ext cx="2937750" cy="757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35448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13821" y="851379"/>
            <a:ext cx="10058400" cy="862689"/>
          </a:xfrm>
        </p:spPr>
        <p:txBody>
          <a:bodyPr/>
          <a:lstStyle/>
          <a:p>
            <a:r>
              <a:rPr lang="cs-CZ" dirty="0"/>
              <a:t>DÚ3: analýza proteinů, podobnost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77188" y="1714068"/>
            <a:ext cx="11509304" cy="4800600"/>
          </a:xfrm>
        </p:spPr>
        <p:txBody>
          <a:bodyPr>
            <a:normAutofit/>
          </a:bodyPr>
          <a:lstStyle/>
          <a:p>
            <a:r>
              <a:rPr lang="cs-CZ" dirty="0"/>
              <a:t>Pracujte s „vaším“ genem/proteinem/enzymem	(př. NQO1)</a:t>
            </a:r>
            <a:endParaRPr lang="cs-CZ" dirty="0">
              <a:solidFill>
                <a:schemeClr val="tx1"/>
              </a:solidFill>
            </a:endParaRPr>
          </a:p>
          <a:p>
            <a:endParaRPr lang="cs-CZ" sz="1000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arenR"/>
            </a:pPr>
            <a:r>
              <a:rPr lang="cs-CZ" dirty="0">
                <a:solidFill>
                  <a:schemeClr val="tx1"/>
                </a:solidFill>
              </a:rPr>
              <a:t>Obsahuje váš protein nějaké typické motivy? (</a:t>
            </a:r>
            <a:r>
              <a:rPr lang="cs-CZ" dirty="0" err="1">
                <a:solidFill>
                  <a:schemeClr val="tx1"/>
                </a:solidFill>
              </a:rPr>
              <a:t>vytřihněte</a:t>
            </a:r>
            <a:r>
              <a:rPr lang="cs-CZ" dirty="0">
                <a:solidFill>
                  <a:schemeClr val="tx1"/>
                </a:solidFill>
              </a:rPr>
              <a:t> výstup z jednoho programu) </a:t>
            </a:r>
          </a:p>
          <a:p>
            <a:pPr marL="457200" indent="-457200">
              <a:buFont typeface="+mj-lt"/>
              <a:buAutoNum type="arabicParenR"/>
            </a:pPr>
            <a:r>
              <a:rPr lang="cs-CZ" dirty="0">
                <a:solidFill>
                  <a:schemeClr val="tx1"/>
                </a:solidFill>
              </a:rPr>
              <a:t>Je to </a:t>
            </a:r>
            <a:r>
              <a:rPr lang="cs-CZ" dirty="0" err="1">
                <a:solidFill>
                  <a:schemeClr val="tx1"/>
                </a:solidFill>
              </a:rPr>
              <a:t>transmembránový</a:t>
            </a:r>
            <a:r>
              <a:rPr lang="cs-CZ" dirty="0">
                <a:solidFill>
                  <a:schemeClr val="tx1"/>
                </a:solidFill>
              </a:rPr>
              <a:t> protein?		(	          -II-		  )</a:t>
            </a:r>
          </a:p>
          <a:p>
            <a:pPr marL="457200" indent="-457200">
              <a:buFont typeface="+mj-lt"/>
              <a:buAutoNum type="arabicParenR"/>
            </a:pPr>
            <a:r>
              <a:rPr lang="cs-CZ" dirty="0">
                <a:solidFill>
                  <a:schemeClr val="tx1"/>
                </a:solidFill>
              </a:rPr>
              <a:t>Má signální peptid? 				(	          -II-		  )</a:t>
            </a:r>
          </a:p>
          <a:p>
            <a:pPr marL="457200" indent="-457200">
              <a:buFont typeface="+mj-lt"/>
              <a:buAutoNum type="arabicParenR"/>
            </a:pPr>
            <a:r>
              <a:rPr lang="cs-CZ" dirty="0">
                <a:solidFill>
                  <a:schemeClr val="tx1"/>
                </a:solidFill>
              </a:rPr>
              <a:t>Vyberte pět podobných sekvencí (vyhledaných </a:t>
            </a:r>
            <a:r>
              <a:rPr lang="cs-CZ" dirty="0" err="1">
                <a:solidFill>
                  <a:schemeClr val="tx1"/>
                </a:solidFill>
              </a:rPr>
              <a:t>BLASTem</a:t>
            </a:r>
            <a:r>
              <a:rPr lang="cs-CZ" dirty="0">
                <a:solidFill>
                  <a:schemeClr val="tx1"/>
                </a:solidFill>
              </a:rPr>
              <a:t>) z jiných organismů – uložte si sekvence</a:t>
            </a:r>
          </a:p>
          <a:p>
            <a:pPr marL="457200" indent="-457200">
              <a:buFont typeface="+mj-lt"/>
              <a:buAutoNum type="arabicParenR"/>
            </a:pPr>
            <a:r>
              <a:rPr lang="cs-CZ" dirty="0">
                <a:solidFill>
                  <a:schemeClr val="tx1"/>
                </a:solidFill>
              </a:rPr>
              <a:t>Vyhledejte podobné referenční sekvence jen u Homo sapiens – kolik sekvencí bylo nalezeno?</a:t>
            </a:r>
          </a:p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</a:rPr>
              <a:t>	(je třeba zaškrtnout prohledávání „</a:t>
            </a:r>
            <a:r>
              <a:rPr lang="cs-CZ" dirty="0" err="1">
                <a:solidFill>
                  <a:schemeClr val="tx1"/>
                </a:solidFill>
              </a:rPr>
              <a:t>Refseq_protein</a:t>
            </a:r>
            <a:r>
              <a:rPr lang="cs-CZ" dirty="0">
                <a:solidFill>
                  <a:schemeClr val="tx1"/>
                </a:solidFill>
              </a:rPr>
              <a:t>“ a omezit na Homo sapiens/</a:t>
            </a:r>
            <a:r>
              <a:rPr lang="cs-CZ" dirty="0" err="1">
                <a:solidFill>
                  <a:schemeClr val="tx1"/>
                </a:solidFill>
              </a:rPr>
              <a:t>human</a:t>
            </a:r>
            <a:r>
              <a:rPr lang="cs-CZ" dirty="0">
                <a:solidFill>
                  <a:schemeClr val="tx1"/>
                </a:solidFill>
              </a:rPr>
              <a:t>/)</a:t>
            </a:r>
          </a:p>
          <a:p>
            <a:r>
              <a:rPr lang="cs-CZ" dirty="0"/>
              <a:t>-počet se ukáže po zaškrtnutí „ALL“</a:t>
            </a:r>
          </a:p>
          <a:p>
            <a:endParaRPr lang="cs-CZ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cs-CZ" dirty="0"/>
              <a:t>vše zpracujte do bloku OneNote</a:t>
            </a:r>
          </a:p>
        </p:txBody>
      </p:sp>
    </p:spTree>
    <p:extLst>
      <p:ext uri="{BB962C8B-B14F-4D97-AF65-F5344CB8AC3E}">
        <p14:creationId xmlns:p14="http://schemas.microsoft.com/office/powerpoint/2010/main" val="99484116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394" y="1552574"/>
            <a:ext cx="10301286" cy="4414837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829133"/>
          </a:xfrm>
        </p:spPr>
        <p:txBody>
          <a:bodyPr/>
          <a:lstStyle/>
          <a:p>
            <a:r>
              <a:rPr lang="cs-CZ" dirty="0"/>
              <a:t>P-II: DÚ3-příklad řešení</a:t>
            </a:r>
          </a:p>
        </p:txBody>
      </p:sp>
      <p:sp>
        <p:nvSpPr>
          <p:cNvPr id="8" name="Obdélník 7"/>
          <p:cNvSpPr/>
          <p:nvPr/>
        </p:nvSpPr>
        <p:spPr>
          <a:xfrm>
            <a:off x="1648778" y="2466974"/>
            <a:ext cx="3913822" cy="378241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/>
          <p:cNvSpPr/>
          <p:nvPr/>
        </p:nvSpPr>
        <p:spPr>
          <a:xfrm>
            <a:off x="5915977" y="2466974"/>
            <a:ext cx="4475798" cy="29118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/>
          <p:cNvSpPr txBox="1"/>
          <p:nvPr/>
        </p:nvSpPr>
        <p:spPr>
          <a:xfrm>
            <a:off x="5915977" y="2149896"/>
            <a:ext cx="1862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Nebo stačí takhle:</a:t>
            </a:r>
          </a:p>
        </p:txBody>
      </p:sp>
      <p:sp>
        <p:nvSpPr>
          <p:cNvPr id="5" name="Obdélník 4"/>
          <p:cNvSpPr/>
          <p:nvPr/>
        </p:nvSpPr>
        <p:spPr>
          <a:xfrm>
            <a:off x="5379030" y="2226363"/>
            <a:ext cx="5516507" cy="40230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600" y="2304570"/>
            <a:ext cx="4300430" cy="4003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3888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C382F1-231E-0FCC-89DE-D7FBBD3F1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Proteiny terciární struktura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A5DEDBA-8771-101E-F68C-125273625D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- kombinace sekundárních struktur – trojrozměrná konformace</a:t>
            </a:r>
          </a:p>
          <a:p>
            <a:r>
              <a:rPr lang="cs-CZ" dirty="0"/>
              <a:t>- nekovalentní interakce mezi vzdálenými atomy 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proteinové domény – typické motivy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13523208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97280" y="343164"/>
            <a:ext cx="10058400" cy="1297100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cs-CZ" sz="3200" dirty="0"/>
              <a:t>Příště:</a:t>
            </a:r>
            <a:br>
              <a:rPr lang="cs-CZ" sz="3200" dirty="0"/>
            </a:br>
            <a:r>
              <a:rPr lang="cs-CZ" sz="2400" dirty="0"/>
              <a:t>Téma 4/10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/>
          <a:lstStyle/>
          <a:p>
            <a:pPr algn="ctr"/>
            <a:r>
              <a:rPr lang="cs-CZ" sz="3200" b="1" dirty="0"/>
              <a:t>Proteinová bioinformatika III</a:t>
            </a:r>
            <a:endParaRPr lang="cs-CZ" sz="2600" b="1" dirty="0"/>
          </a:p>
          <a:p>
            <a:endParaRPr lang="cs-CZ" dirty="0"/>
          </a:p>
          <a:p>
            <a:r>
              <a:rPr lang="cs-CZ" b="1" dirty="0">
                <a:solidFill>
                  <a:srgbClr val="00B0F0"/>
                </a:solidFill>
              </a:rPr>
              <a:t>Cíle:</a:t>
            </a:r>
          </a:p>
          <a:p>
            <a:r>
              <a:rPr lang="cs-CZ" sz="2600" dirty="0"/>
              <a:t>Student bude schopen porovnat sekvence dvou či více proteinů, určit míru identity, zobrazit jednoduchý fylogenetický strom vybraných proteinů a najít 3D strukturu a interakční partnery proteinu…</a:t>
            </a:r>
          </a:p>
        </p:txBody>
      </p:sp>
    </p:spTree>
    <p:extLst>
      <p:ext uri="{BB962C8B-B14F-4D97-AF65-F5344CB8AC3E}">
        <p14:creationId xmlns:p14="http://schemas.microsoft.com/office/powerpoint/2010/main" val="2356797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742"/>
    </mc:Choice>
    <mc:Fallback xmlns="">
      <p:transition spd="slow" advTm="24742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708E66-828A-D5C3-AA5B-F1F1C4A7D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4503FA7-4AAB-AF91-9F30-C4157CF72B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61919E9-DC3D-E65F-C60E-9C507CA95B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390" y="218509"/>
            <a:ext cx="10267220" cy="603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7908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455FFF-3615-E4FB-B860-82A4D054D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3B32271-1565-C8ED-5D4F-35059CA558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EB51BE4-5BC8-A6A6-C99B-81171121F5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80" y="286603"/>
            <a:ext cx="10229636" cy="586909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819F744-A0DB-AD44-CBA0-99004D497F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80" y="2495188"/>
            <a:ext cx="10229636" cy="4362812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CC794997-77F3-E3F0-EEBC-BB53F9BF7505}"/>
              </a:ext>
            </a:extLst>
          </p:cNvPr>
          <p:cNvSpPr/>
          <p:nvPr/>
        </p:nvSpPr>
        <p:spPr>
          <a:xfrm>
            <a:off x="3767769" y="3977089"/>
            <a:ext cx="1564395" cy="20932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C90F81E7-B7FA-08B5-74FB-2C198435B3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977089"/>
            <a:ext cx="5518017" cy="1581452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241662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331E8F-FE4F-A703-FABC-1CF171144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CATH - vyzkoušejte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4DB480D-909F-F792-4F5F-306C92203F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870447"/>
            <a:ext cx="10058400" cy="4023360"/>
          </a:xfrm>
        </p:spPr>
        <p:txBody>
          <a:bodyPr/>
          <a:lstStyle/>
          <a:p>
            <a:r>
              <a:rPr lang="cs-CZ" dirty="0"/>
              <a:t>- podívejte se jaké číslo „</a:t>
            </a:r>
            <a:r>
              <a:rPr lang="cs-CZ" dirty="0" err="1"/>
              <a:t>nadrodiny</a:t>
            </a:r>
            <a:r>
              <a:rPr lang="cs-CZ" dirty="0"/>
              <a:t>“ (</a:t>
            </a:r>
            <a:r>
              <a:rPr lang="cs-CZ" dirty="0" err="1"/>
              <a:t>superfamily</a:t>
            </a:r>
            <a:r>
              <a:rPr lang="cs-CZ" dirty="0"/>
              <a:t>) váš protein – hledání pomocí zkratky (nebo ID)</a:t>
            </a:r>
          </a:p>
          <a:p>
            <a:r>
              <a:rPr lang="cs-CZ" dirty="0"/>
              <a:t>- podívejte se do jaké skupiny patří váš protein – hledání ve „stromě“ - </a:t>
            </a:r>
            <a:r>
              <a:rPr lang="cs-CZ" dirty="0" err="1"/>
              <a:t>browse</a:t>
            </a:r>
            <a:endParaRPr lang="cs-CZ" dirty="0"/>
          </a:p>
          <a:p>
            <a:endParaRPr lang="cs-CZ" dirty="0"/>
          </a:p>
          <a:p>
            <a:r>
              <a:rPr lang="cs-CZ" dirty="0"/>
              <a:t>NQO1: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3B2015C-7539-2A8C-2EBE-9FD472C864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2950" y="2881312"/>
            <a:ext cx="8486775" cy="109537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2E59E64-DCF4-5B2F-997F-72CAE693E8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3960" y="3882127"/>
            <a:ext cx="1573392" cy="2975873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F55D3F99-A056-1628-37A5-0E134FE168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9820" y="3882127"/>
            <a:ext cx="1677259" cy="3004627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41F2741B-50EF-1B5F-F8C8-6BA874BEC8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7405" y="3882127"/>
            <a:ext cx="1738233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28602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7|66.4|18.5|41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4|13|29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1|12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7.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7.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6|10.2|9.4|14.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1|19|4.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14.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9|40.5|52.8|33.7|30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6.3|30.8|5.7|2.8|4.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9|40.5|52.8|33.7|30.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6|3.5|13.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1.7|19.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|2.2|6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9|7.2|66.2|1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3|18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|27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7|3"/>
</p:tagLst>
</file>

<file path=ppt/theme/theme1.xml><?xml version="1.0" encoding="utf-8"?>
<a:theme xmlns:a="http://schemas.openxmlformats.org/drawingml/2006/main" name="Retrospektiva">
  <a:themeElements>
    <a:clrScheme name="Retrospektiva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5399</TotalTime>
  <Words>1879</Words>
  <Application>Microsoft Office PowerPoint</Application>
  <PresentationFormat>Širokoúhlá obrazovka</PresentationFormat>
  <Paragraphs>290</Paragraphs>
  <Slides>60</Slides>
  <Notes>28</Notes>
  <HiddenSlides>4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60</vt:i4>
      </vt:variant>
    </vt:vector>
  </HeadingPairs>
  <TitlesOfParts>
    <vt:vector size="64" baseType="lpstr">
      <vt:lpstr>Calibri</vt:lpstr>
      <vt:lpstr>Calibri Light</vt:lpstr>
      <vt:lpstr>Wingdings</vt:lpstr>
      <vt:lpstr>Retrospektiva</vt:lpstr>
      <vt:lpstr>Základy praktické Bioinformatiky</vt:lpstr>
      <vt:lpstr>Základy praktické bioinformatiky Téma 3/10</vt:lpstr>
      <vt:lpstr>shrnutí  - Rešeršní projekt: NQO1</vt:lpstr>
      <vt:lpstr>„Proteinová bioinformatika“</vt:lpstr>
      <vt:lpstr>Proteiny sekundární struktura</vt:lpstr>
      <vt:lpstr>Proteiny terciární struktura</vt:lpstr>
      <vt:lpstr>Prezentace aplikace PowerPoint</vt:lpstr>
      <vt:lpstr>Prezentace aplikace PowerPoint</vt:lpstr>
      <vt:lpstr>CATH - vyzkoušejte</vt:lpstr>
      <vt:lpstr>Hledání známých motivů</vt:lpstr>
      <vt:lpstr>Pfam (bývalá databáze známých motivů - čísla PF…)</vt:lpstr>
      <vt:lpstr>InterPro</vt:lpstr>
      <vt:lpstr>Prezentace aplikace PowerPoint</vt:lpstr>
      <vt:lpstr>Prezentace aplikace PowerPoint</vt:lpstr>
      <vt:lpstr>Hledání známých motivů-SMART</vt:lpstr>
      <vt:lpstr>Hledání známých motivů-SMART</vt:lpstr>
      <vt:lpstr>Hledání známých motivů-SMART</vt:lpstr>
      <vt:lpstr>Hledání známých motivů-SMART</vt:lpstr>
      <vt:lpstr>Hledání známých motivů-InterPro (2023)</vt:lpstr>
      <vt:lpstr>Hledání známých motivů-InterPro (2023)</vt:lpstr>
      <vt:lpstr>Praktická ukázka</vt:lpstr>
      <vt:lpstr>Hledání signálních peptidů</vt:lpstr>
      <vt:lpstr>Hledání signálních peptidů</vt:lpstr>
      <vt:lpstr>Hledání signálních peptidů</vt:lpstr>
      <vt:lpstr>Hledání signálních peptidů</vt:lpstr>
      <vt:lpstr>Praktická ukázka</vt:lpstr>
      <vt:lpstr>„Proteinová bioinformatika II“</vt:lpstr>
      <vt:lpstr>Predikce transmembránových úseků</vt:lpstr>
      <vt:lpstr>Predikce transmembránových úseků</vt:lpstr>
      <vt:lpstr>Predikce transmembránových úseků</vt:lpstr>
      <vt:lpstr>TMHMM</vt:lpstr>
      <vt:lpstr>Phobius</vt:lpstr>
      <vt:lpstr>Predikce transmembránových úseků (SCD)</vt:lpstr>
      <vt:lpstr>CCTOP</vt:lpstr>
      <vt:lpstr>CCTOP</vt:lpstr>
      <vt:lpstr>TOPCONS</vt:lpstr>
      <vt:lpstr>PROTTER-obrázek!</vt:lpstr>
      <vt:lpstr>PROTTER-obrázek!</vt:lpstr>
      <vt:lpstr>PROTTER-obrázek!</vt:lpstr>
      <vt:lpstr>Predikce transmembránových úseků</vt:lpstr>
      <vt:lpstr>Praktická ukázka</vt:lpstr>
      <vt:lpstr>čas?</vt:lpstr>
      <vt:lpstr>DÚ3:</vt:lpstr>
      <vt:lpstr>„Proteinová bioinformatika“</vt:lpstr>
      <vt:lpstr>Hledání podobnosti / porovnávání (alignment)</vt:lpstr>
      <vt:lpstr>NCBI/BLASTp</vt:lpstr>
      <vt:lpstr>NCBI/BLASTp</vt:lpstr>
      <vt:lpstr>NCBI/BLASTp</vt:lpstr>
      <vt:lpstr>NCBI/BLASTp</vt:lpstr>
      <vt:lpstr>pro DÚ-3: „větší výstřižek“ = informativnější</vt:lpstr>
      <vt:lpstr>NCBI/BLASTp</vt:lpstr>
      <vt:lpstr>NCBI/BLASTp</vt:lpstr>
      <vt:lpstr>NCBI/BLAST-podobné sekvence u jednoho org.</vt:lpstr>
      <vt:lpstr>Uniprot/BLAST</vt:lpstr>
      <vt:lpstr>Uniprot/BLAST</vt:lpstr>
      <vt:lpstr>Vyzkoušejte si BLAST</vt:lpstr>
      <vt:lpstr>shrnutí I - Rešeršní projekt: NQO1</vt:lpstr>
      <vt:lpstr>DÚ3: analýza proteinů, podobnost</vt:lpstr>
      <vt:lpstr>P-II: DÚ3-příklad řešení</vt:lpstr>
      <vt:lpstr>Příště: Téma 4/10</vt:lpstr>
    </vt:vector>
  </TitlesOfParts>
  <Company>Univ. Karlova v Praze, Farmaceutická fakulta v HK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Základy praktické Bioinformatiky</dc:title>
  <dc:creator>Petra Matoušková</dc:creator>
  <cp:lastModifiedBy>Mikoláš</cp:lastModifiedBy>
  <cp:revision>160</cp:revision>
  <dcterms:created xsi:type="dcterms:W3CDTF">2017-02-16T09:38:13Z</dcterms:created>
  <dcterms:modified xsi:type="dcterms:W3CDTF">2025-02-26T15:05:09Z</dcterms:modified>
</cp:coreProperties>
</file>