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sldIdLst>
    <p:sldId id="256" r:id="rId2"/>
    <p:sldId id="258" r:id="rId3"/>
    <p:sldId id="259" r:id="rId4"/>
    <p:sldId id="260" r:id="rId5"/>
    <p:sldId id="300" r:id="rId6"/>
    <p:sldId id="261" r:id="rId7"/>
    <p:sldId id="344" r:id="rId8"/>
    <p:sldId id="262" r:id="rId9"/>
    <p:sldId id="263"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2" r:id="rId40"/>
    <p:sldId id="333" r:id="rId41"/>
    <p:sldId id="334" r:id="rId42"/>
    <p:sldId id="335" r:id="rId43"/>
    <p:sldId id="336" r:id="rId44"/>
    <p:sldId id="337" r:id="rId45"/>
    <p:sldId id="331" r:id="rId46"/>
    <p:sldId id="338" r:id="rId47"/>
    <p:sldId id="339" r:id="rId48"/>
    <p:sldId id="340" r:id="rId49"/>
    <p:sldId id="341" r:id="rId50"/>
    <p:sldId id="342" r:id="rId51"/>
    <p:sldId id="343" r:id="rId52"/>
    <p:sldId id="299" r:id="rId53"/>
  </p:sldIdLst>
  <p:sldSz cx="9144000" cy="6858000" type="screen4x3"/>
  <p:notesSz cx="6858000" cy="9144000"/>
  <p:defaultTextStyle>
    <a:defPPr>
      <a:defRPr lang="en-GB"/>
    </a:defPPr>
    <a:lvl1pPr algn="l" defTabSz="449263" rtl="0" eaLnBrk="0" fontAlgn="base" hangingPunct="0">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457200" algn="l" defTabSz="449263" rtl="0" eaLnBrk="0" fontAlgn="base" hangingPunct="0">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914400" algn="l" defTabSz="449263" rtl="0" eaLnBrk="0" fontAlgn="base" hangingPunct="0">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371600" algn="l" defTabSz="449263" rtl="0" eaLnBrk="0" fontAlgn="base" hangingPunct="0">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1828800" algn="l" defTabSz="449263" rtl="0" eaLnBrk="0" fontAlgn="base" hangingPunct="0">
      <a:lnSpc>
        <a:spcPct val="95000"/>
      </a:lnSpc>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ChangeArrowheads="1"/>
          </p:cNvSpPr>
          <p:nvPr>
            <p:ph type="sldImg"/>
          </p:nvPr>
        </p:nvSpPr>
        <p:spPr bwMode="auto">
          <a:xfrm>
            <a:off x="1003300" y="695325"/>
            <a:ext cx="4846638" cy="3427413"/>
          </a:xfrm>
          <a:prstGeom prst="rect">
            <a:avLst/>
          </a:prstGeom>
          <a:noFill/>
          <a:ln w="9525">
            <a:noFill/>
            <a:round/>
            <a:headEnd/>
            <a:tailEnd/>
          </a:ln>
        </p:spPr>
      </p:sp>
      <p:sp>
        <p:nvSpPr>
          <p:cNvPr id="2050" name="Rectangle 2"/>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
        <p:nvSpPr>
          <p:cNvPr id="2051" name="Rectangle 3"/>
          <p:cNvSpPr>
            <a:spLocks noGrp="1" noChangeArrowheads="1"/>
          </p:cNvSpPr>
          <p:nvPr>
            <p:ph type="hdr"/>
          </p:nvPr>
        </p:nvSpPr>
        <p:spPr bwMode="auto">
          <a:xfrm>
            <a:off x="0" y="0"/>
            <a:ext cx="2974975" cy="4556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buSzPct val="45000"/>
              <a:buFont typeface="Wingdings" charset="2"/>
              <a:buNone/>
              <a:tabLst>
                <a:tab pos="723900" algn="l"/>
                <a:tab pos="1447800" algn="l"/>
                <a:tab pos="2171700" algn="l"/>
                <a:tab pos="2895600" algn="l"/>
              </a:tabLst>
              <a:defRPr sz="1400">
                <a:solidFill>
                  <a:srgbClr val="000000"/>
                </a:solidFill>
                <a:ea typeface="Lucida Sans Unicode" charset="0"/>
                <a:cs typeface="Lucida Sans Unicode" charset="0"/>
              </a:defRPr>
            </a:lvl1pPr>
          </a:lstStyle>
          <a:p>
            <a:pPr>
              <a:defRPr/>
            </a:pPr>
            <a:endParaRPr lang="cs-CZ"/>
          </a:p>
        </p:txBody>
      </p:sp>
      <p:sp>
        <p:nvSpPr>
          <p:cNvPr id="2052" name="Rectangle 4"/>
          <p:cNvSpPr>
            <a:spLocks noGrp="1" noChangeArrowheads="1"/>
          </p:cNvSpPr>
          <p:nvPr>
            <p:ph type="dt"/>
          </p:nvPr>
        </p:nvSpPr>
        <p:spPr bwMode="auto">
          <a:xfrm>
            <a:off x="3881438" y="0"/>
            <a:ext cx="2974975" cy="4556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buSzPct val="45000"/>
              <a:buFont typeface="Wingdings" charset="2"/>
              <a:buNone/>
              <a:tabLst>
                <a:tab pos="723900" algn="l"/>
                <a:tab pos="1447800" algn="l"/>
                <a:tab pos="2171700" algn="l"/>
                <a:tab pos="2895600" algn="l"/>
              </a:tabLst>
              <a:defRPr sz="1400">
                <a:solidFill>
                  <a:srgbClr val="000000"/>
                </a:solidFill>
                <a:ea typeface="Lucida Sans Unicode" charset="0"/>
                <a:cs typeface="Lucida Sans Unicode" charset="0"/>
              </a:defRPr>
            </a:lvl1pPr>
          </a:lstStyle>
          <a:p>
            <a:pPr>
              <a:defRPr/>
            </a:pPr>
            <a:endParaRPr lang="cs-CZ"/>
          </a:p>
        </p:txBody>
      </p:sp>
      <p:sp>
        <p:nvSpPr>
          <p:cNvPr id="2053" name="Rectangle 5"/>
          <p:cNvSpPr>
            <a:spLocks noGrp="1" noChangeArrowheads="1"/>
          </p:cNvSpPr>
          <p:nvPr>
            <p:ph type="ftr"/>
          </p:nvPr>
        </p:nvSpPr>
        <p:spPr bwMode="auto">
          <a:xfrm>
            <a:off x="0" y="8686800"/>
            <a:ext cx="2974975" cy="4556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a:buSzPct val="45000"/>
              <a:buFont typeface="Wingdings" charset="2"/>
              <a:buNone/>
              <a:tabLst>
                <a:tab pos="723900" algn="l"/>
                <a:tab pos="1447800" algn="l"/>
                <a:tab pos="2171700" algn="l"/>
                <a:tab pos="2895600" algn="l"/>
              </a:tabLst>
              <a:defRPr sz="1400">
                <a:solidFill>
                  <a:srgbClr val="000000"/>
                </a:solidFill>
                <a:ea typeface="Lucida Sans Unicode" charset="0"/>
                <a:cs typeface="Lucida Sans Unicode" charset="0"/>
              </a:defRPr>
            </a:lvl1pPr>
          </a:lstStyle>
          <a:p>
            <a:pPr>
              <a:defRPr/>
            </a:pPr>
            <a:endParaRPr lang="cs-CZ"/>
          </a:p>
        </p:txBody>
      </p:sp>
      <p:sp>
        <p:nvSpPr>
          <p:cNvPr id="2054" name="Rectangle 6"/>
          <p:cNvSpPr>
            <a:spLocks noGrp="1" noChangeArrowheads="1"/>
          </p:cNvSpPr>
          <p:nvPr>
            <p:ph type="sldNum"/>
          </p:nvPr>
        </p:nvSpPr>
        <p:spPr bwMode="auto">
          <a:xfrm>
            <a:off x="3881438" y="8686800"/>
            <a:ext cx="2974975" cy="45561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buSzPct val="45000"/>
              <a:buFont typeface="Wingdings" charset="2"/>
              <a:buNone/>
              <a:tabLst>
                <a:tab pos="723900" algn="l"/>
                <a:tab pos="1447800" algn="l"/>
                <a:tab pos="2171700" algn="l"/>
                <a:tab pos="2895600" algn="l"/>
              </a:tabLst>
              <a:defRPr sz="1400">
                <a:solidFill>
                  <a:srgbClr val="000000"/>
                </a:solidFill>
                <a:ea typeface="Lucida Sans Unicode" charset="0"/>
                <a:cs typeface="Lucida Sans Unicode" charset="0"/>
              </a:defRPr>
            </a:lvl1pPr>
          </a:lstStyle>
          <a:p>
            <a:pPr>
              <a:defRPr/>
            </a:pPr>
            <a:fld id="{2F86FB48-C183-4F5A-B5A6-A899F606479A}"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sldNum" sz="quarter"/>
          </p:nvPr>
        </p:nvSpPr>
        <p:spPr>
          <a:noFill/>
        </p:spPr>
        <p:txBody>
          <a:bodyPr/>
          <a:lstStyle/>
          <a:p>
            <a:fld id="{2E512BF9-9E13-4410-8013-7BA5626C1703}" type="slidenum">
              <a:rPr lang="cs-CZ" smtClean="0">
                <a:ea typeface="MS Gothic" charset="-128"/>
              </a:rPr>
              <a:pPr/>
              <a:t>1</a:t>
            </a:fld>
            <a:endParaRPr lang="cs-CZ" smtClean="0">
              <a:ea typeface="MS Gothic" charset="-128"/>
            </a:endParaRPr>
          </a:p>
        </p:txBody>
      </p:sp>
      <p:sp>
        <p:nvSpPr>
          <p:cNvPr id="5632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cs-CZ"/>
          </a:p>
        </p:txBody>
      </p:sp>
      <p:sp>
        <p:nvSpPr>
          <p:cNvPr id="56324"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6"/>
          <p:cNvSpPr>
            <a:spLocks noGrp="1" noChangeArrowheads="1"/>
          </p:cNvSpPr>
          <p:nvPr>
            <p:ph type="sldNum" sz="quarter"/>
          </p:nvPr>
        </p:nvSpPr>
        <p:spPr>
          <a:noFill/>
        </p:spPr>
        <p:txBody>
          <a:bodyPr/>
          <a:lstStyle/>
          <a:p>
            <a:fld id="{93C22236-68E6-4E82-8B2A-032577DBD6B8}" type="slidenum">
              <a:rPr lang="cs-CZ" smtClean="0">
                <a:ea typeface="MS Gothic" charset="-128"/>
              </a:rPr>
              <a:pPr/>
              <a:t>2</a:t>
            </a:fld>
            <a:endParaRPr lang="cs-CZ" smtClean="0">
              <a:ea typeface="MS Gothic" charset="-128"/>
            </a:endParaRPr>
          </a:p>
        </p:txBody>
      </p:sp>
      <p:sp>
        <p:nvSpPr>
          <p:cNvPr id="5734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57348"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p:cNvSpPr>
            <a:spLocks noGrp="1" noChangeArrowheads="1"/>
          </p:cNvSpPr>
          <p:nvPr>
            <p:ph type="sldNum" sz="quarter"/>
          </p:nvPr>
        </p:nvSpPr>
        <p:spPr>
          <a:noFill/>
        </p:spPr>
        <p:txBody>
          <a:bodyPr/>
          <a:lstStyle/>
          <a:p>
            <a:fld id="{0D92824A-5E8F-4491-B6E1-1AC44498104A}" type="slidenum">
              <a:rPr lang="cs-CZ" smtClean="0">
                <a:ea typeface="MS Gothic" charset="-128"/>
              </a:rPr>
              <a:pPr/>
              <a:t>3</a:t>
            </a:fld>
            <a:endParaRPr lang="cs-CZ" smtClean="0">
              <a:ea typeface="MS Gothic" charset="-128"/>
            </a:endParaRPr>
          </a:p>
        </p:txBody>
      </p:sp>
      <p:sp>
        <p:nvSpPr>
          <p:cNvPr id="5837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58372"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6"/>
          <p:cNvSpPr>
            <a:spLocks noGrp="1" noChangeArrowheads="1"/>
          </p:cNvSpPr>
          <p:nvPr>
            <p:ph type="sldNum" sz="quarter"/>
          </p:nvPr>
        </p:nvSpPr>
        <p:spPr>
          <a:noFill/>
        </p:spPr>
        <p:txBody>
          <a:bodyPr/>
          <a:lstStyle/>
          <a:p>
            <a:fld id="{0F0BF82C-7395-41B6-A780-873ED5221AB2}" type="slidenum">
              <a:rPr lang="cs-CZ" smtClean="0">
                <a:ea typeface="MS Gothic" charset="-128"/>
              </a:rPr>
              <a:pPr/>
              <a:t>4</a:t>
            </a:fld>
            <a:endParaRPr lang="cs-CZ" smtClean="0">
              <a:ea typeface="MS Gothic" charset="-128"/>
            </a:endParaRPr>
          </a:p>
        </p:txBody>
      </p:sp>
      <p:sp>
        <p:nvSpPr>
          <p:cNvPr id="5939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59396"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6"/>
          <p:cNvSpPr>
            <a:spLocks noGrp="1" noChangeArrowheads="1"/>
          </p:cNvSpPr>
          <p:nvPr>
            <p:ph type="sldNum" sz="quarter"/>
          </p:nvPr>
        </p:nvSpPr>
        <p:spPr>
          <a:noFill/>
        </p:spPr>
        <p:txBody>
          <a:bodyPr/>
          <a:lstStyle/>
          <a:p>
            <a:fld id="{25455F5B-AF30-4A89-BAD5-166B48F1A64B}" type="slidenum">
              <a:rPr lang="cs-CZ" smtClean="0">
                <a:ea typeface="MS Gothic" charset="-128"/>
              </a:rPr>
              <a:pPr/>
              <a:t>5</a:t>
            </a:fld>
            <a:endParaRPr lang="cs-CZ" smtClean="0">
              <a:ea typeface="MS Gothic" charset="-128"/>
            </a:endParaRPr>
          </a:p>
        </p:txBody>
      </p:sp>
      <p:sp>
        <p:nvSpPr>
          <p:cNvPr id="6041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60420"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6"/>
          <p:cNvSpPr>
            <a:spLocks noGrp="1" noChangeArrowheads="1"/>
          </p:cNvSpPr>
          <p:nvPr>
            <p:ph type="sldNum" sz="quarter"/>
          </p:nvPr>
        </p:nvSpPr>
        <p:spPr>
          <a:noFill/>
        </p:spPr>
        <p:txBody>
          <a:bodyPr/>
          <a:lstStyle/>
          <a:p>
            <a:fld id="{60EEB5BD-0940-4AA1-8600-BA9EFFDECB13}" type="slidenum">
              <a:rPr lang="cs-CZ" smtClean="0">
                <a:ea typeface="MS Gothic" charset="-128"/>
              </a:rPr>
              <a:pPr/>
              <a:t>6</a:t>
            </a:fld>
            <a:endParaRPr lang="cs-CZ" smtClean="0">
              <a:ea typeface="MS Gothic" charset="-128"/>
            </a:endParaRPr>
          </a:p>
        </p:txBody>
      </p:sp>
      <p:sp>
        <p:nvSpPr>
          <p:cNvPr id="6144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61444"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6"/>
          <p:cNvSpPr>
            <a:spLocks noGrp="1" noChangeArrowheads="1"/>
          </p:cNvSpPr>
          <p:nvPr>
            <p:ph type="sldNum" sz="quarter"/>
          </p:nvPr>
        </p:nvSpPr>
        <p:spPr>
          <a:noFill/>
        </p:spPr>
        <p:txBody>
          <a:bodyPr/>
          <a:lstStyle/>
          <a:p>
            <a:fld id="{B4C9F520-7494-416E-910B-E62827FCA68F}" type="slidenum">
              <a:rPr lang="cs-CZ" smtClean="0">
                <a:ea typeface="MS Gothic" charset="-128"/>
              </a:rPr>
              <a:pPr/>
              <a:t>8</a:t>
            </a:fld>
            <a:endParaRPr lang="cs-CZ" smtClean="0">
              <a:ea typeface="MS Gothic" charset="-128"/>
            </a:endParaRPr>
          </a:p>
        </p:txBody>
      </p:sp>
      <p:sp>
        <p:nvSpPr>
          <p:cNvPr id="6246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62468"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6"/>
          <p:cNvSpPr>
            <a:spLocks noGrp="1" noChangeArrowheads="1"/>
          </p:cNvSpPr>
          <p:nvPr>
            <p:ph type="sldNum" sz="quarter"/>
          </p:nvPr>
        </p:nvSpPr>
        <p:spPr>
          <a:noFill/>
        </p:spPr>
        <p:txBody>
          <a:bodyPr/>
          <a:lstStyle/>
          <a:p>
            <a:fld id="{7F7329F2-28E2-428D-BD5A-3D1E2EB54B90}" type="slidenum">
              <a:rPr lang="cs-CZ" smtClean="0">
                <a:ea typeface="MS Gothic" charset="-128"/>
              </a:rPr>
              <a:pPr/>
              <a:t>9</a:t>
            </a:fld>
            <a:endParaRPr lang="cs-CZ" smtClean="0">
              <a:ea typeface="MS Gothic" charset="-128"/>
            </a:endParaRPr>
          </a:p>
        </p:txBody>
      </p:sp>
      <p:sp>
        <p:nvSpPr>
          <p:cNvPr id="6349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63492"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6"/>
          <p:cNvSpPr>
            <a:spLocks noGrp="1" noChangeArrowheads="1"/>
          </p:cNvSpPr>
          <p:nvPr>
            <p:ph type="sldNum" sz="quarter"/>
          </p:nvPr>
        </p:nvSpPr>
        <p:spPr>
          <a:noFill/>
        </p:spPr>
        <p:txBody>
          <a:bodyPr/>
          <a:lstStyle/>
          <a:p>
            <a:fld id="{BC98155D-2751-4255-9DC0-E77CFC4F815D}" type="slidenum">
              <a:rPr lang="cs-CZ" smtClean="0">
                <a:ea typeface="MS Gothic" charset="-128"/>
              </a:rPr>
              <a:pPr/>
              <a:t>52</a:t>
            </a:fld>
            <a:endParaRPr lang="cs-CZ" smtClean="0">
              <a:ea typeface="MS Gothic" charset="-128"/>
            </a:endParaRPr>
          </a:p>
        </p:txBody>
      </p:sp>
      <p:sp>
        <p:nvSpPr>
          <p:cNvPr id="6451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cs-CZ"/>
          </a:p>
        </p:txBody>
      </p:sp>
      <p:sp>
        <p:nvSpPr>
          <p:cNvPr id="64516" name="Rectangle 2"/>
          <p:cNvSpPr>
            <a:spLocks noChangeArrowheads="1"/>
          </p:cNvSpPr>
          <p:nvPr>
            <p:ph type="body"/>
          </p:nvPr>
        </p:nvSpPr>
        <p:spPr>
          <a:xfrm>
            <a:off x="685800" y="4343400"/>
            <a:ext cx="5486400" cy="4114800"/>
          </a:xfrm>
          <a:noFill/>
          <a:ln/>
        </p:spPr>
        <p:txBody>
          <a:bodyPr wrap="none" anchor="ctr"/>
          <a:lstStyle/>
          <a:p>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pPr>
              <a:defRPr/>
            </a:pPr>
            <a:fld id="{BB999F56-1804-4CAD-8C73-F8799EE6B06A}"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pPr>
              <a:defRPr/>
            </a:pPr>
            <a:fld id="{A0BD4B37-A511-4EA4-9DAC-AA4D3B54FEBF}"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91225" y="273050"/>
            <a:ext cx="1844675" cy="5856288"/>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3050"/>
            <a:ext cx="5381625" cy="585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pPr>
              <a:defRPr/>
            </a:pPr>
            <a:fld id="{F2E1A2A9-55D9-46FC-BD64-9CC0841E87B4}"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378700" cy="1143000"/>
          </a:xfrm>
        </p:spPr>
        <p:txBody>
          <a:bodyPr/>
          <a:lstStyle/>
          <a:p>
            <a:r>
              <a:rPr lang="en-US" smtClean="0"/>
              <a:t>Click to edit Master title style</a:t>
            </a:r>
            <a:endParaRPr lang="cs-CZ"/>
          </a:p>
        </p:txBody>
      </p:sp>
      <p:sp>
        <p:nvSpPr>
          <p:cNvPr id="3" name="Rectangle 4"/>
          <p:cNvSpPr>
            <a:spLocks noGrp="1" noChangeArrowheads="1"/>
          </p:cNvSpPr>
          <p:nvPr>
            <p:ph type="dt" idx="10"/>
          </p:nvPr>
        </p:nvSpPr>
        <p:spPr>
          <a:ln/>
        </p:spPr>
        <p:txBody>
          <a:bodyPr/>
          <a:lstStyle>
            <a:lvl1pPr>
              <a:defRPr/>
            </a:lvl1pPr>
          </a:lstStyle>
          <a:p>
            <a:pPr>
              <a:defRPr/>
            </a:pPr>
            <a:endParaRPr lang="cs-CZ"/>
          </a:p>
        </p:txBody>
      </p:sp>
      <p:sp>
        <p:nvSpPr>
          <p:cNvPr id="4" name="Rectangle 5"/>
          <p:cNvSpPr>
            <a:spLocks noGrp="1" noChangeArrowheads="1"/>
          </p:cNvSpPr>
          <p:nvPr>
            <p:ph type="ftr" idx="11"/>
          </p:nvPr>
        </p:nvSpPr>
        <p:spPr>
          <a:ln/>
        </p:spPr>
        <p:txBody>
          <a:bodyPr/>
          <a:lstStyle>
            <a:lvl1pPr>
              <a:defRPr/>
            </a:lvl1pPr>
          </a:lstStyle>
          <a:p>
            <a:pPr>
              <a:defRPr/>
            </a:pPr>
            <a:endParaRPr lang="cs-CZ"/>
          </a:p>
        </p:txBody>
      </p:sp>
      <p:sp>
        <p:nvSpPr>
          <p:cNvPr id="5" name="Rectangle 6"/>
          <p:cNvSpPr>
            <a:spLocks noGrp="1" noChangeArrowheads="1"/>
          </p:cNvSpPr>
          <p:nvPr>
            <p:ph type="sldNum" idx="12"/>
          </p:nvPr>
        </p:nvSpPr>
        <p:spPr>
          <a:ln/>
        </p:spPr>
        <p:txBody>
          <a:bodyPr/>
          <a:lstStyle>
            <a:lvl1pPr>
              <a:defRPr/>
            </a:lvl1pPr>
          </a:lstStyle>
          <a:p>
            <a:pPr>
              <a:defRPr/>
            </a:pPr>
            <a:fld id="{88AB10FC-8B22-40BA-830B-17D3923E64B8}"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pPr>
              <a:defRPr/>
            </a:pPr>
            <a:fld id="{15AFB72C-CF34-491A-869F-A039B39AC2F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cs-CZ"/>
          </a:p>
        </p:txBody>
      </p:sp>
      <p:sp>
        <p:nvSpPr>
          <p:cNvPr id="5" name="Rectangle 5"/>
          <p:cNvSpPr>
            <a:spLocks noGrp="1" noChangeArrowheads="1"/>
          </p:cNvSpPr>
          <p:nvPr>
            <p:ph type="ftr" idx="11"/>
          </p:nvPr>
        </p:nvSpPr>
        <p:spPr>
          <a:ln/>
        </p:spPr>
        <p:txBody>
          <a:bodyPr/>
          <a:lstStyle>
            <a:lvl1pPr>
              <a:defRPr/>
            </a:lvl1pPr>
          </a:lstStyle>
          <a:p>
            <a:pPr>
              <a:defRPr/>
            </a:pPr>
            <a:endParaRPr lang="cs-CZ"/>
          </a:p>
        </p:txBody>
      </p:sp>
      <p:sp>
        <p:nvSpPr>
          <p:cNvPr id="6" name="Rectangle 6"/>
          <p:cNvSpPr>
            <a:spLocks noGrp="1" noChangeArrowheads="1"/>
          </p:cNvSpPr>
          <p:nvPr>
            <p:ph type="sldNum" idx="12"/>
          </p:nvPr>
        </p:nvSpPr>
        <p:spPr>
          <a:ln/>
        </p:spPr>
        <p:txBody>
          <a:bodyPr/>
          <a:lstStyle>
            <a:lvl1pPr>
              <a:defRPr/>
            </a:lvl1pPr>
          </a:lstStyle>
          <a:p>
            <a:pPr>
              <a:defRPr/>
            </a:pPr>
            <a:fld id="{2FA75D8E-3D44-4D8B-8504-659B6D536141}"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4963"/>
            <a:ext cx="361315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222750" y="1604963"/>
            <a:ext cx="361315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idx="10"/>
          </p:nvPr>
        </p:nvSpPr>
        <p:spPr>
          <a:ln/>
        </p:spPr>
        <p:txBody>
          <a:bodyPr/>
          <a:lstStyle>
            <a:lvl1pPr>
              <a:defRPr/>
            </a:lvl1pPr>
          </a:lstStyle>
          <a:p>
            <a:pPr>
              <a:defRPr/>
            </a:pPr>
            <a:endParaRPr lang="cs-CZ"/>
          </a:p>
        </p:txBody>
      </p:sp>
      <p:sp>
        <p:nvSpPr>
          <p:cNvPr id="6" name="Rectangle 5"/>
          <p:cNvSpPr>
            <a:spLocks noGrp="1" noChangeArrowheads="1"/>
          </p:cNvSpPr>
          <p:nvPr>
            <p:ph type="ftr" idx="11"/>
          </p:nvPr>
        </p:nvSpPr>
        <p:spPr>
          <a:ln/>
        </p:spPr>
        <p:txBody>
          <a:bodyPr/>
          <a:lstStyle>
            <a:lvl1pPr>
              <a:defRPr/>
            </a:lvl1pPr>
          </a:lstStyle>
          <a:p>
            <a:pPr>
              <a:defRPr/>
            </a:pPr>
            <a:endParaRPr lang="cs-CZ"/>
          </a:p>
        </p:txBody>
      </p:sp>
      <p:sp>
        <p:nvSpPr>
          <p:cNvPr id="7" name="Rectangle 6"/>
          <p:cNvSpPr>
            <a:spLocks noGrp="1" noChangeArrowheads="1"/>
          </p:cNvSpPr>
          <p:nvPr>
            <p:ph type="sldNum" idx="12"/>
          </p:nvPr>
        </p:nvSpPr>
        <p:spPr>
          <a:ln/>
        </p:spPr>
        <p:txBody>
          <a:bodyPr/>
          <a:lstStyle>
            <a:lvl1pPr>
              <a:defRPr/>
            </a:lvl1pPr>
          </a:lstStyle>
          <a:p>
            <a:pPr>
              <a:defRPr/>
            </a:pPr>
            <a:fld id="{12F05DE2-2A98-4E4E-A7A2-07AF791BD1F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idx="10"/>
          </p:nvPr>
        </p:nvSpPr>
        <p:spPr>
          <a:ln/>
        </p:spPr>
        <p:txBody>
          <a:bodyPr/>
          <a:lstStyle>
            <a:lvl1pPr>
              <a:defRPr/>
            </a:lvl1pPr>
          </a:lstStyle>
          <a:p>
            <a:pPr>
              <a:defRPr/>
            </a:pPr>
            <a:endParaRPr lang="cs-CZ"/>
          </a:p>
        </p:txBody>
      </p:sp>
      <p:sp>
        <p:nvSpPr>
          <p:cNvPr id="8" name="Rectangle 5"/>
          <p:cNvSpPr>
            <a:spLocks noGrp="1" noChangeArrowheads="1"/>
          </p:cNvSpPr>
          <p:nvPr>
            <p:ph type="ftr" idx="11"/>
          </p:nvPr>
        </p:nvSpPr>
        <p:spPr>
          <a:ln/>
        </p:spPr>
        <p:txBody>
          <a:bodyPr/>
          <a:lstStyle>
            <a:lvl1pPr>
              <a:defRPr/>
            </a:lvl1pPr>
          </a:lstStyle>
          <a:p>
            <a:pPr>
              <a:defRPr/>
            </a:pPr>
            <a:endParaRPr lang="cs-CZ"/>
          </a:p>
        </p:txBody>
      </p:sp>
      <p:sp>
        <p:nvSpPr>
          <p:cNvPr id="9" name="Rectangle 6"/>
          <p:cNvSpPr>
            <a:spLocks noGrp="1" noChangeArrowheads="1"/>
          </p:cNvSpPr>
          <p:nvPr>
            <p:ph type="sldNum" idx="12"/>
          </p:nvPr>
        </p:nvSpPr>
        <p:spPr>
          <a:ln/>
        </p:spPr>
        <p:txBody>
          <a:bodyPr/>
          <a:lstStyle>
            <a:lvl1pPr>
              <a:defRPr/>
            </a:lvl1pPr>
          </a:lstStyle>
          <a:p>
            <a:pPr>
              <a:defRPr/>
            </a:pPr>
            <a:fld id="{C6F8D200-62D2-4C84-B4C7-670C59239D5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idx="10"/>
          </p:nvPr>
        </p:nvSpPr>
        <p:spPr>
          <a:ln/>
        </p:spPr>
        <p:txBody>
          <a:bodyPr/>
          <a:lstStyle>
            <a:lvl1pPr>
              <a:defRPr/>
            </a:lvl1pPr>
          </a:lstStyle>
          <a:p>
            <a:pPr>
              <a:defRPr/>
            </a:pPr>
            <a:endParaRPr lang="cs-CZ"/>
          </a:p>
        </p:txBody>
      </p:sp>
      <p:sp>
        <p:nvSpPr>
          <p:cNvPr id="4" name="Rectangle 5"/>
          <p:cNvSpPr>
            <a:spLocks noGrp="1" noChangeArrowheads="1"/>
          </p:cNvSpPr>
          <p:nvPr>
            <p:ph type="ftr" idx="11"/>
          </p:nvPr>
        </p:nvSpPr>
        <p:spPr>
          <a:ln/>
        </p:spPr>
        <p:txBody>
          <a:bodyPr/>
          <a:lstStyle>
            <a:lvl1pPr>
              <a:defRPr/>
            </a:lvl1pPr>
          </a:lstStyle>
          <a:p>
            <a:pPr>
              <a:defRPr/>
            </a:pPr>
            <a:endParaRPr lang="cs-CZ"/>
          </a:p>
        </p:txBody>
      </p:sp>
      <p:sp>
        <p:nvSpPr>
          <p:cNvPr id="5" name="Rectangle 6"/>
          <p:cNvSpPr>
            <a:spLocks noGrp="1" noChangeArrowheads="1"/>
          </p:cNvSpPr>
          <p:nvPr>
            <p:ph type="sldNum" idx="12"/>
          </p:nvPr>
        </p:nvSpPr>
        <p:spPr>
          <a:ln/>
        </p:spPr>
        <p:txBody>
          <a:bodyPr/>
          <a:lstStyle>
            <a:lvl1pPr>
              <a:defRPr/>
            </a:lvl1pPr>
          </a:lstStyle>
          <a:p>
            <a:pPr>
              <a:defRPr/>
            </a:pPr>
            <a:fld id="{DBA2FDAE-BB0D-4514-A816-9F1980FF7DA0}"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cs-CZ"/>
          </a:p>
        </p:txBody>
      </p:sp>
      <p:sp>
        <p:nvSpPr>
          <p:cNvPr id="3" name="Rectangle 5"/>
          <p:cNvSpPr>
            <a:spLocks noGrp="1" noChangeArrowheads="1"/>
          </p:cNvSpPr>
          <p:nvPr>
            <p:ph type="ftr" idx="11"/>
          </p:nvPr>
        </p:nvSpPr>
        <p:spPr>
          <a:ln/>
        </p:spPr>
        <p:txBody>
          <a:bodyPr/>
          <a:lstStyle>
            <a:lvl1pPr>
              <a:defRPr/>
            </a:lvl1pPr>
          </a:lstStyle>
          <a:p>
            <a:pPr>
              <a:defRPr/>
            </a:pPr>
            <a:endParaRPr lang="cs-CZ"/>
          </a:p>
        </p:txBody>
      </p:sp>
      <p:sp>
        <p:nvSpPr>
          <p:cNvPr id="4" name="Rectangle 6"/>
          <p:cNvSpPr>
            <a:spLocks noGrp="1" noChangeArrowheads="1"/>
          </p:cNvSpPr>
          <p:nvPr>
            <p:ph type="sldNum" idx="12"/>
          </p:nvPr>
        </p:nvSpPr>
        <p:spPr>
          <a:ln/>
        </p:spPr>
        <p:txBody>
          <a:bodyPr/>
          <a:lstStyle>
            <a:lvl1pPr>
              <a:defRPr/>
            </a:lvl1pPr>
          </a:lstStyle>
          <a:p>
            <a:pPr>
              <a:defRPr/>
            </a:pPr>
            <a:fld id="{E73C9D85-CC31-45F6-9884-F13062AA941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cs-CZ"/>
          </a:p>
        </p:txBody>
      </p:sp>
      <p:sp>
        <p:nvSpPr>
          <p:cNvPr id="6" name="Rectangle 5"/>
          <p:cNvSpPr>
            <a:spLocks noGrp="1" noChangeArrowheads="1"/>
          </p:cNvSpPr>
          <p:nvPr>
            <p:ph type="ftr" idx="11"/>
          </p:nvPr>
        </p:nvSpPr>
        <p:spPr>
          <a:ln/>
        </p:spPr>
        <p:txBody>
          <a:bodyPr/>
          <a:lstStyle>
            <a:lvl1pPr>
              <a:defRPr/>
            </a:lvl1pPr>
          </a:lstStyle>
          <a:p>
            <a:pPr>
              <a:defRPr/>
            </a:pPr>
            <a:endParaRPr lang="cs-CZ"/>
          </a:p>
        </p:txBody>
      </p:sp>
      <p:sp>
        <p:nvSpPr>
          <p:cNvPr id="7" name="Rectangle 6"/>
          <p:cNvSpPr>
            <a:spLocks noGrp="1" noChangeArrowheads="1"/>
          </p:cNvSpPr>
          <p:nvPr>
            <p:ph type="sldNum" idx="12"/>
          </p:nvPr>
        </p:nvSpPr>
        <p:spPr>
          <a:ln/>
        </p:spPr>
        <p:txBody>
          <a:bodyPr/>
          <a:lstStyle>
            <a:lvl1pPr>
              <a:defRPr/>
            </a:lvl1pPr>
          </a:lstStyle>
          <a:p>
            <a:pPr>
              <a:defRPr/>
            </a:pPr>
            <a:fld id="{2EB41E32-32E2-4A0A-8E3E-EE6C392E07BB}"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cs-CZ"/>
          </a:p>
        </p:txBody>
      </p:sp>
      <p:sp>
        <p:nvSpPr>
          <p:cNvPr id="6" name="Rectangle 5"/>
          <p:cNvSpPr>
            <a:spLocks noGrp="1" noChangeArrowheads="1"/>
          </p:cNvSpPr>
          <p:nvPr>
            <p:ph type="ftr" idx="11"/>
          </p:nvPr>
        </p:nvSpPr>
        <p:spPr>
          <a:ln/>
        </p:spPr>
        <p:txBody>
          <a:bodyPr/>
          <a:lstStyle>
            <a:lvl1pPr>
              <a:defRPr/>
            </a:lvl1pPr>
          </a:lstStyle>
          <a:p>
            <a:pPr>
              <a:defRPr/>
            </a:pPr>
            <a:endParaRPr lang="cs-CZ"/>
          </a:p>
        </p:txBody>
      </p:sp>
      <p:sp>
        <p:nvSpPr>
          <p:cNvPr id="7" name="Rectangle 6"/>
          <p:cNvSpPr>
            <a:spLocks noGrp="1" noChangeArrowheads="1"/>
          </p:cNvSpPr>
          <p:nvPr>
            <p:ph type="sldNum" idx="12"/>
          </p:nvPr>
        </p:nvSpPr>
        <p:spPr>
          <a:ln/>
        </p:spPr>
        <p:txBody>
          <a:bodyPr/>
          <a:lstStyle>
            <a:lvl1pPr>
              <a:defRPr/>
            </a:lvl1pPr>
          </a:lstStyle>
          <a:p>
            <a:pPr>
              <a:defRPr/>
            </a:pPr>
            <a:fld id="{7608F778-06AF-4E87-993A-AF8556DAA1B9}"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0" y="0"/>
            <a:ext cx="8164513" cy="6858000"/>
          </a:xfrm>
          <a:prstGeom prst="rect">
            <a:avLst/>
          </a:prstGeom>
          <a:solidFill>
            <a:srgbClr val="000080"/>
          </a:solidFill>
          <a:ln w="9525">
            <a:noFill/>
            <a:round/>
            <a:headEnd/>
            <a:tailEnd/>
          </a:ln>
          <a:effectLst/>
        </p:spPr>
        <p:txBody>
          <a:bodyPr wrap="none" anchor="ctr"/>
          <a:lstStyle/>
          <a:p>
            <a:pPr>
              <a:defRPr/>
            </a:pPr>
            <a:endParaRPr lang="cs-CZ">
              <a:ea typeface="+mn-ea"/>
            </a:endParaRPr>
          </a:p>
        </p:txBody>
      </p:sp>
      <p:sp>
        <p:nvSpPr>
          <p:cNvPr id="1027" name="Rectangle 2"/>
          <p:cNvSpPr>
            <a:spLocks noGrp="1" noChangeArrowheads="1"/>
          </p:cNvSpPr>
          <p:nvPr>
            <p:ph type="title"/>
          </p:nvPr>
        </p:nvSpPr>
        <p:spPr bwMode="auto">
          <a:xfrm>
            <a:off x="457200" y="273050"/>
            <a:ext cx="7378700" cy="11430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Klepněte pro úpravu formátu titulního textu</a:t>
            </a:r>
          </a:p>
        </p:txBody>
      </p:sp>
      <p:sp>
        <p:nvSpPr>
          <p:cNvPr id="1028" name="Rectangle 3"/>
          <p:cNvSpPr>
            <a:spLocks noGrp="1" noChangeArrowheads="1"/>
          </p:cNvSpPr>
          <p:nvPr>
            <p:ph type="body" idx="1"/>
          </p:nvPr>
        </p:nvSpPr>
        <p:spPr bwMode="auto">
          <a:xfrm>
            <a:off x="457200" y="1604963"/>
            <a:ext cx="7378700" cy="452437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2" name="Rectangle 4"/>
          <p:cNvSpPr>
            <a:spLocks noGrp="1" noChangeArrowheads="1"/>
          </p:cNvSpPr>
          <p:nvPr>
            <p:ph type="dt"/>
          </p:nvPr>
        </p:nvSpPr>
        <p:spPr bwMode="auto">
          <a:xfrm>
            <a:off x="457200" y="6246813"/>
            <a:ext cx="21288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buSzPct val="45000"/>
              <a:buFont typeface="Wingdings" charset="2"/>
              <a:buNone/>
              <a:tabLst>
                <a:tab pos="723900" algn="l"/>
                <a:tab pos="1447800" algn="l"/>
              </a:tabLst>
              <a:defRPr sz="1400">
                <a:solidFill>
                  <a:srgbClr val="000000"/>
                </a:solidFill>
                <a:ea typeface="Lucida Sans Unicode" charset="0"/>
                <a:cs typeface="Lucida Sans Unicode" charset="0"/>
              </a:defRPr>
            </a:lvl1pPr>
          </a:lstStyle>
          <a:p>
            <a:pPr>
              <a:defRPr/>
            </a:pPr>
            <a:endParaRPr lang="cs-CZ"/>
          </a:p>
        </p:txBody>
      </p:sp>
      <p:sp>
        <p:nvSpPr>
          <p:cNvPr id="1029" name="Rectangle 5"/>
          <p:cNvSpPr>
            <a:spLocks noGrp="1" noChangeArrowheads="1"/>
          </p:cNvSpPr>
          <p:nvPr>
            <p:ph type="ftr"/>
          </p:nvPr>
        </p:nvSpPr>
        <p:spPr bwMode="auto">
          <a:xfrm>
            <a:off x="3127375" y="6246813"/>
            <a:ext cx="2586038"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1">
              <a:buSzPct val="45000"/>
              <a:buFont typeface="Wingdings" charset="2"/>
              <a:buNone/>
              <a:tabLst>
                <a:tab pos="723900" algn="l"/>
                <a:tab pos="1447800" algn="l"/>
                <a:tab pos="2171700" algn="l"/>
              </a:tabLst>
              <a:defRPr sz="1400">
                <a:solidFill>
                  <a:srgbClr val="000000"/>
                </a:solidFill>
                <a:ea typeface="Lucida Sans Unicode" charset="0"/>
                <a:cs typeface="Lucida Sans Unicode" charset="0"/>
              </a:defRPr>
            </a:lvl1pPr>
          </a:lstStyle>
          <a:p>
            <a:pPr>
              <a:defRPr/>
            </a:pPr>
            <a:endParaRPr lang="cs-CZ"/>
          </a:p>
        </p:txBody>
      </p:sp>
      <p:sp>
        <p:nvSpPr>
          <p:cNvPr id="1030" name="Rectangle 6"/>
          <p:cNvSpPr>
            <a:spLocks noGrp="1" noChangeArrowheads="1"/>
          </p:cNvSpPr>
          <p:nvPr>
            <p:ph type="sldNum"/>
          </p:nvPr>
        </p:nvSpPr>
        <p:spPr bwMode="auto">
          <a:xfrm>
            <a:off x="6203950" y="6246813"/>
            <a:ext cx="1631950" cy="4714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buSzPct val="45000"/>
              <a:buFont typeface="Wingdings" charset="2"/>
              <a:buNone/>
              <a:tabLst>
                <a:tab pos="723900" algn="l"/>
                <a:tab pos="1447800" algn="l"/>
              </a:tabLst>
              <a:defRPr sz="1400">
                <a:solidFill>
                  <a:srgbClr val="000000"/>
                </a:solidFill>
                <a:ea typeface="Lucida Sans Unicode" charset="0"/>
                <a:cs typeface="Lucida Sans Unicode" charset="0"/>
              </a:defRPr>
            </a:lvl1pPr>
          </a:lstStyle>
          <a:p>
            <a:pPr>
              <a:defRPr/>
            </a:pPr>
            <a:fld id="{5E8B94BD-1773-474B-81EE-DF4D891464FF}" type="slidenum">
              <a:rPr lang="cs-CZ"/>
              <a:pPr>
                <a:defRPr/>
              </a:pPr>
              <a:t>‹#›</a:t>
            </a:fld>
            <a:endParaRPr lang="cs-CZ"/>
          </a:p>
        </p:txBody>
      </p:sp>
      <p:pic>
        <p:nvPicPr>
          <p:cNvPr id="1032" name="Picture 7"/>
          <p:cNvPicPr>
            <a:picLocks noChangeAspect="1" noChangeArrowheads="1"/>
          </p:cNvPicPr>
          <p:nvPr/>
        </p:nvPicPr>
        <p:blipFill>
          <a:blip r:embed="rId14" cstate="print"/>
          <a:srcRect/>
          <a:stretch>
            <a:fillRect/>
          </a:stretch>
        </p:blipFill>
        <p:spPr bwMode="auto">
          <a:xfrm>
            <a:off x="8253413" y="2074863"/>
            <a:ext cx="727075" cy="4783137"/>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49263" rtl="0" eaLnBrk="0" fontAlgn="base" hangingPunct="0">
        <a:lnSpc>
          <a:spcPct val="93000"/>
        </a:lnSpc>
        <a:spcBef>
          <a:spcPct val="0"/>
        </a:spcBef>
        <a:spcAft>
          <a:spcPct val="0"/>
        </a:spcAft>
        <a:buClr>
          <a:srgbClr val="000000"/>
        </a:buClr>
        <a:buSzPct val="45000"/>
        <a:buFont typeface="Wingdings" charset="2"/>
        <a:defRPr sz="4400" b="1">
          <a:solidFill>
            <a:srgbClr val="FFFFFF"/>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2pPr>
      <a:lvl3pPr algn="l" defTabSz="449263" rtl="0" eaLnBrk="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3pPr>
      <a:lvl4pPr algn="l" defTabSz="449263" rtl="0" eaLnBrk="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4pPr>
      <a:lvl5pPr algn="l" defTabSz="449263" rtl="0" eaLnBrk="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5pPr>
      <a:lvl6pPr marL="1536700" indent="-215900" algn="l" defTabSz="449263" rtl="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6pPr>
      <a:lvl7pPr marL="1993900" indent="-215900" algn="l" defTabSz="449263" rtl="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7pPr>
      <a:lvl8pPr marL="2451100" indent="-215900" algn="l" defTabSz="449263" rtl="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8pPr>
      <a:lvl9pPr marL="2908300" indent="-215900" algn="l" defTabSz="449263" rtl="0" fontAlgn="base" hangingPunct="0">
        <a:lnSpc>
          <a:spcPct val="93000"/>
        </a:lnSpc>
        <a:spcBef>
          <a:spcPct val="0"/>
        </a:spcBef>
        <a:spcAft>
          <a:spcPct val="0"/>
        </a:spcAft>
        <a:buClr>
          <a:srgbClr val="000000"/>
        </a:buClr>
        <a:buSzPct val="45000"/>
        <a:buFont typeface="Wingdings" charset="2"/>
        <a:defRPr sz="4400" b="1">
          <a:solidFill>
            <a:srgbClr val="FFFFFF"/>
          </a:solidFill>
          <a:latin typeface="Arial" charset="0"/>
          <a:ea typeface="MS Gothic" charset="-128"/>
        </a:defRPr>
      </a:lvl9pPr>
    </p:titleStyle>
    <p:bodyStyle>
      <a:lvl1pPr marL="431800" indent="-323850" algn="l" defTabSz="449263" rtl="0" eaLnBrk="0" fontAlgn="base" hangingPunct="0">
        <a:lnSpc>
          <a:spcPct val="93000"/>
        </a:lnSpc>
        <a:spcBef>
          <a:spcPct val="0"/>
        </a:spcBef>
        <a:spcAft>
          <a:spcPts val="1425"/>
        </a:spcAft>
        <a:buClr>
          <a:srgbClr val="000000"/>
        </a:buClr>
        <a:buSzPct val="45000"/>
        <a:buFont typeface="Wingdings" charset="2"/>
        <a:buChar char=""/>
        <a:defRPr sz="3200">
          <a:solidFill>
            <a:srgbClr val="E6E6E6"/>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ymbol" charset="2"/>
        <a:buChar char=""/>
        <a:defRPr sz="2800">
          <a:solidFill>
            <a:srgbClr val="E6E6E6"/>
          </a:solidFill>
          <a:latin typeface="+mn-lt"/>
          <a:ea typeface="+mn-ea"/>
        </a:defRPr>
      </a:lvl2pPr>
      <a:lvl3pPr marL="1295400" indent="-215900" algn="l" defTabSz="449263" rtl="0" eaLnBrk="0" fontAlgn="base" hangingPunct="0">
        <a:lnSpc>
          <a:spcPct val="93000"/>
        </a:lnSpc>
        <a:spcBef>
          <a:spcPct val="0"/>
        </a:spcBef>
        <a:spcAft>
          <a:spcPts val="850"/>
        </a:spcAft>
        <a:buClr>
          <a:srgbClr val="000000"/>
        </a:buClr>
        <a:buSzPct val="45000"/>
        <a:buFont typeface="Wingdings" charset="2"/>
        <a:buChar char=""/>
        <a:defRPr sz="2400">
          <a:solidFill>
            <a:srgbClr val="E6E6E6"/>
          </a:solidFill>
          <a:latin typeface="+mn-lt"/>
          <a:ea typeface="+mn-ea"/>
        </a:defRPr>
      </a:lvl3pPr>
      <a:lvl4pPr marL="1727200" indent="-215900" algn="l" defTabSz="449263" rtl="0" eaLnBrk="0" fontAlgn="base" hangingPunct="0">
        <a:lnSpc>
          <a:spcPct val="93000"/>
        </a:lnSpc>
        <a:spcBef>
          <a:spcPct val="0"/>
        </a:spcBef>
        <a:spcAft>
          <a:spcPts val="575"/>
        </a:spcAft>
        <a:buClr>
          <a:srgbClr val="000000"/>
        </a:buClr>
        <a:buSzPct val="75000"/>
        <a:buFont typeface="Symbol" charset="2"/>
        <a:buChar char=""/>
        <a:defRPr sz="2000">
          <a:solidFill>
            <a:srgbClr val="E6E6E6"/>
          </a:solidFill>
          <a:latin typeface="+mn-lt"/>
          <a:ea typeface="+mn-ea"/>
        </a:defRPr>
      </a:lvl4pPr>
      <a:lvl5pPr marL="2159000" indent="-215900" algn="l" defTabSz="449263" rtl="0" eaLnBrk="0" fontAlgn="base" hangingPunct="0">
        <a:lnSpc>
          <a:spcPct val="93000"/>
        </a:lnSpc>
        <a:spcBef>
          <a:spcPct val="0"/>
        </a:spcBef>
        <a:spcAft>
          <a:spcPts val="288"/>
        </a:spcAft>
        <a:buClr>
          <a:srgbClr val="000000"/>
        </a:buClr>
        <a:buSzPct val="45000"/>
        <a:buFont typeface="Wingdings" charset="2"/>
        <a:buChar char=""/>
        <a:defRPr sz="2000">
          <a:solidFill>
            <a:srgbClr val="E6E6E6"/>
          </a:solidFill>
          <a:latin typeface="+mn-lt"/>
          <a:ea typeface="+mn-ea"/>
        </a:defRPr>
      </a:lvl5pPr>
      <a:lvl6pPr marL="2616200"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E6E6E6"/>
          </a:solidFill>
          <a:latin typeface="+mn-lt"/>
          <a:ea typeface="+mn-ea"/>
        </a:defRPr>
      </a:lvl6pPr>
      <a:lvl7pPr marL="3073400"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E6E6E6"/>
          </a:solidFill>
          <a:latin typeface="+mn-lt"/>
          <a:ea typeface="+mn-ea"/>
        </a:defRPr>
      </a:lvl7pPr>
      <a:lvl8pPr marL="3530600"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E6E6E6"/>
          </a:solidFill>
          <a:latin typeface="+mn-lt"/>
          <a:ea typeface="+mn-ea"/>
        </a:defRPr>
      </a:lvl8pPr>
      <a:lvl9pPr marL="3987800"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E6E6E6"/>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79388" y="1439863"/>
            <a:ext cx="7813675" cy="3382962"/>
          </a:xfrm>
        </p:spPr>
        <p:txBody>
          <a:bodyPr lIns="92160" tIns="46080" rIns="92160" bIns="46080"/>
          <a:lstStyle/>
          <a:p>
            <a:pPr algn="ctr" eaLnBrk="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solidFill>
                  <a:srgbClr val="FFCC66"/>
                </a:solidFill>
              </a:rPr>
              <a:t>Trestní právo</a:t>
            </a:r>
            <a:br>
              <a:rPr lang="cs-CZ" b="0" smtClean="0">
                <a:solidFill>
                  <a:srgbClr val="FFCC66"/>
                </a:solidFill>
              </a:rPr>
            </a:br>
            <a:r>
              <a:rPr lang="cs-CZ" b="0" smtClean="0">
                <a:solidFill>
                  <a:srgbClr val="FFCC66"/>
                </a:solidFill>
              </a:rPr>
              <a:t/>
            </a:r>
            <a:br>
              <a:rPr lang="cs-CZ" b="0" smtClean="0">
                <a:solidFill>
                  <a:srgbClr val="FFCC66"/>
                </a:solidFill>
              </a:rPr>
            </a:br>
            <a:r>
              <a:rPr lang="cs-CZ" b="0" smtClean="0">
                <a:solidFill>
                  <a:srgbClr val="FFCC66"/>
                </a:solidFill>
              </a:rPr>
              <a:t>Michal Janíček</a:t>
            </a:r>
            <a:endParaRPr lang="cs-CZ" sz="4000" b="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0" presetClass="entr" fill="hold" nodeType="withEffect">
                                  <p:stCondLst>
                                    <p:cond delay="0"/>
                                  </p:stCondLst>
                                  <p:childTnLst>
                                    <p:set>
                                      <p:cBhvr additive="repl">
                                        <p:cTn id="6" dur="1" fill="hold">
                                          <p:stCondLst>
                                            <p:cond delay="0"/>
                                          </p:stCondLst>
                                        </p:cTn>
                                        <p:tgtEl>
                                          <p:spTgt spid="3073"/>
                                        </p:tgtEl>
                                        <p:attrNameLst>
                                          <p:attrName>style.visibility</p:attrName>
                                        </p:attrNameLst>
                                      </p:cBhvr>
                                      <p:to>
                                        <p:strVal val="visible"/>
                                      </p:to>
                                    </p:set>
                                    <p:animEffect transition="in" filter="fade">
                                      <p:cBhvr additive="repl">
                                        <p:cTn id="7" dur="2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3050"/>
            <a:ext cx="7378700" cy="995363"/>
          </a:xfrm>
        </p:spPr>
        <p:txBody>
          <a:bodyPr/>
          <a:lstStyle/>
          <a:p>
            <a:r>
              <a:rPr lang="cs-CZ" smtClean="0"/>
              <a:t>Funkce trestního práva</a:t>
            </a:r>
          </a:p>
        </p:txBody>
      </p:sp>
      <p:sp>
        <p:nvSpPr>
          <p:cNvPr id="11267" name="Content Placeholder 2"/>
          <p:cNvSpPr>
            <a:spLocks noGrp="1"/>
          </p:cNvSpPr>
          <p:nvPr>
            <p:ph idx="1"/>
          </p:nvPr>
        </p:nvSpPr>
        <p:spPr>
          <a:xfrm>
            <a:off x="250825" y="1341438"/>
            <a:ext cx="7850188" cy="5327650"/>
          </a:xfrm>
        </p:spPr>
        <p:txBody>
          <a:bodyPr/>
          <a:lstStyle/>
          <a:p>
            <a:pPr>
              <a:buFont typeface="Wingdings" charset="2"/>
              <a:buNone/>
            </a:pPr>
            <a:r>
              <a:rPr lang="cs-CZ" smtClean="0"/>
              <a:t>1. </a:t>
            </a:r>
            <a:r>
              <a:rPr lang="cs-CZ" b="1" smtClean="0"/>
              <a:t>Ochranná</a:t>
            </a:r>
            <a:r>
              <a:rPr lang="cs-CZ" smtClean="0"/>
              <a:t> </a:t>
            </a:r>
            <a:r>
              <a:rPr lang="cs-CZ" i="1" smtClean="0"/>
              <a:t>– </a:t>
            </a:r>
            <a:r>
              <a:rPr lang="cs-CZ" smtClean="0"/>
              <a:t>chrání společnost a určený okruh spol. vztahů před společensky nejvíce nebezpečnými útoky FO a PO.</a:t>
            </a:r>
          </a:p>
          <a:p>
            <a:pPr>
              <a:buFont typeface="Wingdings" charset="2"/>
              <a:buNone/>
            </a:pPr>
            <a:r>
              <a:rPr lang="cs-CZ" smtClean="0"/>
              <a:t>2. </a:t>
            </a:r>
            <a:r>
              <a:rPr lang="cs-CZ" b="1" smtClean="0"/>
              <a:t>Preventivní</a:t>
            </a:r>
            <a:r>
              <a:rPr lang="cs-CZ" smtClean="0"/>
              <a:t> - sleduje ochranu společnosti předcházením tr. činnosti.</a:t>
            </a:r>
          </a:p>
          <a:p>
            <a:pPr>
              <a:buFont typeface="Wingdings" charset="2"/>
              <a:buNone/>
            </a:pPr>
            <a:r>
              <a:rPr lang="cs-CZ" smtClean="0"/>
              <a:t>3. </a:t>
            </a:r>
            <a:r>
              <a:rPr lang="cs-CZ" b="1" smtClean="0"/>
              <a:t>Represivní</a:t>
            </a:r>
            <a:r>
              <a:rPr lang="cs-CZ" smtClean="0"/>
              <a:t> – účelem je zabránit pachatelům páchat další tr. činnost.</a:t>
            </a:r>
          </a:p>
          <a:p>
            <a:pPr>
              <a:buFont typeface="Wingdings" charset="2"/>
              <a:buNone/>
            </a:pPr>
            <a:r>
              <a:rPr lang="cs-CZ" smtClean="0"/>
              <a:t>4. </a:t>
            </a:r>
            <a:r>
              <a:rPr lang="cs-CZ" b="1" smtClean="0"/>
              <a:t>Regulativní</a:t>
            </a:r>
            <a:r>
              <a:rPr lang="cs-CZ" smtClean="0"/>
              <a:t> – vymezuje zákonné podmínky tr.odpovědnosti i beztrestnosti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cs-CZ" dirty="0" smtClean="0"/>
              <a:t>Zásady trestního </a:t>
            </a:r>
            <a:r>
              <a:rPr lang="cs-CZ" dirty="0" smtClean="0"/>
              <a:t>práva - obecné</a:t>
            </a:r>
            <a:endParaRPr lang="cs-CZ" dirty="0" smtClean="0"/>
          </a:p>
        </p:txBody>
      </p:sp>
      <p:sp>
        <p:nvSpPr>
          <p:cNvPr id="12291" name="Content Placeholder 2"/>
          <p:cNvSpPr>
            <a:spLocks noGrp="1"/>
          </p:cNvSpPr>
          <p:nvPr>
            <p:ph idx="1"/>
          </p:nvPr>
        </p:nvSpPr>
        <p:spPr/>
        <p:txBody>
          <a:bodyPr/>
          <a:lstStyle/>
          <a:p>
            <a:pPr>
              <a:buFont typeface="Wingdings" charset="2"/>
              <a:buNone/>
            </a:pPr>
            <a:r>
              <a:rPr lang="cs-CZ" smtClean="0"/>
              <a:t>1. Humanismu a přiměřenosti</a:t>
            </a:r>
          </a:p>
          <a:p>
            <a:pPr>
              <a:buFont typeface="Wingdings" charset="2"/>
              <a:buNone/>
            </a:pPr>
            <a:endParaRPr lang="cs-CZ" smtClean="0"/>
          </a:p>
          <a:p>
            <a:pPr>
              <a:buFont typeface="Wingdings" charset="2"/>
              <a:buNone/>
            </a:pPr>
            <a:r>
              <a:rPr lang="cs-CZ" smtClean="0"/>
              <a:t>2. Vyrovnanosti zájmů individuálních a zájmů celku</a:t>
            </a:r>
          </a:p>
          <a:p>
            <a:pPr>
              <a:buFont typeface="Wingdings" charset="2"/>
              <a:buNone/>
            </a:pPr>
            <a:endParaRPr lang="cs-CZ" smtClean="0"/>
          </a:p>
          <a:p>
            <a:pPr>
              <a:buFont typeface="Wingdings" charset="2"/>
              <a:buNone/>
            </a:pPr>
            <a:endParaRPr lang="cs-CZ" smtClean="0"/>
          </a:p>
          <a:p>
            <a:pPr>
              <a:buFont typeface="Wingdings" charset="2"/>
              <a:buNone/>
            </a:pPr>
            <a:endParaRPr lang="cs-CZ"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cs-CZ" dirty="0" smtClean="0"/>
              <a:t>Zásady trestního práva - </a:t>
            </a:r>
            <a:r>
              <a:rPr lang="cs-CZ" dirty="0" smtClean="0"/>
              <a:t>s</a:t>
            </a:r>
            <a:r>
              <a:rPr lang="cs-CZ" dirty="0" smtClean="0"/>
              <a:t>pecifické</a:t>
            </a:r>
            <a:endParaRPr lang="cs-CZ" dirty="0" smtClean="0"/>
          </a:p>
        </p:txBody>
      </p:sp>
      <p:sp>
        <p:nvSpPr>
          <p:cNvPr id="13315" name="Content Placeholder 2"/>
          <p:cNvSpPr>
            <a:spLocks noGrp="1"/>
          </p:cNvSpPr>
          <p:nvPr>
            <p:ph idx="1"/>
          </p:nvPr>
        </p:nvSpPr>
        <p:spPr/>
        <p:txBody>
          <a:bodyPr/>
          <a:lstStyle/>
          <a:p>
            <a:pPr>
              <a:buFont typeface="Wingdings" charset="2"/>
              <a:buNone/>
            </a:pPr>
            <a:r>
              <a:rPr lang="cs-CZ" b="1" smtClean="0"/>
              <a:t>1. Nullum crimen sine lege </a:t>
            </a:r>
            <a:r>
              <a:rPr lang="cs-CZ" smtClean="0"/>
              <a:t>(žádný </a:t>
            </a:r>
            <a:r>
              <a:rPr lang="cs-CZ" b="1" u="sng" smtClean="0"/>
              <a:t>tr. čin</a:t>
            </a:r>
            <a:r>
              <a:rPr lang="cs-CZ" smtClean="0"/>
              <a:t> bez zákona)</a:t>
            </a:r>
          </a:p>
          <a:p>
            <a:pPr>
              <a:buFontTx/>
              <a:buChar char="-"/>
            </a:pPr>
            <a:r>
              <a:rPr lang="cs-CZ" smtClean="0"/>
              <a:t>jedině zákon stanoví jaká činnost je trestná a jakým trestem se postihuje</a:t>
            </a:r>
          </a:p>
          <a:p>
            <a:pPr>
              <a:buFontTx/>
              <a:buChar char="-"/>
            </a:pPr>
            <a:endParaRPr lang="cs-CZ" smtClean="0"/>
          </a:p>
          <a:p>
            <a:pPr>
              <a:buFont typeface="Wingdings" charset="2"/>
              <a:buNone/>
            </a:pPr>
            <a:r>
              <a:rPr lang="cs-CZ" b="1" smtClean="0"/>
              <a:t>2.</a:t>
            </a:r>
            <a:r>
              <a:rPr lang="cs-CZ" smtClean="0"/>
              <a:t> </a:t>
            </a:r>
            <a:r>
              <a:rPr lang="cs-CZ" b="1" smtClean="0"/>
              <a:t>Nulla poena sine lege </a:t>
            </a:r>
            <a:r>
              <a:rPr lang="cs-CZ" smtClean="0"/>
              <a:t>(žádný </a:t>
            </a:r>
            <a:r>
              <a:rPr lang="cs-CZ" b="1" u="sng" smtClean="0"/>
              <a:t>trest</a:t>
            </a:r>
            <a:r>
              <a:rPr lang="cs-CZ" smtClean="0"/>
              <a:t> bez zákona)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260350"/>
            <a:ext cx="7378700" cy="5868988"/>
          </a:xfrm>
        </p:spPr>
        <p:txBody>
          <a:bodyPr/>
          <a:lstStyle/>
          <a:p>
            <a:pPr>
              <a:buFont typeface="Wingdings" charset="2"/>
              <a:buNone/>
            </a:pPr>
            <a:r>
              <a:rPr lang="cs-CZ" b="1" smtClean="0"/>
              <a:t>3. Zásada ekonomie trestního práva</a:t>
            </a:r>
            <a:r>
              <a:rPr lang="cs-CZ" smtClean="0"/>
              <a:t> </a:t>
            </a:r>
          </a:p>
          <a:p>
            <a:pPr>
              <a:buFontTx/>
              <a:buChar char="-"/>
            </a:pPr>
            <a:r>
              <a:rPr lang="cs-CZ" i="1" smtClean="0"/>
              <a:t>„Trestní odpovědnost pachatele a trestněprávní důsledky s ní spojené lze uplatňovat jen v případech společensky škodlivých, ve kterých nepostačuje uplatnění odpovědnosti podle jiného právního předpisu.“</a:t>
            </a:r>
            <a:r>
              <a:rPr lang="cs-CZ" smtClean="0"/>
              <a:t> </a:t>
            </a:r>
          </a:p>
          <a:p>
            <a:pPr>
              <a:buFont typeface="Wingdings" charset="2"/>
              <a:buNone/>
            </a:pPr>
            <a:endParaRPr lang="cs-CZ" smtClean="0"/>
          </a:p>
          <a:p>
            <a:pPr>
              <a:buFont typeface="Wingdings" charset="2"/>
              <a:buNone/>
            </a:pPr>
            <a:r>
              <a:rPr lang="cs-CZ" b="1" smtClean="0"/>
              <a:t>4. Zásada odpovědnosti za zavinění </a:t>
            </a:r>
            <a:endParaRPr lang="cs-CZ" smtClean="0"/>
          </a:p>
          <a:p>
            <a:pPr>
              <a:buFont typeface="Wingdings" charset="2"/>
              <a:buNone/>
            </a:pPr>
            <a:endParaRPr lang="cs-CZ" smtClean="0"/>
          </a:p>
          <a:p>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cs-CZ" smtClean="0"/>
              <a:t>Zásady trestního řízení</a:t>
            </a:r>
          </a:p>
        </p:txBody>
      </p:sp>
      <p:sp>
        <p:nvSpPr>
          <p:cNvPr id="15363" name="Content Placeholder 2"/>
          <p:cNvSpPr>
            <a:spLocks noGrp="1"/>
          </p:cNvSpPr>
          <p:nvPr>
            <p:ph idx="1"/>
          </p:nvPr>
        </p:nvSpPr>
        <p:spPr/>
        <p:txBody>
          <a:bodyPr/>
          <a:lstStyle/>
          <a:p>
            <a:pPr>
              <a:buFont typeface="Wingdings" charset="2"/>
              <a:buNone/>
            </a:pPr>
            <a:r>
              <a:rPr lang="cs-CZ" smtClean="0"/>
              <a:t>- Zásada zajištění práva obviněného na obhajobu</a:t>
            </a:r>
          </a:p>
          <a:p>
            <a:pPr>
              <a:buFont typeface="Wingdings" charset="2"/>
              <a:buNone/>
            </a:pPr>
            <a:r>
              <a:rPr lang="cs-CZ" smtClean="0"/>
              <a:t>- Zásada oficiality</a:t>
            </a:r>
          </a:p>
          <a:p>
            <a:pPr>
              <a:buFont typeface="Wingdings" charset="2"/>
              <a:buNone/>
            </a:pPr>
            <a:r>
              <a:rPr lang="cs-CZ" smtClean="0"/>
              <a:t>- Zásada legality</a:t>
            </a:r>
          </a:p>
          <a:p>
            <a:pPr>
              <a:buFont typeface="Wingdings" charset="2"/>
              <a:buNone/>
            </a:pPr>
            <a:r>
              <a:rPr lang="cs-CZ" smtClean="0"/>
              <a:t>- Zásada obžalovací</a:t>
            </a:r>
          </a:p>
          <a:p>
            <a:pPr>
              <a:buFont typeface="Wingdings" charset="2"/>
              <a:buNone/>
            </a:pPr>
            <a:r>
              <a:rPr lang="cs-CZ" smtClean="0"/>
              <a:t>- Zásada veřejnosti</a:t>
            </a:r>
          </a:p>
          <a:p>
            <a:pPr>
              <a:buFont typeface="Wingdings" charset="2"/>
              <a:buNone/>
            </a:pPr>
            <a:r>
              <a:rPr lang="cs-CZ" smtClean="0"/>
              <a:t>- Zásada  zjištění skutkového stavu bez důvodných pochybností</a:t>
            </a:r>
          </a:p>
          <a:p>
            <a:pPr>
              <a:buFont typeface="Wingdings" charset="2"/>
              <a:buNone/>
            </a:pPr>
            <a:endParaRPr lang="cs-CZ" smtClean="0"/>
          </a:p>
          <a:p>
            <a:pPr>
              <a:buFont typeface="Wingdings" charset="2"/>
              <a:buNone/>
            </a:pPr>
            <a:endParaRPr lang="cs-CZ" smtClean="0"/>
          </a:p>
          <a:p>
            <a:endParaRPr lang="cs-CZ"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0825" y="273050"/>
            <a:ext cx="7921625" cy="852488"/>
          </a:xfrm>
        </p:spPr>
        <p:txBody>
          <a:bodyPr/>
          <a:lstStyle/>
          <a:p>
            <a:r>
              <a:rPr lang="cs-CZ" smtClean="0"/>
              <a:t>Působnost trestních zákonů</a:t>
            </a:r>
          </a:p>
        </p:txBody>
      </p:sp>
      <p:sp>
        <p:nvSpPr>
          <p:cNvPr id="16387" name="Content Placeholder 2"/>
          <p:cNvSpPr>
            <a:spLocks noGrp="1"/>
          </p:cNvSpPr>
          <p:nvPr>
            <p:ph idx="1"/>
          </p:nvPr>
        </p:nvSpPr>
        <p:spPr>
          <a:xfrm>
            <a:off x="250825" y="1268413"/>
            <a:ext cx="7585075" cy="5256212"/>
          </a:xfrm>
        </p:spPr>
        <p:txBody>
          <a:bodyPr/>
          <a:lstStyle/>
          <a:p>
            <a:pPr>
              <a:buFont typeface="Wingdings" charset="2"/>
              <a:buNone/>
            </a:pPr>
            <a:r>
              <a:rPr lang="cs-CZ" b="1" dirty="0" smtClean="0"/>
              <a:t>- 	Zásada teritoriality </a:t>
            </a:r>
            <a:r>
              <a:rPr lang="cs-CZ" dirty="0" smtClean="0"/>
              <a:t>- ustanovení  zákona se vztahují na celé území České republiky, bez ohledu na to, kdo je pachatelem. </a:t>
            </a:r>
          </a:p>
          <a:p>
            <a:pPr>
              <a:buFontTx/>
              <a:buChar char="-"/>
            </a:pPr>
            <a:endParaRPr lang="cs-CZ" sz="1200" dirty="0" smtClean="0"/>
          </a:p>
          <a:p>
            <a:pPr>
              <a:buFont typeface="Wingdings" charset="2"/>
              <a:buNone/>
            </a:pPr>
            <a:r>
              <a:rPr lang="cs-CZ" dirty="0" smtClean="0"/>
              <a:t>- </a:t>
            </a:r>
            <a:r>
              <a:rPr lang="cs-CZ" b="1" dirty="0" smtClean="0"/>
              <a:t>Zásada registrace, tzv. princip vlajky</a:t>
            </a:r>
            <a:endParaRPr lang="cs-CZ" dirty="0" smtClean="0"/>
          </a:p>
          <a:p>
            <a:pPr>
              <a:buFont typeface="Wingdings" charset="2"/>
              <a:buNone/>
            </a:pPr>
            <a:r>
              <a:rPr lang="cs-CZ" dirty="0" smtClean="0"/>
              <a:t> 	</a:t>
            </a:r>
            <a:r>
              <a:rPr lang="cs-CZ" sz="2800" dirty="0" smtClean="0"/>
              <a:t>Podle zákona ČR se posuzuje též trestnost činu, který byl spáchán mimo území ČR na palubě </a:t>
            </a:r>
            <a:r>
              <a:rPr lang="cs-CZ" sz="2800" dirty="0" smtClean="0"/>
              <a:t>lodi nebo letadla, </a:t>
            </a:r>
            <a:r>
              <a:rPr lang="cs-CZ" sz="2800" dirty="0" smtClean="0"/>
              <a:t>které jsou registrovány v ČR. </a:t>
            </a:r>
          </a:p>
          <a:p>
            <a:pPr>
              <a:buFont typeface="Wingdings" charset="2"/>
              <a:buNone/>
            </a:pPr>
            <a:endParaRPr lang="cs-CZ"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333375"/>
            <a:ext cx="7378700" cy="6264275"/>
          </a:xfrm>
        </p:spPr>
        <p:txBody>
          <a:bodyPr/>
          <a:lstStyle/>
          <a:p>
            <a:pPr>
              <a:buFont typeface="Wingdings" charset="2"/>
              <a:buNone/>
            </a:pPr>
            <a:r>
              <a:rPr lang="cs-CZ" dirty="0" smtClean="0"/>
              <a:t>- </a:t>
            </a:r>
            <a:r>
              <a:rPr lang="cs-CZ" b="1" dirty="0" smtClean="0"/>
              <a:t>Zásada personality</a:t>
            </a:r>
            <a:endParaRPr lang="cs-CZ" dirty="0" smtClean="0"/>
          </a:p>
          <a:p>
            <a:pPr>
              <a:buFont typeface="Wingdings" charset="2"/>
              <a:buNone/>
            </a:pPr>
            <a:r>
              <a:rPr lang="cs-CZ" dirty="0" smtClean="0"/>
              <a:t>	Podle zákona ČR se posuzuje i trestnost činu, který v cizině spáchal občan ČR nebo osoba bez státní příslušnosti, která má na jejím území povolen trvalý pobyt.</a:t>
            </a:r>
          </a:p>
          <a:p>
            <a:pPr>
              <a:buFont typeface="Wingdings" charset="2"/>
              <a:buNone/>
            </a:pPr>
            <a:endParaRPr lang="cs-CZ" sz="1000" dirty="0" smtClean="0"/>
          </a:p>
          <a:p>
            <a:pPr>
              <a:buFont typeface="Wingdings" charset="2"/>
              <a:buNone/>
            </a:pPr>
            <a:r>
              <a:rPr lang="cs-CZ" b="1" dirty="0" smtClean="0"/>
              <a:t>- Zásada ochrany (reálný princip):</a:t>
            </a:r>
            <a:endParaRPr lang="cs-CZ" dirty="0" smtClean="0"/>
          </a:p>
          <a:p>
            <a:pPr>
              <a:buFont typeface="Wingdings" charset="2"/>
              <a:buNone/>
            </a:pPr>
            <a:r>
              <a:rPr lang="cs-CZ" dirty="0" smtClean="0"/>
              <a:t>	</a:t>
            </a:r>
            <a:r>
              <a:rPr lang="cs-CZ" dirty="0" smtClean="0"/>
              <a:t>K ochraně zvlášť důležitých zájmů, </a:t>
            </a:r>
            <a:r>
              <a:rPr lang="cs-CZ" dirty="0" smtClean="0"/>
              <a:t>které je třeba stíhat bez ohledu na místo činu a pachatele.</a:t>
            </a:r>
          </a:p>
          <a:p>
            <a:pPr>
              <a:buFont typeface="Wingdings" charset="2"/>
              <a:buNone/>
            </a:pPr>
            <a:endParaRPr lang="cs-CZ"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9388" y="273050"/>
            <a:ext cx="7993062" cy="1284288"/>
          </a:xfrm>
        </p:spPr>
        <p:txBody>
          <a:bodyPr/>
          <a:lstStyle/>
          <a:p>
            <a:pPr algn="ctr"/>
            <a:r>
              <a:rPr lang="cs-CZ" sz="3600" smtClean="0"/>
              <a:t>Působnost stanovená mezinárodní smlouvou</a:t>
            </a:r>
            <a:br>
              <a:rPr lang="cs-CZ" sz="3600" smtClean="0"/>
            </a:br>
            <a:endParaRPr lang="cs-CZ" sz="3600" smtClean="0"/>
          </a:p>
        </p:txBody>
      </p:sp>
      <p:sp>
        <p:nvSpPr>
          <p:cNvPr id="18435" name="Content Placeholder 2"/>
          <p:cNvSpPr>
            <a:spLocks noGrp="1"/>
          </p:cNvSpPr>
          <p:nvPr>
            <p:ph idx="1"/>
          </p:nvPr>
        </p:nvSpPr>
        <p:spPr>
          <a:xfrm>
            <a:off x="179388" y="1604963"/>
            <a:ext cx="7656512" cy="5253037"/>
          </a:xfrm>
        </p:spPr>
        <p:txBody>
          <a:bodyPr/>
          <a:lstStyle/>
          <a:p>
            <a:pPr>
              <a:buFont typeface="Wingdings" charset="2"/>
              <a:buNone/>
            </a:pPr>
            <a:r>
              <a:rPr lang="cs-CZ" dirty="0" smtClean="0"/>
              <a:t>- Trestnost činu se posuzuje podle zákona ČR také tehdy, jestliže to stanoví mezinárodní smlouva, která je součástí právního řádu.</a:t>
            </a:r>
            <a:br>
              <a:rPr lang="cs-CZ" dirty="0" smtClean="0"/>
            </a:br>
            <a:endParaRPr lang="cs-CZ" dirty="0" smtClean="0"/>
          </a:p>
          <a:p>
            <a:pPr>
              <a:buFont typeface="Wingdings" charset="2"/>
              <a:buNone/>
            </a:pPr>
            <a:r>
              <a:rPr lang="cs-CZ" b="1" dirty="0" smtClean="0"/>
              <a:t>- Extradice (vydávání)</a:t>
            </a:r>
            <a:endParaRPr lang="cs-CZ" dirty="0" smtClean="0"/>
          </a:p>
          <a:p>
            <a:pPr>
              <a:buFont typeface="Wingdings" charset="2"/>
              <a:buNone/>
            </a:pPr>
            <a:r>
              <a:rPr lang="cs-CZ" dirty="0" smtClean="0"/>
              <a:t>= vydání pachatele TČ k trestnímu stíhání nebo k výkonu trestu cizímu státu, na jehož území se deliktu dopustil</a:t>
            </a:r>
          </a:p>
          <a:p>
            <a:pPr>
              <a:buFont typeface="Wingdings" charset="2"/>
              <a:buNone/>
            </a:pPr>
            <a:endParaRPr lang="cs-CZ" dirty="0" smtClean="0"/>
          </a:p>
          <a:p>
            <a:endParaRPr lang="cs-CZ"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cs-CZ" smtClean="0"/>
              <a:t>Základy tr. odpovědnosti</a:t>
            </a:r>
          </a:p>
        </p:txBody>
      </p:sp>
      <p:sp>
        <p:nvSpPr>
          <p:cNvPr id="19459" name="Content Placeholder 2"/>
          <p:cNvSpPr>
            <a:spLocks noGrp="1"/>
          </p:cNvSpPr>
          <p:nvPr>
            <p:ph idx="1"/>
          </p:nvPr>
        </p:nvSpPr>
        <p:spPr>
          <a:xfrm>
            <a:off x="179388" y="1604963"/>
            <a:ext cx="7848600" cy="4992687"/>
          </a:xfrm>
        </p:spPr>
        <p:txBody>
          <a:bodyPr/>
          <a:lstStyle/>
          <a:p>
            <a:pPr>
              <a:buFont typeface="Wingdings" charset="2"/>
              <a:buNone/>
            </a:pPr>
            <a:r>
              <a:rPr lang="cs-CZ" smtClean="0"/>
              <a:t>- Formální podmínka X materiální</a:t>
            </a:r>
          </a:p>
          <a:p>
            <a:pPr>
              <a:buFont typeface="Wingdings" charset="2"/>
              <a:buNone/>
            </a:pPr>
            <a:endParaRPr lang="cs-CZ" sz="900" smtClean="0"/>
          </a:p>
          <a:p>
            <a:pPr>
              <a:buFont typeface="Wingdings" charset="2"/>
              <a:buNone/>
            </a:pPr>
            <a:r>
              <a:rPr lang="cs-CZ" smtClean="0"/>
              <a:t>1. </a:t>
            </a:r>
            <a:r>
              <a:rPr lang="cs-CZ" b="1" smtClean="0"/>
              <a:t>Formální</a:t>
            </a:r>
            <a:r>
              <a:rPr lang="cs-CZ" smtClean="0"/>
              <a:t> - naplnění znaků konkrétního jednání, popsaných v zákoně jako skutková podstata trestného činu. </a:t>
            </a:r>
          </a:p>
          <a:p>
            <a:pPr>
              <a:buFont typeface="Wingdings" charset="2"/>
              <a:buNone/>
            </a:pPr>
            <a:r>
              <a:rPr lang="cs-CZ" smtClean="0"/>
              <a:t>2. </a:t>
            </a:r>
            <a:r>
              <a:rPr lang="cs-CZ" b="1" smtClean="0"/>
              <a:t>Materiální</a:t>
            </a:r>
            <a:r>
              <a:rPr lang="cs-CZ" smtClean="0"/>
              <a:t> - nebezpečnost jednání pachatele pro společnost.</a:t>
            </a:r>
          </a:p>
          <a:p>
            <a:pPr>
              <a:buFont typeface="Wingdings" charset="2"/>
              <a:buNone/>
            </a:pPr>
            <a:endParaRPr lang="cs-CZ" sz="800" smtClean="0"/>
          </a:p>
          <a:p>
            <a:pPr>
              <a:buFont typeface="Wingdings" charset="2"/>
              <a:buNone/>
            </a:pPr>
            <a:r>
              <a:rPr lang="cs-CZ" smtClean="0"/>
              <a:t>Trestní zákoník je  postaven pouze na formálním pojetí trestného činu.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cs-CZ" smtClean="0"/>
              <a:t>Trestný čin</a:t>
            </a:r>
          </a:p>
        </p:txBody>
      </p:sp>
      <p:sp>
        <p:nvSpPr>
          <p:cNvPr id="20483" name="Content Placeholder 2"/>
          <p:cNvSpPr>
            <a:spLocks noGrp="1"/>
          </p:cNvSpPr>
          <p:nvPr>
            <p:ph idx="1"/>
          </p:nvPr>
        </p:nvSpPr>
        <p:spPr/>
        <p:txBody>
          <a:bodyPr/>
          <a:lstStyle/>
          <a:p>
            <a:pPr>
              <a:buFont typeface="Wingdings" charset="2"/>
              <a:buNone/>
            </a:pPr>
            <a:r>
              <a:rPr lang="cs-CZ" dirty="0" smtClean="0"/>
              <a:t>= protiprávní čin, který trestní zákon označuje za trestný a který vykazuje znaky uvedené v  zákoně. </a:t>
            </a:r>
          </a:p>
          <a:p>
            <a:pPr>
              <a:buFont typeface="Wingdings" charset="2"/>
              <a:buNone/>
            </a:pPr>
            <a:r>
              <a:rPr lang="cs-CZ" dirty="0" smtClean="0"/>
              <a:t>Dělení TČ:</a:t>
            </a:r>
          </a:p>
          <a:p>
            <a:pPr>
              <a:buFont typeface="Wingdings" charset="2"/>
              <a:buNone/>
            </a:pPr>
            <a:r>
              <a:rPr lang="cs-CZ" dirty="0" smtClean="0"/>
              <a:t>- Přečiny</a:t>
            </a:r>
          </a:p>
          <a:p>
            <a:pPr>
              <a:buFont typeface="Wingdings" charset="2"/>
              <a:buNone/>
            </a:pPr>
            <a:r>
              <a:rPr lang="cs-CZ" dirty="0" smtClean="0"/>
              <a:t>- Zločiny</a:t>
            </a:r>
          </a:p>
          <a:p>
            <a:pPr>
              <a:buFont typeface="Wingdings" charset="2"/>
              <a:buNone/>
            </a:pPr>
            <a:r>
              <a:rPr lang="cs-CZ" dirty="0" smtClean="0"/>
              <a:t>- Zvlášť závažné zločiny</a:t>
            </a:r>
            <a:endParaRPr lang="cs-CZ" dirty="0" smtClean="0"/>
          </a:p>
          <a:p>
            <a:pPr>
              <a:buFont typeface="Wingdings" charset="2"/>
              <a:buNone/>
            </a:pPr>
            <a:r>
              <a:rPr lang="cs-CZ" dirty="0" smtClean="0"/>
              <a:t>- </a:t>
            </a:r>
            <a:r>
              <a:rPr lang="cs-CZ" dirty="0" smtClean="0"/>
              <a:t>Činy </a:t>
            </a:r>
            <a:r>
              <a:rPr lang="cs-CZ" dirty="0" smtClean="0"/>
              <a:t>jinak </a:t>
            </a:r>
            <a:r>
              <a:rPr lang="cs-CZ" dirty="0" smtClean="0"/>
              <a:t>trestné</a:t>
            </a:r>
            <a:endParaRPr lang="cs-CZ"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1038" y="404813"/>
            <a:ext cx="7797800" cy="1231900"/>
          </a:xfrm>
        </p:spPr>
        <p:txBody>
          <a:bodyPr lIns="92160" tIns="46080" rIns="92160" bIns="46080"/>
          <a:lstStyle/>
          <a:p>
            <a:pP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Trestní právo</a:t>
            </a:r>
            <a:endParaRPr lang="en-GB" b="0" smtClean="0"/>
          </a:p>
        </p:txBody>
      </p:sp>
      <p:sp>
        <p:nvSpPr>
          <p:cNvPr id="3075" name="Rectangle 2"/>
          <p:cNvSpPr>
            <a:spLocks noGrp="1" noChangeArrowheads="1"/>
          </p:cNvSpPr>
          <p:nvPr>
            <p:ph type="body" idx="1"/>
          </p:nvPr>
        </p:nvSpPr>
        <p:spPr>
          <a:xfrm>
            <a:off x="684213" y="1773238"/>
            <a:ext cx="7772400" cy="4035425"/>
          </a:xfrm>
        </p:spPr>
        <p:txBody>
          <a:bodyPr lIns="92160" tIns="46080" rIns="92160" bIns="46080"/>
          <a:lstStyle/>
          <a:p>
            <a:pPr eaLnBrk="1">
              <a:lnSpc>
                <a:spcPct val="95000"/>
              </a:lnSpc>
              <a:spcBef>
                <a:spcPts val="900"/>
              </a:spcBef>
              <a:spcAft>
                <a:spcPct val="0"/>
              </a:spcAft>
              <a:tabLst>
                <a:tab pos="723900" algn="l"/>
                <a:tab pos="1447800" algn="l"/>
                <a:tab pos="2171700" algn="l"/>
                <a:tab pos="2895600" algn="l"/>
                <a:tab pos="3619500" algn="l"/>
                <a:tab pos="4343400" algn="l"/>
                <a:tab pos="5067300" algn="l"/>
                <a:tab pos="5791200" algn="l"/>
                <a:tab pos="6515100" algn="l"/>
                <a:tab pos="7239000" algn="l"/>
              </a:tabLst>
            </a:pPr>
            <a:r>
              <a:rPr lang="cs-CZ" dirty="0" smtClean="0"/>
              <a:t>Trestní právo hmotné – odvětví českého práva veřejného</a:t>
            </a:r>
            <a:endParaRPr lang="cs-CZ" dirty="0" smtClean="0"/>
          </a:p>
          <a:p>
            <a:pPr eaLnBrk="1">
              <a:lnSpc>
                <a:spcPct val="95000"/>
              </a:lnSpc>
              <a:spcBef>
                <a:spcPts val="900"/>
              </a:spcBef>
              <a:spcAft>
                <a:spcPct val="0"/>
              </a:spcAft>
              <a:tabLst>
                <a:tab pos="723900" algn="l"/>
                <a:tab pos="1447800" algn="l"/>
                <a:tab pos="2171700" algn="l"/>
                <a:tab pos="2895600" algn="l"/>
                <a:tab pos="3619500" algn="l"/>
                <a:tab pos="4343400" algn="l"/>
                <a:tab pos="5067300" algn="l"/>
                <a:tab pos="5791200" algn="l"/>
                <a:tab pos="6515100" algn="l"/>
                <a:tab pos="7239000" algn="l"/>
              </a:tabLst>
            </a:pPr>
            <a:r>
              <a:rPr lang="cs-CZ" dirty="0" smtClean="0"/>
              <a:t>Hlavní poslání:</a:t>
            </a:r>
          </a:p>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	Ochrana společenských již existujících vztahů, upravených normami jiných právních odvětí, např. obchodních, rodinných apod.</a:t>
            </a:r>
            <a:endParaRPr lang="cs-CZ" b="1" u="sng" dirty="0" smtClean="0"/>
          </a:p>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smtClean="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260350"/>
            <a:ext cx="7378700" cy="5868988"/>
          </a:xfrm>
        </p:spPr>
        <p:txBody>
          <a:bodyPr/>
          <a:lstStyle/>
          <a:p>
            <a:pPr>
              <a:buFont typeface="Wingdings" charset="2"/>
              <a:buNone/>
            </a:pPr>
            <a:r>
              <a:rPr lang="cs-CZ" b="1" dirty="0" smtClean="0"/>
              <a:t>- Přečiny </a:t>
            </a:r>
            <a:r>
              <a:rPr lang="cs-CZ" dirty="0" smtClean="0"/>
              <a:t>- všechny nedbalostní TČ a ty úmyslné TČ, na něž trestní zákon stanoví trest odnětí svobody s horní hranicí trestní sazby do pěti let.</a:t>
            </a:r>
          </a:p>
          <a:p>
            <a:pPr>
              <a:buFontTx/>
              <a:buChar char="-"/>
            </a:pPr>
            <a:endParaRPr lang="cs-CZ" sz="800" dirty="0" smtClean="0"/>
          </a:p>
          <a:p>
            <a:pPr>
              <a:buFont typeface="Wingdings" charset="2"/>
              <a:buNone/>
            </a:pPr>
            <a:r>
              <a:rPr lang="cs-CZ" b="1" dirty="0" smtClean="0"/>
              <a:t>- Zločiny</a:t>
            </a:r>
            <a:r>
              <a:rPr lang="cs-CZ" dirty="0" smtClean="0"/>
              <a:t> - všechny TČ, které nejsou podle trestního zákona přečiny.</a:t>
            </a:r>
          </a:p>
          <a:p>
            <a:pPr>
              <a:buFont typeface="Wingdings" charset="2"/>
              <a:buNone/>
            </a:pPr>
            <a:endParaRPr lang="cs-CZ" b="1" dirty="0" smtClean="0"/>
          </a:p>
          <a:p>
            <a:pPr>
              <a:buFont typeface="Wingdings" charset="2"/>
              <a:buNone/>
            </a:pPr>
            <a:r>
              <a:rPr lang="cs-CZ" b="1" dirty="0" smtClean="0"/>
              <a:t>- </a:t>
            </a:r>
            <a:r>
              <a:rPr lang="cs-CZ" b="1" dirty="0" smtClean="0"/>
              <a:t>Zvlášť </a:t>
            </a:r>
            <a:r>
              <a:rPr lang="cs-CZ" b="1" dirty="0" smtClean="0"/>
              <a:t>závažné zločiny</a:t>
            </a:r>
            <a:r>
              <a:rPr lang="cs-CZ" dirty="0" smtClean="0"/>
              <a:t> </a:t>
            </a:r>
            <a:r>
              <a:rPr lang="cs-CZ" dirty="0" smtClean="0"/>
              <a:t>- úmyslné TČ, na něž trestní zákon stanoví trest odnětí svobody s horní hranicí trestní sazby nejméně deset let.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Content Placeholder 6" descr="tabule.jpg"/>
          <p:cNvPicPr>
            <a:picLocks noGrp="1" noChangeAspect="1"/>
          </p:cNvPicPr>
          <p:nvPr>
            <p:ph idx="1"/>
          </p:nvPr>
        </p:nvPicPr>
        <p:blipFill>
          <a:blip r:embed="rId2" cstate="print"/>
          <a:srcRect/>
          <a:stretch>
            <a:fillRect/>
          </a:stretch>
        </p:blipFill>
        <p:spPr>
          <a:xfrm>
            <a:off x="179388" y="333375"/>
            <a:ext cx="8164512" cy="633571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cs-CZ" smtClean="0"/>
              <a:t>Subjekt trestného činu</a:t>
            </a:r>
          </a:p>
        </p:txBody>
      </p:sp>
      <p:sp>
        <p:nvSpPr>
          <p:cNvPr id="23555" name="Content Placeholder 2"/>
          <p:cNvSpPr>
            <a:spLocks noGrp="1"/>
          </p:cNvSpPr>
          <p:nvPr>
            <p:ph idx="1"/>
          </p:nvPr>
        </p:nvSpPr>
        <p:spPr/>
        <p:txBody>
          <a:bodyPr/>
          <a:lstStyle/>
          <a:p>
            <a:pPr>
              <a:buFont typeface="Wingdings" charset="2"/>
              <a:buNone/>
            </a:pPr>
            <a:r>
              <a:rPr lang="cs-CZ" smtClean="0"/>
              <a:t>a) </a:t>
            </a:r>
            <a:r>
              <a:rPr lang="cs-CZ" u="sng" smtClean="0"/>
              <a:t>příčetnos</a:t>
            </a:r>
            <a:r>
              <a:rPr lang="cs-CZ" smtClean="0"/>
              <a:t>t (obligatorní znak)</a:t>
            </a:r>
            <a:endParaRPr lang="cs-CZ" b="1" i="1" smtClean="0"/>
          </a:p>
          <a:p>
            <a:pPr>
              <a:buFont typeface="Wingdings" charset="2"/>
              <a:buNone/>
            </a:pPr>
            <a:r>
              <a:rPr lang="cs-CZ" smtClean="0"/>
              <a:t>= způsobilost být subjektem tr. činu závisí na duševních schopnostech pachatele</a:t>
            </a:r>
            <a:endParaRPr lang="cs-CZ" b="1" i="1" smtClean="0"/>
          </a:p>
          <a:p>
            <a:pPr>
              <a:buFont typeface="Wingdings" charset="2"/>
              <a:buNone/>
            </a:pPr>
            <a:r>
              <a:rPr lang="cs-CZ" smtClean="0"/>
              <a:t>- Kdo pro duševní poruchu v době spáchání činu nemohl rozpoznat jeho protiprávnost nebo ovládat své jednání, není za tento čin trestně odpovědný.</a:t>
            </a:r>
          </a:p>
          <a:p>
            <a:endParaRPr lang="cs-CZ"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3050"/>
            <a:ext cx="7378700" cy="852488"/>
          </a:xfrm>
        </p:spPr>
        <p:txBody>
          <a:bodyPr/>
          <a:lstStyle/>
          <a:p>
            <a:r>
              <a:rPr lang="cs-CZ" sz="4000" dirty="0" smtClean="0"/>
              <a:t>Zaviněná nepříčetnost </a:t>
            </a:r>
            <a:r>
              <a:rPr lang="cs-CZ" sz="4000" dirty="0" smtClean="0"/>
              <a:t>– 3 formy:</a:t>
            </a:r>
          </a:p>
        </p:txBody>
      </p:sp>
      <p:sp>
        <p:nvSpPr>
          <p:cNvPr id="24579" name="Content Placeholder 2"/>
          <p:cNvSpPr>
            <a:spLocks noGrp="1"/>
          </p:cNvSpPr>
          <p:nvPr>
            <p:ph idx="1"/>
          </p:nvPr>
        </p:nvSpPr>
        <p:spPr>
          <a:xfrm>
            <a:off x="250825" y="1412875"/>
            <a:ext cx="7585075" cy="5040313"/>
          </a:xfrm>
        </p:spPr>
        <p:txBody>
          <a:bodyPr/>
          <a:lstStyle/>
          <a:p>
            <a:pPr>
              <a:buFont typeface="Wingdings" charset="2"/>
              <a:buNone/>
            </a:pPr>
            <a:r>
              <a:rPr lang="cs-CZ" sz="2800" smtClean="0"/>
              <a:t>1. </a:t>
            </a:r>
            <a:r>
              <a:rPr lang="cs-CZ" sz="2800" u="sng" smtClean="0"/>
              <a:t>Actio in libera causa – dolosa</a:t>
            </a:r>
            <a:r>
              <a:rPr lang="cs-CZ" sz="2800" smtClean="0"/>
              <a:t> (§ 360/2) = úmyslné přivedení se do stavu nepříčetnosti s cílem spáchat v tomto stavu úmyslný tč - přitěžující okolnost, plná tr. odpovědnost)</a:t>
            </a:r>
            <a:endParaRPr lang="cs-CZ" sz="2800" b="1" i="1" smtClean="0"/>
          </a:p>
          <a:p>
            <a:pPr>
              <a:buFont typeface="Wingdings" charset="2"/>
              <a:buNone/>
            </a:pPr>
            <a:r>
              <a:rPr lang="cs-CZ" sz="2800" smtClean="0"/>
              <a:t>2. </a:t>
            </a:r>
            <a:r>
              <a:rPr lang="cs-CZ" sz="2800" u="sng" smtClean="0"/>
              <a:t>Actio in libera causa – culposa</a:t>
            </a:r>
            <a:r>
              <a:rPr lang="cs-CZ" sz="2800" smtClean="0"/>
              <a:t> (§ 360/2) = úmyslné přivedení se do stavu nepříčetnosti s vědomím, že v tomto stavu může spáchat tr. čin, přičemž spoléhá na nepřiměřené důvody, že k činu nedojde - plná tr. odpovědnost za tr. čin z nedbalosti)</a:t>
            </a:r>
            <a:endParaRPr lang="cs-CZ" sz="2800" b="1" i="1" smtClean="0"/>
          </a:p>
          <a:p>
            <a:pPr>
              <a:buFont typeface="Wingdings" charset="2"/>
              <a:buNone/>
            </a:pPr>
            <a:r>
              <a:rPr lang="cs-CZ" sz="2800" b="1" i="1" smtClean="0"/>
              <a:t>3. </a:t>
            </a:r>
            <a:r>
              <a:rPr lang="cs-CZ" sz="2800" u="sng" smtClean="0"/>
              <a:t>Raušdelikt – opilství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260350"/>
            <a:ext cx="7378700" cy="5868988"/>
          </a:xfrm>
        </p:spPr>
        <p:txBody>
          <a:bodyPr/>
          <a:lstStyle/>
          <a:p>
            <a:pPr>
              <a:buFont typeface="Wingdings" charset="2"/>
              <a:buNone/>
            </a:pPr>
            <a:r>
              <a:rPr lang="cs-CZ" b="1" u="sng" smtClean="0"/>
              <a:t>b) věk (obligatorní znak)</a:t>
            </a:r>
            <a:endParaRPr lang="cs-CZ" b="1" i="1" smtClean="0"/>
          </a:p>
          <a:p>
            <a:pPr>
              <a:buFontTx/>
              <a:buChar char="-"/>
            </a:pPr>
            <a:r>
              <a:rPr lang="cs-CZ" smtClean="0"/>
              <a:t>Kdo v době spáchání činu nedovršil čtrnáctý rok svého věku, není trestně odpovědný </a:t>
            </a:r>
          </a:p>
          <a:p>
            <a:pPr>
              <a:buFontTx/>
              <a:buChar char="-"/>
            </a:pPr>
            <a:endParaRPr lang="cs-CZ" sz="800" smtClean="0"/>
          </a:p>
          <a:p>
            <a:pPr>
              <a:buFont typeface="Wingdings" charset="2"/>
              <a:buNone/>
            </a:pPr>
            <a:r>
              <a:rPr lang="cs-CZ" u="sng" smtClean="0"/>
              <a:t>Subjektivní stránka TČ:</a:t>
            </a:r>
          </a:p>
          <a:p>
            <a:pPr>
              <a:buFont typeface="Wingdings" charset="2"/>
              <a:buNone/>
            </a:pPr>
            <a:r>
              <a:rPr lang="cs-CZ" smtClean="0"/>
              <a:t>Zavinění = psychický vztah pachatele k poruše či ohrožení objektu, vyvolanými pachatelovým tr. činem</a:t>
            </a:r>
          </a:p>
          <a:p>
            <a:pPr>
              <a:buFont typeface="Wingdings" charset="2"/>
              <a:buNone/>
            </a:pPr>
            <a:r>
              <a:rPr lang="cs-CZ" b="1" i="1" smtClean="0"/>
              <a:t>- Složka rozumová</a:t>
            </a:r>
          </a:p>
          <a:p>
            <a:pPr>
              <a:buFont typeface="Wingdings" charset="2"/>
              <a:buNone/>
            </a:pPr>
            <a:r>
              <a:rPr lang="cs-CZ" b="1" i="1" smtClean="0"/>
              <a:t>- Složka volní</a:t>
            </a:r>
          </a:p>
          <a:p>
            <a:pPr>
              <a:buFont typeface="Wingdings" charset="2"/>
              <a:buNone/>
            </a:pPr>
            <a:endParaRPr lang="cs-CZ"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7378700" cy="1125538"/>
          </a:xfrm>
        </p:spPr>
        <p:txBody>
          <a:bodyPr/>
          <a:lstStyle/>
          <a:p>
            <a:r>
              <a:rPr lang="cs-CZ" smtClean="0"/>
              <a:t>Formy zavinění – 2 formy:</a:t>
            </a:r>
          </a:p>
        </p:txBody>
      </p:sp>
      <p:sp>
        <p:nvSpPr>
          <p:cNvPr id="26627" name="Content Placeholder 2"/>
          <p:cNvSpPr>
            <a:spLocks noGrp="1"/>
          </p:cNvSpPr>
          <p:nvPr>
            <p:ph idx="1"/>
          </p:nvPr>
        </p:nvSpPr>
        <p:spPr>
          <a:xfrm>
            <a:off x="457200" y="1196975"/>
            <a:ext cx="7378700" cy="5472113"/>
          </a:xfrm>
        </p:spPr>
        <p:txBody>
          <a:bodyPr/>
          <a:lstStyle/>
          <a:p>
            <a:pPr>
              <a:buFont typeface="Wingdings" charset="2"/>
              <a:buNone/>
            </a:pPr>
            <a:r>
              <a:rPr lang="cs-CZ" sz="2800" smtClean="0"/>
              <a:t>1. </a:t>
            </a:r>
            <a:r>
              <a:rPr lang="cs-CZ" sz="2800" b="1" smtClean="0"/>
              <a:t>úmysl</a:t>
            </a:r>
            <a:r>
              <a:rPr lang="cs-CZ" sz="2800" smtClean="0"/>
              <a:t> (přímý a nepřímý) – obsahuje obě složky</a:t>
            </a:r>
            <a:endParaRPr lang="cs-CZ" sz="2800" b="1" i="1" smtClean="0"/>
          </a:p>
          <a:p>
            <a:pPr>
              <a:buFont typeface="Wingdings" charset="2"/>
              <a:buNone/>
            </a:pPr>
            <a:r>
              <a:rPr lang="cs-CZ" sz="2800" smtClean="0"/>
              <a:t>2. </a:t>
            </a:r>
            <a:r>
              <a:rPr lang="cs-CZ" sz="2800" b="1" smtClean="0"/>
              <a:t>nedbalost</a:t>
            </a:r>
            <a:r>
              <a:rPr lang="cs-CZ" sz="2800" smtClean="0"/>
              <a:t> (vědomá a nevědomá) – obsahuje jen složku rozumovou</a:t>
            </a:r>
          </a:p>
          <a:p>
            <a:pPr>
              <a:buFont typeface="Wingdings" charset="2"/>
              <a:buNone/>
            </a:pPr>
            <a:endParaRPr lang="cs-CZ" b="1" i="1" smtClean="0"/>
          </a:p>
          <a:p>
            <a:endParaRPr lang="cs-CZ" smtClean="0"/>
          </a:p>
        </p:txBody>
      </p:sp>
      <p:graphicFrame>
        <p:nvGraphicFramePr>
          <p:cNvPr id="4" name="Table 3"/>
          <p:cNvGraphicFramePr>
            <a:graphicFrameLocks noGrp="1"/>
          </p:cNvGraphicFramePr>
          <p:nvPr/>
        </p:nvGraphicFramePr>
        <p:xfrm>
          <a:off x="250825" y="3141663"/>
          <a:ext cx="7776863" cy="2426418"/>
        </p:xfrm>
        <a:graphic>
          <a:graphicData uri="http://schemas.openxmlformats.org/drawingml/2006/table">
            <a:tbl>
              <a:tblPr firstRow="1" bandRow="1">
                <a:tableStyleId>{5C22544A-7EE6-4342-B048-85BDC9FD1C3A}</a:tableStyleId>
              </a:tblPr>
              <a:tblGrid>
                <a:gridCol w="2641198"/>
                <a:gridCol w="2440713"/>
                <a:gridCol w="2694952"/>
              </a:tblGrid>
              <a:tr h="382086">
                <a:tc>
                  <a:txBody>
                    <a:bodyPr/>
                    <a:lstStyle/>
                    <a:p>
                      <a:r>
                        <a:rPr lang="cs-CZ" dirty="0" smtClean="0"/>
                        <a:t>Forma zavinění</a:t>
                      </a:r>
                      <a:endParaRPr lang="cs-CZ" dirty="0"/>
                    </a:p>
                  </a:txBody>
                  <a:tcPr/>
                </a:tc>
                <a:tc>
                  <a:txBody>
                    <a:bodyPr/>
                    <a:lstStyle/>
                    <a:p>
                      <a:r>
                        <a:rPr lang="cs-CZ" dirty="0" smtClean="0"/>
                        <a:t>Složka vědomostní</a:t>
                      </a:r>
                      <a:endParaRPr lang="cs-CZ" dirty="0"/>
                    </a:p>
                  </a:txBody>
                  <a:tcPr/>
                </a:tc>
                <a:tc>
                  <a:txBody>
                    <a:bodyPr/>
                    <a:lstStyle/>
                    <a:p>
                      <a:r>
                        <a:rPr lang="cs-CZ" dirty="0" smtClean="0"/>
                        <a:t>Složka volní</a:t>
                      </a:r>
                      <a:endParaRPr lang="cs-CZ" dirty="0"/>
                    </a:p>
                  </a:txBody>
                  <a:tcPr/>
                </a:tc>
              </a:tr>
              <a:tr h="382086">
                <a:tc>
                  <a:txBody>
                    <a:bodyPr/>
                    <a:lstStyle/>
                    <a:p>
                      <a:r>
                        <a:rPr lang="cs-CZ" sz="1800" b="1" i="1" kern="1200" dirty="0" smtClean="0">
                          <a:solidFill>
                            <a:schemeClr val="dk1"/>
                          </a:solidFill>
                          <a:latin typeface="+mn-lt"/>
                          <a:ea typeface="+mn-ea"/>
                          <a:cs typeface="+mn-cs"/>
                        </a:rPr>
                        <a:t>Úmysl – přímý</a:t>
                      </a:r>
                      <a:endParaRPr lang="cs-CZ" dirty="0"/>
                    </a:p>
                  </a:txBody>
                  <a:tcPr/>
                </a:tc>
                <a:tc>
                  <a:txBody>
                    <a:bodyPr/>
                    <a:lstStyle/>
                    <a:p>
                      <a:r>
                        <a:rPr lang="cs-CZ" dirty="0" smtClean="0"/>
                        <a:t>Věděl ….</a:t>
                      </a:r>
                      <a:endParaRPr lang="cs-CZ" dirty="0"/>
                    </a:p>
                  </a:txBody>
                  <a:tcPr/>
                </a:tc>
                <a:tc>
                  <a:txBody>
                    <a:bodyPr/>
                    <a:lstStyle/>
                    <a:p>
                      <a:r>
                        <a:rPr lang="cs-CZ" dirty="0" smtClean="0"/>
                        <a:t>Chtěl (kladná vůle)</a:t>
                      </a:r>
                      <a:endParaRPr lang="cs-CZ" dirty="0"/>
                    </a:p>
                  </a:txBody>
                  <a:tcPr/>
                </a:tc>
              </a:tr>
              <a:tr h="382086">
                <a:tc>
                  <a:txBody>
                    <a:bodyPr/>
                    <a:lstStyle/>
                    <a:p>
                      <a:r>
                        <a:rPr lang="cs-CZ" sz="1800" b="1" i="1" kern="1200" dirty="0" smtClean="0">
                          <a:solidFill>
                            <a:schemeClr val="dk1"/>
                          </a:solidFill>
                          <a:latin typeface="+mn-lt"/>
                          <a:ea typeface="+mn-ea"/>
                          <a:cs typeface="+mn-cs"/>
                        </a:rPr>
                        <a:t>Úmysl – nepřímý</a:t>
                      </a:r>
                      <a:endParaRPr lang="cs-CZ" dirty="0"/>
                    </a:p>
                  </a:txBody>
                  <a:tcPr/>
                </a:tc>
                <a:tc>
                  <a:txBody>
                    <a:bodyPr/>
                    <a:lstStyle/>
                    <a:p>
                      <a:r>
                        <a:rPr lang="cs-CZ" dirty="0" smtClean="0"/>
                        <a:t>Věděl</a:t>
                      </a:r>
                      <a:r>
                        <a:rPr lang="cs-CZ" baseline="0" dirty="0" smtClean="0"/>
                        <a:t> …</a:t>
                      </a:r>
                      <a:endParaRPr lang="cs-CZ" dirty="0"/>
                    </a:p>
                  </a:txBody>
                  <a:tcPr/>
                </a:tc>
                <a:tc>
                  <a:txBody>
                    <a:bodyPr/>
                    <a:lstStyle/>
                    <a:p>
                      <a:r>
                        <a:rPr lang="cs-CZ" dirty="0" smtClean="0"/>
                        <a:t>Byl srozuměn</a:t>
                      </a:r>
                      <a:endParaRPr lang="cs-CZ" dirty="0"/>
                    </a:p>
                  </a:txBody>
                  <a:tcPr/>
                </a:tc>
              </a:tr>
              <a:tr h="382086">
                <a:tc>
                  <a:txBody>
                    <a:bodyPr/>
                    <a:lstStyle/>
                    <a:p>
                      <a:r>
                        <a:rPr lang="cs-CZ" b="1" i="1" dirty="0" smtClean="0"/>
                        <a:t>Nedbalost vědomá</a:t>
                      </a:r>
                      <a:endParaRPr lang="cs-CZ" b="1" i="1" dirty="0"/>
                    </a:p>
                  </a:txBody>
                  <a:tcPr/>
                </a:tc>
                <a:tc>
                  <a:txBody>
                    <a:bodyPr/>
                    <a:lstStyle/>
                    <a:p>
                      <a:r>
                        <a:rPr lang="cs-CZ" dirty="0" smtClean="0"/>
                        <a:t>Věděl …</a:t>
                      </a:r>
                      <a:endParaRPr lang="cs-CZ" dirty="0"/>
                    </a:p>
                  </a:txBody>
                  <a:tcPr/>
                </a:tc>
                <a:tc>
                  <a:txBody>
                    <a:bodyPr/>
                    <a:lstStyle/>
                    <a:p>
                      <a:r>
                        <a:rPr lang="cs-CZ" dirty="0" smtClean="0"/>
                        <a:t>Nechtěl, ani nebyl srozuměn</a:t>
                      </a:r>
                      <a:endParaRPr lang="cs-CZ" dirty="0"/>
                    </a:p>
                  </a:txBody>
                  <a:tcPr/>
                </a:tc>
              </a:tr>
              <a:tr h="382086">
                <a:tc>
                  <a:txBody>
                    <a:bodyPr/>
                    <a:lstStyle/>
                    <a:p>
                      <a:r>
                        <a:rPr lang="cs-CZ" b="1" i="1" dirty="0" smtClean="0"/>
                        <a:t>Nedbalost nevědomá</a:t>
                      </a:r>
                      <a:endParaRPr lang="cs-CZ" b="1" i="1" dirty="0"/>
                    </a:p>
                  </a:txBody>
                  <a:tcPr/>
                </a:tc>
                <a:tc>
                  <a:txBody>
                    <a:bodyPr/>
                    <a:lstStyle/>
                    <a:p>
                      <a:r>
                        <a:rPr lang="cs-CZ" dirty="0" smtClean="0"/>
                        <a:t>Nevěděl</a:t>
                      </a:r>
                      <a:r>
                        <a:rPr lang="cs-CZ" baseline="0" dirty="0" smtClean="0"/>
                        <a:t> …</a:t>
                      </a:r>
                      <a:endParaRPr lang="cs-CZ" dirty="0"/>
                    </a:p>
                  </a:txBody>
                  <a:tcPr/>
                </a:tc>
                <a:tc>
                  <a:txBody>
                    <a:bodyPr/>
                    <a:lstStyle/>
                    <a:p>
                      <a:r>
                        <a:rPr lang="cs-CZ" sz="1800" b="0" i="0" kern="1200" dirty="0" smtClean="0">
                          <a:solidFill>
                            <a:schemeClr val="dk1"/>
                          </a:solidFill>
                          <a:latin typeface="+mn-lt"/>
                          <a:ea typeface="+mn-ea"/>
                          <a:cs typeface="+mn-cs"/>
                        </a:rPr>
                        <a:t>Nemohl ani chtít, ani být srozuměn</a:t>
                      </a:r>
                      <a:endParaRPr lang="cs-CZ" b="0" i="0" dirty="0"/>
                    </a:p>
                  </a:txBody>
                  <a:tcPr/>
                </a:tc>
              </a:tr>
            </a:tbl>
          </a:graphicData>
        </a:graphic>
      </p:graphicFrame>
      <p:sp>
        <p:nvSpPr>
          <p:cNvPr id="26654" name="TextBox 4"/>
          <p:cNvSpPr txBox="1">
            <a:spLocks noChangeArrowheads="1"/>
          </p:cNvSpPr>
          <p:nvPr/>
        </p:nvSpPr>
        <p:spPr bwMode="auto">
          <a:xfrm>
            <a:off x="323850" y="5734050"/>
            <a:ext cx="7704138" cy="793750"/>
          </a:xfrm>
          <a:prstGeom prst="rect">
            <a:avLst/>
          </a:prstGeom>
          <a:noFill/>
          <a:ln w="9525">
            <a:noFill/>
            <a:miter lim="800000"/>
            <a:headEnd/>
            <a:tailEnd/>
          </a:ln>
        </p:spPr>
        <p:txBody>
          <a:bodyPr>
            <a:spAutoFit/>
          </a:bodyPr>
          <a:lstStyle/>
          <a:p>
            <a:r>
              <a:rPr lang="cs-CZ" b="1"/>
              <a:t>K trestnosti činu je třeba úmyslného zavinění, nestanoví-li TZ výslovně, že postačí zavinění z nedbalosti.</a:t>
            </a:r>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3050"/>
            <a:ext cx="7378700" cy="923925"/>
          </a:xfrm>
        </p:spPr>
        <p:txBody>
          <a:bodyPr/>
          <a:lstStyle/>
          <a:p>
            <a:r>
              <a:rPr lang="cs-CZ" smtClean="0"/>
              <a:t>Omyl</a:t>
            </a:r>
          </a:p>
        </p:txBody>
      </p:sp>
      <p:sp>
        <p:nvSpPr>
          <p:cNvPr id="27651" name="Content Placeholder 2"/>
          <p:cNvSpPr>
            <a:spLocks noGrp="1"/>
          </p:cNvSpPr>
          <p:nvPr>
            <p:ph idx="1"/>
          </p:nvPr>
        </p:nvSpPr>
        <p:spPr>
          <a:xfrm>
            <a:off x="179388" y="1341438"/>
            <a:ext cx="7921625" cy="5516562"/>
          </a:xfrm>
        </p:spPr>
        <p:txBody>
          <a:bodyPr/>
          <a:lstStyle/>
          <a:p>
            <a:pPr>
              <a:buFont typeface="Wingdings" charset="2"/>
              <a:buNone/>
            </a:pPr>
            <a:r>
              <a:rPr lang="cs-CZ" dirty="0" smtClean="0"/>
              <a:t>= </a:t>
            </a:r>
            <a:r>
              <a:rPr lang="cs-CZ" b="1" i="1" dirty="0" smtClean="0"/>
              <a:t>Rozpor vědomí pachatele a skutečnosti z důvodu, že si nějakou skutečnost neuvědomil anebo proto, že si o ní vytvořil nesprávnou představu </a:t>
            </a:r>
          </a:p>
          <a:p>
            <a:pPr>
              <a:buFont typeface="Wingdings" charset="2"/>
              <a:buNone/>
            </a:pPr>
            <a:r>
              <a:rPr lang="cs-CZ" b="1" u="sng" dirty="0" smtClean="0"/>
              <a:t>Může se týkat:</a:t>
            </a:r>
          </a:p>
          <a:p>
            <a:pPr>
              <a:buFont typeface="Wingdings" charset="2"/>
              <a:buNone/>
            </a:pPr>
            <a:r>
              <a:rPr lang="cs-CZ" dirty="0" smtClean="0"/>
              <a:t>- okolností skutkových</a:t>
            </a:r>
          </a:p>
          <a:p>
            <a:pPr>
              <a:buFont typeface="Wingdings" charset="2"/>
              <a:buNone/>
            </a:pPr>
            <a:r>
              <a:rPr lang="cs-CZ" dirty="0" smtClean="0"/>
              <a:t>- ustanovení právních</a:t>
            </a:r>
          </a:p>
          <a:p>
            <a:pPr>
              <a:buFont typeface="Wingdings" charset="2"/>
              <a:buNone/>
            </a:pPr>
            <a:r>
              <a:rPr lang="cs-CZ" dirty="0" smtClean="0"/>
              <a:t>Rozlišujeme: omyl </a:t>
            </a:r>
            <a:r>
              <a:rPr lang="cs-CZ" b="1" dirty="0" smtClean="0"/>
              <a:t>skutkový</a:t>
            </a:r>
            <a:r>
              <a:rPr lang="cs-CZ" dirty="0" smtClean="0"/>
              <a:t> X omyl </a:t>
            </a:r>
            <a:r>
              <a:rPr lang="cs-CZ" b="1" dirty="0" smtClean="0"/>
              <a:t>právní</a:t>
            </a:r>
            <a:endParaRPr lang="cs-CZ" dirty="0" smtClean="0"/>
          </a:p>
          <a:p>
            <a:pPr>
              <a:buFont typeface="Wingdings" charset="2"/>
              <a:buNone/>
            </a:pPr>
            <a:endParaRPr lang="cs-CZ"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cs-CZ" dirty="0" smtClean="0"/>
              <a:t>Skutkový </a:t>
            </a:r>
            <a:r>
              <a:rPr lang="cs-CZ" dirty="0" smtClean="0"/>
              <a:t>omyl:</a:t>
            </a:r>
            <a:endParaRPr lang="cs-CZ" dirty="0" smtClean="0"/>
          </a:p>
        </p:txBody>
      </p:sp>
      <p:sp>
        <p:nvSpPr>
          <p:cNvPr id="28675" name="Content Placeholder 2"/>
          <p:cNvSpPr>
            <a:spLocks noGrp="1"/>
          </p:cNvSpPr>
          <p:nvPr>
            <p:ph idx="1"/>
          </p:nvPr>
        </p:nvSpPr>
        <p:spPr>
          <a:xfrm>
            <a:off x="395288" y="1412875"/>
            <a:ext cx="7440612" cy="5184775"/>
          </a:xfrm>
        </p:spPr>
        <p:txBody>
          <a:bodyPr/>
          <a:lstStyle/>
          <a:p>
            <a:pPr>
              <a:buFont typeface="Wingdings" charset="2"/>
              <a:buNone/>
            </a:pPr>
            <a:r>
              <a:rPr lang="cs-CZ" smtClean="0"/>
              <a:t>- Skutkový omyl negativní </a:t>
            </a:r>
          </a:p>
          <a:p>
            <a:pPr>
              <a:buFont typeface="Wingdings" charset="2"/>
              <a:buNone/>
            </a:pPr>
            <a:r>
              <a:rPr lang="cs-CZ" smtClean="0"/>
              <a:t>- Skutkový omyl pozitivní </a:t>
            </a:r>
          </a:p>
          <a:p>
            <a:pPr>
              <a:buFont typeface="Wingdings" charset="2"/>
              <a:buNone/>
            </a:pPr>
            <a:endParaRPr lang="cs-CZ" sz="800" b="1" smtClean="0"/>
          </a:p>
          <a:p>
            <a:pPr>
              <a:buFont typeface="Wingdings" charset="2"/>
              <a:buNone/>
            </a:pPr>
            <a:r>
              <a:rPr lang="cs-CZ" b="1" smtClean="0"/>
              <a:t>Zvláštní případy skutkového omylu:</a:t>
            </a:r>
          </a:p>
          <a:p>
            <a:pPr>
              <a:buFont typeface="Wingdings" charset="2"/>
              <a:buNone/>
            </a:pPr>
            <a:r>
              <a:rPr lang="cs-CZ" smtClean="0"/>
              <a:t>- omyl v předmětu útoku</a:t>
            </a:r>
          </a:p>
          <a:p>
            <a:pPr>
              <a:buFont typeface="Wingdings" charset="2"/>
              <a:buNone/>
            </a:pPr>
            <a:r>
              <a:rPr lang="cs-CZ" smtClean="0"/>
              <a:t>- omyl v příčinné souvislosti</a:t>
            </a:r>
          </a:p>
          <a:p>
            <a:pPr>
              <a:buFont typeface="Wingdings" charset="2"/>
              <a:buNone/>
            </a:pPr>
            <a:r>
              <a:rPr lang="cs-CZ" smtClean="0"/>
              <a:t>- aberace</a:t>
            </a:r>
          </a:p>
          <a:p>
            <a:pPr>
              <a:buFont typeface="Wingdings" charset="2"/>
              <a:buNone/>
            </a:pPr>
            <a:r>
              <a:rPr lang="cs-CZ" smtClean="0"/>
              <a:t>- zvláštní případ omylu v kauzálním průběhu </a:t>
            </a:r>
          </a:p>
          <a:p>
            <a:pPr>
              <a:buFont typeface="Wingdings" charset="2"/>
              <a:buNone/>
            </a:pPr>
            <a:endParaRPr lang="cs-CZ" b="1" smtClean="0"/>
          </a:p>
          <a:p>
            <a:pPr>
              <a:buFont typeface="Wingdings" charset="2"/>
              <a:buNone/>
            </a:pPr>
            <a:endParaRPr lang="cs-CZ"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cs-CZ" dirty="0" smtClean="0"/>
              <a:t>Právní </a:t>
            </a:r>
            <a:r>
              <a:rPr lang="cs-CZ" dirty="0" smtClean="0"/>
              <a:t>omyl</a:t>
            </a:r>
            <a:endParaRPr lang="cs-CZ" dirty="0" smtClean="0"/>
          </a:p>
        </p:txBody>
      </p:sp>
      <p:sp>
        <p:nvSpPr>
          <p:cNvPr id="29699" name="Content Placeholder 2"/>
          <p:cNvSpPr>
            <a:spLocks noGrp="1"/>
          </p:cNvSpPr>
          <p:nvPr>
            <p:ph idx="1"/>
          </p:nvPr>
        </p:nvSpPr>
        <p:spPr/>
        <p:txBody>
          <a:bodyPr/>
          <a:lstStyle/>
          <a:p>
            <a:pPr>
              <a:buNone/>
            </a:pPr>
            <a:r>
              <a:rPr lang="cs-CZ" b="1" dirty="0" smtClean="0"/>
              <a:t>-  Právní </a:t>
            </a:r>
            <a:r>
              <a:rPr lang="cs-CZ" b="1" dirty="0" smtClean="0"/>
              <a:t>omyl negativní </a:t>
            </a:r>
            <a:r>
              <a:rPr lang="cs-CZ" dirty="0" smtClean="0"/>
              <a:t>– pachatel neví, že jednaní je trestné</a:t>
            </a:r>
          </a:p>
          <a:p>
            <a:pPr>
              <a:buFontTx/>
              <a:buChar char="-"/>
            </a:pPr>
            <a:endParaRPr lang="cs-CZ" dirty="0" smtClean="0"/>
          </a:p>
          <a:p>
            <a:pPr>
              <a:buFont typeface="Wingdings" charset="2"/>
              <a:buNone/>
            </a:pPr>
            <a:r>
              <a:rPr lang="cs-CZ" b="1" dirty="0" smtClean="0"/>
              <a:t>- </a:t>
            </a:r>
            <a:r>
              <a:rPr lang="cs-CZ" b="1" dirty="0" smtClean="0"/>
              <a:t> Právní </a:t>
            </a:r>
            <a:r>
              <a:rPr lang="cs-CZ" b="1" dirty="0" smtClean="0"/>
              <a:t>omyl pozitivní - </a:t>
            </a:r>
            <a:r>
              <a:rPr lang="cs-CZ" dirty="0" smtClean="0"/>
              <a:t>pachatel se domnívá, že se dopouští TČ porušením povinností, ktoré však právní pořádek vůbec nezná anebo </a:t>
            </a:r>
            <a:r>
              <a:rPr lang="cs-CZ" dirty="0" smtClean="0"/>
              <a:t>jejich porušení </a:t>
            </a:r>
            <a:r>
              <a:rPr lang="cs-CZ" dirty="0" smtClean="0"/>
              <a:t>není trestné.</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9388" y="273050"/>
            <a:ext cx="7993062" cy="1143000"/>
          </a:xfrm>
        </p:spPr>
        <p:txBody>
          <a:bodyPr/>
          <a:lstStyle/>
          <a:p>
            <a:r>
              <a:rPr lang="cs-CZ" sz="3600" smtClean="0"/>
              <a:t>Okolnosti vylučující protiprávnost:</a:t>
            </a:r>
          </a:p>
        </p:txBody>
      </p:sp>
      <p:sp>
        <p:nvSpPr>
          <p:cNvPr id="30723" name="Content Placeholder 2"/>
          <p:cNvSpPr>
            <a:spLocks noGrp="1"/>
          </p:cNvSpPr>
          <p:nvPr>
            <p:ph idx="1"/>
          </p:nvPr>
        </p:nvSpPr>
        <p:spPr>
          <a:xfrm>
            <a:off x="250825" y="1604963"/>
            <a:ext cx="7585075" cy="4992687"/>
          </a:xfrm>
        </p:spPr>
        <p:txBody>
          <a:bodyPr/>
          <a:lstStyle/>
          <a:p>
            <a:pPr>
              <a:buFont typeface="Wingdings" charset="2"/>
              <a:buNone/>
            </a:pPr>
            <a:r>
              <a:rPr lang="cs-CZ" b="1" smtClean="0"/>
              <a:t>Krajní nouze</a:t>
            </a:r>
          </a:p>
          <a:p>
            <a:pPr>
              <a:buFont typeface="Wingdings" charset="2"/>
              <a:buNone/>
            </a:pPr>
            <a:r>
              <a:rPr lang="cs-CZ" sz="2800" i="1" smtClean="0"/>
              <a:t>= Čin jinak trestný, kterým někdo odvrací nebezpečí přímo hrozící zájmu chráněnému trestním zákonem, není trestným činem.</a:t>
            </a:r>
            <a:endParaRPr lang="cs-CZ" sz="2800" smtClean="0"/>
          </a:p>
          <a:p>
            <a:pPr>
              <a:buFont typeface="Wingdings" charset="2"/>
              <a:buNone/>
            </a:pPr>
            <a:r>
              <a:rPr lang="cs-CZ" sz="2800" i="1" smtClean="0"/>
              <a:t>X </a:t>
            </a:r>
            <a:r>
              <a:rPr lang="cs-CZ" sz="2800" smtClean="0"/>
              <a:t>Nejde o krajní nouzi, jestliže bylo možno toto nebezpečí za daných okolností odvrátit jinak anebo způsobený následek je zřejmě stejně závažný nebo ještě závažnější než ten, který hrozil, anebo byl ten, komu nebezpečí hrozilo, povinen je snášet.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681038" y="501650"/>
            <a:ext cx="7797800" cy="1038225"/>
          </a:xfrm>
        </p:spPr>
        <p:txBody>
          <a:bodyPr lIns="92160" tIns="46080" rIns="92160" bIns="46080"/>
          <a:lstStyle/>
          <a:p>
            <a:pP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Vztah trestního práva k neprávním disciplínám:</a:t>
            </a:r>
            <a:endParaRPr lang="en-GB" b="0" smtClean="0"/>
          </a:p>
        </p:txBody>
      </p:sp>
      <p:sp>
        <p:nvSpPr>
          <p:cNvPr id="6146" name="Rectangle 2"/>
          <p:cNvSpPr>
            <a:spLocks noGrp="1" noChangeArrowheads="1"/>
          </p:cNvSpPr>
          <p:nvPr>
            <p:ph type="body" idx="1"/>
          </p:nvPr>
        </p:nvSpPr>
        <p:spPr>
          <a:xfrm>
            <a:off x="685800" y="2060575"/>
            <a:ext cx="7772400" cy="4035425"/>
          </a:xfrm>
        </p:spPr>
        <p:txBody>
          <a:bodyPr lIns="92160" tIns="46080" rIns="92160" bIns="46080"/>
          <a:lstStyle/>
          <a:p>
            <a:pPr eaLnBrk="1">
              <a:lnSpc>
                <a:spcPct val="95000"/>
              </a:lnSpc>
              <a:spcBef>
                <a:spcPts val="900"/>
              </a:spcBef>
              <a:spcAft>
                <a:spcPct val="0"/>
              </a:spcAft>
              <a:buClrTx/>
              <a:buSzPct val="85000"/>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cs-CZ" smtClean="0"/>
              <a:t>Kriminologie</a:t>
            </a:r>
          </a:p>
          <a:p>
            <a:pPr eaLnBrk="1">
              <a:lnSpc>
                <a:spcPct val="95000"/>
              </a:lnSpc>
              <a:spcBef>
                <a:spcPts val="900"/>
              </a:spcBef>
              <a:spcAft>
                <a:spcPct val="0"/>
              </a:spcAft>
              <a:buClr>
                <a:srgbClr val="FFCC66"/>
              </a:buClr>
              <a:buSzPct val="8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GB" smtClean="0"/>
          </a:p>
          <a:p>
            <a:pPr eaLnBrk="1">
              <a:lnSpc>
                <a:spcPct val="95000"/>
              </a:lnSpc>
              <a:spcBef>
                <a:spcPts val="900"/>
              </a:spcBef>
              <a:spcAft>
                <a:spcPct val="0"/>
              </a:spcAft>
              <a:buClrTx/>
              <a:buSzPct val="85000"/>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cs-CZ" smtClean="0"/>
              <a:t>Penologie</a:t>
            </a:r>
          </a:p>
          <a:p>
            <a:pPr eaLnBrk="1">
              <a:lnSpc>
                <a:spcPct val="95000"/>
              </a:lnSpc>
              <a:spcBef>
                <a:spcPts val="900"/>
              </a:spcBef>
              <a:spcAft>
                <a:spcPct val="0"/>
              </a:spcAft>
              <a:buClr>
                <a:srgbClr val="FFCC66"/>
              </a:buClr>
              <a:buSzPct val="8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GB" smtClean="0"/>
          </a:p>
          <a:p>
            <a:pPr eaLnBrk="1">
              <a:lnSpc>
                <a:spcPct val="95000"/>
              </a:lnSpc>
              <a:spcBef>
                <a:spcPts val="9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mtClean="0"/>
              <a:t>Kriminalistika</a:t>
            </a:r>
          </a:p>
          <a:p>
            <a:pPr eaLnBrk="1">
              <a:lnSpc>
                <a:spcPct val="95000"/>
              </a:lnSpc>
              <a:spcBef>
                <a:spcPts val="900"/>
              </a:spcBef>
              <a:spcAft>
                <a:spcPct val="0"/>
              </a:spcAft>
              <a:buClr>
                <a:schemeClr val="bg1"/>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smtClean="0"/>
          </a:p>
          <a:p>
            <a:pPr eaLnBrk="1">
              <a:lnSpc>
                <a:spcPct val="95000"/>
              </a:lnSpc>
              <a:spcBef>
                <a:spcPts val="9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mtClean="0"/>
              <a:t>Forensní disciplíny</a:t>
            </a:r>
            <a:endParaRPr lang="en-GB"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cs-CZ" smtClean="0"/>
              <a:t>Nutná obrana:</a:t>
            </a:r>
          </a:p>
        </p:txBody>
      </p:sp>
      <p:sp>
        <p:nvSpPr>
          <p:cNvPr id="31747" name="Content Placeholder 2"/>
          <p:cNvSpPr>
            <a:spLocks noGrp="1"/>
          </p:cNvSpPr>
          <p:nvPr>
            <p:ph idx="1"/>
          </p:nvPr>
        </p:nvSpPr>
        <p:spPr/>
        <p:txBody>
          <a:bodyPr/>
          <a:lstStyle/>
          <a:p>
            <a:pPr>
              <a:buFont typeface="Wingdings" charset="2"/>
              <a:buNone/>
            </a:pPr>
            <a:r>
              <a:rPr lang="cs-CZ" smtClean="0"/>
              <a:t>= </a:t>
            </a:r>
            <a:r>
              <a:rPr lang="cs-CZ" i="1" smtClean="0"/>
              <a:t>Čin jinak trestný, kterým někdo odvrací přímo hrozící nebo trvající útok na zájem chráněný tímto zákonem, není trestným činem.</a:t>
            </a:r>
          </a:p>
          <a:p>
            <a:pPr>
              <a:buFont typeface="Wingdings" charset="2"/>
              <a:buNone/>
            </a:pPr>
            <a:endParaRPr lang="cs-CZ" i="1" smtClean="0"/>
          </a:p>
          <a:p>
            <a:pPr>
              <a:buFont typeface="Wingdings" charset="2"/>
              <a:buNone/>
            </a:pPr>
            <a:r>
              <a:rPr lang="cs-CZ" smtClean="0"/>
              <a:t>x Nejde o nutnou obranu, byla-li obrana zcela zjevně nepřiměřená způsobu útoku.</a:t>
            </a:r>
          </a:p>
          <a:p>
            <a:endParaRPr lang="cs-CZ"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88913"/>
            <a:ext cx="7378700" cy="936625"/>
          </a:xfrm>
        </p:spPr>
        <p:txBody>
          <a:bodyPr/>
          <a:lstStyle/>
          <a:p>
            <a:r>
              <a:rPr lang="cs-CZ" sz="3600" smtClean="0"/>
              <a:t>Svolení poškozeného</a:t>
            </a:r>
          </a:p>
        </p:txBody>
      </p:sp>
      <p:sp>
        <p:nvSpPr>
          <p:cNvPr id="32771" name="Content Placeholder 2"/>
          <p:cNvSpPr>
            <a:spLocks noGrp="1"/>
          </p:cNvSpPr>
          <p:nvPr>
            <p:ph idx="1"/>
          </p:nvPr>
        </p:nvSpPr>
        <p:spPr>
          <a:xfrm>
            <a:off x="179388" y="1268413"/>
            <a:ext cx="7993062" cy="5589587"/>
          </a:xfrm>
        </p:spPr>
        <p:txBody>
          <a:bodyPr/>
          <a:lstStyle/>
          <a:p>
            <a:pPr>
              <a:buFont typeface="Wingdings" charset="2"/>
              <a:buNone/>
            </a:pPr>
            <a:r>
              <a:rPr lang="cs-CZ" sz="2400" i="1" smtClean="0"/>
              <a:t>(1) TČ nespáchá, kdo jedná na základě svolení osoby, jejíž zájmy, o nichž tato osoba může bez omezení oprávněně rozhodovat, jsou činem dotčeny.</a:t>
            </a:r>
            <a:endParaRPr lang="cs-CZ" sz="2400" smtClean="0"/>
          </a:p>
          <a:p>
            <a:pPr>
              <a:buFont typeface="Wingdings" charset="2"/>
              <a:buNone/>
            </a:pPr>
            <a:r>
              <a:rPr lang="cs-CZ" sz="2400" i="1" smtClean="0"/>
              <a:t>(2) Svolení podle odstavce 1 musí být dáno předem nebo současně s jednáním osoby páchající čin jinak trestný, dobrovolně, určitě, vážně a srozumitelně; je-li takové svolení dáno až po spáchání činu, je pachatel beztrestný, mohl-li důvodně předpokládat, že osoba uvedená v odstavci 1 by tento souhlas jinak udělila vzhledem k okolnostem případu a svým poměrům.</a:t>
            </a:r>
            <a:endParaRPr lang="cs-CZ" sz="2400" smtClean="0"/>
          </a:p>
          <a:p>
            <a:pPr>
              <a:buFont typeface="Wingdings" charset="2"/>
              <a:buNone/>
            </a:pPr>
            <a:r>
              <a:rPr lang="cs-CZ" sz="2400" i="1" smtClean="0"/>
              <a:t>(3) S výjimkou případů svolení k lékařským zákrokům, které jsou v době činu v souladu s právním řádem a poznatky lékařské vědy a praxe, nelze za svolení podle odstavce 1 považovat souhlas k ublížení na zdraví nebo usmrcení.</a:t>
            </a:r>
            <a:endParaRPr lang="cs-CZ" sz="2400" smtClean="0"/>
          </a:p>
          <a:p>
            <a:endParaRPr lang="cs-CZ"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cs-CZ" smtClean="0"/>
              <a:t>Přípustné riziko</a:t>
            </a:r>
          </a:p>
        </p:txBody>
      </p:sp>
      <p:sp>
        <p:nvSpPr>
          <p:cNvPr id="33795" name="Content Placeholder 2"/>
          <p:cNvSpPr>
            <a:spLocks noGrp="1"/>
          </p:cNvSpPr>
          <p:nvPr>
            <p:ph idx="1"/>
          </p:nvPr>
        </p:nvSpPr>
        <p:spPr>
          <a:xfrm>
            <a:off x="323850" y="1412875"/>
            <a:ext cx="7512050" cy="5184775"/>
          </a:xfrm>
        </p:spPr>
        <p:txBody>
          <a:bodyPr/>
          <a:lstStyle/>
          <a:p>
            <a:pPr algn="just">
              <a:buFont typeface="Wingdings" charset="2"/>
              <a:buNone/>
            </a:pPr>
            <a:r>
              <a:rPr lang="cs-CZ" i="1" smtClean="0"/>
              <a:t>„Trestný čin nespáchá, kdo v souladu s dosaženým stavem poznání a informacemi, které měl v době svého rozhodování o dalším postupu, vykonává v rámci svého zaměstnání, povolání, postavení nebo funkce společensky prospěšnou činnost, kterou ohrozí nebo poruší zájem chráněný trestním zákonem, nelze-li společensky prospěšného výsledku dosáhnout jinak.“     </a:t>
            </a:r>
            <a:endParaRPr lang="cs-CZ" smtClean="0"/>
          </a:p>
          <a:p>
            <a:endParaRPr lang="cs-CZ"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23850" y="692150"/>
            <a:ext cx="7512050" cy="5761038"/>
          </a:xfrm>
        </p:spPr>
        <p:txBody>
          <a:bodyPr/>
          <a:lstStyle/>
          <a:p>
            <a:pPr algn="just">
              <a:buFont typeface="Wingdings" charset="2"/>
              <a:buNone/>
            </a:pPr>
            <a:r>
              <a:rPr lang="cs-CZ" i="1" smtClean="0"/>
              <a:t>X 	„Nejde o přípustné riziko, jestliže taková činnost ohrozí život nebo zdraví člověka, aniž by jím byl dán k ní v souladu s jiným právním předpisem souhlas, nebo výsledek, k němuž směřuje, zcela zřejmě neodpovídá míře rizika, anebo provádění této činnosti zřejmě odporuje požadavkům jiného právního předpisu, veřejnému zájmu, zásadám lidskosti nebo se příčí dobrým mravům.“</a:t>
            </a:r>
            <a:endParaRPr lang="cs-CZ"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7200" y="476250"/>
            <a:ext cx="7378700" cy="5653088"/>
          </a:xfrm>
        </p:spPr>
        <p:txBody>
          <a:bodyPr/>
          <a:lstStyle/>
          <a:p>
            <a:pPr>
              <a:buFont typeface="Wingdings" charset="2"/>
              <a:buNone/>
            </a:pPr>
            <a:r>
              <a:rPr lang="cs-CZ" u="sng" dirty="0" smtClean="0"/>
              <a:t>Oprávněné použití zbraně:</a:t>
            </a:r>
          </a:p>
          <a:p>
            <a:pPr>
              <a:buFont typeface="Wingdings" charset="2"/>
              <a:buNone/>
            </a:pPr>
            <a:r>
              <a:rPr lang="cs-CZ" i="1" dirty="0" smtClean="0"/>
              <a:t>Trestný čin nespáchá, kdo použije zbraně v mezích zmocnění příslušných zákonných předpisů.</a:t>
            </a:r>
          </a:p>
          <a:p>
            <a:pPr>
              <a:buFont typeface="Wingdings" charset="2"/>
              <a:buNone/>
            </a:pPr>
            <a:endParaRPr lang="cs-CZ" i="1" dirty="0" smtClean="0"/>
          </a:p>
          <a:p>
            <a:pPr>
              <a:buFont typeface="Wingdings" charset="2"/>
              <a:buNone/>
            </a:pPr>
            <a:r>
              <a:rPr lang="cs-CZ" u="sng" dirty="0" smtClean="0"/>
              <a:t>Vývojová stádia tr. </a:t>
            </a:r>
            <a:r>
              <a:rPr lang="cs-CZ" u="sng" dirty="0" smtClean="0"/>
              <a:t>činnosti</a:t>
            </a:r>
            <a:r>
              <a:rPr lang="cs-CZ" u="sng" dirty="0" smtClean="0"/>
              <a:t>:</a:t>
            </a:r>
          </a:p>
          <a:p>
            <a:pPr>
              <a:buFont typeface="Wingdings" charset="2"/>
              <a:buNone/>
            </a:pPr>
            <a:r>
              <a:rPr lang="cs-CZ" i="1" dirty="0" smtClean="0"/>
              <a:t>- Příprava</a:t>
            </a:r>
          </a:p>
          <a:p>
            <a:pPr>
              <a:buFont typeface="Wingdings" charset="2"/>
              <a:buNone/>
            </a:pPr>
            <a:r>
              <a:rPr lang="cs-CZ" i="1" dirty="0" smtClean="0"/>
              <a:t>- Pokus</a:t>
            </a:r>
          </a:p>
          <a:p>
            <a:pPr>
              <a:buFont typeface="Wingdings" charset="2"/>
              <a:buNone/>
            </a:pPr>
            <a:r>
              <a:rPr lang="cs-CZ" i="1" dirty="0" smtClean="0"/>
              <a:t>- Dokonaný čin</a:t>
            </a:r>
          </a:p>
          <a:p>
            <a:pPr>
              <a:buFont typeface="Wingdings" charset="2"/>
              <a:buNone/>
            </a:pPr>
            <a:endParaRPr lang="cs-CZ"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cs-CZ" smtClean="0"/>
              <a:t>Příprava k trestnému činu</a:t>
            </a:r>
          </a:p>
        </p:txBody>
      </p:sp>
      <p:sp>
        <p:nvSpPr>
          <p:cNvPr id="36867" name="Content Placeholder 2"/>
          <p:cNvSpPr>
            <a:spLocks noGrp="1"/>
          </p:cNvSpPr>
          <p:nvPr>
            <p:ph idx="1"/>
          </p:nvPr>
        </p:nvSpPr>
        <p:spPr/>
        <p:txBody>
          <a:bodyPr/>
          <a:lstStyle/>
          <a:p>
            <a:pPr>
              <a:buFont typeface="Wingdings" charset="2"/>
              <a:buNone/>
            </a:pPr>
            <a:r>
              <a:rPr lang="cs-CZ" smtClean="0"/>
              <a:t>= první trestněprávně relevantní stadium na cestě od  úmyslu spáchat TČ ke spáchání TČ.</a:t>
            </a:r>
            <a:endParaRPr lang="cs-CZ" b="1" u="sng" smtClean="0"/>
          </a:p>
          <a:p>
            <a:pPr>
              <a:buFont typeface="Wingdings" charset="2"/>
              <a:buNone/>
            </a:pPr>
            <a:r>
              <a:rPr lang="cs-CZ" smtClean="0"/>
              <a:t>- je trestná </a:t>
            </a:r>
            <a:r>
              <a:rPr lang="cs-CZ" i="1" smtClean="0"/>
              <a:t>pouze v případech</a:t>
            </a:r>
            <a:r>
              <a:rPr lang="cs-CZ" smtClean="0"/>
              <a:t> uvedených ve zvláštní části trestního zákoníku nebo v jiných zákonech vymezujících trestné činy, avšak jen </a:t>
            </a:r>
            <a:r>
              <a:rPr lang="cs-CZ" i="1" smtClean="0"/>
              <a:t>pokud jde o zvlášť závažný zločin</a:t>
            </a:r>
            <a:r>
              <a:rPr lang="cs-CZ"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cs-CZ" smtClean="0"/>
              <a:t>POKUS TRESTNÉHO ČINU</a:t>
            </a:r>
            <a:r>
              <a:rPr lang="cs-CZ" u="sng" smtClean="0"/>
              <a:t/>
            </a:r>
            <a:br>
              <a:rPr lang="cs-CZ" u="sng" smtClean="0"/>
            </a:br>
            <a:endParaRPr lang="cs-CZ" smtClean="0"/>
          </a:p>
        </p:txBody>
      </p:sp>
      <p:sp>
        <p:nvSpPr>
          <p:cNvPr id="37891" name="Content Placeholder 2"/>
          <p:cNvSpPr>
            <a:spLocks noGrp="1"/>
          </p:cNvSpPr>
          <p:nvPr>
            <p:ph idx="1"/>
          </p:nvPr>
        </p:nvSpPr>
        <p:spPr>
          <a:xfrm>
            <a:off x="457200" y="1412875"/>
            <a:ext cx="7378700" cy="5111750"/>
          </a:xfrm>
        </p:spPr>
        <p:txBody>
          <a:bodyPr/>
          <a:lstStyle/>
          <a:p>
            <a:pPr>
              <a:buFont typeface="Wingdings" charset="2"/>
              <a:buNone/>
            </a:pPr>
            <a:r>
              <a:rPr lang="cs-CZ" smtClean="0"/>
              <a:t>=  jednání, které bezprostředně směřuje k dokonání TČ </a:t>
            </a:r>
          </a:p>
          <a:p>
            <a:pPr>
              <a:buFontTx/>
              <a:buChar char="-"/>
            </a:pPr>
            <a:r>
              <a:rPr lang="cs-CZ" smtClean="0"/>
              <a:t>trestnost pokusu je dána u všech úmyslných trestných činů </a:t>
            </a:r>
          </a:p>
          <a:p>
            <a:pPr>
              <a:buFontTx/>
              <a:buChar char="-"/>
            </a:pPr>
            <a:endParaRPr lang="cs-CZ" sz="1000" smtClean="0"/>
          </a:p>
          <a:p>
            <a:pPr>
              <a:buFont typeface="Wingdings" charset="2"/>
              <a:buNone/>
            </a:pPr>
            <a:r>
              <a:rPr lang="cs-CZ" smtClean="0"/>
              <a:t>1) jednání bezprostředně směřující k dokonání TČ</a:t>
            </a:r>
          </a:p>
          <a:p>
            <a:pPr>
              <a:buFont typeface="Wingdings" charset="2"/>
              <a:buNone/>
            </a:pPr>
            <a:r>
              <a:rPr lang="cs-CZ" smtClean="0"/>
              <a:t>2) úmysl spáchat TČ</a:t>
            </a:r>
          </a:p>
          <a:p>
            <a:pPr>
              <a:buFont typeface="Wingdings" charset="2"/>
              <a:buNone/>
            </a:pPr>
            <a:r>
              <a:rPr lang="cs-CZ" b="1" smtClean="0"/>
              <a:t>3) nedostatek účinku (následku)</a:t>
            </a:r>
            <a:endParaRPr lang="cs-CZ" smtClean="0"/>
          </a:p>
          <a:p>
            <a:pPr>
              <a:buFont typeface="Wingdings" charset="2"/>
              <a:buNone/>
            </a:pPr>
            <a:endParaRPr lang="cs-CZ" smtClean="0"/>
          </a:p>
          <a:p>
            <a:pPr>
              <a:buFont typeface="Wingdings" charset="2"/>
              <a:buNone/>
            </a:pPr>
            <a:endParaRPr lang="cs-CZ" smtClean="0"/>
          </a:p>
          <a:p>
            <a:pPr>
              <a:buFont typeface="Wingdings" charset="2"/>
              <a:buNone/>
            </a:pPr>
            <a:endParaRPr lang="cs-CZ"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620713"/>
            <a:ext cx="7378700" cy="1152525"/>
          </a:xfrm>
        </p:spPr>
        <p:txBody>
          <a:bodyPr/>
          <a:lstStyle/>
          <a:p>
            <a:pPr algn="ctr"/>
            <a:r>
              <a:rPr lang="cs-CZ" smtClean="0"/>
              <a:t>NEZPŮSOBILÁ PŘÍPRAVA a NEZPŮSOBILÝ POKUS</a:t>
            </a:r>
            <a:br>
              <a:rPr lang="cs-CZ" smtClean="0"/>
            </a:br>
            <a:endParaRPr lang="cs-CZ" smtClean="0"/>
          </a:p>
        </p:txBody>
      </p:sp>
      <p:sp>
        <p:nvSpPr>
          <p:cNvPr id="38915" name="Content Placeholder 2"/>
          <p:cNvSpPr>
            <a:spLocks noGrp="1"/>
          </p:cNvSpPr>
          <p:nvPr>
            <p:ph idx="1"/>
          </p:nvPr>
        </p:nvSpPr>
        <p:spPr>
          <a:xfrm>
            <a:off x="457200" y="2420938"/>
            <a:ext cx="7378700" cy="3708400"/>
          </a:xfrm>
        </p:spPr>
        <p:txBody>
          <a:bodyPr/>
          <a:lstStyle/>
          <a:p>
            <a:pPr>
              <a:buFont typeface="Wingdings" charset="2"/>
              <a:buNone/>
            </a:pPr>
            <a:r>
              <a:rPr lang="cs-CZ" smtClean="0"/>
              <a:t>- </a:t>
            </a:r>
            <a:r>
              <a:rPr lang="cs-CZ" b="1" smtClean="0"/>
              <a:t>na nezpůsobilém předmětu útoku </a:t>
            </a:r>
          </a:p>
          <a:p>
            <a:pPr>
              <a:buFont typeface="Wingdings" charset="2"/>
              <a:buNone/>
            </a:pPr>
            <a:endParaRPr lang="cs-CZ" b="1" smtClean="0"/>
          </a:p>
          <a:p>
            <a:pPr>
              <a:buFont typeface="Wingdings" charset="2"/>
              <a:buNone/>
            </a:pPr>
            <a:r>
              <a:rPr lang="cs-CZ" smtClean="0"/>
              <a:t>- </a:t>
            </a:r>
            <a:r>
              <a:rPr lang="cs-CZ" b="1" smtClean="0"/>
              <a:t>nezpůsobilými prostředky</a:t>
            </a:r>
            <a:r>
              <a:rPr lang="cs-CZ" smtClean="0"/>
              <a:t> </a:t>
            </a:r>
          </a:p>
          <a:p>
            <a:pPr>
              <a:buFont typeface="Wingdings" charset="2"/>
              <a:buNone/>
            </a:pPr>
            <a:endParaRPr lang="cs-CZ" smtClean="0"/>
          </a:p>
          <a:p>
            <a:pPr>
              <a:buFont typeface="Wingdings" charset="2"/>
              <a:buNone/>
            </a:pPr>
            <a:r>
              <a:rPr lang="cs-CZ" smtClean="0"/>
              <a:t>- </a:t>
            </a:r>
            <a:r>
              <a:rPr lang="cs-CZ" b="1" smtClean="0"/>
              <a:t>nezpůsobilým subjektem TČ</a:t>
            </a:r>
            <a:r>
              <a:rPr lang="cs-CZ" smtClean="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476250"/>
            <a:ext cx="7378700" cy="939800"/>
          </a:xfrm>
        </p:spPr>
        <p:txBody>
          <a:bodyPr/>
          <a:lstStyle/>
          <a:p>
            <a:pPr algn="ctr"/>
            <a:r>
              <a:rPr lang="cs-CZ" sz="3200" smtClean="0"/>
              <a:t/>
            </a:r>
            <a:br>
              <a:rPr lang="cs-CZ" sz="3200" smtClean="0"/>
            </a:br>
            <a:r>
              <a:rPr lang="cs-CZ" sz="3200" smtClean="0"/>
              <a:t>ZÁNIK TRESTNOSTI PŘÍPRAVY A POKUSU</a:t>
            </a:r>
            <a:r>
              <a:rPr lang="cs-CZ" smtClean="0"/>
              <a:t/>
            </a:r>
            <a:br>
              <a:rPr lang="cs-CZ" smtClean="0"/>
            </a:br>
            <a:endParaRPr lang="cs-CZ" smtClean="0"/>
          </a:p>
        </p:txBody>
      </p:sp>
      <p:sp>
        <p:nvSpPr>
          <p:cNvPr id="39939" name="Content Placeholder 2"/>
          <p:cNvSpPr>
            <a:spLocks noGrp="1"/>
          </p:cNvSpPr>
          <p:nvPr>
            <p:ph idx="1"/>
          </p:nvPr>
        </p:nvSpPr>
        <p:spPr>
          <a:xfrm>
            <a:off x="457200" y="1604963"/>
            <a:ext cx="7570788" cy="4524375"/>
          </a:xfrm>
        </p:spPr>
        <p:txBody>
          <a:bodyPr/>
          <a:lstStyle/>
          <a:p>
            <a:pPr>
              <a:buFont typeface="Wingdings" charset="2"/>
              <a:buNone/>
            </a:pPr>
            <a:r>
              <a:rPr lang="cs-CZ" b="1" smtClean="0"/>
              <a:t>1. Dobrovolným upuštěním od dalšího jednání</a:t>
            </a:r>
            <a:r>
              <a:rPr lang="cs-CZ" smtClean="0"/>
              <a:t> směřujícího k spáchání </a:t>
            </a:r>
            <a:r>
              <a:rPr lang="cs-CZ" b="1" smtClean="0"/>
              <a:t>zvlášť závažného zločinu </a:t>
            </a:r>
            <a:r>
              <a:rPr lang="cs-CZ" smtClean="0"/>
              <a:t>a odstranění nebezpečí, které vzniklo chráněnému zájmu.</a:t>
            </a:r>
          </a:p>
          <a:p>
            <a:pPr>
              <a:buFont typeface="Wingdings" charset="2"/>
              <a:buNone/>
            </a:pPr>
            <a:endParaRPr lang="cs-CZ" smtClean="0"/>
          </a:p>
          <a:p>
            <a:pPr>
              <a:buFont typeface="Wingdings" charset="2"/>
              <a:buNone/>
            </a:pPr>
            <a:r>
              <a:rPr lang="cs-CZ" smtClean="0"/>
              <a:t>2. </a:t>
            </a:r>
            <a:r>
              <a:rPr lang="cs-CZ" b="1" smtClean="0"/>
              <a:t>Dobrovolným včasným oznámením.</a:t>
            </a:r>
          </a:p>
          <a:p>
            <a:pPr>
              <a:buFont typeface="Wingdings" charset="2"/>
              <a:buNone/>
            </a:pPr>
            <a:r>
              <a:rPr lang="cs-CZ" b="1" smtClean="0"/>
              <a:t>3. Promlčením trestní odpovědnosti.</a:t>
            </a:r>
            <a:endParaRPr lang="cs-CZ"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333375"/>
            <a:ext cx="7378700" cy="1082675"/>
          </a:xfrm>
        </p:spPr>
        <p:txBody>
          <a:bodyPr/>
          <a:lstStyle/>
          <a:p>
            <a:pPr algn="ctr"/>
            <a:r>
              <a:rPr lang="cs-CZ" sz="3600" smtClean="0"/>
              <a:t/>
            </a:r>
            <a:br>
              <a:rPr lang="cs-CZ" sz="3600" smtClean="0"/>
            </a:br>
            <a:r>
              <a:rPr lang="cs-CZ" sz="3600" smtClean="0"/>
              <a:t>POJEM A FORMY TRESTNÉ SOUČINNOSTI</a:t>
            </a:r>
            <a:br>
              <a:rPr lang="cs-CZ" sz="3600" smtClean="0"/>
            </a:br>
            <a:endParaRPr lang="cs-CZ" sz="3600" smtClean="0"/>
          </a:p>
        </p:txBody>
      </p:sp>
      <p:sp>
        <p:nvSpPr>
          <p:cNvPr id="40963" name="Content Placeholder 2"/>
          <p:cNvSpPr>
            <a:spLocks noGrp="1"/>
          </p:cNvSpPr>
          <p:nvPr>
            <p:ph idx="1"/>
          </p:nvPr>
        </p:nvSpPr>
        <p:spPr/>
        <p:txBody>
          <a:bodyPr/>
          <a:lstStyle/>
          <a:p>
            <a:pPr>
              <a:buFont typeface="Wingdings" charset="2"/>
              <a:buNone/>
            </a:pPr>
            <a:r>
              <a:rPr lang="cs-CZ" smtClean="0"/>
              <a:t>- Formy </a:t>
            </a:r>
            <a:r>
              <a:rPr lang="cs-CZ" b="1" smtClean="0"/>
              <a:t>obecné</a:t>
            </a:r>
            <a:r>
              <a:rPr lang="cs-CZ" smtClean="0"/>
              <a:t>:</a:t>
            </a:r>
            <a:endParaRPr lang="cs-CZ" sz="3600" smtClean="0"/>
          </a:p>
          <a:p>
            <a:pPr lvl="1">
              <a:buClr>
                <a:schemeClr val="bg1"/>
              </a:buClr>
              <a:buFont typeface="Arial" charset="0"/>
              <a:buChar char="•"/>
            </a:pPr>
            <a:r>
              <a:rPr lang="cs-CZ" smtClean="0"/>
              <a:t>spolupachatelství (§ 23)</a:t>
            </a:r>
            <a:endParaRPr lang="cs-CZ" sz="3200" smtClean="0"/>
          </a:p>
          <a:p>
            <a:pPr lvl="1">
              <a:buClr>
                <a:schemeClr val="bg1"/>
              </a:buClr>
              <a:buFont typeface="Arial" charset="0"/>
              <a:buChar char="•"/>
            </a:pPr>
            <a:r>
              <a:rPr lang="cs-CZ" smtClean="0"/>
              <a:t>organizátorství, návod, pomoc (§ 24/1)</a:t>
            </a:r>
          </a:p>
          <a:p>
            <a:pPr lvl="1">
              <a:buClr>
                <a:schemeClr val="bg1"/>
              </a:buClr>
              <a:buFont typeface="Symbol" charset="2"/>
              <a:buNone/>
            </a:pPr>
            <a:endParaRPr lang="cs-CZ" sz="3200" smtClean="0"/>
          </a:p>
          <a:p>
            <a:pPr>
              <a:buFont typeface="Wingdings" charset="2"/>
              <a:buNone/>
            </a:pPr>
            <a:r>
              <a:rPr lang="cs-CZ" smtClean="0"/>
              <a:t>- Formy </a:t>
            </a:r>
            <a:r>
              <a:rPr lang="cs-CZ" b="1" smtClean="0"/>
              <a:t>zvláštní</a:t>
            </a:r>
            <a:r>
              <a:rPr lang="cs-CZ" smtClean="0"/>
              <a:t>:</a:t>
            </a:r>
            <a:endParaRPr lang="cs-CZ" sz="3600" smtClean="0"/>
          </a:p>
          <a:p>
            <a:pPr lvl="1">
              <a:buClr>
                <a:schemeClr val="bg1"/>
              </a:buClr>
              <a:buFont typeface="Arial" charset="0"/>
              <a:buChar char="•"/>
            </a:pPr>
            <a:r>
              <a:rPr lang="cs-CZ" smtClean="0"/>
              <a:t>organizovaná zločinecká skupina a některé formy trestné součinnosti (hl. X., odd. 7., 8. zvláštní části)</a:t>
            </a:r>
            <a:endParaRPr lang="cs-CZ" sz="3200" smtClean="0"/>
          </a:p>
          <a:p>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681038" y="501650"/>
            <a:ext cx="7797800" cy="1038225"/>
          </a:xfrm>
        </p:spPr>
        <p:txBody>
          <a:bodyPr lIns="92160" tIns="46080" rIns="92160" bIns="46080"/>
          <a:lstStyle/>
          <a:p>
            <a:pP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Trestní právo hmotné </a:t>
            </a:r>
            <a:br>
              <a:rPr lang="cs-CZ" b="0" smtClean="0"/>
            </a:br>
            <a:r>
              <a:rPr lang="cs-CZ" b="0" smtClean="0"/>
              <a:t>X trestní právo procesní</a:t>
            </a:r>
            <a:endParaRPr lang="en-GB" b="0" smtClean="0"/>
          </a:p>
        </p:txBody>
      </p:sp>
      <p:sp>
        <p:nvSpPr>
          <p:cNvPr id="7170" name="Rectangle 2"/>
          <p:cNvSpPr>
            <a:spLocks noGrp="1" noChangeArrowheads="1"/>
          </p:cNvSpPr>
          <p:nvPr>
            <p:ph type="body" idx="1"/>
          </p:nvPr>
        </p:nvSpPr>
        <p:spPr>
          <a:xfrm>
            <a:off x="684213" y="1700213"/>
            <a:ext cx="7772400" cy="4681537"/>
          </a:xfrm>
        </p:spPr>
        <p:txBody>
          <a:bodyPr lIns="92160" tIns="46080" rIns="92160" bIns="46080"/>
          <a:lstStyle/>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z="2800" smtClean="0"/>
              <a:t>TPH – stanovuje, co je trestným činem a 			jakou sankci za něj uložit</a:t>
            </a:r>
          </a:p>
          <a:p>
            <a:pPr eaLnBrk="1">
              <a:lnSpc>
                <a:spcPct val="75000"/>
              </a:lnSpc>
              <a:spcBef>
                <a:spcPts val="800"/>
              </a:spcBef>
              <a:spcAft>
                <a:spcPct val="0"/>
              </a:spcAft>
              <a:buClr>
                <a:schemeClr val="bg1"/>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z="2800" smtClean="0"/>
              <a:t>TPP – upravuje trestní řízení (procedurální 		postup)</a:t>
            </a:r>
          </a:p>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z="2800" smtClean="0"/>
              <a:t>TPP stanoví pravidla pro uplatnění TPH</a:t>
            </a:r>
          </a:p>
          <a:p>
            <a:pPr eaLnBrk="1">
              <a:lnSpc>
                <a:spcPct val="75000"/>
              </a:lnSpc>
              <a:spcBef>
                <a:spcPts val="800"/>
              </a:spcBef>
              <a:spcAft>
                <a:spcPct val="0"/>
              </a:spcAft>
              <a:buClr>
                <a:schemeClr val="bg1"/>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1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260350"/>
            <a:ext cx="7378700" cy="6192838"/>
          </a:xfrm>
        </p:spPr>
        <p:txBody>
          <a:bodyPr/>
          <a:lstStyle/>
          <a:p>
            <a:pPr>
              <a:buFont typeface="Wingdings" charset="2"/>
              <a:buNone/>
            </a:pPr>
            <a:r>
              <a:rPr lang="cs-CZ" sz="3000" b="1" smtClean="0"/>
              <a:t>- </a:t>
            </a:r>
            <a:r>
              <a:rPr lang="cs-CZ" sz="3000" b="1" u="sng" smtClean="0"/>
              <a:t>Spolupachatelství</a:t>
            </a:r>
            <a:r>
              <a:rPr lang="cs-CZ" sz="3000" b="1" smtClean="0"/>
              <a:t> </a:t>
            </a:r>
            <a:r>
              <a:rPr lang="cs-CZ" sz="3000" smtClean="0"/>
              <a:t>= společné úmyslné jednání 2 či více osob, přímo zaměřené proti objektu téhož TČ</a:t>
            </a:r>
          </a:p>
          <a:p>
            <a:pPr>
              <a:buFont typeface="Wingdings" charset="2"/>
              <a:buNone/>
            </a:pPr>
            <a:r>
              <a:rPr lang="cs-CZ" sz="3000" smtClean="0"/>
              <a:t>- </a:t>
            </a:r>
            <a:r>
              <a:rPr lang="cs-CZ" sz="3000" b="1" u="sng" smtClean="0"/>
              <a:t>Organizátorství</a:t>
            </a:r>
            <a:r>
              <a:rPr lang="cs-CZ" sz="3000" smtClean="0"/>
              <a:t> </a:t>
            </a:r>
            <a:r>
              <a:rPr lang="cs-CZ" sz="3000" b="1" smtClean="0"/>
              <a:t>( § 24/1a) TZ) </a:t>
            </a:r>
            <a:r>
              <a:rPr lang="cs-CZ" sz="3000" smtClean="0"/>
              <a:t>= znakem je zosnování, tj. iniciace, plánování trestné činnosti hlavní anebo řízení  TČ</a:t>
            </a:r>
          </a:p>
          <a:p>
            <a:pPr>
              <a:buFont typeface="Wingdings" charset="2"/>
              <a:buNone/>
            </a:pPr>
            <a:r>
              <a:rPr lang="cs-CZ" sz="3000" b="1" smtClean="0"/>
              <a:t>- </a:t>
            </a:r>
            <a:r>
              <a:rPr lang="cs-CZ" sz="3000" b="1" u="sng" smtClean="0"/>
              <a:t>Návod</a:t>
            </a:r>
            <a:r>
              <a:rPr lang="cs-CZ" sz="3000" b="1" smtClean="0"/>
              <a:t> ( § 24/1b) TZ) </a:t>
            </a:r>
            <a:r>
              <a:rPr lang="cs-CZ" sz="3000" smtClean="0"/>
              <a:t>= vzbuzení rozhodnutí v jiném spáchat hlavní TČ</a:t>
            </a:r>
          </a:p>
          <a:p>
            <a:pPr>
              <a:buFont typeface="Wingdings" charset="2"/>
              <a:buNone/>
            </a:pPr>
            <a:r>
              <a:rPr lang="cs-CZ" sz="3000" smtClean="0"/>
              <a:t>- </a:t>
            </a:r>
            <a:r>
              <a:rPr lang="cs-CZ" sz="3000" u="sng" smtClean="0"/>
              <a:t>P</a:t>
            </a:r>
            <a:r>
              <a:rPr lang="cs-CZ" sz="3000" b="1" u="sng" smtClean="0"/>
              <a:t>omoc</a:t>
            </a:r>
            <a:r>
              <a:rPr lang="cs-CZ" sz="3000" b="1" smtClean="0"/>
              <a:t> ( § 24/1c) TZ)</a:t>
            </a:r>
            <a:r>
              <a:rPr lang="cs-CZ" sz="3000" smtClean="0"/>
              <a:t> = vytváření podmínek TČ, které činí její spáchání snadnějším, než kdyby takovéto pomoci nebylo</a:t>
            </a:r>
          </a:p>
          <a:p>
            <a:pPr>
              <a:buFont typeface="Wingdings" charset="2"/>
              <a:buNone/>
            </a:pPr>
            <a:endParaRPr lang="cs-CZ"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3050"/>
            <a:ext cx="7378700" cy="1500188"/>
          </a:xfrm>
        </p:spPr>
        <p:txBody>
          <a:bodyPr/>
          <a:lstStyle/>
          <a:p>
            <a:pPr algn="ctr"/>
            <a:r>
              <a:rPr lang="cs-CZ" sz="3200" smtClean="0"/>
              <a:t/>
            </a:r>
            <a:br>
              <a:rPr lang="cs-CZ" sz="3200" smtClean="0"/>
            </a:br>
            <a:r>
              <a:rPr lang="cs-CZ" sz="3200" smtClean="0"/>
              <a:t>Pachatelství trestného činu spáchaného ve prospěch organizované zločinecké skupiny</a:t>
            </a:r>
            <a:r>
              <a:rPr lang="cs-CZ" sz="4800" smtClean="0"/>
              <a:t/>
            </a:r>
            <a:br>
              <a:rPr lang="cs-CZ" sz="4800" smtClean="0"/>
            </a:br>
            <a:endParaRPr lang="cs-CZ" smtClean="0"/>
          </a:p>
        </p:txBody>
      </p:sp>
      <p:sp>
        <p:nvSpPr>
          <p:cNvPr id="43011" name="Content Placeholder 2"/>
          <p:cNvSpPr>
            <a:spLocks noGrp="1"/>
          </p:cNvSpPr>
          <p:nvPr>
            <p:ph idx="1"/>
          </p:nvPr>
        </p:nvSpPr>
        <p:spPr>
          <a:xfrm>
            <a:off x="179388" y="1916113"/>
            <a:ext cx="7921625" cy="4941887"/>
          </a:xfrm>
        </p:spPr>
        <p:txBody>
          <a:bodyPr/>
          <a:lstStyle/>
          <a:p>
            <a:pPr>
              <a:buFont typeface="Wingdings" charset="2"/>
              <a:buNone/>
            </a:pPr>
            <a:r>
              <a:rPr lang="cs-CZ" sz="2800" smtClean="0"/>
              <a:t>Úmyslný trestný čin spáchaný:</a:t>
            </a:r>
          </a:p>
          <a:p>
            <a:pPr marL="431800" lvl="3" indent="-323850">
              <a:spcAft>
                <a:spcPts val="1425"/>
              </a:spcAft>
              <a:buSzPct val="45000"/>
              <a:buFont typeface="Symbol" charset="2"/>
              <a:buNone/>
            </a:pPr>
            <a:r>
              <a:rPr lang="cs-CZ" sz="2800" smtClean="0"/>
              <a:t>- členem organizované zločinecké skupiny (1. forma) nebo</a:t>
            </a:r>
          </a:p>
          <a:p>
            <a:pPr marL="431800" lvl="3" indent="-323850">
              <a:spcAft>
                <a:spcPts val="1425"/>
              </a:spcAft>
              <a:buSzPct val="45000"/>
              <a:buFont typeface="Symbol" charset="2"/>
              <a:buNone/>
            </a:pPr>
            <a:r>
              <a:rPr lang="cs-CZ" sz="2800" smtClean="0"/>
              <a:t>- někým vědomě se členem organizované zločinecké skupiny (2. forma) nebo</a:t>
            </a:r>
          </a:p>
          <a:p>
            <a:pPr>
              <a:buFontTx/>
              <a:buChar char="-"/>
            </a:pPr>
            <a:r>
              <a:rPr lang="cs-CZ" sz="2800" smtClean="0"/>
              <a:t>v úmyslu organizované zločinecké skupině napomáhat (3. forma).</a:t>
            </a:r>
          </a:p>
          <a:p>
            <a:pPr>
              <a:buFontTx/>
              <a:buChar char="-"/>
            </a:pPr>
            <a:endParaRPr lang="cs-CZ" sz="800" smtClean="0"/>
          </a:p>
          <a:p>
            <a:pPr>
              <a:buFont typeface="Wingdings" charset="2"/>
              <a:buNone/>
            </a:pPr>
            <a:r>
              <a:rPr lang="cs-CZ" sz="2800" i="1" smtClean="0"/>
              <a:t>X Účast na organizované zločinecké skupině</a:t>
            </a:r>
          </a:p>
          <a:p>
            <a:pPr>
              <a:buFont typeface="Wingdings" charset="2"/>
              <a:buNone/>
            </a:pPr>
            <a:endParaRPr lang="cs-CZ"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algn="ctr"/>
            <a:r>
              <a:rPr lang="cs-CZ" sz="3200" smtClean="0"/>
              <a:t/>
            </a:r>
            <a:br>
              <a:rPr lang="cs-CZ" sz="3200" smtClean="0"/>
            </a:br>
            <a:r>
              <a:rPr lang="cs-CZ" sz="3600" smtClean="0"/>
              <a:t>Doba a místo TČ, pokračování v TČ, TČ hromadné, TČ trvající.</a:t>
            </a:r>
            <a:r>
              <a:rPr lang="cs-CZ" smtClean="0"/>
              <a:t/>
            </a:r>
            <a:br>
              <a:rPr lang="cs-CZ" smtClean="0"/>
            </a:br>
            <a:endParaRPr lang="cs-CZ" smtClean="0"/>
          </a:p>
        </p:txBody>
      </p:sp>
      <p:sp>
        <p:nvSpPr>
          <p:cNvPr id="44035" name="Content Placeholder 2"/>
          <p:cNvSpPr>
            <a:spLocks noGrp="1"/>
          </p:cNvSpPr>
          <p:nvPr>
            <p:ph idx="1"/>
          </p:nvPr>
        </p:nvSpPr>
        <p:spPr/>
        <p:txBody>
          <a:bodyPr/>
          <a:lstStyle/>
          <a:p>
            <a:pPr>
              <a:buFont typeface="Wingdings" charset="2"/>
              <a:buNone/>
            </a:pPr>
            <a:r>
              <a:rPr lang="cs-CZ" b="1" u="sng" smtClean="0"/>
              <a:t>Pokračování v TČ:</a:t>
            </a:r>
            <a:endParaRPr lang="cs-CZ" u="sng" smtClean="0"/>
          </a:p>
          <a:p>
            <a:pPr>
              <a:buFont typeface="Wingdings" charset="2"/>
              <a:buNone/>
            </a:pPr>
            <a:r>
              <a:rPr lang="cs-CZ" smtClean="0"/>
              <a:t>-  Jednání, jehož jednotlivé dílčí útoky vedené jednotným záměrem naplňují stejnou skutkovou podstatu TČ, jsou spojeny stejným nebo podobným způsobem provedení a blízkou souvislostí  časovou a v předmětu útoku.</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cs-CZ" smtClean="0"/>
              <a:t>Hromadné (kolektivní) TČ</a:t>
            </a:r>
          </a:p>
        </p:txBody>
      </p:sp>
      <p:sp>
        <p:nvSpPr>
          <p:cNvPr id="45059" name="Content Placeholder 2"/>
          <p:cNvSpPr>
            <a:spLocks noGrp="1"/>
          </p:cNvSpPr>
          <p:nvPr>
            <p:ph idx="1"/>
          </p:nvPr>
        </p:nvSpPr>
        <p:spPr/>
        <p:txBody>
          <a:bodyPr/>
          <a:lstStyle/>
          <a:p>
            <a:pPr>
              <a:buFont typeface="Wingdings" charset="2"/>
              <a:buNone/>
            </a:pPr>
            <a:r>
              <a:rPr lang="cs-CZ" b="1" smtClean="0"/>
              <a:t>- </a:t>
            </a:r>
            <a:r>
              <a:rPr lang="cs-CZ" smtClean="0"/>
              <a:t>podobný pokračování v TČ </a:t>
            </a:r>
          </a:p>
          <a:p>
            <a:pPr>
              <a:buFont typeface="Wingdings" charset="2"/>
              <a:buNone/>
            </a:pPr>
            <a:r>
              <a:rPr lang="cs-CZ" smtClean="0"/>
              <a:t>- Musí tu být společný záměr a mnohost útoků.</a:t>
            </a:r>
          </a:p>
          <a:p>
            <a:pPr>
              <a:buFont typeface="Wingdings" charset="2"/>
              <a:buNone/>
            </a:pPr>
            <a:r>
              <a:rPr lang="cs-CZ" smtClean="0"/>
              <a:t>- Na rozdíl od pokračování je však mnohost útoků přímo podmínkou trestnosti činu jako znak skutkové podstaty TČ. </a:t>
            </a:r>
          </a:p>
          <a:p>
            <a:endParaRPr lang="cs-CZ"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250825" y="188913"/>
            <a:ext cx="7850188" cy="6335712"/>
          </a:xfrm>
        </p:spPr>
        <p:txBody>
          <a:bodyPr/>
          <a:lstStyle/>
          <a:p>
            <a:pPr>
              <a:buFont typeface="Wingdings" charset="2"/>
              <a:buNone/>
            </a:pPr>
            <a:r>
              <a:rPr lang="cs-CZ" sz="3000" u="sng" smtClean="0"/>
              <a:t>Trvající trestné činy</a:t>
            </a:r>
            <a:endParaRPr lang="cs-CZ" sz="3000" smtClean="0"/>
          </a:p>
          <a:p>
            <a:pPr>
              <a:buFont typeface="Wingdings" charset="2"/>
              <a:buNone/>
            </a:pPr>
            <a:r>
              <a:rPr lang="cs-CZ" sz="3000" smtClean="0"/>
              <a:t>= pachatel vyvolá protiprávní stav a pak jej udržuje</a:t>
            </a:r>
          </a:p>
          <a:p>
            <a:pPr>
              <a:buFont typeface="Wingdings" charset="2"/>
              <a:buNone/>
            </a:pPr>
            <a:r>
              <a:rPr lang="cs-CZ" sz="3000" u="sng" smtClean="0"/>
              <a:t>Souběh trestných činnů</a:t>
            </a:r>
          </a:p>
          <a:p>
            <a:pPr>
              <a:buFont typeface="Wingdings" charset="2"/>
              <a:buNone/>
            </a:pPr>
            <a:r>
              <a:rPr lang="cs-CZ" sz="3000" b="1" smtClean="0"/>
              <a:t>= </a:t>
            </a:r>
            <a:r>
              <a:rPr lang="cs-CZ" sz="3000" smtClean="0"/>
              <a:t>forma trestné činnosti, při které se jeden pachatel dopouští dvou nebo více trestných činů dříve, než byl pravomocně za některý z nich vyhlášen soudem I. stupně odsuzující rozsudek</a:t>
            </a:r>
          </a:p>
          <a:p>
            <a:pPr>
              <a:buFont typeface="Wingdings" charset="2"/>
              <a:buNone/>
            </a:pPr>
            <a:r>
              <a:rPr lang="cs-CZ" sz="3000" u="sng" smtClean="0"/>
              <a:t>Recidiva</a:t>
            </a:r>
          </a:p>
          <a:p>
            <a:pPr>
              <a:buFont typeface="Wingdings" charset="2"/>
              <a:buNone/>
            </a:pPr>
            <a:r>
              <a:rPr lang="cs-CZ" sz="3000" smtClean="0"/>
              <a:t>= pachatel, již dříve pravomocně</a:t>
            </a:r>
          </a:p>
          <a:p>
            <a:pPr>
              <a:buFont typeface="Wingdings" charset="2"/>
              <a:buNone/>
            </a:pPr>
            <a:r>
              <a:rPr lang="cs-CZ" sz="3000" smtClean="0"/>
              <a:t>odsouzený, spáchá nový TČ</a:t>
            </a:r>
          </a:p>
          <a:p>
            <a:pPr>
              <a:buFont typeface="Wingdings" charset="2"/>
              <a:buNone/>
            </a:pPr>
            <a:endParaRPr lang="cs-CZ" u="sng" smtClean="0"/>
          </a:p>
          <a:p>
            <a:pPr>
              <a:buFont typeface="Wingdings" charset="2"/>
              <a:buNone/>
            </a:pPr>
            <a:endParaRPr lang="cs-CZ"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ctr"/>
            <a:r>
              <a:rPr lang="en-GB" smtClean="0"/>
              <a:t>Souběh trestních činů</a:t>
            </a:r>
            <a:r>
              <a:rPr lang="cs-CZ" smtClean="0"/>
              <a:t/>
            </a:r>
            <a:br>
              <a:rPr lang="cs-CZ" smtClean="0"/>
            </a:br>
            <a:endParaRPr lang="cs-CZ" smtClean="0"/>
          </a:p>
        </p:txBody>
      </p:sp>
      <p:graphicFrame>
        <p:nvGraphicFramePr>
          <p:cNvPr id="7" name="Content Placeholder 6"/>
          <p:cNvGraphicFramePr>
            <a:graphicFrameLocks noGrp="1"/>
          </p:cNvGraphicFramePr>
          <p:nvPr>
            <p:ph idx="1"/>
          </p:nvPr>
        </p:nvGraphicFramePr>
        <p:xfrm>
          <a:off x="457200" y="1604963"/>
          <a:ext cx="7378700" cy="1463675"/>
        </p:xfrm>
        <a:graphic>
          <a:graphicData uri="http://schemas.openxmlformats.org/drawingml/2006/table">
            <a:tbl>
              <a:tblPr firstRow="1" bandRow="1">
                <a:tableStyleId>{5C22544A-7EE6-4342-B048-85BDC9FD1C3A}</a:tableStyleId>
              </a:tblPr>
              <a:tblGrid>
                <a:gridCol w="2459567"/>
                <a:gridCol w="2459567"/>
                <a:gridCol w="2459567"/>
              </a:tblGrid>
              <a:tr h="370840">
                <a:tc>
                  <a:txBody>
                    <a:bodyPr/>
                    <a:lstStyle/>
                    <a:p>
                      <a:pPr algn="ctr"/>
                      <a:r>
                        <a:rPr lang="cs-CZ" dirty="0" smtClean="0"/>
                        <a:t>Trestný čin</a:t>
                      </a:r>
                      <a:r>
                        <a:rPr lang="cs-CZ" baseline="0" dirty="0" smtClean="0"/>
                        <a:t> A</a:t>
                      </a:r>
                      <a:endParaRPr lang="cs-CZ" dirty="0"/>
                    </a:p>
                  </a:txBody>
                  <a:tcPr/>
                </a:tc>
                <a:tc>
                  <a:txBody>
                    <a:bodyPr/>
                    <a:lstStyle/>
                    <a:p>
                      <a:pPr algn="ctr"/>
                      <a:r>
                        <a:rPr lang="cs-CZ" dirty="0" smtClean="0"/>
                        <a:t>Trestný čin B</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b="1" kern="1200" noProof="0" dirty="0" smtClean="0">
                          <a:solidFill>
                            <a:schemeClr val="lt1"/>
                          </a:solidFill>
                          <a:latin typeface="+mn-lt"/>
                          <a:ea typeface="+mn-ea"/>
                          <a:cs typeface="+mn-cs"/>
                        </a:rPr>
                        <a:t>Vyhlášení odsuzujícího rozsudku za trestné činy A i B</a:t>
                      </a:r>
                    </a:p>
                    <a:p>
                      <a:pPr algn="ctr"/>
                      <a:endParaRPr lang="cs-CZ" dirty="0"/>
                    </a:p>
                  </a:txBody>
                  <a:tcPr/>
                </a:tc>
              </a:tr>
            </a:tbl>
          </a:graphicData>
        </a:graphic>
      </p:graphicFrame>
      <p:graphicFrame>
        <p:nvGraphicFramePr>
          <p:cNvPr id="8" name="Content Placeholder 6"/>
          <p:cNvGraphicFramePr>
            <a:graphicFrameLocks/>
          </p:cNvGraphicFramePr>
          <p:nvPr/>
        </p:nvGraphicFramePr>
        <p:xfrm>
          <a:off x="395288" y="4365625"/>
          <a:ext cx="7378700" cy="1187450"/>
        </p:xfrm>
        <a:graphic>
          <a:graphicData uri="http://schemas.openxmlformats.org/drawingml/2006/table">
            <a:tbl>
              <a:tblPr firstRow="1" bandRow="1">
                <a:tableStyleId>{5C22544A-7EE6-4342-B048-85BDC9FD1C3A}</a:tableStyleId>
              </a:tblPr>
              <a:tblGrid>
                <a:gridCol w="2459567"/>
                <a:gridCol w="2459567"/>
                <a:gridCol w="2459567"/>
              </a:tblGrid>
              <a:tr h="370840">
                <a:tc>
                  <a:txBody>
                    <a:bodyPr/>
                    <a:lstStyle/>
                    <a:p>
                      <a:pPr algn="ctr"/>
                      <a:r>
                        <a:rPr lang="cs-CZ" dirty="0" smtClean="0"/>
                        <a:t>Trestný čin</a:t>
                      </a:r>
                      <a:r>
                        <a:rPr lang="cs-CZ" baseline="0" dirty="0" smtClean="0"/>
                        <a:t> A</a:t>
                      </a:r>
                      <a:endParaRPr lang="cs-CZ" dirty="0"/>
                    </a:p>
                  </a:txBody>
                  <a:tcPr/>
                </a:tc>
                <a:tc>
                  <a:txBody>
                    <a:bodyPr/>
                    <a:lstStyle/>
                    <a:p>
                      <a:pPr algn="ctr"/>
                      <a:r>
                        <a:rPr lang="cs-CZ" dirty="0" smtClean="0"/>
                        <a:t>Právní</a:t>
                      </a:r>
                      <a:r>
                        <a:rPr lang="cs-CZ" baseline="0" dirty="0" smtClean="0"/>
                        <a:t> moc odsuzujícího rozsudku za trestný čin</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Trestný čin B</a:t>
                      </a:r>
                    </a:p>
                    <a:p>
                      <a:pPr algn="ctr"/>
                      <a:endParaRPr lang="cs-CZ" dirty="0"/>
                    </a:p>
                  </a:txBody>
                  <a:tcPr/>
                </a:tc>
              </a:tr>
            </a:tbl>
          </a:graphicData>
        </a:graphic>
      </p:graphicFrame>
      <p:sp>
        <p:nvSpPr>
          <p:cNvPr id="47127" name="TextBox 8"/>
          <p:cNvSpPr txBox="1">
            <a:spLocks noChangeArrowheads="1"/>
          </p:cNvSpPr>
          <p:nvPr/>
        </p:nvSpPr>
        <p:spPr bwMode="auto">
          <a:xfrm>
            <a:off x="539750" y="3429000"/>
            <a:ext cx="2376488" cy="442913"/>
          </a:xfrm>
          <a:prstGeom prst="rect">
            <a:avLst/>
          </a:prstGeom>
          <a:noFill/>
          <a:ln w="9525">
            <a:noFill/>
            <a:miter lim="800000"/>
            <a:headEnd/>
            <a:tailEnd/>
          </a:ln>
        </p:spPr>
        <p:txBody>
          <a:bodyPr>
            <a:spAutoFit/>
          </a:bodyPr>
          <a:lstStyle/>
          <a:p>
            <a:r>
              <a:rPr lang="cs-CZ"/>
              <a:t>Recidiva</a:t>
            </a:r>
          </a:p>
        </p:txBody>
      </p:sp>
      <p:sp>
        <p:nvSpPr>
          <p:cNvPr id="47128" name="Down Arrow 13"/>
          <p:cNvSpPr>
            <a:spLocks noChangeArrowheads="1"/>
          </p:cNvSpPr>
          <p:nvPr/>
        </p:nvSpPr>
        <p:spPr bwMode="auto">
          <a:xfrm>
            <a:off x="1547813" y="3860800"/>
            <a:ext cx="360362" cy="431800"/>
          </a:xfrm>
          <a:prstGeom prst="downArrow">
            <a:avLst>
              <a:gd name="adj1" fmla="val 50000"/>
              <a:gd name="adj2" fmla="val 49927"/>
            </a:avLst>
          </a:prstGeom>
          <a:solidFill>
            <a:schemeClr val="bg1"/>
          </a:solidFill>
          <a:ln w="9525" algn="ctr">
            <a:solidFill>
              <a:schemeClr val="bg1"/>
            </a:solidFill>
            <a:round/>
            <a:headEnd/>
            <a:tailEnd/>
          </a:ln>
        </p:spPr>
        <p:txBody>
          <a:bodyPr/>
          <a:lstStyle/>
          <a:p>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algn="ctr"/>
            <a:r>
              <a:rPr lang="cs-CZ" sz="4000" smtClean="0"/>
              <a:t/>
            </a:r>
            <a:br>
              <a:rPr lang="cs-CZ" sz="4000" smtClean="0"/>
            </a:br>
            <a:r>
              <a:rPr lang="en-GB" sz="4000" smtClean="0"/>
              <a:t>KONCEPCE STADIÍ PŘÍPRAVNÉHO ŘÍZENÍ</a:t>
            </a:r>
            <a:r>
              <a:rPr lang="cs-CZ" sz="4000" smtClean="0"/>
              <a:t/>
            </a:r>
            <a:br>
              <a:rPr lang="cs-CZ" sz="4000" smtClean="0"/>
            </a:br>
            <a:endParaRPr lang="cs-CZ" sz="4000" smtClean="0"/>
          </a:p>
        </p:txBody>
      </p:sp>
      <p:sp>
        <p:nvSpPr>
          <p:cNvPr id="48131" name="Content Placeholder 2"/>
          <p:cNvSpPr>
            <a:spLocks noGrp="1"/>
          </p:cNvSpPr>
          <p:nvPr>
            <p:ph idx="1"/>
          </p:nvPr>
        </p:nvSpPr>
        <p:spPr>
          <a:xfrm>
            <a:off x="179388" y="1604963"/>
            <a:ext cx="7848600" cy="5064125"/>
          </a:xfrm>
        </p:spPr>
        <p:txBody>
          <a:bodyPr/>
          <a:lstStyle/>
          <a:p>
            <a:pPr>
              <a:buFont typeface="Wingdings" charset="2"/>
              <a:buNone/>
            </a:pPr>
            <a:r>
              <a:rPr lang="cs-CZ" sz="2800" smtClean="0"/>
              <a:t>- </a:t>
            </a:r>
            <a:r>
              <a:rPr lang="cs-CZ" sz="2800" b="1" smtClean="0"/>
              <a:t>Postup před zahájením trestního stíhání</a:t>
            </a:r>
          </a:p>
          <a:p>
            <a:pPr>
              <a:buFont typeface="Wingdings" charset="2"/>
              <a:buNone/>
            </a:pPr>
            <a:r>
              <a:rPr lang="cs-CZ" sz="2800" smtClean="0"/>
              <a:t>- </a:t>
            </a:r>
            <a:r>
              <a:rPr lang="cs-CZ" sz="2800" b="1" smtClean="0"/>
              <a:t>Zahájení trestního stíhání: </a:t>
            </a:r>
            <a:r>
              <a:rPr lang="cs-CZ" sz="2800" smtClean="0"/>
              <a:t> </a:t>
            </a:r>
          </a:p>
          <a:p>
            <a:pPr>
              <a:buFont typeface="Wingdings" charset="2"/>
              <a:buNone/>
            </a:pPr>
            <a:r>
              <a:rPr lang="cs-CZ" sz="2800" smtClean="0"/>
              <a:t>a) podnět k trestnímu stíhání </a:t>
            </a:r>
          </a:p>
          <a:p>
            <a:pPr>
              <a:buFont typeface="Wingdings" charset="2"/>
              <a:buNone/>
            </a:pPr>
            <a:r>
              <a:rPr lang="cs-CZ" sz="2800" smtClean="0"/>
              <a:t>b) skutečnosti, které nasvědčují tomu, že byl spáchán TČ odůvodňují dostatečný závěr, že jej spáchala určitá osoba</a:t>
            </a:r>
          </a:p>
          <a:p>
            <a:pPr>
              <a:buFont typeface="Wingdings" charset="2"/>
              <a:buNone/>
            </a:pPr>
            <a:endParaRPr lang="cs-CZ" sz="800" smtClean="0"/>
          </a:p>
          <a:p>
            <a:pPr algn="just">
              <a:buFont typeface="Wingdings" charset="2"/>
              <a:buNone/>
            </a:pPr>
            <a:r>
              <a:rPr lang="cs-CZ" sz="2400" smtClean="0"/>
              <a:t>Zahájit trestní stíhání je oprávněn policejní orgán, výjimečně státní zástupce. Zhajuje se sdělením obvinění formou usnesení o zahájení trestního stíhání. Vstupujeme tím do fáze vyšetřování.</a:t>
            </a:r>
          </a:p>
          <a:p>
            <a:pPr>
              <a:buFont typeface="Wingdings" charset="2"/>
              <a:buNone/>
            </a:pPr>
            <a:endParaRPr lang="cs-CZ" smtClean="0"/>
          </a:p>
          <a:p>
            <a:pPr>
              <a:buFont typeface="Wingdings" charset="2"/>
              <a:buNone/>
            </a:pPr>
            <a:endParaRPr lang="cs-CZ" smtClean="0"/>
          </a:p>
          <a:p>
            <a:pPr>
              <a:buFont typeface="Wingdings" charset="2"/>
              <a:buNone/>
            </a:pPr>
            <a:endParaRPr lang="cs-CZ"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457200" y="404813"/>
            <a:ext cx="7378700" cy="5724525"/>
          </a:xfrm>
        </p:spPr>
        <p:txBody>
          <a:bodyPr/>
          <a:lstStyle/>
          <a:p>
            <a:pPr>
              <a:buFont typeface="Wingdings" charset="2"/>
              <a:buNone/>
            </a:pPr>
            <a:r>
              <a:rPr lang="cs-CZ" smtClean="0"/>
              <a:t>- 	Zajištění osoby obviněného a podezřelého a opatření jiných osob pro trestní řízení</a:t>
            </a:r>
          </a:p>
          <a:p>
            <a:pPr marL="431800" lvl="1" indent="-323850">
              <a:spcAft>
                <a:spcPts val="1425"/>
              </a:spcAft>
              <a:buSzPct val="45000"/>
              <a:buFont typeface="Symbol" charset="2"/>
              <a:buNone/>
            </a:pPr>
            <a:r>
              <a:rPr lang="cs-CZ" smtClean="0"/>
              <a:t>- 	</a:t>
            </a:r>
            <a:r>
              <a:rPr lang="cs-CZ" b="1" smtClean="0"/>
              <a:t>Předvolání</a:t>
            </a:r>
          </a:p>
          <a:p>
            <a:pPr marL="431800" lvl="1" indent="-323850">
              <a:spcAft>
                <a:spcPts val="1425"/>
              </a:spcAft>
              <a:buSzPct val="45000"/>
              <a:buFont typeface="Symbol" charset="2"/>
              <a:buNone/>
            </a:pPr>
            <a:r>
              <a:rPr lang="cs-CZ" sz="3200" smtClean="0"/>
              <a:t>- Předvedení</a:t>
            </a:r>
          </a:p>
          <a:p>
            <a:pPr marL="431800" lvl="1" indent="-323850">
              <a:spcAft>
                <a:spcPts val="1425"/>
              </a:spcAft>
              <a:buSzPct val="45000"/>
              <a:buFont typeface="Symbol" charset="2"/>
              <a:buNone/>
            </a:pPr>
            <a:r>
              <a:rPr lang="cs-CZ" sz="3200" smtClean="0"/>
              <a:t>- Pořádková pokuta</a:t>
            </a:r>
          </a:p>
          <a:p>
            <a:pPr marL="431800" lvl="1" indent="-323850">
              <a:spcAft>
                <a:spcPts val="1425"/>
              </a:spcAft>
              <a:buSzPct val="45000"/>
              <a:buFont typeface="Symbol" charset="2"/>
              <a:buNone/>
            </a:pPr>
            <a:r>
              <a:rPr lang="cs-CZ" sz="3200" smtClean="0"/>
              <a:t>- Zadržení</a:t>
            </a:r>
          </a:p>
          <a:p>
            <a:pPr marL="431800" lvl="1" indent="-323850">
              <a:spcAft>
                <a:spcPts val="1425"/>
              </a:spcAft>
              <a:buSzPct val="45000"/>
              <a:buFont typeface="Symbol" charset="2"/>
              <a:buNone/>
            </a:pPr>
            <a:r>
              <a:rPr lang="cs-CZ" sz="3200" smtClean="0"/>
              <a:t>- Příkaz k zatčení</a:t>
            </a:r>
          </a:p>
          <a:p>
            <a:pPr marL="431800" lvl="1" indent="-323850">
              <a:spcAft>
                <a:spcPts val="1425"/>
              </a:spcAft>
              <a:buSzPct val="45000"/>
              <a:buFont typeface="Symbol" charset="2"/>
              <a:buNone/>
            </a:pPr>
            <a:r>
              <a:rPr lang="cs-CZ" sz="3200" smtClean="0"/>
              <a:t>- Vazba – útěková, koluzní, předstižná</a:t>
            </a:r>
          </a:p>
          <a:p>
            <a:pPr marL="431800" lvl="1" indent="-323850">
              <a:spcAft>
                <a:spcPts val="1425"/>
              </a:spcAft>
              <a:buSzPct val="45000"/>
              <a:buFont typeface="Symbol" charset="2"/>
              <a:buNone/>
            </a:pPr>
            <a:endParaRPr lang="cs-CZ" sz="3200" smtClean="0"/>
          </a:p>
          <a:p>
            <a:pPr>
              <a:buFont typeface="Wingdings" charset="2"/>
              <a:buNone/>
            </a:pPr>
            <a:endParaRPr lang="cs-CZ" smtClean="0"/>
          </a:p>
          <a:p>
            <a:pPr>
              <a:buFont typeface="Wingdings" charset="2"/>
              <a:buNone/>
            </a:pPr>
            <a:endParaRPr lang="cs-CZ"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algn="ctr"/>
            <a:r>
              <a:rPr lang="cs-CZ" sz="3200" smtClean="0"/>
              <a:t/>
            </a:r>
            <a:br>
              <a:rPr lang="cs-CZ" sz="3200" smtClean="0"/>
            </a:br>
            <a:r>
              <a:rPr lang="cs-CZ" sz="3200" smtClean="0"/>
              <a:t>Rozhodování o věci - obžaloba a jiné způsoby ukončení přípravného řízení</a:t>
            </a:r>
            <a:r>
              <a:rPr lang="cs-CZ" u="sng" smtClean="0"/>
              <a:t/>
            </a:r>
            <a:br>
              <a:rPr lang="cs-CZ" u="sng" smtClean="0"/>
            </a:br>
            <a:endParaRPr lang="cs-CZ" smtClean="0"/>
          </a:p>
        </p:txBody>
      </p:sp>
      <p:sp>
        <p:nvSpPr>
          <p:cNvPr id="50179" name="Content Placeholder 2"/>
          <p:cNvSpPr>
            <a:spLocks noGrp="1"/>
          </p:cNvSpPr>
          <p:nvPr>
            <p:ph idx="1"/>
          </p:nvPr>
        </p:nvSpPr>
        <p:spPr>
          <a:xfrm>
            <a:off x="457200" y="1604963"/>
            <a:ext cx="7378700" cy="4992687"/>
          </a:xfrm>
        </p:spPr>
        <p:txBody>
          <a:bodyPr/>
          <a:lstStyle/>
          <a:p>
            <a:pPr>
              <a:buFont typeface="Wingdings" charset="2"/>
              <a:buNone/>
            </a:pPr>
            <a:r>
              <a:rPr lang="cs-CZ" smtClean="0"/>
              <a:t>- </a:t>
            </a:r>
            <a:r>
              <a:rPr lang="cs-CZ" i="1" u="sng" smtClean="0"/>
              <a:t>Obžaloba</a:t>
            </a:r>
            <a:r>
              <a:rPr lang="cs-CZ" smtClean="0"/>
              <a:t> - Pokud i po provedeném trestním stíhán vše nasvědčuje tomu, že došlo ke spáchání trestného činu a že jej spáchala konkrétní osoba, může státní zástupce podat obžalobu</a:t>
            </a:r>
          </a:p>
          <a:p>
            <a:pPr>
              <a:buFont typeface="Wingdings" charset="2"/>
              <a:buNone/>
            </a:pPr>
            <a:r>
              <a:rPr lang="cs-CZ" i="1" smtClean="0"/>
              <a:t>- </a:t>
            </a:r>
            <a:r>
              <a:rPr lang="cs-CZ" i="1" u="sng" smtClean="0"/>
              <a:t>Zastavení trestního stíhání</a:t>
            </a:r>
          </a:p>
          <a:p>
            <a:pPr>
              <a:buFont typeface="Wingdings" charset="2"/>
              <a:buNone/>
            </a:pPr>
            <a:r>
              <a:rPr lang="cs-CZ" i="1" smtClean="0"/>
              <a:t>- </a:t>
            </a:r>
            <a:r>
              <a:rPr lang="cs-CZ" i="1" u="sng" smtClean="0"/>
              <a:t>Přerušení trestního stíhání</a:t>
            </a:r>
          </a:p>
          <a:p>
            <a:pPr>
              <a:buFont typeface="Wingdings" charset="2"/>
              <a:buNone/>
            </a:pPr>
            <a:r>
              <a:rPr lang="cs-CZ" i="1" smtClean="0"/>
              <a:t>- </a:t>
            </a:r>
            <a:r>
              <a:rPr lang="cs-CZ" i="1" u="sng" smtClean="0"/>
              <a:t>Postoupení věci</a:t>
            </a:r>
          </a:p>
          <a:p>
            <a:pPr>
              <a:buFont typeface="Wingdings" charset="2"/>
              <a:buNone/>
            </a:pPr>
            <a:r>
              <a:rPr lang="cs-CZ" i="1" smtClean="0"/>
              <a:t>- </a:t>
            </a:r>
            <a:r>
              <a:rPr lang="cs-CZ" i="1" u="sng" smtClean="0"/>
              <a:t>Vrácení věci k doplnění</a:t>
            </a:r>
          </a:p>
          <a:p>
            <a:pPr>
              <a:buFont typeface="Wingdings" charset="2"/>
              <a:buNone/>
            </a:pPr>
            <a:endParaRPr lang="cs-CZ" smtClean="0"/>
          </a:p>
          <a:p>
            <a:pPr>
              <a:buFont typeface="Wingdings" charset="2"/>
              <a:buNone/>
            </a:pPr>
            <a:endParaRPr lang="cs-CZ" smtClean="0"/>
          </a:p>
          <a:p>
            <a:pPr>
              <a:buFont typeface="Wingdings" charset="2"/>
              <a:buNone/>
            </a:pPr>
            <a:endParaRPr lang="cs-CZ"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algn="ctr"/>
            <a:r>
              <a:rPr lang="cs-CZ" sz="4000" smtClean="0"/>
              <a:t/>
            </a:r>
            <a:br>
              <a:rPr lang="cs-CZ" sz="4000" smtClean="0"/>
            </a:br>
            <a:r>
              <a:rPr lang="cs-CZ" sz="4000" smtClean="0"/>
              <a:t>KONCEPCE STADIÍ HLAVNÍHO LÍČENÍ</a:t>
            </a:r>
            <a:br>
              <a:rPr lang="cs-CZ" sz="4000" smtClean="0"/>
            </a:br>
            <a:endParaRPr lang="cs-CZ" sz="4000" smtClean="0"/>
          </a:p>
        </p:txBody>
      </p:sp>
      <p:sp>
        <p:nvSpPr>
          <p:cNvPr id="51203" name="Content Placeholder 2"/>
          <p:cNvSpPr>
            <a:spLocks noGrp="1"/>
          </p:cNvSpPr>
          <p:nvPr>
            <p:ph idx="1"/>
          </p:nvPr>
        </p:nvSpPr>
        <p:spPr/>
        <p:txBody>
          <a:bodyPr/>
          <a:lstStyle/>
          <a:p>
            <a:pPr>
              <a:buFont typeface="Wingdings" charset="2"/>
              <a:buNone/>
            </a:pPr>
            <a:endParaRPr lang="cs-CZ" b="1" u="sng" smtClean="0"/>
          </a:p>
          <a:p>
            <a:pPr>
              <a:buFont typeface="Wingdings" charset="2"/>
              <a:buNone/>
            </a:pPr>
            <a:r>
              <a:rPr lang="cs-CZ" b="1" u="sng" smtClean="0"/>
              <a:t>Průběh hlavního líčení</a:t>
            </a:r>
            <a:r>
              <a:rPr lang="cs-CZ" b="1" smtClean="0"/>
              <a:t>:</a:t>
            </a:r>
            <a:endParaRPr lang="cs-CZ" smtClean="0"/>
          </a:p>
          <a:p>
            <a:pPr>
              <a:buClr>
                <a:schemeClr val="bg1"/>
              </a:buClr>
            </a:pPr>
            <a:r>
              <a:rPr lang="cs-CZ" smtClean="0"/>
              <a:t>počátek hlavního líčení</a:t>
            </a:r>
          </a:p>
          <a:p>
            <a:pPr>
              <a:buClr>
                <a:schemeClr val="bg1"/>
              </a:buClr>
            </a:pPr>
            <a:r>
              <a:rPr lang="cs-CZ" smtClean="0"/>
              <a:t>dokazování</a:t>
            </a:r>
          </a:p>
          <a:p>
            <a:pPr>
              <a:buClr>
                <a:schemeClr val="bg1"/>
              </a:buClr>
            </a:pPr>
            <a:r>
              <a:rPr lang="cs-CZ" smtClean="0"/>
              <a:t>závěr hlavního líčení</a:t>
            </a:r>
          </a:p>
          <a:p>
            <a:pPr>
              <a:buClr>
                <a:schemeClr val="bg1"/>
              </a:buClr>
            </a:pPr>
            <a:r>
              <a:rPr lang="cs-CZ" smtClean="0"/>
              <a:t>rozhodnutí soudu v hlavním líčení</a:t>
            </a:r>
          </a:p>
          <a:p>
            <a:pPr>
              <a:buFont typeface="Wingdings" charset="2"/>
              <a:buNone/>
            </a:pPr>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681038" y="501650"/>
            <a:ext cx="7797800" cy="1038225"/>
          </a:xfrm>
        </p:spPr>
        <p:txBody>
          <a:bodyPr lIns="92160" tIns="46080" rIns="92160" bIns="46080"/>
          <a:lstStyle/>
          <a:p>
            <a:pP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Prameny trestního práva</a:t>
            </a:r>
            <a:endParaRPr lang="en-GB" b="0" smtClean="0"/>
          </a:p>
        </p:txBody>
      </p:sp>
      <p:sp>
        <p:nvSpPr>
          <p:cNvPr id="7170" name="Rectangle 2"/>
          <p:cNvSpPr>
            <a:spLocks noGrp="1" noChangeArrowheads="1"/>
          </p:cNvSpPr>
          <p:nvPr>
            <p:ph type="body" idx="1"/>
          </p:nvPr>
        </p:nvSpPr>
        <p:spPr>
          <a:xfrm>
            <a:off x="684213" y="1341438"/>
            <a:ext cx="7772400" cy="5040312"/>
          </a:xfrm>
        </p:spPr>
        <p:txBody>
          <a:bodyPr lIns="92160" tIns="46080" rIns="92160" bIns="46080"/>
          <a:lstStyle/>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z="2800" smtClean="0"/>
              <a:t>Zákon č. 40/2009 Sb. trestní 	zákoník</a:t>
            </a:r>
          </a:p>
          <a:p>
            <a:pPr eaLnBrk="1">
              <a:lnSpc>
                <a:spcPct val="75000"/>
              </a:lnSpc>
              <a:spcBef>
                <a:spcPts val="800"/>
              </a:spcBef>
              <a:spcAft>
                <a:spcPct val="0"/>
              </a:spcAft>
              <a:buClr>
                <a:schemeClr val="bg1"/>
              </a:buClr>
              <a:tabLst>
                <a:tab pos="723900" algn="l"/>
                <a:tab pos="1447800" algn="l"/>
                <a:tab pos="2171700" algn="l"/>
                <a:tab pos="2895600" algn="l"/>
                <a:tab pos="3619500" algn="l"/>
                <a:tab pos="4343400" algn="l"/>
                <a:tab pos="5067300" algn="l"/>
                <a:tab pos="5791200" algn="l"/>
                <a:tab pos="6515100" algn="l"/>
                <a:tab pos="7239000" algn="l"/>
              </a:tabLst>
            </a:pPr>
            <a:r>
              <a:rPr lang="cs-CZ" sz="2800" smtClean="0"/>
              <a:t>Trestní řád</a:t>
            </a:r>
          </a:p>
          <a:p>
            <a:pP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a:p>
            <a:pP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a:p>
            <a:pPr eaLnBrk="1">
              <a:lnSpc>
                <a:spcPct val="75000"/>
              </a:lnSpc>
              <a:spcBef>
                <a:spcPts val="800"/>
              </a:spcBef>
              <a:spcAft>
                <a:spcPct val="0"/>
              </a:spcAft>
              <a:buClr>
                <a:schemeClr val="bg1"/>
              </a:buCl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sz="28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algn="ctr"/>
            <a:r>
              <a:rPr lang="cs-CZ" smtClean="0"/>
              <a:t>Ukládání trestu – trestní sankce, druhy trestů</a:t>
            </a:r>
          </a:p>
        </p:txBody>
      </p:sp>
      <p:sp>
        <p:nvSpPr>
          <p:cNvPr id="52227" name="Content Placeholder 2"/>
          <p:cNvSpPr>
            <a:spLocks noGrp="1"/>
          </p:cNvSpPr>
          <p:nvPr>
            <p:ph idx="1"/>
          </p:nvPr>
        </p:nvSpPr>
        <p:spPr/>
        <p:txBody>
          <a:bodyPr/>
          <a:lstStyle/>
          <a:p>
            <a:pPr>
              <a:buFont typeface="Wingdings" charset="2"/>
              <a:buNone/>
            </a:pPr>
            <a:r>
              <a:rPr lang="cs-CZ" b="1" smtClean="0"/>
              <a:t>l. Trest odnětí svobody (nepodmíněný i podmíněný)</a:t>
            </a:r>
            <a:endParaRPr lang="cs-CZ" smtClean="0"/>
          </a:p>
          <a:p>
            <a:pPr>
              <a:buFont typeface="Wingdings" charset="2"/>
              <a:buNone/>
            </a:pPr>
            <a:r>
              <a:rPr lang="cs-CZ" b="1" smtClean="0"/>
              <a:t>2. Domácí vězení </a:t>
            </a:r>
            <a:endParaRPr lang="cs-CZ" smtClean="0"/>
          </a:p>
          <a:p>
            <a:pPr>
              <a:buFont typeface="Wingdings" charset="2"/>
              <a:buNone/>
            </a:pPr>
            <a:r>
              <a:rPr lang="cs-CZ" b="1" smtClean="0"/>
              <a:t>3. Obecně prospěšné práce</a:t>
            </a:r>
            <a:endParaRPr lang="cs-CZ" smtClean="0"/>
          </a:p>
          <a:p>
            <a:pPr>
              <a:buFont typeface="Wingdings" charset="2"/>
              <a:buNone/>
            </a:pPr>
            <a:r>
              <a:rPr lang="cs-CZ" b="1" smtClean="0"/>
              <a:t>4. Propadnutí majetku </a:t>
            </a:r>
          </a:p>
          <a:p>
            <a:pPr>
              <a:buFont typeface="Wingdings" charset="2"/>
              <a:buNone/>
            </a:pPr>
            <a:r>
              <a:rPr lang="cs-CZ" b="1" smtClean="0"/>
              <a:t>5. peněžitý trest</a:t>
            </a:r>
            <a:endParaRPr lang="cs-CZ" smtClean="0"/>
          </a:p>
          <a:p>
            <a:pPr>
              <a:buFont typeface="Wingdings" charset="2"/>
              <a:buNone/>
            </a:pPr>
            <a:r>
              <a:rPr lang="cs-CZ" b="1" smtClean="0"/>
              <a:t>6. propadnutí věci nebo jiné </a:t>
            </a:r>
            <a:r>
              <a:rPr lang="cs-CZ" b="1" smtClean="0">
                <a:solidFill>
                  <a:schemeClr val="bg1"/>
                </a:solidFill>
              </a:rPr>
              <a:t>majetkové hodnoty </a:t>
            </a:r>
            <a:endParaRPr lang="cs-CZ" smtClean="0">
              <a:solidFill>
                <a:schemeClr val="bg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549275"/>
            <a:ext cx="7378700" cy="5580063"/>
          </a:xfrm>
        </p:spPr>
        <p:txBody>
          <a:bodyPr/>
          <a:lstStyle/>
          <a:p>
            <a:pPr>
              <a:buFont typeface="Wingdings" charset="2"/>
              <a:buNone/>
            </a:pPr>
            <a:r>
              <a:rPr lang="cs-CZ" b="1" smtClean="0">
                <a:solidFill>
                  <a:schemeClr val="bg1"/>
                </a:solidFill>
              </a:rPr>
              <a:t>7. zákaz činnosti</a:t>
            </a:r>
            <a:endParaRPr lang="cs-CZ" smtClean="0">
              <a:solidFill>
                <a:schemeClr val="bg1"/>
              </a:solidFill>
            </a:endParaRPr>
          </a:p>
          <a:p>
            <a:pPr>
              <a:buFont typeface="Wingdings" charset="2"/>
              <a:buNone/>
            </a:pPr>
            <a:r>
              <a:rPr lang="cs-CZ" b="1" smtClean="0">
                <a:solidFill>
                  <a:schemeClr val="bg1"/>
                </a:solidFill>
              </a:rPr>
              <a:t>8. zákaz pobytu </a:t>
            </a:r>
            <a:endParaRPr lang="cs-CZ" smtClean="0">
              <a:solidFill>
                <a:schemeClr val="bg1"/>
              </a:solidFill>
            </a:endParaRPr>
          </a:p>
          <a:p>
            <a:pPr>
              <a:buFont typeface="Wingdings" charset="2"/>
              <a:buNone/>
            </a:pPr>
            <a:r>
              <a:rPr lang="cs-CZ" b="1" smtClean="0">
                <a:solidFill>
                  <a:schemeClr val="bg1"/>
                </a:solidFill>
              </a:rPr>
              <a:t>9. zákaz vstupu na sportovní, kulturní a jiné spol.akce </a:t>
            </a:r>
            <a:endParaRPr lang="cs-CZ" smtClean="0">
              <a:solidFill>
                <a:schemeClr val="bg1"/>
              </a:solidFill>
            </a:endParaRPr>
          </a:p>
          <a:p>
            <a:pPr>
              <a:buFont typeface="Wingdings" charset="2"/>
              <a:buNone/>
            </a:pPr>
            <a:r>
              <a:rPr lang="cs-CZ" b="1" smtClean="0">
                <a:solidFill>
                  <a:schemeClr val="bg1"/>
                </a:solidFill>
              </a:rPr>
              <a:t>10. ztráta čestných  titulů nebo vyznamenání    </a:t>
            </a:r>
            <a:endParaRPr lang="cs-CZ" smtClean="0">
              <a:solidFill>
                <a:schemeClr val="bg1"/>
              </a:solidFill>
            </a:endParaRPr>
          </a:p>
          <a:p>
            <a:pPr>
              <a:buFont typeface="Wingdings" charset="2"/>
              <a:buNone/>
            </a:pPr>
            <a:r>
              <a:rPr lang="cs-CZ" b="1" smtClean="0">
                <a:solidFill>
                  <a:schemeClr val="bg1"/>
                </a:solidFill>
              </a:rPr>
              <a:t>11. ztráta vojenské hodnosti </a:t>
            </a:r>
            <a:endParaRPr lang="cs-CZ" smtClean="0">
              <a:solidFill>
                <a:schemeClr val="bg1"/>
              </a:solidFill>
            </a:endParaRPr>
          </a:p>
          <a:p>
            <a:pPr>
              <a:buFont typeface="Wingdings" charset="2"/>
              <a:buNone/>
            </a:pPr>
            <a:r>
              <a:rPr lang="cs-CZ" b="1" smtClean="0">
                <a:solidFill>
                  <a:schemeClr val="bg1"/>
                </a:solidFill>
              </a:rPr>
              <a:t>12. vyhoštění </a:t>
            </a:r>
            <a:endParaRPr lang="cs-CZ" smtClean="0">
              <a:solidFill>
                <a:schemeClr val="bg1"/>
              </a:solidFill>
            </a:endParaRPr>
          </a:p>
          <a:p>
            <a:pPr>
              <a:buFont typeface="Wingdings" charset="2"/>
              <a:buNone/>
            </a:pPr>
            <a:r>
              <a:rPr lang="cs-CZ" b="1" smtClean="0">
                <a:solidFill>
                  <a:schemeClr val="bg1"/>
                </a:solidFill>
              </a:rPr>
              <a:t>13.výjimečný trest</a:t>
            </a:r>
            <a:endParaRPr lang="cs-CZ" smtClean="0">
              <a:solidFill>
                <a:schemeClr val="bg1"/>
              </a:solidFill>
            </a:endParaRPr>
          </a:p>
          <a:p>
            <a:pPr>
              <a:buFont typeface="Wingdings" charset="2"/>
              <a:buNone/>
            </a:pPr>
            <a:endParaRPr lang="cs-CZ" smtClean="0"/>
          </a:p>
          <a:p>
            <a:endParaRPr lang="cs-CZ" smtClean="0"/>
          </a:p>
          <a:p>
            <a:endParaRPr lang="cs-CZ"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ChangeArrowheads="1"/>
          </p:cNvSpPr>
          <p:nvPr>
            <p:ph type="title"/>
          </p:nvPr>
        </p:nvSpPr>
        <p:spPr>
          <a:xfrm>
            <a:off x="665163" y="2203450"/>
            <a:ext cx="7813675" cy="1295400"/>
          </a:xfrm>
        </p:spPr>
        <p:txBody>
          <a:bodyPr lIns="92160" tIns="46080" rIns="92160" bIns="46080"/>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GB" b="0" smtClean="0">
                <a:solidFill>
                  <a:srgbClr val="FFCC66"/>
                </a:solidFill>
              </a:rPr>
              <a:t>D</a:t>
            </a:r>
            <a:r>
              <a:rPr lang="cs-CZ" b="0" smtClean="0">
                <a:solidFill>
                  <a:srgbClr val="FFCC66"/>
                </a:solidFill>
              </a:rPr>
              <a:t>ě</a:t>
            </a:r>
            <a:r>
              <a:rPr lang="en-GB" b="0" smtClean="0">
                <a:solidFill>
                  <a:srgbClr val="FFCC66"/>
                </a:solidFill>
              </a:rPr>
              <a:t>kuji za pozornost</a:t>
            </a:r>
          </a:p>
        </p:txBody>
      </p:sp>
      <p:sp>
        <p:nvSpPr>
          <p:cNvPr id="54275" name="Rectangle 2"/>
          <p:cNvSpPr>
            <a:spLocks noGrp="1" noChangeArrowheads="1"/>
          </p:cNvSpPr>
          <p:nvPr>
            <p:ph type="subTitle" idx="4294967295"/>
          </p:nvPr>
        </p:nvSpPr>
        <p:spPr>
          <a:xfrm>
            <a:off x="223838" y="4319588"/>
            <a:ext cx="7696200" cy="1533525"/>
          </a:xfrm>
        </p:spPr>
        <p:txBody>
          <a:bodyPr lIns="92160" tIns="46080" rIns="92160" bIns="46080"/>
          <a:lstStyle/>
          <a:p>
            <a:pPr marL="457200" lvl="1" indent="0" eaLnBrk="1">
              <a:lnSpc>
                <a:spcPct val="100000"/>
              </a:lnSpc>
              <a:spcAft>
                <a:spcPct val="0"/>
              </a:spcAft>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en-US" sz="4000" smtClean="0">
                <a:solidFill>
                  <a:srgbClr val="FFFFFF"/>
                </a:solidFill>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122238" y="188913"/>
            <a:ext cx="8266112" cy="1079500"/>
          </a:xfrm>
        </p:spPr>
        <p:txBody>
          <a:bodyPr lIns="92160" tIns="46080" rIns="92160" bIns="46080"/>
          <a:lstStyle/>
          <a:p>
            <a:pPr algn="ct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Systematika trestního zákoníku</a:t>
            </a:r>
            <a:endParaRPr lang="en-GB" b="0" smtClean="0"/>
          </a:p>
        </p:txBody>
      </p:sp>
      <p:sp>
        <p:nvSpPr>
          <p:cNvPr id="8194" name="Rectangle 2"/>
          <p:cNvSpPr>
            <a:spLocks noGrp="1" noChangeArrowheads="1"/>
          </p:cNvSpPr>
          <p:nvPr>
            <p:ph type="body" idx="1"/>
          </p:nvPr>
        </p:nvSpPr>
        <p:spPr>
          <a:xfrm>
            <a:off x="147638" y="1268413"/>
            <a:ext cx="7772400" cy="5400675"/>
          </a:xfrm>
        </p:spPr>
        <p:txBody>
          <a:bodyPr lIns="92160" tIns="46080" rIns="92160" bIns="46080"/>
          <a:lstStyle/>
          <a:p>
            <a:pPr eaLnBrk="1">
              <a:lnSpc>
                <a:spcPct val="95000"/>
              </a:lnSpc>
              <a:spcBef>
                <a:spcPts val="900"/>
              </a:spcBef>
              <a:spcAft>
                <a:spcPct val="0"/>
              </a:spcAft>
              <a:buClr>
                <a:srgbClr val="FFCC66"/>
              </a:buClr>
              <a:buSzPct val="8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1. Obecná část – upravuje působnost trestních zákonů, trestní odpovědnost, okolnosti vylučující protiprávnost činu, zánik trestní odpovědnosti, trestní sankce, zvláštní ustanovení o některých pachatelích a výkladová ustanovení</a:t>
            </a:r>
            <a:endParaRPr lang="en-GB" dirty="0" smtClean="0"/>
          </a:p>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2. Zvláštní část – popis skutkových podstat jednostlivých tr. činů (</a:t>
            </a:r>
            <a:r>
              <a:rPr lang="cs-CZ" dirty="0" smtClean="0"/>
              <a:t>13 hlav)</a:t>
            </a:r>
            <a:endParaRPr lang="cs-CZ" dirty="0" smtClean="0"/>
          </a:p>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3. Přechodná a závěrečná ustanovení</a:t>
            </a:r>
          </a:p>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3050"/>
            <a:ext cx="7378700" cy="923925"/>
          </a:xfrm>
        </p:spPr>
        <p:txBody>
          <a:bodyPr/>
          <a:lstStyle/>
          <a:p>
            <a:pPr algn="ctr"/>
            <a:r>
              <a:rPr lang="cs-CZ" sz="4000" smtClean="0"/>
              <a:t>Další prameny TP</a:t>
            </a:r>
          </a:p>
        </p:txBody>
      </p:sp>
      <p:sp>
        <p:nvSpPr>
          <p:cNvPr id="8195" name="Content Placeholder 2"/>
          <p:cNvSpPr>
            <a:spLocks noGrp="1"/>
          </p:cNvSpPr>
          <p:nvPr>
            <p:ph idx="1"/>
          </p:nvPr>
        </p:nvSpPr>
        <p:spPr>
          <a:xfrm>
            <a:off x="179388" y="1196975"/>
            <a:ext cx="7993062" cy="5661025"/>
          </a:xfrm>
        </p:spPr>
        <p:txBody>
          <a:bodyPr/>
          <a:lstStyle/>
          <a:p>
            <a:pPr>
              <a:buFont typeface="Wingdings" charset="2"/>
              <a:buNone/>
            </a:pPr>
            <a:r>
              <a:rPr lang="cs-CZ" sz="2600" dirty="0" smtClean="0"/>
              <a:t>- Ústava České republiky </a:t>
            </a:r>
            <a:endParaRPr lang="cs-CZ" sz="2600" b="1" u="sng" dirty="0" smtClean="0"/>
          </a:p>
          <a:p>
            <a:pPr>
              <a:buFont typeface="Wingdings" charset="2"/>
              <a:buNone/>
            </a:pPr>
            <a:r>
              <a:rPr lang="cs-CZ" sz="2600" dirty="0" smtClean="0"/>
              <a:t>- Listina základních práv a svobod</a:t>
            </a:r>
          </a:p>
          <a:p>
            <a:pPr>
              <a:buFont typeface="Wingdings" charset="2"/>
              <a:buNone/>
            </a:pPr>
            <a:r>
              <a:rPr lang="cs-CZ" sz="2600" dirty="0" smtClean="0"/>
              <a:t>- vyhlášené a ratifikované mezinárodní smlouvy</a:t>
            </a:r>
          </a:p>
          <a:p>
            <a:pPr>
              <a:buFont typeface="Wingdings" charset="2"/>
              <a:buNone/>
            </a:pPr>
            <a:r>
              <a:rPr lang="cs-CZ" sz="2600" dirty="0" smtClean="0"/>
              <a:t>- Zákon o výkonu trestu odnětí </a:t>
            </a:r>
            <a:r>
              <a:rPr lang="cs-CZ" sz="2600" dirty="0" smtClean="0"/>
              <a:t>svobody</a:t>
            </a:r>
            <a:endParaRPr lang="cs-CZ" sz="2600" dirty="0" smtClean="0"/>
          </a:p>
          <a:p>
            <a:pPr>
              <a:buFont typeface="Wingdings" charset="2"/>
              <a:buNone/>
            </a:pPr>
            <a:r>
              <a:rPr lang="cs-CZ" sz="2600" dirty="0" smtClean="0"/>
              <a:t>- Zákon o výkonu </a:t>
            </a:r>
            <a:r>
              <a:rPr lang="cs-CZ" sz="2600" dirty="0" smtClean="0"/>
              <a:t>vazby</a:t>
            </a:r>
            <a:endParaRPr lang="cs-CZ" sz="2600" dirty="0" smtClean="0"/>
          </a:p>
          <a:p>
            <a:pPr>
              <a:buFont typeface="Wingdings" charset="2"/>
              <a:buNone/>
            </a:pPr>
            <a:r>
              <a:rPr lang="cs-CZ" sz="2600" dirty="0" smtClean="0"/>
              <a:t>- Zákon o probační a mediační </a:t>
            </a:r>
            <a:r>
              <a:rPr lang="cs-CZ" sz="2600" dirty="0" smtClean="0"/>
              <a:t>službě</a:t>
            </a:r>
            <a:endParaRPr lang="cs-CZ" sz="2600" dirty="0" smtClean="0"/>
          </a:p>
          <a:p>
            <a:pPr>
              <a:buFont typeface="Wingdings" charset="2"/>
              <a:buNone/>
            </a:pPr>
            <a:r>
              <a:rPr lang="cs-CZ" sz="2600" dirty="0" smtClean="0"/>
              <a:t>- Zákon o odpovědnosti mládeže za protiprávní činy a o soudnictví ve věcech mládeže</a:t>
            </a:r>
          </a:p>
          <a:p>
            <a:pPr>
              <a:buFont typeface="Wingdings" charset="2"/>
              <a:buNone/>
            </a:pPr>
            <a:r>
              <a:rPr lang="cs-CZ" sz="2600" dirty="0" smtClean="0"/>
              <a:t>- Rozhodnutí prezidenta republiky o udělení amnestie</a:t>
            </a:r>
          </a:p>
          <a:p>
            <a:pPr>
              <a:buFont typeface="Wingdings" charset="2"/>
              <a:buNone/>
            </a:pPr>
            <a:endParaRPr lang="cs-CZ" dirty="0" smtClean="0"/>
          </a:p>
          <a:p>
            <a:endParaRPr lang="cs-CZ"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179388" y="539750"/>
            <a:ext cx="7797800" cy="1038225"/>
          </a:xfrm>
        </p:spPr>
        <p:txBody>
          <a:bodyPr lIns="92160" tIns="46080" rIns="92160" bIns="46080"/>
          <a:lstStyle/>
          <a:p>
            <a:pP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Poškozený v trestním řízení</a:t>
            </a:r>
            <a:endParaRPr lang="en-GB" b="0" smtClean="0"/>
          </a:p>
        </p:txBody>
      </p:sp>
      <p:sp>
        <p:nvSpPr>
          <p:cNvPr id="9219" name="Rectangle 2"/>
          <p:cNvSpPr>
            <a:spLocks noGrp="1" noChangeArrowheads="1"/>
          </p:cNvSpPr>
          <p:nvPr>
            <p:ph type="body" idx="1"/>
          </p:nvPr>
        </p:nvSpPr>
        <p:spPr>
          <a:xfrm>
            <a:off x="147638" y="2160588"/>
            <a:ext cx="7772400" cy="4035425"/>
          </a:xfrm>
        </p:spPr>
        <p:txBody>
          <a:bodyPr lIns="92160" tIns="46080" rIns="92160" bIns="46080"/>
          <a:lstStyle/>
          <a:p>
            <a:pPr marL="371475" indent="-371475" eaLnBrk="1">
              <a:lnSpc>
                <a:spcPct val="95000"/>
              </a:lnSpc>
              <a:spcBef>
                <a:spcPts val="900"/>
              </a:spcBef>
              <a:spcAft>
                <a:spcPct val="0"/>
              </a:spcAft>
              <a:buClr>
                <a:srgbClr val="FFCC66"/>
              </a:buClr>
              <a:buSzPct val="85000"/>
              <a:buFontTx/>
              <a:buChar char="-"/>
              <a:tabLst>
                <a:tab pos="723900" algn="l"/>
                <a:tab pos="1447800" algn="l"/>
                <a:tab pos="2171700" algn="l"/>
                <a:tab pos="2895600" algn="l"/>
                <a:tab pos="3619500" algn="l"/>
                <a:tab pos="4343400" algn="l"/>
                <a:tab pos="5067300" algn="l"/>
                <a:tab pos="5791200" algn="l"/>
                <a:tab pos="6515100" algn="l"/>
                <a:tab pos="7239000" algn="l"/>
              </a:tabLst>
            </a:pPr>
            <a:r>
              <a:rPr lang="cs-CZ" smtClean="0"/>
              <a:t>Má postavení strany</a:t>
            </a:r>
          </a:p>
          <a:p>
            <a:pPr marL="371475" indent="-371475" eaLnBrk="1">
              <a:lnSpc>
                <a:spcPct val="95000"/>
              </a:lnSpc>
              <a:spcBef>
                <a:spcPts val="900"/>
              </a:spcBef>
              <a:spcAft>
                <a:spcPct val="0"/>
              </a:spcAft>
              <a:buClr>
                <a:srgbClr val="FFCC66"/>
              </a:buClr>
              <a:buSzPct val="85000"/>
              <a:buFontTx/>
              <a:buChar char="-"/>
              <a:tabLst>
                <a:tab pos="723900" algn="l"/>
                <a:tab pos="1447800" algn="l"/>
                <a:tab pos="2171700" algn="l"/>
                <a:tab pos="2895600" algn="l"/>
                <a:tab pos="3619500" algn="l"/>
                <a:tab pos="4343400" algn="l"/>
                <a:tab pos="5067300" algn="l"/>
                <a:tab pos="5791200" algn="l"/>
                <a:tab pos="6515100" algn="l"/>
                <a:tab pos="7239000" algn="l"/>
              </a:tabLst>
            </a:pPr>
            <a:r>
              <a:rPr lang="cs-CZ" smtClean="0"/>
              <a:t>Jde mu o individuální prospěch – náhradu škody</a:t>
            </a:r>
          </a:p>
          <a:p>
            <a:pPr marL="371475" indent="-371475" eaLnBrk="1">
              <a:lnSpc>
                <a:spcPct val="95000"/>
              </a:lnSpc>
              <a:spcBef>
                <a:spcPts val="900"/>
              </a:spcBef>
              <a:spcAft>
                <a:spcPct val="0"/>
              </a:spcAft>
              <a:buClr>
                <a:srgbClr val="FFCC66"/>
              </a:buClr>
              <a:buSzPct val="85000"/>
              <a:buFontTx/>
              <a:buChar char="-"/>
              <a:tabLst>
                <a:tab pos="723900" algn="l"/>
                <a:tab pos="1447800" algn="l"/>
                <a:tab pos="2171700" algn="l"/>
                <a:tab pos="2895600" algn="l"/>
                <a:tab pos="3619500" algn="l"/>
                <a:tab pos="4343400" algn="l"/>
                <a:tab pos="5067300" algn="l"/>
                <a:tab pos="5791200" algn="l"/>
                <a:tab pos="6515100" algn="l"/>
                <a:tab pos="7239000" algn="l"/>
              </a:tabLst>
            </a:pPr>
            <a:r>
              <a:rPr lang="cs-CZ" smtClean="0"/>
              <a:t>Soud nemůže rozhodnou o náhradě škody bez prohlášení poškozeného, že se připojuje se svým konkrétním nárokem k trestnímu řízení</a:t>
            </a:r>
            <a:endParaRPr lang="en-GB"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684213" y="260350"/>
            <a:ext cx="7797800" cy="1038225"/>
          </a:xfrm>
        </p:spPr>
        <p:txBody>
          <a:bodyPr lIns="92160" tIns="46080" rIns="92160" bIns="46080"/>
          <a:lstStyle/>
          <a:p>
            <a:pPr eaLnBrk="1">
              <a:lnSpc>
                <a:spcPct val="85000"/>
              </a:lnSpc>
              <a:tabLst>
                <a:tab pos="723900" algn="l"/>
                <a:tab pos="1447800" algn="l"/>
                <a:tab pos="2171700" algn="l"/>
                <a:tab pos="2895600" algn="l"/>
                <a:tab pos="3619500" algn="l"/>
                <a:tab pos="4343400" algn="l"/>
                <a:tab pos="5067300" algn="l"/>
                <a:tab pos="5791200" algn="l"/>
                <a:tab pos="6515100" algn="l"/>
                <a:tab pos="7239000" algn="l"/>
              </a:tabLst>
            </a:pPr>
            <a:r>
              <a:rPr lang="cs-CZ" b="0" smtClean="0"/>
              <a:t>Náhrada škody</a:t>
            </a:r>
          </a:p>
        </p:txBody>
      </p:sp>
      <p:sp>
        <p:nvSpPr>
          <p:cNvPr id="10243" name="Rectangle 2"/>
          <p:cNvSpPr>
            <a:spLocks noGrp="1" noChangeArrowheads="1"/>
          </p:cNvSpPr>
          <p:nvPr>
            <p:ph type="body" idx="1"/>
          </p:nvPr>
        </p:nvSpPr>
        <p:spPr>
          <a:xfrm>
            <a:off x="179388" y="1268413"/>
            <a:ext cx="7848600" cy="5256212"/>
          </a:xfrm>
        </p:spPr>
        <p:txBody>
          <a:bodyPr lIns="92160" tIns="46080" rIns="92160" bIns="46080"/>
          <a:lstStyle/>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 Realizuje se v rámci tzv. adhezního řízení – </a:t>
            </a:r>
            <a:r>
              <a:rPr lang="cs-CZ" dirty="0" smtClean="0"/>
              <a:t>součást </a:t>
            </a:r>
            <a:r>
              <a:rPr lang="cs-CZ" dirty="0" smtClean="0"/>
              <a:t>trestního </a:t>
            </a:r>
            <a:r>
              <a:rPr lang="cs-CZ" dirty="0" smtClean="0"/>
              <a:t>řízení.</a:t>
            </a:r>
            <a:endParaRPr lang="cs-CZ" dirty="0" smtClean="0"/>
          </a:p>
          <a:p>
            <a:pP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 	Poškozený může navrhnout, aby soud v odsuzujícím rozsudku uložil obžalovanému povinnost nahradit způsobenou škodu. </a:t>
            </a:r>
          </a:p>
          <a:p>
            <a:pP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r>
              <a:rPr lang="cs-CZ" dirty="0" smtClean="0"/>
              <a:t>- 	Nelze </a:t>
            </a:r>
            <a:r>
              <a:rPr lang="cs-CZ" dirty="0" smtClean="0"/>
              <a:t>přiznat v</a:t>
            </a:r>
            <a:r>
              <a:rPr lang="cs-CZ" dirty="0" smtClean="0"/>
              <a:t> případě, že o nároku již bylo rozhodnuto v jiném řízení.</a:t>
            </a:r>
          </a:p>
          <a:p>
            <a:pPr>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cs-CZ" b="1" i="1" dirty="0" smtClean="0"/>
          </a:p>
          <a:p>
            <a:pPr eaLnBrk="1">
              <a:lnSpc>
                <a:spcPct val="95000"/>
              </a:lnSpc>
              <a:spcBef>
                <a:spcPts val="900"/>
              </a:spcBef>
              <a:spcAft>
                <a:spcPct val="0"/>
              </a:spcAft>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1501</Words>
  <Application>Microsoft Office PowerPoint</Application>
  <PresentationFormat>On-screen Show (4:3)</PresentationFormat>
  <Paragraphs>299</Paragraphs>
  <Slides>52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Times New Roman</vt:lpstr>
      <vt:lpstr>MS Gothic</vt:lpstr>
      <vt:lpstr>Arial</vt:lpstr>
      <vt:lpstr>Wingdings</vt:lpstr>
      <vt:lpstr>Symbol</vt:lpstr>
      <vt:lpstr>Lucida Sans Unicode</vt:lpstr>
      <vt:lpstr>Office Theme</vt:lpstr>
      <vt:lpstr>Trestní právo  Michal Janíček</vt:lpstr>
      <vt:lpstr>Trestní právo</vt:lpstr>
      <vt:lpstr>Vztah trestního práva k neprávním disciplínám:</vt:lpstr>
      <vt:lpstr>Trestní právo hmotné  X trestní právo procesní</vt:lpstr>
      <vt:lpstr>Prameny trestního práva</vt:lpstr>
      <vt:lpstr>Systematika trestního zákoníku</vt:lpstr>
      <vt:lpstr>Další prameny TP</vt:lpstr>
      <vt:lpstr>Poškozený v trestním řízení</vt:lpstr>
      <vt:lpstr>Náhrada škody</vt:lpstr>
      <vt:lpstr>Funkce trestního práva</vt:lpstr>
      <vt:lpstr>Zásady trestního práva - obecné</vt:lpstr>
      <vt:lpstr>Zásady trestního práva - specifické</vt:lpstr>
      <vt:lpstr>Slide 13</vt:lpstr>
      <vt:lpstr>Zásady trestního řízení</vt:lpstr>
      <vt:lpstr>Působnost trestních zákonů</vt:lpstr>
      <vt:lpstr>Slide 16</vt:lpstr>
      <vt:lpstr>Působnost stanovená mezinárodní smlouvou </vt:lpstr>
      <vt:lpstr>Základy tr. odpovědnosti</vt:lpstr>
      <vt:lpstr>Trestný čin</vt:lpstr>
      <vt:lpstr>Slide 20</vt:lpstr>
      <vt:lpstr>Slide 21</vt:lpstr>
      <vt:lpstr>Subjekt trestného činu</vt:lpstr>
      <vt:lpstr>Zaviněná nepříčetnost – 3 formy:</vt:lpstr>
      <vt:lpstr>Slide 24</vt:lpstr>
      <vt:lpstr>Formy zavinění – 2 formy:</vt:lpstr>
      <vt:lpstr>Omyl</vt:lpstr>
      <vt:lpstr>Skutkový omyl:</vt:lpstr>
      <vt:lpstr>Právní omyl</vt:lpstr>
      <vt:lpstr>Okolnosti vylučující protiprávnost:</vt:lpstr>
      <vt:lpstr>Nutná obrana:</vt:lpstr>
      <vt:lpstr>Svolení poškozeného</vt:lpstr>
      <vt:lpstr>Přípustné riziko</vt:lpstr>
      <vt:lpstr>Slide 33</vt:lpstr>
      <vt:lpstr>Slide 34</vt:lpstr>
      <vt:lpstr>Příprava k trestnému činu</vt:lpstr>
      <vt:lpstr>POKUS TRESTNÉHO ČINU </vt:lpstr>
      <vt:lpstr>NEZPŮSOBILÁ PŘÍPRAVA a NEZPŮSOBILÝ POKUS </vt:lpstr>
      <vt:lpstr> ZÁNIK TRESTNOSTI PŘÍPRAVY A POKUSU </vt:lpstr>
      <vt:lpstr> POJEM A FORMY TRESTNÉ SOUČINNOSTI </vt:lpstr>
      <vt:lpstr>Slide 40</vt:lpstr>
      <vt:lpstr> Pachatelství trestného činu spáchaného ve prospěch organizované zločinecké skupiny </vt:lpstr>
      <vt:lpstr> Doba a místo TČ, pokračování v TČ, TČ hromadné, TČ trvající. </vt:lpstr>
      <vt:lpstr>Hromadné (kolektivní) TČ</vt:lpstr>
      <vt:lpstr>Slide 44</vt:lpstr>
      <vt:lpstr>Souběh trestních činů </vt:lpstr>
      <vt:lpstr> KONCEPCE STADIÍ PŘÍPRAVNÉHO ŘÍZENÍ </vt:lpstr>
      <vt:lpstr>Slide 47</vt:lpstr>
      <vt:lpstr> Rozhodování o věci - obžaloba a jiné způsoby ukončení přípravného řízení </vt:lpstr>
      <vt:lpstr> KONCEPCE STADIÍ HLAVNÍHO LÍČENÍ </vt:lpstr>
      <vt:lpstr>Ukládání trestu – trestní sankce, druhy trestů</vt:lpstr>
      <vt:lpstr>Slide 51</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a medicína</dc:title>
  <dc:creator>XX</dc:creator>
  <cp:lastModifiedBy>Michal</cp:lastModifiedBy>
  <cp:revision>59</cp:revision>
  <dcterms:modified xsi:type="dcterms:W3CDTF">2013-04-07T15:39:17Z</dcterms:modified>
</cp:coreProperties>
</file>