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28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77"/>
  </p:notesMasterIdLst>
  <p:sldIdLst>
    <p:sldId id="256" r:id="rId2"/>
    <p:sldId id="327" r:id="rId3"/>
    <p:sldId id="367" r:id="rId4"/>
    <p:sldId id="291" r:id="rId5"/>
    <p:sldId id="332" r:id="rId6"/>
    <p:sldId id="292" r:id="rId7"/>
    <p:sldId id="338" r:id="rId8"/>
    <p:sldId id="293" r:id="rId9"/>
    <p:sldId id="417" r:id="rId10"/>
    <p:sldId id="416" r:id="rId11"/>
    <p:sldId id="342" r:id="rId12"/>
    <p:sldId id="438" r:id="rId13"/>
    <p:sldId id="355" r:id="rId14"/>
    <p:sldId id="398" r:id="rId15"/>
    <p:sldId id="399" r:id="rId16"/>
    <p:sldId id="415" r:id="rId17"/>
    <p:sldId id="400" r:id="rId18"/>
    <p:sldId id="401" r:id="rId19"/>
    <p:sldId id="402" r:id="rId20"/>
    <p:sldId id="403" r:id="rId21"/>
    <p:sldId id="295" r:id="rId22"/>
    <p:sldId id="419" r:id="rId23"/>
    <p:sldId id="296" r:id="rId24"/>
    <p:sldId id="347" r:id="rId25"/>
    <p:sldId id="349" r:id="rId26"/>
    <p:sldId id="348" r:id="rId27"/>
    <p:sldId id="420" r:id="rId28"/>
    <p:sldId id="396" r:id="rId29"/>
    <p:sldId id="344" r:id="rId30"/>
    <p:sldId id="343" r:id="rId31"/>
    <p:sldId id="421" r:id="rId32"/>
    <p:sldId id="422" r:id="rId33"/>
    <p:sldId id="423" r:id="rId34"/>
    <p:sldId id="298" r:id="rId35"/>
    <p:sldId id="428" r:id="rId36"/>
    <p:sldId id="429" r:id="rId37"/>
    <p:sldId id="430" r:id="rId38"/>
    <p:sldId id="346" r:id="rId39"/>
    <p:sldId id="426" r:id="rId40"/>
    <p:sldId id="427" r:id="rId41"/>
    <p:sldId id="351" r:id="rId42"/>
    <p:sldId id="299" r:id="rId43"/>
    <p:sldId id="431" r:id="rId44"/>
    <p:sldId id="352" r:id="rId45"/>
    <p:sldId id="434" r:id="rId46"/>
    <p:sldId id="432" r:id="rId47"/>
    <p:sldId id="433" r:id="rId48"/>
    <p:sldId id="301" r:id="rId49"/>
    <p:sldId id="424" r:id="rId50"/>
    <p:sldId id="389" r:id="rId51"/>
    <p:sldId id="404" r:id="rId52"/>
    <p:sldId id="406" r:id="rId53"/>
    <p:sldId id="414" r:id="rId54"/>
    <p:sldId id="390" r:id="rId55"/>
    <p:sldId id="391" r:id="rId56"/>
    <p:sldId id="392" r:id="rId57"/>
    <p:sldId id="393" r:id="rId58"/>
    <p:sldId id="394" r:id="rId59"/>
    <p:sldId id="302" r:id="rId60"/>
    <p:sldId id="370" r:id="rId61"/>
    <p:sldId id="372" r:id="rId62"/>
    <p:sldId id="371" r:id="rId63"/>
    <p:sldId id="373" r:id="rId64"/>
    <p:sldId id="378" r:id="rId65"/>
    <p:sldId id="379" r:id="rId66"/>
    <p:sldId id="380" r:id="rId67"/>
    <p:sldId id="365" r:id="rId68"/>
    <p:sldId id="377" r:id="rId69"/>
    <p:sldId id="382" r:id="rId70"/>
    <p:sldId id="383" r:id="rId71"/>
    <p:sldId id="384" r:id="rId72"/>
    <p:sldId id="395" r:id="rId73"/>
    <p:sldId id="386" r:id="rId74"/>
    <p:sldId id="387" r:id="rId75"/>
    <p:sldId id="388" r:id="rId7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2C00"/>
    <a:srgbClr val="603000"/>
    <a:srgbClr val="4824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68123" autoAdjust="0"/>
  </p:normalViewPr>
  <p:slideViewPr>
    <p:cSldViewPr>
      <p:cViewPr varScale="1">
        <p:scale>
          <a:sx n="78" d="100"/>
          <a:sy n="78" d="100"/>
        </p:scale>
        <p:origin x="25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5885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40B66B-7FC7-4AC8-8DC4-0CA859B4A9C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A0D8CB8E-759B-48B3-957F-632FABF5FF21}">
      <dgm:prSet/>
      <dgm:spPr/>
      <dgm:t>
        <a:bodyPr/>
        <a:lstStyle/>
        <a:p>
          <a:pPr rtl="0"/>
          <a:r>
            <a:rPr lang="cs-CZ"/>
            <a:t>Příspěvek na péči</a:t>
          </a:r>
        </a:p>
      </dgm:t>
    </dgm:pt>
    <dgm:pt modelId="{076C6A67-1BC8-4EC6-B1A0-CAD232B60BF4}" type="parTrans" cxnId="{8DF0A4FD-22AC-43CF-8DC8-4CDFA4DCEBD2}">
      <dgm:prSet/>
      <dgm:spPr/>
      <dgm:t>
        <a:bodyPr/>
        <a:lstStyle/>
        <a:p>
          <a:endParaRPr lang="cs-CZ"/>
        </a:p>
      </dgm:t>
    </dgm:pt>
    <dgm:pt modelId="{A0F7258B-BEDA-42F3-B037-6D9F7AA4E35D}" type="sibTrans" cxnId="{8DF0A4FD-22AC-43CF-8DC8-4CDFA4DCEBD2}">
      <dgm:prSet/>
      <dgm:spPr/>
      <dgm:t>
        <a:bodyPr/>
        <a:lstStyle/>
        <a:p>
          <a:endParaRPr lang="cs-CZ"/>
        </a:p>
      </dgm:t>
    </dgm:pt>
    <dgm:pt modelId="{81ECE35F-1310-4505-BBC7-327A5549DE26}">
      <dgm:prSet/>
      <dgm:spPr/>
      <dgm:t>
        <a:bodyPr/>
        <a:lstStyle/>
        <a:p>
          <a:pPr rtl="0"/>
          <a:r>
            <a:rPr lang="cs-CZ" dirty="0"/>
            <a:t>Sociální služby</a:t>
          </a:r>
        </a:p>
      </dgm:t>
    </dgm:pt>
    <dgm:pt modelId="{7A546B18-0102-4E58-A40D-0E921153F94A}" type="parTrans" cxnId="{A4772BD7-4111-4E2B-A06E-123F77AA1487}">
      <dgm:prSet/>
      <dgm:spPr/>
      <dgm:t>
        <a:bodyPr/>
        <a:lstStyle/>
        <a:p>
          <a:endParaRPr lang="cs-CZ"/>
        </a:p>
      </dgm:t>
    </dgm:pt>
    <dgm:pt modelId="{71EE0968-82F9-49AE-9F68-0EB2CB51DFC1}" type="sibTrans" cxnId="{A4772BD7-4111-4E2B-A06E-123F77AA1487}">
      <dgm:prSet/>
      <dgm:spPr/>
      <dgm:t>
        <a:bodyPr/>
        <a:lstStyle/>
        <a:p>
          <a:endParaRPr lang="cs-CZ"/>
        </a:p>
      </dgm:t>
    </dgm:pt>
    <dgm:pt modelId="{1D1D1BFF-45CD-422D-8C11-B52D9D6641C6}">
      <dgm:prSet/>
      <dgm:spPr/>
      <dgm:t>
        <a:bodyPr/>
        <a:lstStyle/>
        <a:p>
          <a:pPr rtl="0"/>
          <a:r>
            <a:rPr lang="cs-CZ"/>
            <a:t>Inspekce</a:t>
          </a:r>
        </a:p>
      </dgm:t>
    </dgm:pt>
    <dgm:pt modelId="{A24A0D43-1276-46D7-BB3A-7881FD8BFE8B}" type="parTrans" cxnId="{1B3C9267-F8F7-448E-99BA-454ED372E782}">
      <dgm:prSet/>
      <dgm:spPr/>
      <dgm:t>
        <a:bodyPr/>
        <a:lstStyle/>
        <a:p>
          <a:endParaRPr lang="cs-CZ"/>
        </a:p>
      </dgm:t>
    </dgm:pt>
    <dgm:pt modelId="{698920E7-B7E5-4835-86B8-C555441FE0EC}" type="sibTrans" cxnId="{1B3C9267-F8F7-448E-99BA-454ED372E782}">
      <dgm:prSet/>
      <dgm:spPr/>
      <dgm:t>
        <a:bodyPr/>
        <a:lstStyle/>
        <a:p>
          <a:endParaRPr lang="cs-CZ"/>
        </a:p>
      </dgm:t>
    </dgm:pt>
    <dgm:pt modelId="{CC2E43EE-8BAC-4CF5-8281-DEE1AF019208}">
      <dgm:prSet/>
      <dgm:spPr/>
      <dgm:t>
        <a:bodyPr/>
        <a:lstStyle/>
        <a:p>
          <a:pPr rtl="0"/>
          <a:r>
            <a:rPr lang="cs-CZ"/>
            <a:t>Mlčenlivost</a:t>
          </a:r>
        </a:p>
      </dgm:t>
    </dgm:pt>
    <dgm:pt modelId="{5018DD52-7137-4E13-B1AE-C1DAF4115D75}" type="parTrans" cxnId="{6F23CFD9-045E-421E-AC7A-1E0A3FE9E326}">
      <dgm:prSet/>
      <dgm:spPr/>
      <dgm:t>
        <a:bodyPr/>
        <a:lstStyle/>
        <a:p>
          <a:endParaRPr lang="cs-CZ"/>
        </a:p>
      </dgm:t>
    </dgm:pt>
    <dgm:pt modelId="{8442DAD1-6092-40CD-A6B3-8143E2949D2A}" type="sibTrans" cxnId="{6F23CFD9-045E-421E-AC7A-1E0A3FE9E326}">
      <dgm:prSet/>
      <dgm:spPr/>
      <dgm:t>
        <a:bodyPr/>
        <a:lstStyle/>
        <a:p>
          <a:endParaRPr lang="cs-CZ"/>
        </a:p>
      </dgm:t>
    </dgm:pt>
    <dgm:pt modelId="{5685DCDE-422F-45B4-B2D8-58816CF515E6}">
      <dgm:prSet/>
      <dgm:spPr/>
      <dgm:t>
        <a:bodyPr/>
        <a:lstStyle/>
        <a:p>
          <a:pPr rtl="0"/>
          <a:r>
            <a:rPr lang="cs-CZ"/>
            <a:t>Financování</a:t>
          </a:r>
        </a:p>
      </dgm:t>
    </dgm:pt>
    <dgm:pt modelId="{4A67A232-FD9E-4E3A-9831-BE08863918F4}" type="parTrans" cxnId="{45838B07-50EE-43B4-8946-A388DCB999EC}">
      <dgm:prSet/>
      <dgm:spPr/>
      <dgm:t>
        <a:bodyPr/>
        <a:lstStyle/>
        <a:p>
          <a:endParaRPr lang="cs-CZ"/>
        </a:p>
      </dgm:t>
    </dgm:pt>
    <dgm:pt modelId="{5AF00DDE-6436-4EDD-8608-7FBE5E15D04F}" type="sibTrans" cxnId="{45838B07-50EE-43B4-8946-A388DCB999EC}">
      <dgm:prSet/>
      <dgm:spPr/>
      <dgm:t>
        <a:bodyPr/>
        <a:lstStyle/>
        <a:p>
          <a:endParaRPr lang="cs-CZ"/>
        </a:p>
      </dgm:t>
    </dgm:pt>
    <dgm:pt modelId="{2282B109-4B21-4F7E-8932-31886B921436}">
      <dgm:prSet/>
      <dgm:spPr/>
      <dgm:t>
        <a:bodyPr/>
        <a:lstStyle/>
        <a:p>
          <a:pPr rtl="0"/>
          <a:r>
            <a:rPr lang="cs-CZ"/>
            <a:t>Přestupky</a:t>
          </a:r>
        </a:p>
      </dgm:t>
    </dgm:pt>
    <dgm:pt modelId="{69386BD6-D7DD-4D75-8818-30DEF2128FE1}" type="parTrans" cxnId="{C8A1D37F-1A0D-4C21-A123-6BBBDC8526B9}">
      <dgm:prSet/>
      <dgm:spPr/>
      <dgm:t>
        <a:bodyPr/>
        <a:lstStyle/>
        <a:p>
          <a:endParaRPr lang="cs-CZ"/>
        </a:p>
      </dgm:t>
    </dgm:pt>
    <dgm:pt modelId="{9661ACDE-BB33-4CED-B88F-DFD7B4330ACF}" type="sibTrans" cxnId="{C8A1D37F-1A0D-4C21-A123-6BBBDC8526B9}">
      <dgm:prSet/>
      <dgm:spPr/>
      <dgm:t>
        <a:bodyPr/>
        <a:lstStyle/>
        <a:p>
          <a:endParaRPr lang="cs-CZ"/>
        </a:p>
      </dgm:t>
    </dgm:pt>
    <dgm:pt modelId="{A7BA90AA-A94D-4401-8D9F-AFA1BF3F2677}">
      <dgm:prSet/>
      <dgm:spPr/>
      <dgm:t>
        <a:bodyPr/>
        <a:lstStyle/>
        <a:p>
          <a:pPr rtl="0"/>
          <a:r>
            <a:rPr lang="cs-CZ"/>
            <a:t>Předpoklad pro výkon povolání SP</a:t>
          </a:r>
        </a:p>
      </dgm:t>
    </dgm:pt>
    <dgm:pt modelId="{89AC7F15-F5F1-4D9D-B90E-34A58547C7CE}" type="parTrans" cxnId="{CC93B7C1-ED3C-436F-A385-BD2AC19DD4AB}">
      <dgm:prSet/>
      <dgm:spPr/>
      <dgm:t>
        <a:bodyPr/>
        <a:lstStyle/>
        <a:p>
          <a:endParaRPr lang="cs-CZ"/>
        </a:p>
      </dgm:t>
    </dgm:pt>
    <dgm:pt modelId="{5AEBB165-AD4A-4C77-B32F-869C3B50F514}" type="sibTrans" cxnId="{CC93B7C1-ED3C-436F-A385-BD2AC19DD4AB}">
      <dgm:prSet/>
      <dgm:spPr/>
      <dgm:t>
        <a:bodyPr/>
        <a:lstStyle/>
        <a:p>
          <a:endParaRPr lang="cs-CZ"/>
        </a:p>
      </dgm:t>
    </dgm:pt>
    <dgm:pt modelId="{098300BA-1B1D-4D5E-BB89-6B5C513B0E87}">
      <dgm:prSet/>
      <dgm:spPr/>
      <dgm:t>
        <a:bodyPr/>
        <a:lstStyle/>
        <a:p>
          <a:pPr rtl="0"/>
          <a:r>
            <a:rPr lang="cs-CZ"/>
            <a:t>Předpoklad pro výkon činnosti v SS</a:t>
          </a:r>
        </a:p>
      </dgm:t>
    </dgm:pt>
    <dgm:pt modelId="{657BC555-E2B1-44A2-AA54-2C9D6D5D01C8}" type="parTrans" cxnId="{E02BB9BE-A544-469B-9F18-E43EDA0FEA18}">
      <dgm:prSet/>
      <dgm:spPr/>
      <dgm:t>
        <a:bodyPr/>
        <a:lstStyle/>
        <a:p>
          <a:endParaRPr lang="cs-CZ"/>
        </a:p>
      </dgm:t>
    </dgm:pt>
    <dgm:pt modelId="{099427AD-4C89-4D88-B13D-AADB5B14A72C}" type="sibTrans" cxnId="{E02BB9BE-A544-469B-9F18-E43EDA0FEA18}">
      <dgm:prSet/>
      <dgm:spPr/>
      <dgm:t>
        <a:bodyPr/>
        <a:lstStyle/>
        <a:p>
          <a:endParaRPr lang="cs-CZ"/>
        </a:p>
      </dgm:t>
    </dgm:pt>
    <dgm:pt modelId="{72F428EB-E9E6-43A3-B49C-E9CAB18A62DD}">
      <dgm:prSet/>
      <dgm:spPr/>
      <dgm:t>
        <a:bodyPr/>
        <a:lstStyle/>
        <a:p>
          <a:pPr rtl="0"/>
          <a:r>
            <a:rPr lang="cs-CZ"/>
            <a:t>Akreditace</a:t>
          </a:r>
        </a:p>
      </dgm:t>
    </dgm:pt>
    <dgm:pt modelId="{10B10120-E360-4C82-9744-B59F1249D933}" type="parTrans" cxnId="{A7E5024C-D139-4FB5-82D5-72F624DEC41C}">
      <dgm:prSet/>
      <dgm:spPr/>
      <dgm:t>
        <a:bodyPr/>
        <a:lstStyle/>
        <a:p>
          <a:endParaRPr lang="cs-CZ"/>
        </a:p>
      </dgm:t>
    </dgm:pt>
    <dgm:pt modelId="{5B98778D-51D9-4C5C-81C7-0761DB171185}" type="sibTrans" cxnId="{A7E5024C-D139-4FB5-82D5-72F624DEC41C}">
      <dgm:prSet/>
      <dgm:spPr/>
      <dgm:t>
        <a:bodyPr/>
        <a:lstStyle/>
        <a:p>
          <a:endParaRPr lang="cs-CZ"/>
        </a:p>
      </dgm:t>
    </dgm:pt>
    <dgm:pt modelId="{A2C2BB88-AD91-446F-ABC5-C2EF41817C67}" type="pres">
      <dgm:prSet presAssocID="{0840B66B-7FC7-4AC8-8DC4-0CA859B4A9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0DE29A8-EF0E-4D54-B099-24501F032002}" type="pres">
      <dgm:prSet presAssocID="{A0D8CB8E-759B-48B3-957F-632FABF5FF21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E4F93B-5704-4FB8-8B42-E8B7DFFB5C3C}" type="pres">
      <dgm:prSet presAssocID="{A0F7258B-BEDA-42F3-B037-6D9F7AA4E35D}" presName="spacer" presStyleCnt="0"/>
      <dgm:spPr/>
    </dgm:pt>
    <dgm:pt modelId="{B425A62A-0783-4FCA-AEFE-57BC9EDC40B0}" type="pres">
      <dgm:prSet presAssocID="{81ECE35F-1310-4505-BBC7-327A5549DE26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B64356-8555-4134-9A2D-B29396744095}" type="pres">
      <dgm:prSet presAssocID="{71EE0968-82F9-49AE-9F68-0EB2CB51DFC1}" presName="spacer" presStyleCnt="0"/>
      <dgm:spPr/>
    </dgm:pt>
    <dgm:pt modelId="{FB158D62-2B38-47A8-8CDC-032C588B62FD}" type="pres">
      <dgm:prSet presAssocID="{1D1D1BFF-45CD-422D-8C11-B52D9D6641C6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A04C64-AD8C-4E90-8E82-BE1CA97EEDC1}" type="pres">
      <dgm:prSet presAssocID="{698920E7-B7E5-4835-86B8-C555441FE0EC}" presName="spacer" presStyleCnt="0"/>
      <dgm:spPr/>
    </dgm:pt>
    <dgm:pt modelId="{20A4BD2D-61D7-45BD-A668-71EBCD7F350C}" type="pres">
      <dgm:prSet presAssocID="{CC2E43EE-8BAC-4CF5-8281-DEE1AF019208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DEAF99-FF9F-401C-93FC-999ADD64A940}" type="pres">
      <dgm:prSet presAssocID="{8442DAD1-6092-40CD-A6B3-8143E2949D2A}" presName="spacer" presStyleCnt="0"/>
      <dgm:spPr/>
    </dgm:pt>
    <dgm:pt modelId="{4BE8946F-F555-4F72-9D4A-BEC500A94724}" type="pres">
      <dgm:prSet presAssocID="{5685DCDE-422F-45B4-B2D8-58816CF515E6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B5990D-38B0-4A8C-9006-2EE9C85DDD31}" type="pres">
      <dgm:prSet presAssocID="{5AF00DDE-6436-4EDD-8608-7FBE5E15D04F}" presName="spacer" presStyleCnt="0"/>
      <dgm:spPr/>
    </dgm:pt>
    <dgm:pt modelId="{366C0234-6B1D-4394-A7AF-ADE0A31635E9}" type="pres">
      <dgm:prSet presAssocID="{2282B109-4B21-4F7E-8932-31886B921436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4C9431-3158-4CA6-9711-BA18E4EC8C43}" type="pres">
      <dgm:prSet presAssocID="{9661ACDE-BB33-4CED-B88F-DFD7B4330ACF}" presName="spacer" presStyleCnt="0"/>
      <dgm:spPr/>
    </dgm:pt>
    <dgm:pt modelId="{F02F0BFE-BD5A-40F9-A266-7BA421B57FF2}" type="pres">
      <dgm:prSet presAssocID="{A7BA90AA-A94D-4401-8D9F-AFA1BF3F2677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59B8B8-07A2-4C4E-B955-A9CCFE462238}" type="pres">
      <dgm:prSet presAssocID="{5AEBB165-AD4A-4C77-B32F-869C3B50F514}" presName="spacer" presStyleCnt="0"/>
      <dgm:spPr/>
    </dgm:pt>
    <dgm:pt modelId="{668F0F93-1892-43A1-A4A5-C6227EA4B1B2}" type="pres">
      <dgm:prSet presAssocID="{098300BA-1B1D-4D5E-BB89-6B5C513B0E87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BC895E-D08D-4287-A6DC-9E549A13EC18}" type="pres">
      <dgm:prSet presAssocID="{099427AD-4C89-4D88-B13D-AADB5B14A72C}" presName="spacer" presStyleCnt="0"/>
      <dgm:spPr/>
    </dgm:pt>
    <dgm:pt modelId="{1D023EBF-AFBE-4C90-862C-E957335C6D35}" type="pres">
      <dgm:prSet presAssocID="{72F428EB-E9E6-43A3-B49C-E9CAB18A62DD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F23CFD9-045E-421E-AC7A-1E0A3FE9E326}" srcId="{0840B66B-7FC7-4AC8-8DC4-0CA859B4A9C3}" destId="{CC2E43EE-8BAC-4CF5-8281-DEE1AF019208}" srcOrd="3" destOrd="0" parTransId="{5018DD52-7137-4E13-B1AE-C1DAF4115D75}" sibTransId="{8442DAD1-6092-40CD-A6B3-8143E2949D2A}"/>
    <dgm:cxn modelId="{45838B07-50EE-43B4-8946-A388DCB999EC}" srcId="{0840B66B-7FC7-4AC8-8DC4-0CA859B4A9C3}" destId="{5685DCDE-422F-45B4-B2D8-58816CF515E6}" srcOrd="4" destOrd="0" parTransId="{4A67A232-FD9E-4E3A-9831-BE08863918F4}" sibTransId="{5AF00DDE-6436-4EDD-8608-7FBE5E15D04F}"/>
    <dgm:cxn modelId="{E02BB9BE-A544-469B-9F18-E43EDA0FEA18}" srcId="{0840B66B-7FC7-4AC8-8DC4-0CA859B4A9C3}" destId="{098300BA-1B1D-4D5E-BB89-6B5C513B0E87}" srcOrd="7" destOrd="0" parTransId="{657BC555-E2B1-44A2-AA54-2C9D6D5D01C8}" sibTransId="{099427AD-4C89-4D88-B13D-AADB5B14A72C}"/>
    <dgm:cxn modelId="{1B3C9267-F8F7-448E-99BA-454ED372E782}" srcId="{0840B66B-7FC7-4AC8-8DC4-0CA859B4A9C3}" destId="{1D1D1BFF-45CD-422D-8C11-B52D9D6641C6}" srcOrd="2" destOrd="0" parTransId="{A24A0D43-1276-46D7-BB3A-7881FD8BFE8B}" sibTransId="{698920E7-B7E5-4835-86B8-C555441FE0EC}"/>
    <dgm:cxn modelId="{DA39B0F6-3FFC-4337-B371-79DA7A585E2A}" type="presOf" srcId="{1D1D1BFF-45CD-422D-8C11-B52D9D6641C6}" destId="{FB158D62-2B38-47A8-8CDC-032C588B62FD}" srcOrd="0" destOrd="0" presId="urn:microsoft.com/office/officeart/2005/8/layout/vList2"/>
    <dgm:cxn modelId="{8DF0A4FD-22AC-43CF-8DC8-4CDFA4DCEBD2}" srcId="{0840B66B-7FC7-4AC8-8DC4-0CA859B4A9C3}" destId="{A0D8CB8E-759B-48B3-957F-632FABF5FF21}" srcOrd="0" destOrd="0" parTransId="{076C6A67-1BC8-4EC6-B1A0-CAD232B60BF4}" sibTransId="{A0F7258B-BEDA-42F3-B037-6D9F7AA4E35D}"/>
    <dgm:cxn modelId="{E7D3EB72-8446-4F3C-875B-01583B8A481D}" type="presOf" srcId="{72F428EB-E9E6-43A3-B49C-E9CAB18A62DD}" destId="{1D023EBF-AFBE-4C90-862C-E957335C6D35}" srcOrd="0" destOrd="0" presId="urn:microsoft.com/office/officeart/2005/8/layout/vList2"/>
    <dgm:cxn modelId="{B297635A-7F99-4DD6-944E-AE2BC58909DF}" type="presOf" srcId="{81ECE35F-1310-4505-BBC7-327A5549DE26}" destId="{B425A62A-0783-4FCA-AEFE-57BC9EDC40B0}" srcOrd="0" destOrd="0" presId="urn:microsoft.com/office/officeart/2005/8/layout/vList2"/>
    <dgm:cxn modelId="{2D52682C-201B-4456-B0A1-80628506B758}" type="presOf" srcId="{A7BA90AA-A94D-4401-8D9F-AFA1BF3F2677}" destId="{F02F0BFE-BD5A-40F9-A266-7BA421B57FF2}" srcOrd="0" destOrd="0" presId="urn:microsoft.com/office/officeart/2005/8/layout/vList2"/>
    <dgm:cxn modelId="{A4772BD7-4111-4E2B-A06E-123F77AA1487}" srcId="{0840B66B-7FC7-4AC8-8DC4-0CA859B4A9C3}" destId="{81ECE35F-1310-4505-BBC7-327A5549DE26}" srcOrd="1" destOrd="0" parTransId="{7A546B18-0102-4E58-A40D-0E921153F94A}" sibTransId="{71EE0968-82F9-49AE-9F68-0EB2CB51DFC1}"/>
    <dgm:cxn modelId="{856EBAA0-95A6-4B0B-B6E9-3598ADE028AA}" type="presOf" srcId="{CC2E43EE-8BAC-4CF5-8281-DEE1AF019208}" destId="{20A4BD2D-61D7-45BD-A668-71EBCD7F350C}" srcOrd="0" destOrd="0" presId="urn:microsoft.com/office/officeart/2005/8/layout/vList2"/>
    <dgm:cxn modelId="{79B0620D-E06E-4E1C-B9B7-ED9AD3156F90}" type="presOf" srcId="{0840B66B-7FC7-4AC8-8DC4-0CA859B4A9C3}" destId="{A2C2BB88-AD91-446F-ABC5-C2EF41817C67}" srcOrd="0" destOrd="0" presId="urn:microsoft.com/office/officeart/2005/8/layout/vList2"/>
    <dgm:cxn modelId="{CC93B7C1-ED3C-436F-A385-BD2AC19DD4AB}" srcId="{0840B66B-7FC7-4AC8-8DC4-0CA859B4A9C3}" destId="{A7BA90AA-A94D-4401-8D9F-AFA1BF3F2677}" srcOrd="6" destOrd="0" parTransId="{89AC7F15-F5F1-4D9D-B90E-34A58547C7CE}" sibTransId="{5AEBB165-AD4A-4C77-B32F-869C3B50F514}"/>
    <dgm:cxn modelId="{65C5C510-465B-437F-9D04-2BA8B2EA551A}" type="presOf" srcId="{2282B109-4B21-4F7E-8932-31886B921436}" destId="{366C0234-6B1D-4394-A7AF-ADE0A31635E9}" srcOrd="0" destOrd="0" presId="urn:microsoft.com/office/officeart/2005/8/layout/vList2"/>
    <dgm:cxn modelId="{FF225830-F860-452B-BB98-49755AB811C2}" type="presOf" srcId="{5685DCDE-422F-45B4-B2D8-58816CF515E6}" destId="{4BE8946F-F555-4F72-9D4A-BEC500A94724}" srcOrd="0" destOrd="0" presId="urn:microsoft.com/office/officeart/2005/8/layout/vList2"/>
    <dgm:cxn modelId="{15E7D384-47B0-4D9F-9086-14D0CB49A15E}" type="presOf" srcId="{098300BA-1B1D-4D5E-BB89-6B5C513B0E87}" destId="{668F0F93-1892-43A1-A4A5-C6227EA4B1B2}" srcOrd="0" destOrd="0" presId="urn:microsoft.com/office/officeart/2005/8/layout/vList2"/>
    <dgm:cxn modelId="{C8A1D37F-1A0D-4C21-A123-6BBBDC8526B9}" srcId="{0840B66B-7FC7-4AC8-8DC4-0CA859B4A9C3}" destId="{2282B109-4B21-4F7E-8932-31886B921436}" srcOrd="5" destOrd="0" parTransId="{69386BD6-D7DD-4D75-8818-30DEF2128FE1}" sibTransId="{9661ACDE-BB33-4CED-B88F-DFD7B4330ACF}"/>
    <dgm:cxn modelId="{A7E5024C-D139-4FB5-82D5-72F624DEC41C}" srcId="{0840B66B-7FC7-4AC8-8DC4-0CA859B4A9C3}" destId="{72F428EB-E9E6-43A3-B49C-E9CAB18A62DD}" srcOrd="8" destOrd="0" parTransId="{10B10120-E360-4C82-9744-B59F1249D933}" sibTransId="{5B98778D-51D9-4C5C-81C7-0761DB171185}"/>
    <dgm:cxn modelId="{A54DD262-F2AF-4FF4-A335-E5E0F5425D29}" type="presOf" srcId="{A0D8CB8E-759B-48B3-957F-632FABF5FF21}" destId="{80DE29A8-EF0E-4D54-B099-24501F032002}" srcOrd="0" destOrd="0" presId="urn:microsoft.com/office/officeart/2005/8/layout/vList2"/>
    <dgm:cxn modelId="{87B86454-91E7-4933-89D3-1479616BC6F5}" type="presParOf" srcId="{A2C2BB88-AD91-446F-ABC5-C2EF41817C67}" destId="{80DE29A8-EF0E-4D54-B099-24501F032002}" srcOrd="0" destOrd="0" presId="urn:microsoft.com/office/officeart/2005/8/layout/vList2"/>
    <dgm:cxn modelId="{66E05D7C-E327-4879-8C0F-97A3029223C0}" type="presParOf" srcId="{A2C2BB88-AD91-446F-ABC5-C2EF41817C67}" destId="{2BE4F93B-5704-4FB8-8B42-E8B7DFFB5C3C}" srcOrd="1" destOrd="0" presId="urn:microsoft.com/office/officeart/2005/8/layout/vList2"/>
    <dgm:cxn modelId="{F81B9163-114D-4D50-835F-591F02F45C18}" type="presParOf" srcId="{A2C2BB88-AD91-446F-ABC5-C2EF41817C67}" destId="{B425A62A-0783-4FCA-AEFE-57BC9EDC40B0}" srcOrd="2" destOrd="0" presId="urn:microsoft.com/office/officeart/2005/8/layout/vList2"/>
    <dgm:cxn modelId="{A6BA3D94-F5B5-4F96-BFC3-07859E1E4EF8}" type="presParOf" srcId="{A2C2BB88-AD91-446F-ABC5-C2EF41817C67}" destId="{48B64356-8555-4134-9A2D-B29396744095}" srcOrd="3" destOrd="0" presId="urn:microsoft.com/office/officeart/2005/8/layout/vList2"/>
    <dgm:cxn modelId="{3E421BEC-6BB0-4340-9316-CF7DB6BF95F0}" type="presParOf" srcId="{A2C2BB88-AD91-446F-ABC5-C2EF41817C67}" destId="{FB158D62-2B38-47A8-8CDC-032C588B62FD}" srcOrd="4" destOrd="0" presId="urn:microsoft.com/office/officeart/2005/8/layout/vList2"/>
    <dgm:cxn modelId="{24948C1A-3903-46A1-BEA4-C6C7C4E04884}" type="presParOf" srcId="{A2C2BB88-AD91-446F-ABC5-C2EF41817C67}" destId="{99A04C64-AD8C-4E90-8E82-BE1CA97EEDC1}" srcOrd="5" destOrd="0" presId="urn:microsoft.com/office/officeart/2005/8/layout/vList2"/>
    <dgm:cxn modelId="{5D75051B-60C4-47A4-9C87-40FC7AE2FE41}" type="presParOf" srcId="{A2C2BB88-AD91-446F-ABC5-C2EF41817C67}" destId="{20A4BD2D-61D7-45BD-A668-71EBCD7F350C}" srcOrd="6" destOrd="0" presId="urn:microsoft.com/office/officeart/2005/8/layout/vList2"/>
    <dgm:cxn modelId="{DC10902B-B536-43ED-9D76-63F1766A6B1A}" type="presParOf" srcId="{A2C2BB88-AD91-446F-ABC5-C2EF41817C67}" destId="{74DEAF99-FF9F-401C-93FC-999ADD64A940}" srcOrd="7" destOrd="0" presId="urn:microsoft.com/office/officeart/2005/8/layout/vList2"/>
    <dgm:cxn modelId="{B59054E8-5F36-4357-9184-F6AA0E829A98}" type="presParOf" srcId="{A2C2BB88-AD91-446F-ABC5-C2EF41817C67}" destId="{4BE8946F-F555-4F72-9D4A-BEC500A94724}" srcOrd="8" destOrd="0" presId="urn:microsoft.com/office/officeart/2005/8/layout/vList2"/>
    <dgm:cxn modelId="{0992ED25-3A82-4F62-B54D-8F7FE78D1937}" type="presParOf" srcId="{A2C2BB88-AD91-446F-ABC5-C2EF41817C67}" destId="{8BB5990D-38B0-4A8C-9006-2EE9C85DDD31}" srcOrd="9" destOrd="0" presId="urn:microsoft.com/office/officeart/2005/8/layout/vList2"/>
    <dgm:cxn modelId="{DA0011AA-3F97-4D7B-8F1C-F3BDF9B2BF05}" type="presParOf" srcId="{A2C2BB88-AD91-446F-ABC5-C2EF41817C67}" destId="{366C0234-6B1D-4394-A7AF-ADE0A31635E9}" srcOrd="10" destOrd="0" presId="urn:microsoft.com/office/officeart/2005/8/layout/vList2"/>
    <dgm:cxn modelId="{15B350A6-D155-4967-8C8B-F50C1E2CA237}" type="presParOf" srcId="{A2C2BB88-AD91-446F-ABC5-C2EF41817C67}" destId="{504C9431-3158-4CA6-9711-BA18E4EC8C43}" srcOrd="11" destOrd="0" presId="urn:microsoft.com/office/officeart/2005/8/layout/vList2"/>
    <dgm:cxn modelId="{94513D33-3C97-470E-9641-B391792328F7}" type="presParOf" srcId="{A2C2BB88-AD91-446F-ABC5-C2EF41817C67}" destId="{F02F0BFE-BD5A-40F9-A266-7BA421B57FF2}" srcOrd="12" destOrd="0" presId="urn:microsoft.com/office/officeart/2005/8/layout/vList2"/>
    <dgm:cxn modelId="{11618535-95F3-4963-A488-A5352B004C86}" type="presParOf" srcId="{A2C2BB88-AD91-446F-ABC5-C2EF41817C67}" destId="{1759B8B8-07A2-4C4E-B955-A9CCFE462238}" srcOrd="13" destOrd="0" presId="urn:microsoft.com/office/officeart/2005/8/layout/vList2"/>
    <dgm:cxn modelId="{8D5CAB81-E7AC-42B0-A7F4-EACF84836E9D}" type="presParOf" srcId="{A2C2BB88-AD91-446F-ABC5-C2EF41817C67}" destId="{668F0F93-1892-43A1-A4A5-C6227EA4B1B2}" srcOrd="14" destOrd="0" presId="urn:microsoft.com/office/officeart/2005/8/layout/vList2"/>
    <dgm:cxn modelId="{76EA2366-31D0-41C7-B300-36F9D878FE6F}" type="presParOf" srcId="{A2C2BB88-AD91-446F-ABC5-C2EF41817C67}" destId="{90BC895E-D08D-4287-A6DC-9E549A13EC18}" srcOrd="15" destOrd="0" presId="urn:microsoft.com/office/officeart/2005/8/layout/vList2"/>
    <dgm:cxn modelId="{BA4E5E1D-75CB-4C42-8FAB-9A10365C68A3}" type="presParOf" srcId="{A2C2BB88-AD91-446F-ABC5-C2EF41817C67}" destId="{1D023EBF-AFBE-4C90-862C-E957335C6D35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E24884-E336-468D-8CFD-36387BB88256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cs-CZ"/>
        </a:p>
      </dgm:t>
    </dgm:pt>
    <dgm:pt modelId="{F0D2BC70-C0B5-40C3-BF36-9C39FB56F053}">
      <dgm:prSet/>
      <dgm:spPr/>
      <dgm:t>
        <a:bodyPr/>
        <a:lstStyle/>
        <a:p>
          <a:pPr rtl="0"/>
          <a:r>
            <a:rPr lang="cs-CZ"/>
            <a:t>Nárok na příspěvek na péči</a:t>
          </a:r>
        </a:p>
      </dgm:t>
    </dgm:pt>
    <dgm:pt modelId="{CB6F0D41-4260-4F6A-B176-36A17042028B}" type="parTrans" cxnId="{F935CD01-231D-4AB8-83A5-5812992BD04D}">
      <dgm:prSet/>
      <dgm:spPr/>
      <dgm:t>
        <a:bodyPr/>
        <a:lstStyle/>
        <a:p>
          <a:endParaRPr lang="cs-CZ"/>
        </a:p>
      </dgm:t>
    </dgm:pt>
    <dgm:pt modelId="{C3D753B7-476E-41C2-A6AF-669122D5564E}" type="sibTrans" cxnId="{F935CD01-231D-4AB8-83A5-5812992BD04D}">
      <dgm:prSet/>
      <dgm:spPr/>
      <dgm:t>
        <a:bodyPr/>
        <a:lstStyle/>
        <a:p>
          <a:endParaRPr lang="cs-CZ"/>
        </a:p>
      </dgm:t>
    </dgm:pt>
    <dgm:pt modelId="{4B391E59-12F0-45F5-B7C0-7C9E646B62E6}">
      <dgm:prSet/>
      <dgm:spPr/>
      <dgm:t>
        <a:bodyPr/>
        <a:lstStyle/>
        <a:p>
          <a:pPr rtl="0"/>
          <a:r>
            <a:rPr lang="cs-CZ"/>
            <a:t>Nárok na poskytování sociální služby</a:t>
          </a:r>
        </a:p>
      </dgm:t>
    </dgm:pt>
    <dgm:pt modelId="{76EFD723-4E78-487C-8BBC-45B4B0954152}" type="parTrans" cxnId="{EC0B346D-FF65-4F64-BCD3-A2B8F22EC09C}">
      <dgm:prSet/>
      <dgm:spPr/>
      <dgm:t>
        <a:bodyPr/>
        <a:lstStyle/>
        <a:p>
          <a:endParaRPr lang="cs-CZ"/>
        </a:p>
      </dgm:t>
    </dgm:pt>
    <dgm:pt modelId="{040EDE81-4172-428C-9019-DAC33F7E5DA6}" type="sibTrans" cxnId="{EC0B346D-FF65-4F64-BCD3-A2B8F22EC09C}">
      <dgm:prSet/>
      <dgm:spPr/>
      <dgm:t>
        <a:bodyPr/>
        <a:lstStyle/>
        <a:p>
          <a:endParaRPr lang="cs-CZ"/>
        </a:p>
      </dgm:t>
    </dgm:pt>
    <dgm:pt modelId="{77947F8D-AFE8-49B4-BABC-02C578DAC065}" type="pres">
      <dgm:prSet presAssocID="{C7E24884-E336-468D-8CFD-36387BB8825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E1C5533-C5DA-47B8-9E6B-0D2549016FBA}" type="pres">
      <dgm:prSet presAssocID="{F0D2BC70-C0B5-40C3-BF36-9C39FB56F053}" presName="circ1" presStyleLbl="vennNode1" presStyleIdx="0" presStyleCnt="2"/>
      <dgm:spPr/>
      <dgm:t>
        <a:bodyPr/>
        <a:lstStyle/>
        <a:p>
          <a:endParaRPr lang="cs-CZ"/>
        </a:p>
      </dgm:t>
    </dgm:pt>
    <dgm:pt modelId="{BBC1849D-7EE4-499F-AB4F-F4046AF0E0F7}" type="pres">
      <dgm:prSet presAssocID="{F0D2BC70-C0B5-40C3-BF36-9C39FB56F05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A1F546-1F07-4ECF-812C-D6E55F06B49D}" type="pres">
      <dgm:prSet presAssocID="{4B391E59-12F0-45F5-B7C0-7C9E646B62E6}" presName="circ2" presStyleLbl="vennNode1" presStyleIdx="1" presStyleCnt="2"/>
      <dgm:spPr/>
      <dgm:t>
        <a:bodyPr/>
        <a:lstStyle/>
        <a:p>
          <a:endParaRPr lang="cs-CZ"/>
        </a:p>
      </dgm:t>
    </dgm:pt>
    <dgm:pt modelId="{1E36F1A2-464A-40B4-ADFA-232F72321592}" type="pres">
      <dgm:prSet presAssocID="{4B391E59-12F0-45F5-B7C0-7C9E646B62E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C0B346D-FF65-4F64-BCD3-A2B8F22EC09C}" srcId="{C7E24884-E336-468D-8CFD-36387BB88256}" destId="{4B391E59-12F0-45F5-B7C0-7C9E646B62E6}" srcOrd="1" destOrd="0" parTransId="{76EFD723-4E78-487C-8BBC-45B4B0954152}" sibTransId="{040EDE81-4172-428C-9019-DAC33F7E5DA6}"/>
    <dgm:cxn modelId="{7A897B57-9C43-4FE4-A2E8-4DE5A2D82ED4}" type="presOf" srcId="{C7E24884-E336-468D-8CFD-36387BB88256}" destId="{77947F8D-AFE8-49B4-BABC-02C578DAC065}" srcOrd="0" destOrd="0" presId="urn:microsoft.com/office/officeart/2005/8/layout/venn1"/>
    <dgm:cxn modelId="{F935CD01-231D-4AB8-83A5-5812992BD04D}" srcId="{C7E24884-E336-468D-8CFD-36387BB88256}" destId="{F0D2BC70-C0B5-40C3-BF36-9C39FB56F053}" srcOrd="0" destOrd="0" parTransId="{CB6F0D41-4260-4F6A-B176-36A17042028B}" sibTransId="{C3D753B7-476E-41C2-A6AF-669122D5564E}"/>
    <dgm:cxn modelId="{E880667E-A588-414B-9561-52AA022076D0}" type="presOf" srcId="{4B391E59-12F0-45F5-B7C0-7C9E646B62E6}" destId="{1E36F1A2-464A-40B4-ADFA-232F72321592}" srcOrd="1" destOrd="0" presId="urn:microsoft.com/office/officeart/2005/8/layout/venn1"/>
    <dgm:cxn modelId="{F5D517E1-976C-469C-B865-3EA83B1ACADD}" type="presOf" srcId="{F0D2BC70-C0B5-40C3-BF36-9C39FB56F053}" destId="{BBC1849D-7EE4-499F-AB4F-F4046AF0E0F7}" srcOrd="1" destOrd="0" presId="urn:microsoft.com/office/officeart/2005/8/layout/venn1"/>
    <dgm:cxn modelId="{F1AC4FDA-A212-45B3-941F-455C81DD0350}" type="presOf" srcId="{F0D2BC70-C0B5-40C3-BF36-9C39FB56F053}" destId="{8E1C5533-C5DA-47B8-9E6B-0D2549016FBA}" srcOrd="0" destOrd="0" presId="urn:microsoft.com/office/officeart/2005/8/layout/venn1"/>
    <dgm:cxn modelId="{926F8EFA-9F6A-4E76-A2D6-99E258CC215B}" type="presOf" srcId="{4B391E59-12F0-45F5-B7C0-7C9E646B62E6}" destId="{EAA1F546-1F07-4ECF-812C-D6E55F06B49D}" srcOrd="0" destOrd="0" presId="urn:microsoft.com/office/officeart/2005/8/layout/venn1"/>
    <dgm:cxn modelId="{32581363-6E63-4DF6-8B34-B5F7CC6CE9E3}" type="presParOf" srcId="{77947F8D-AFE8-49B4-BABC-02C578DAC065}" destId="{8E1C5533-C5DA-47B8-9E6B-0D2549016FBA}" srcOrd="0" destOrd="0" presId="urn:microsoft.com/office/officeart/2005/8/layout/venn1"/>
    <dgm:cxn modelId="{2E076D3C-AE6A-43DD-AC61-7CD260070941}" type="presParOf" srcId="{77947F8D-AFE8-49B4-BABC-02C578DAC065}" destId="{BBC1849D-7EE4-499F-AB4F-F4046AF0E0F7}" srcOrd="1" destOrd="0" presId="urn:microsoft.com/office/officeart/2005/8/layout/venn1"/>
    <dgm:cxn modelId="{3CF7BF89-41AC-4648-888B-A795AD3E68BE}" type="presParOf" srcId="{77947F8D-AFE8-49B4-BABC-02C578DAC065}" destId="{EAA1F546-1F07-4ECF-812C-D6E55F06B49D}" srcOrd="2" destOrd="0" presId="urn:microsoft.com/office/officeart/2005/8/layout/venn1"/>
    <dgm:cxn modelId="{A4ECF13D-3D9B-4805-9AF5-828585A8D518}" type="presParOf" srcId="{77947F8D-AFE8-49B4-BABC-02C578DAC065}" destId="{1E36F1A2-464A-40B4-ADFA-232F7232159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7721ED-A8BC-46E9-BF04-F81CF3A31FEE}" type="doc">
      <dgm:prSet loTypeId="urn:microsoft.com/office/officeart/2005/8/layout/pyramid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15ADCA7-D605-4004-8700-86C8AF80D279}">
      <dgm:prSet/>
      <dgm:spPr/>
      <dgm:t>
        <a:bodyPr/>
        <a:lstStyle/>
        <a:p>
          <a:pPr rtl="0"/>
          <a:r>
            <a:rPr lang="cs-CZ" dirty="0"/>
            <a:t>Uzavřít smlouvu</a:t>
          </a:r>
        </a:p>
      </dgm:t>
    </dgm:pt>
    <dgm:pt modelId="{60AF0759-3306-4186-85AA-3B6B1418F9B8}" type="parTrans" cxnId="{0B2F5C85-53AE-4B4E-B331-19BCEFDEA0E8}">
      <dgm:prSet/>
      <dgm:spPr/>
      <dgm:t>
        <a:bodyPr/>
        <a:lstStyle/>
        <a:p>
          <a:endParaRPr lang="cs-CZ"/>
        </a:p>
      </dgm:t>
    </dgm:pt>
    <dgm:pt modelId="{72E4D89D-8AEC-4999-ADF4-0F29056484C0}" type="sibTrans" cxnId="{0B2F5C85-53AE-4B4E-B331-19BCEFDEA0E8}">
      <dgm:prSet/>
      <dgm:spPr/>
      <dgm:t>
        <a:bodyPr/>
        <a:lstStyle/>
        <a:p>
          <a:endParaRPr lang="cs-CZ"/>
        </a:p>
      </dgm:t>
    </dgm:pt>
    <dgm:pt modelId="{BED5D7EB-53E4-4754-8CA7-2D631585BDDC}">
      <dgm:prSet/>
      <dgm:spPr/>
      <dgm:t>
        <a:bodyPr/>
        <a:lstStyle/>
        <a:p>
          <a:pPr rtl="0"/>
          <a:r>
            <a:rPr lang="cs-CZ"/>
            <a:t>Info o druhu, místě a okruhu osob</a:t>
          </a:r>
        </a:p>
      </dgm:t>
    </dgm:pt>
    <dgm:pt modelId="{8DB01765-23DF-486E-B5BF-057F2A1BB023}" type="parTrans" cxnId="{1CEA991A-4008-4865-9504-F8A9FDF30304}">
      <dgm:prSet/>
      <dgm:spPr/>
      <dgm:t>
        <a:bodyPr/>
        <a:lstStyle/>
        <a:p>
          <a:endParaRPr lang="cs-CZ"/>
        </a:p>
      </dgm:t>
    </dgm:pt>
    <dgm:pt modelId="{11999463-6797-48B5-A85E-63B321F42D2A}" type="sibTrans" cxnId="{1CEA991A-4008-4865-9504-F8A9FDF30304}">
      <dgm:prSet/>
      <dgm:spPr/>
      <dgm:t>
        <a:bodyPr/>
        <a:lstStyle/>
        <a:p>
          <a:endParaRPr lang="cs-CZ"/>
        </a:p>
      </dgm:t>
    </dgm:pt>
    <dgm:pt modelId="{1B683D19-644D-4F0D-91DD-4FA20B50C77A}">
      <dgm:prSet/>
      <dgm:spPr/>
      <dgm:t>
        <a:bodyPr/>
        <a:lstStyle/>
        <a:p>
          <a:pPr rtl="0"/>
          <a:r>
            <a:rPr lang="cs-CZ"/>
            <a:t>Info pro zájemce o povinnostech</a:t>
          </a:r>
        </a:p>
      </dgm:t>
    </dgm:pt>
    <dgm:pt modelId="{43AA4307-8EB8-42D1-8EE8-433997F637E1}" type="parTrans" cxnId="{FDAD7968-D14E-45DF-BEF6-86034D288723}">
      <dgm:prSet/>
      <dgm:spPr/>
      <dgm:t>
        <a:bodyPr/>
        <a:lstStyle/>
        <a:p>
          <a:endParaRPr lang="cs-CZ"/>
        </a:p>
      </dgm:t>
    </dgm:pt>
    <dgm:pt modelId="{79FBD469-74EA-400A-B799-ED0260B70827}" type="sibTrans" cxnId="{FDAD7968-D14E-45DF-BEF6-86034D288723}">
      <dgm:prSet/>
      <dgm:spPr/>
      <dgm:t>
        <a:bodyPr/>
        <a:lstStyle/>
        <a:p>
          <a:endParaRPr lang="cs-CZ"/>
        </a:p>
      </dgm:t>
    </dgm:pt>
    <dgm:pt modelId="{7B59DC69-1875-41E7-B1D1-EB6FEDEE6C4C}">
      <dgm:prSet/>
      <dgm:spPr/>
      <dgm:t>
        <a:bodyPr/>
        <a:lstStyle/>
        <a:p>
          <a:pPr rtl="0"/>
          <a:r>
            <a:rPr lang="cs-CZ"/>
            <a:t>Podmínky – lidská a občanská práva</a:t>
          </a:r>
        </a:p>
      </dgm:t>
    </dgm:pt>
    <dgm:pt modelId="{929D50F7-F0E3-435F-B0BC-F2C7ED210EA1}" type="parTrans" cxnId="{55AE0B11-0A4A-4B9B-B3AB-AC0593CF1908}">
      <dgm:prSet/>
      <dgm:spPr/>
      <dgm:t>
        <a:bodyPr/>
        <a:lstStyle/>
        <a:p>
          <a:endParaRPr lang="cs-CZ"/>
        </a:p>
      </dgm:t>
    </dgm:pt>
    <dgm:pt modelId="{9E7658B1-08C2-4CF1-ACBB-601C6D3B20E5}" type="sibTrans" cxnId="{55AE0B11-0A4A-4B9B-B3AB-AC0593CF1908}">
      <dgm:prSet/>
      <dgm:spPr/>
      <dgm:t>
        <a:bodyPr/>
        <a:lstStyle/>
        <a:p>
          <a:endParaRPr lang="cs-CZ"/>
        </a:p>
      </dgm:t>
    </dgm:pt>
    <dgm:pt modelId="{47B2F85D-FCE7-49E6-8ADA-A1DB24D261C2}">
      <dgm:prSet/>
      <dgm:spPr/>
      <dgm:t>
        <a:bodyPr/>
        <a:lstStyle/>
        <a:p>
          <a:pPr rtl="0"/>
          <a:r>
            <a:rPr lang="cs-CZ"/>
            <a:t>Zpracovat vnitřní pravidla</a:t>
          </a:r>
        </a:p>
      </dgm:t>
    </dgm:pt>
    <dgm:pt modelId="{19DFE14F-86CA-4486-805E-D2B0E568A91A}" type="parTrans" cxnId="{C386093D-C214-48F2-8698-DBC08593364C}">
      <dgm:prSet/>
      <dgm:spPr/>
      <dgm:t>
        <a:bodyPr/>
        <a:lstStyle/>
        <a:p>
          <a:endParaRPr lang="cs-CZ"/>
        </a:p>
      </dgm:t>
    </dgm:pt>
    <dgm:pt modelId="{4065808D-8C38-4EB2-B66C-14013D1F5250}" type="sibTrans" cxnId="{C386093D-C214-48F2-8698-DBC08593364C}">
      <dgm:prSet/>
      <dgm:spPr/>
      <dgm:t>
        <a:bodyPr/>
        <a:lstStyle/>
        <a:p>
          <a:endParaRPr lang="cs-CZ"/>
        </a:p>
      </dgm:t>
    </dgm:pt>
    <dgm:pt modelId="{1A124807-1044-47E0-94EE-E9CD1519E927}">
      <dgm:prSet/>
      <dgm:spPr/>
      <dgm:t>
        <a:bodyPr/>
        <a:lstStyle/>
        <a:p>
          <a:pPr rtl="0"/>
          <a:r>
            <a:rPr lang="cs-CZ"/>
            <a:t>Pravidla pro stížnosti</a:t>
          </a:r>
        </a:p>
      </dgm:t>
    </dgm:pt>
    <dgm:pt modelId="{32A44707-D0B8-4CB4-8C06-8C84B80569B5}" type="parTrans" cxnId="{705FC006-F5C3-4B5C-B08B-026EC88C843A}">
      <dgm:prSet/>
      <dgm:spPr/>
      <dgm:t>
        <a:bodyPr/>
        <a:lstStyle/>
        <a:p>
          <a:endParaRPr lang="cs-CZ"/>
        </a:p>
      </dgm:t>
    </dgm:pt>
    <dgm:pt modelId="{CA3840F8-0D1F-48B4-8EF6-1A64BB2EF330}" type="sibTrans" cxnId="{705FC006-F5C3-4B5C-B08B-026EC88C843A}">
      <dgm:prSet/>
      <dgm:spPr/>
      <dgm:t>
        <a:bodyPr/>
        <a:lstStyle/>
        <a:p>
          <a:endParaRPr lang="cs-CZ"/>
        </a:p>
      </dgm:t>
    </dgm:pt>
    <dgm:pt modelId="{800A2680-7A6B-42DD-B2D1-A8DD650A82A0}">
      <dgm:prSet/>
      <dgm:spPr/>
      <dgm:t>
        <a:bodyPr/>
        <a:lstStyle/>
        <a:p>
          <a:pPr rtl="0"/>
          <a:r>
            <a:rPr lang="cs-CZ"/>
            <a:t>Plánovat průběh poskytování</a:t>
          </a:r>
        </a:p>
      </dgm:t>
    </dgm:pt>
    <dgm:pt modelId="{1B1DC90B-A7C7-429C-A466-BC36C18A91E2}" type="parTrans" cxnId="{BA643B79-449F-409A-924A-7FC4E5D27985}">
      <dgm:prSet/>
      <dgm:spPr/>
      <dgm:t>
        <a:bodyPr/>
        <a:lstStyle/>
        <a:p>
          <a:endParaRPr lang="cs-CZ"/>
        </a:p>
      </dgm:t>
    </dgm:pt>
    <dgm:pt modelId="{40D92DD0-EC28-4705-9D43-F92F539313A2}" type="sibTrans" cxnId="{BA643B79-449F-409A-924A-7FC4E5D27985}">
      <dgm:prSet/>
      <dgm:spPr/>
      <dgm:t>
        <a:bodyPr/>
        <a:lstStyle/>
        <a:p>
          <a:endParaRPr lang="cs-CZ"/>
        </a:p>
      </dgm:t>
    </dgm:pt>
    <dgm:pt modelId="{BC522702-014C-489A-BE29-7A721DC08A9D}">
      <dgm:prSet/>
      <dgm:spPr/>
      <dgm:t>
        <a:bodyPr/>
        <a:lstStyle/>
        <a:p>
          <a:pPr rtl="0"/>
          <a:r>
            <a:rPr lang="cs-CZ"/>
            <a:t>Vést evidenci žadatelů</a:t>
          </a:r>
        </a:p>
      </dgm:t>
    </dgm:pt>
    <dgm:pt modelId="{D6CE6158-8D9E-4EA4-B812-222BCD94E16B}" type="parTrans" cxnId="{1C97048A-FB55-4544-B67B-6EB8698635BD}">
      <dgm:prSet/>
      <dgm:spPr/>
      <dgm:t>
        <a:bodyPr/>
        <a:lstStyle/>
        <a:p>
          <a:endParaRPr lang="cs-CZ"/>
        </a:p>
      </dgm:t>
    </dgm:pt>
    <dgm:pt modelId="{36D9DC5C-0979-4C25-AA42-3836D63FE12A}" type="sibTrans" cxnId="{1C97048A-FB55-4544-B67B-6EB8698635BD}">
      <dgm:prSet/>
      <dgm:spPr/>
      <dgm:t>
        <a:bodyPr/>
        <a:lstStyle/>
        <a:p>
          <a:endParaRPr lang="cs-CZ"/>
        </a:p>
      </dgm:t>
    </dgm:pt>
    <dgm:pt modelId="{B886AF39-E308-4451-A440-84E0FE577E77}">
      <dgm:prSet/>
      <dgm:spPr/>
      <dgm:t>
        <a:bodyPr/>
        <a:lstStyle/>
        <a:p>
          <a:pPr rtl="0"/>
          <a:r>
            <a:rPr lang="cs-CZ" dirty="0"/>
            <a:t>Standardy</a:t>
          </a:r>
        </a:p>
      </dgm:t>
    </dgm:pt>
    <dgm:pt modelId="{75945B97-7B57-4F18-B2B3-2D9AF504CB11}" type="parTrans" cxnId="{E78B24E2-8E40-42DC-B5A7-CFF660B14106}">
      <dgm:prSet/>
      <dgm:spPr/>
      <dgm:t>
        <a:bodyPr/>
        <a:lstStyle/>
        <a:p>
          <a:endParaRPr lang="cs-CZ"/>
        </a:p>
      </dgm:t>
    </dgm:pt>
    <dgm:pt modelId="{5B88972D-7C53-4ED6-A8D6-92AFA372360E}" type="sibTrans" cxnId="{E78B24E2-8E40-42DC-B5A7-CFF660B14106}">
      <dgm:prSet/>
      <dgm:spPr/>
      <dgm:t>
        <a:bodyPr/>
        <a:lstStyle/>
        <a:p>
          <a:endParaRPr lang="cs-CZ"/>
        </a:p>
      </dgm:t>
    </dgm:pt>
    <dgm:pt modelId="{CEC6B4AE-503A-4D11-95DC-C0F2BA6E63FB}" type="pres">
      <dgm:prSet presAssocID="{037721ED-A8BC-46E9-BF04-F81CF3A31FE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0F88FD0-BF61-4087-9328-AEB0265179D7}" type="pres">
      <dgm:prSet presAssocID="{037721ED-A8BC-46E9-BF04-F81CF3A31FEE}" presName="triangle1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466C70-FAE7-4627-97DD-58DE4951AB7B}" type="pres">
      <dgm:prSet presAssocID="{037721ED-A8BC-46E9-BF04-F81CF3A31FEE}" presName="triangle2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3EA65C-4EE8-4E1E-8FB2-DBA739DBB91B}" type="pres">
      <dgm:prSet presAssocID="{037721ED-A8BC-46E9-BF04-F81CF3A31FEE}" presName="triangle3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B5B39C-74B8-46AC-97B4-8B3167FA380F}" type="pres">
      <dgm:prSet presAssocID="{037721ED-A8BC-46E9-BF04-F81CF3A31FEE}" presName="triangle4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659938-FA75-4C88-A051-3F97FA5FA010}" type="pres">
      <dgm:prSet presAssocID="{037721ED-A8BC-46E9-BF04-F81CF3A31FEE}" presName="triangle5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D81790-397B-4333-B320-DBC21F68E2D6}" type="pres">
      <dgm:prSet presAssocID="{037721ED-A8BC-46E9-BF04-F81CF3A31FEE}" presName="triangle6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19F972-2B65-4DEF-AE2F-AF2B3DD40E64}" type="pres">
      <dgm:prSet presAssocID="{037721ED-A8BC-46E9-BF04-F81CF3A31FEE}" presName="triangle7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1C9334-1432-4BCA-AC48-657F57FA0E96}" type="pres">
      <dgm:prSet presAssocID="{037721ED-A8BC-46E9-BF04-F81CF3A31FEE}" presName="triangle8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C0EC6B-7047-49D2-9141-D9682B605E3A}" type="pres">
      <dgm:prSet presAssocID="{037721ED-A8BC-46E9-BF04-F81CF3A31FEE}" presName="triangle9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CEA991A-4008-4865-9504-F8A9FDF30304}" srcId="{037721ED-A8BC-46E9-BF04-F81CF3A31FEE}" destId="{BED5D7EB-53E4-4754-8CA7-2D631585BDDC}" srcOrd="1" destOrd="0" parTransId="{8DB01765-23DF-486E-B5BF-057F2A1BB023}" sibTransId="{11999463-6797-48B5-A85E-63B321F42D2A}"/>
    <dgm:cxn modelId="{4D87BFF9-903F-43D3-9F87-D88CDCD8FD46}" type="presOf" srcId="{B886AF39-E308-4451-A440-84E0FE577E77}" destId="{8CC0EC6B-7047-49D2-9141-D9682B605E3A}" srcOrd="0" destOrd="0" presId="urn:microsoft.com/office/officeart/2005/8/layout/pyramid4"/>
    <dgm:cxn modelId="{0B2F5C85-53AE-4B4E-B331-19BCEFDEA0E8}" srcId="{037721ED-A8BC-46E9-BF04-F81CF3A31FEE}" destId="{315ADCA7-D605-4004-8700-86C8AF80D279}" srcOrd="0" destOrd="0" parTransId="{60AF0759-3306-4186-85AA-3B6B1418F9B8}" sibTransId="{72E4D89D-8AEC-4999-ADF4-0F29056484C0}"/>
    <dgm:cxn modelId="{C386093D-C214-48F2-8698-DBC08593364C}" srcId="{037721ED-A8BC-46E9-BF04-F81CF3A31FEE}" destId="{47B2F85D-FCE7-49E6-8ADA-A1DB24D261C2}" srcOrd="4" destOrd="0" parTransId="{19DFE14F-86CA-4486-805E-D2B0E568A91A}" sibTransId="{4065808D-8C38-4EB2-B66C-14013D1F5250}"/>
    <dgm:cxn modelId="{184864C7-C414-4E86-BA23-88F34C41CCC2}" type="presOf" srcId="{47B2F85D-FCE7-49E6-8ADA-A1DB24D261C2}" destId="{76659938-FA75-4C88-A051-3F97FA5FA010}" srcOrd="0" destOrd="0" presId="urn:microsoft.com/office/officeart/2005/8/layout/pyramid4"/>
    <dgm:cxn modelId="{705FC006-F5C3-4B5C-B08B-026EC88C843A}" srcId="{037721ED-A8BC-46E9-BF04-F81CF3A31FEE}" destId="{1A124807-1044-47E0-94EE-E9CD1519E927}" srcOrd="5" destOrd="0" parTransId="{32A44707-D0B8-4CB4-8C06-8C84B80569B5}" sibTransId="{CA3840F8-0D1F-48B4-8EF6-1A64BB2EF330}"/>
    <dgm:cxn modelId="{513B325C-86A6-4D87-81D3-AC26D87013D1}" type="presOf" srcId="{BC522702-014C-489A-BE29-7A721DC08A9D}" destId="{951C9334-1432-4BCA-AC48-657F57FA0E96}" srcOrd="0" destOrd="0" presId="urn:microsoft.com/office/officeart/2005/8/layout/pyramid4"/>
    <dgm:cxn modelId="{55AE0B11-0A4A-4B9B-B3AB-AC0593CF1908}" srcId="{037721ED-A8BC-46E9-BF04-F81CF3A31FEE}" destId="{7B59DC69-1875-41E7-B1D1-EB6FEDEE6C4C}" srcOrd="3" destOrd="0" parTransId="{929D50F7-F0E3-435F-B0BC-F2C7ED210EA1}" sibTransId="{9E7658B1-08C2-4CF1-ACBB-601C6D3B20E5}"/>
    <dgm:cxn modelId="{B3A75E11-2ED6-4D33-9BCD-99B4B8C52113}" type="presOf" srcId="{BED5D7EB-53E4-4754-8CA7-2D631585BDDC}" destId="{F7466C70-FAE7-4627-97DD-58DE4951AB7B}" srcOrd="0" destOrd="0" presId="urn:microsoft.com/office/officeart/2005/8/layout/pyramid4"/>
    <dgm:cxn modelId="{DC3709A0-FC6F-4472-82AB-0A4D9DD2388B}" type="presOf" srcId="{1B683D19-644D-4F0D-91DD-4FA20B50C77A}" destId="{B73EA65C-4EE8-4E1E-8FB2-DBA739DBB91B}" srcOrd="0" destOrd="0" presId="urn:microsoft.com/office/officeart/2005/8/layout/pyramid4"/>
    <dgm:cxn modelId="{F2D85133-15FD-43EB-9F0E-64E9CB86A815}" type="presOf" srcId="{037721ED-A8BC-46E9-BF04-F81CF3A31FEE}" destId="{CEC6B4AE-503A-4D11-95DC-C0F2BA6E63FB}" srcOrd="0" destOrd="0" presId="urn:microsoft.com/office/officeart/2005/8/layout/pyramid4"/>
    <dgm:cxn modelId="{E78B24E2-8E40-42DC-B5A7-CFF660B14106}" srcId="{037721ED-A8BC-46E9-BF04-F81CF3A31FEE}" destId="{B886AF39-E308-4451-A440-84E0FE577E77}" srcOrd="8" destOrd="0" parTransId="{75945B97-7B57-4F18-B2B3-2D9AF504CB11}" sibTransId="{5B88972D-7C53-4ED6-A8D6-92AFA372360E}"/>
    <dgm:cxn modelId="{06C47453-7818-4335-B37A-0585AB21BABA}" type="presOf" srcId="{1A124807-1044-47E0-94EE-E9CD1519E927}" destId="{5AD81790-397B-4333-B320-DBC21F68E2D6}" srcOrd="0" destOrd="0" presId="urn:microsoft.com/office/officeart/2005/8/layout/pyramid4"/>
    <dgm:cxn modelId="{DC948659-BB71-403F-9621-6D629F704D4E}" type="presOf" srcId="{800A2680-7A6B-42DD-B2D1-A8DD650A82A0}" destId="{6219F972-2B65-4DEF-AE2F-AF2B3DD40E64}" srcOrd="0" destOrd="0" presId="urn:microsoft.com/office/officeart/2005/8/layout/pyramid4"/>
    <dgm:cxn modelId="{BA643B79-449F-409A-924A-7FC4E5D27985}" srcId="{037721ED-A8BC-46E9-BF04-F81CF3A31FEE}" destId="{800A2680-7A6B-42DD-B2D1-A8DD650A82A0}" srcOrd="6" destOrd="0" parTransId="{1B1DC90B-A7C7-429C-A466-BC36C18A91E2}" sibTransId="{40D92DD0-EC28-4705-9D43-F92F539313A2}"/>
    <dgm:cxn modelId="{FDAD7968-D14E-45DF-BEF6-86034D288723}" srcId="{037721ED-A8BC-46E9-BF04-F81CF3A31FEE}" destId="{1B683D19-644D-4F0D-91DD-4FA20B50C77A}" srcOrd="2" destOrd="0" parTransId="{43AA4307-8EB8-42D1-8EE8-433997F637E1}" sibTransId="{79FBD469-74EA-400A-B799-ED0260B70827}"/>
    <dgm:cxn modelId="{506C5AD1-6740-4D79-8999-5CC492EE1EBD}" type="presOf" srcId="{7B59DC69-1875-41E7-B1D1-EB6FEDEE6C4C}" destId="{9EB5B39C-74B8-46AC-97B4-8B3167FA380F}" srcOrd="0" destOrd="0" presId="urn:microsoft.com/office/officeart/2005/8/layout/pyramid4"/>
    <dgm:cxn modelId="{1C97048A-FB55-4544-B67B-6EB8698635BD}" srcId="{037721ED-A8BC-46E9-BF04-F81CF3A31FEE}" destId="{BC522702-014C-489A-BE29-7A721DC08A9D}" srcOrd="7" destOrd="0" parTransId="{D6CE6158-8D9E-4EA4-B812-222BCD94E16B}" sibTransId="{36D9DC5C-0979-4C25-AA42-3836D63FE12A}"/>
    <dgm:cxn modelId="{45627079-130C-417F-880D-B27DFBA9EEB8}" type="presOf" srcId="{315ADCA7-D605-4004-8700-86C8AF80D279}" destId="{B0F88FD0-BF61-4087-9328-AEB0265179D7}" srcOrd="0" destOrd="0" presId="urn:microsoft.com/office/officeart/2005/8/layout/pyramid4"/>
    <dgm:cxn modelId="{E9498E13-BBF9-445D-AB5E-C36FA02621E0}" type="presParOf" srcId="{CEC6B4AE-503A-4D11-95DC-C0F2BA6E63FB}" destId="{B0F88FD0-BF61-4087-9328-AEB0265179D7}" srcOrd="0" destOrd="0" presId="urn:microsoft.com/office/officeart/2005/8/layout/pyramid4"/>
    <dgm:cxn modelId="{B8CA1F8A-7B29-40A8-9DCF-3F974D9F80AA}" type="presParOf" srcId="{CEC6B4AE-503A-4D11-95DC-C0F2BA6E63FB}" destId="{F7466C70-FAE7-4627-97DD-58DE4951AB7B}" srcOrd="1" destOrd="0" presId="urn:microsoft.com/office/officeart/2005/8/layout/pyramid4"/>
    <dgm:cxn modelId="{922B98F9-A5B5-4783-8D55-56E62255D34D}" type="presParOf" srcId="{CEC6B4AE-503A-4D11-95DC-C0F2BA6E63FB}" destId="{B73EA65C-4EE8-4E1E-8FB2-DBA739DBB91B}" srcOrd="2" destOrd="0" presId="urn:microsoft.com/office/officeart/2005/8/layout/pyramid4"/>
    <dgm:cxn modelId="{6C749D6F-12D4-4FDD-B680-9FD7D8F3824C}" type="presParOf" srcId="{CEC6B4AE-503A-4D11-95DC-C0F2BA6E63FB}" destId="{9EB5B39C-74B8-46AC-97B4-8B3167FA380F}" srcOrd="3" destOrd="0" presId="urn:microsoft.com/office/officeart/2005/8/layout/pyramid4"/>
    <dgm:cxn modelId="{702148E0-EAB3-46A7-9BC3-00B62465C530}" type="presParOf" srcId="{CEC6B4AE-503A-4D11-95DC-C0F2BA6E63FB}" destId="{76659938-FA75-4C88-A051-3F97FA5FA010}" srcOrd="4" destOrd="0" presId="urn:microsoft.com/office/officeart/2005/8/layout/pyramid4"/>
    <dgm:cxn modelId="{620063BE-DC88-457D-AAAA-ED0E29202734}" type="presParOf" srcId="{CEC6B4AE-503A-4D11-95DC-C0F2BA6E63FB}" destId="{5AD81790-397B-4333-B320-DBC21F68E2D6}" srcOrd="5" destOrd="0" presId="urn:microsoft.com/office/officeart/2005/8/layout/pyramid4"/>
    <dgm:cxn modelId="{39979285-64C9-41A7-BA8E-55F7CBE1C693}" type="presParOf" srcId="{CEC6B4AE-503A-4D11-95DC-C0F2BA6E63FB}" destId="{6219F972-2B65-4DEF-AE2F-AF2B3DD40E64}" srcOrd="6" destOrd="0" presId="urn:microsoft.com/office/officeart/2005/8/layout/pyramid4"/>
    <dgm:cxn modelId="{BE30EE22-7DDF-4A8E-8328-D4E13AEF8309}" type="presParOf" srcId="{CEC6B4AE-503A-4D11-95DC-C0F2BA6E63FB}" destId="{951C9334-1432-4BCA-AC48-657F57FA0E96}" srcOrd="7" destOrd="0" presId="urn:microsoft.com/office/officeart/2005/8/layout/pyramid4"/>
    <dgm:cxn modelId="{6D63AED2-C161-4F52-B1BD-9B0E51921580}" type="presParOf" srcId="{CEC6B4AE-503A-4D11-95DC-C0F2BA6E63FB}" destId="{8CC0EC6B-7047-49D2-9141-D9682B605E3A}" srcOrd="8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DE29A8-EF0E-4D54-B099-24501F032002}">
      <dsp:nvSpPr>
        <dsp:cNvPr id="0" name=""/>
        <dsp:cNvSpPr/>
      </dsp:nvSpPr>
      <dsp:spPr>
        <a:xfrm>
          <a:off x="0" y="22247"/>
          <a:ext cx="8136904" cy="514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Příspěvek na péči</a:t>
          </a:r>
        </a:p>
      </dsp:txBody>
      <dsp:txXfrm>
        <a:off x="25130" y="47377"/>
        <a:ext cx="8086644" cy="464540"/>
      </dsp:txXfrm>
    </dsp:sp>
    <dsp:sp modelId="{B425A62A-0783-4FCA-AEFE-57BC9EDC40B0}">
      <dsp:nvSpPr>
        <dsp:cNvPr id="0" name=""/>
        <dsp:cNvSpPr/>
      </dsp:nvSpPr>
      <dsp:spPr>
        <a:xfrm>
          <a:off x="0" y="600407"/>
          <a:ext cx="8136904" cy="514800"/>
        </a:xfrm>
        <a:prstGeom prst="roundRect">
          <a:avLst/>
        </a:prstGeom>
        <a:solidFill>
          <a:schemeClr val="accent5">
            <a:hueOff val="311907"/>
            <a:satOff val="-6311"/>
            <a:lumOff val="19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/>
            <a:t>Sociální služby</a:t>
          </a:r>
        </a:p>
      </dsp:txBody>
      <dsp:txXfrm>
        <a:off x="25130" y="625537"/>
        <a:ext cx="8086644" cy="464540"/>
      </dsp:txXfrm>
    </dsp:sp>
    <dsp:sp modelId="{FB158D62-2B38-47A8-8CDC-032C588B62FD}">
      <dsp:nvSpPr>
        <dsp:cNvPr id="0" name=""/>
        <dsp:cNvSpPr/>
      </dsp:nvSpPr>
      <dsp:spPr>
        <a:xfrm>
          <a:off x="0" y="1178567"/>
          <a:ext cx="8136904" cy="514800"/>
        </a:xfrm>
        <a:prstGeom prst="roundRect">
          <a:avLst/>
        </a:prstGeom>
        <a:solidFill>
          <a:schemeClr val="accent5">
            <a:hueOff val="623814"/>
            <a:satOff val="-12622"/>
            <a:lumOff val="39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Inspekce</a:t>
          </a:r>
        </a:p>
      </dsp:txBody>
      <dsp:txXfrm>
        <a:off x="25130" y="1203697"/>
        <a:ext cx="8086644" cy="464540"/>
      </dsp:txXfrm>
    </dsp:sp>
    <dsp:sp modelId="{20A4BD2D-61D7-45BD-A668-71EBCD7F350C}">
      <dsp:nvSpPr>
        <dsp:cNvPr id="0" name=""/>
        <dsp:cNvSpPr/>
      </dsp:nvSpPr>
      <dsp:spPr>
        <a:xfrm>
          <a:off x="0" y="1756727"/>
          <a:ext cx="8136904" cy="514800"/>
        </a:xfrm>
        <a:prstGeom prst="roundRect">
          <a:avLst/>
        </a:prstGeom>
        <a:solidFill>
          <a:schemeClr val="accent5">
            <a:hueOff val="935721"/>
            <a:satOff val="-18933"/>
            <a:lumOff val="58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Mlčenlivost</a:t>
          </a:r>
        </a:p>
      </dsp:txBody>
      <dsp:txXfrm>
        <a:off x="25130" y="1781857"/>
        <a:ext cx="8086644" cy="464540"/>
      </dsp:txXfrm>
    </dsp:sp>
    <dsp:sp modelId="{4BE8946F-F555-4F72-9D4A-BEC500A94724}">
      <dsp:nvSpPr>
        <dsp:cNvPr id="0" name=""/>
        <dsp:cNvSpPr/>
      </dsp:nvSpPr>
      <dsp:spPr>
        <a:xfrm>
          <a:off x="0" y="2334888"/>
          <a:ext cx="8136904" cy="514800"/>
        </a:xfrm>
        <a:prstGeom prst="roundRect">
          <a:avLst/>
        </a:prstGeom>
        <a:solidFill>
          <a:schemeClr val="accent5">
            <a:hueOff val="1247628"/>
            <a:satOff val="-25244"/>
            <a:lumOff val="7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Financování</a:t>
          </a:r>
        </a:p>
      </dsp:txBody>
      <dsp:txXfrm>
        <a:off x="25130" y="2360018"/>
        <a:ext cx="8086644" cy="464540"/>
      </dsp:txXfrm>
    </dsp:sp>
    <dsp:sp modelId="{366C0234-6B1D-4394-A7AF-ADE0A31635E9}">
      <dsp:nvSpPr>
        <dsp:cNvPr id="0" name=""/>
        <dsp:cNvSpPr/>
      </dsp:nvSpPr>
      <dsp:spPr>
        <a:xfrm>
          <a:off x="0" y="2913048"/>
          <a:ext cx="8136904" cy="514800"/>
        </a:xfrm>
        <a:prstGeom prst="roundRect">
          <a:avLst/>
        </a:prstGeom>
        <a:solidFill>
          <a:schemeClr val="accent5">
            <a:hueOff val="1559535"/>
            <a:satOff val="-31556"/>
            <a:lumOff val="9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Přestupky</a:t>
          </a:r>
        </a:p>
      </dsp:txBody>
      <dsp:txXfrm>
        <a:off x="25130" y="2938178"/>
        <a:ext cx="8086644" cy="464540"/>
      </dsp:txXfrm>
    </dsp:sp>
    <dsp:sp modelId="{F02F0BFE-BD5A-40F9-A266-7BA421B57FF2}">
      <dsp:nvSpPr>
        <dsp:cNvPr id="0" name=""/>
        <dsp:cNvSpPr/>
      </dsp:nvSpPr>
      <dsp:spPr>
        <a:xfrm>
          <a:off x="0" y="3491208"/>
          <a:ext cx="8136904" cy="514800"/>
        </a:xfrm>
        <a:prstGeom prst="roundRect">
          <a:avLst/>
        </a:prstGeom>
        <a:solidFill>
          <a:schemeClr val="accent5">
            <a:hueOff val="1871442"/>
            <a:satOff val="-37867"/>
            <a:lumOff val="117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Předpoklad pro výkon povolání SP</a:t>
          </a:r>
        </a:p>
      </dsp:txBody>
      <dsp:txXfrm>
        <a:off x="25130" y="3516338"/>
        <a:ext cx="8086644" cy="464540"/>
      </dsp:txXfrm>
    </dsp:sp>
    <dsp:sp modelId="{668F0F93-1892-43A1-A4A5-C6227EA4B1B2}">
      <dsp:nvSpPr>
        <dsp:cNvPr id="0" name=""/>
        <dsp:cNvSpPr/>
      </dsp:nvSpPr>
      <dsp:spPr>
        <a:xfrm>
          <a:off x="0" y="4069368"/>
          <a:ext cx="8136904" cy="514800"/>
        </a:xfrm>
        <a:prstGeom prst="roundRect">
          <a:avLst/>
        </a:prstGeom>
        <a:solidFill>
          <a:schemeClr val="accent5">
            <a:hueOff val="2183349"/>
            <a:satOff val="-44178"/>
            <a:lumOff val="137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Předpoklad pro výkon činnosti v SS</a:t>
          </a:r>
        </a:p>
      </dsp:txBody>
      <dsp:txXfrm>
        <a:off x="25130" y="4094498"/>
        <a:ext cx="8086644" cy="464540"/>
      </dsp:txXfrm>
    </dsp:sp>
    <dsp:sp modelId="{1D023EBF-AFBE-4C90-862C-E957335C6D35}">
      <dsp:nvSpPr>
        <dsp:cNvPr id="0" name=""/>
        <dsp:cNvSpPr/>
      </dsp:nvSpPr>
      <dsp:spPr>
        <a:xfrm>
          <a:off x="0" y="4647528"/>
          <a:ext cx="8136904" cy="514800"/>
        </a:xfrm>
        <a:prstGeom prst="roundRect">
          <a:avLst/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Akreditace</a:t>
          </a:r>
        </a:p>
      </dsp:txBody>
      <dsp:txXfrm>
        <a:off x="25130" y="4672658"/>
        <a:ext cx="8086644" cy="464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C5533-C5DA-47B8-9E6B-0D2549016FBA}">
      <dsp:nvSpPr>
        <dsp:cNvPr id="0" name=""/>
        <dsp:cNvSpPr/>
      </dsp:nvSpPr>
      <dsp:spPr>
        <a:xfrm>
          <a:off x="162927" y="294814"/>
          <a:ext cx="4018883" cy="401888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/>
            <a:t>Nárok na příspěvek na péči</a:t>
          </a:r>
        </a:p>
      </dsp:txBody>
      <dsp:txXfrm>
        <a:off x="724123" y="768727"/>
        <a:ext cx="2317194" cy="3071058"/>
      </dsp:txXfrm>
    </dsp:sp>
    <dsp:sp modelId="{EAA1F546-1F07-4ECF-812C-D6E55F06B49D}">
      <dsp:nvSpPr>
        <dsp:cNvPr id="0" name=""/>
        <dsp:cNvSpPr/>
      </dsp:nvSpPr>
      <dsp:spPr>
        <a:xfrm>
          <a:off x="3059420" y="294814"/>
          <a:ext cx="4018883" cy="4018883"/>
        </a:xfrm>
        <a:prstGeom prst="ellipse">
          <a:avLst/>
        </a:prstGeom>
        <a:solidFill>
          <a:schemeClr val="accent4">
            <a:alpha val="50000"/>
            <a:hueOff val="-911834"/>
            <a:satOff val="-4605"/>
            <a:lumOff val="-647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/>
            <a:t>Nárok na poskytování sociální služby</a:t>
          </a:r>
        </a:p>
      </dsp:txBody>
      <dsp:txXfrm>
        <a:off x="4199914" y="768727"/>
        <a:ext cx="2317194" cy="30710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88FD0-BF61-4087-9328-AEB0265179D7}">
      <dsp:nvSpPr>
        <dsp:cNvPr id="0" name=""/>
        <dsp:cNvSpPr/>
      </dsp:nvSpPr>
      <dsp:spPr>
        <a:xfrm>
          <a:off x="3435967" y="29523"/>
          <a:ext cx="1948536" cy="1948536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Uzavřít smlouvu</a:t>
          </a:r>
        </a:p>
      </dsp:txBody>
      <dsp:txXfrm>
        <a:off x="3923101" y="1003791"/>
        <a:ext cx="974268" cy="974268"/>
      </dsp:txXfrm>
    </dsp:sp>
    <dsp:sp modelId="{F7466C70-FAE7-4627-97DD-58DE4951AB7B}">
      <dsp:nvSpPr>
        <dsp:cNvPr id="0" name=""/>
        <dsp:cNvSpPr/>
      </dsp:nvSpPr>
      <dsp:spPr>
        <a:xfrm>
          <a:off x="2461699" y="1978059"/>
          <a:ext cx="1948536" cy="1948536"/>
        </a:xfrm>
        <a:prstGeom prst="triangle">
          <a:avLst/>
        </a:prstGeom>
        <a:solidFill>
          <a:schemeClr val="accent5">
            <a:hueOff val="311907"/>
            <a:satOff val="-6311"/>
            <a:lumOff val="19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Info o druhu, místě a okruhu osob</a:t>
          </a:r>
        </a:p>
      </dsp:txBody>
      <dsp:txXfrm>
        <a:off x="2948833" y="2952327"/>
        <a:ext cx="974268" cy="974268"/>
      </dsp:txXfrm>
    </dsp:sp>
    <dsp:sp modelId="{B73EA65C-4EE8-4E1E-8FB2-DBA739DBB91B}">
      <dsp:nvSpPr>
        <dsp:cNvPr id="0" name=""/>
        <dsp:cNvSpPr/>
      </dsp:nvSpPr>
      <dsp:spPr>
        <a:xfrm rot="10800000">
          <a:off x="3435967" y="1978059"/>
          <a:ext cx="1948536" cy="1948536"/>
        </a:xfrm>
        <a:prstGeom prst="triangle">
          <a:avLst/>
        </a:prstGeom>
        <a:solidFill>
          <a:schemeClr val="accent5">
            <a:hueOff val="623814"/>
            <a:satOff val="-12622"/>
            <a:lumOff val="39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Info pro zájemce o povinnostech</a:t>
          </a:r>
        </a:p>
      </dsp:txBody>
      <dsp:txXfrm rot="10800000">
        <a:off x="3923101" y="1978059"/>
        <a:ext cx="974268" cy="974268"/>
      </dsp:txXfrm>
    </dsp:sp>
    <dsp:sp modelId="{9EB5B39C-74B8-46AC-97B4-8B3167FA380F}">
      <dsp:nvSpPr>
        <dsp:cNvPr id="0" name=""/>
        <dsp:cNvSpPr/>
      </dsp:nvSpPr>
      <dsp:spPr>
        <a:xfrm>
          <a:off x="4410235" y="1978059"/>
          <a:ext cx="1948536" cy="1948536"/>
        </a:xfrm>
        <a:prstGeom prst="triangle">
          <a:avLst/>
        </a:prstGeom>
        <a:solidFill>
          <a:schemeClr val="accent5">
            <a:hueOff val="935721"/>
            <a:satOff val="-18933"/>
            <a:lumOff val="58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Podmínky – lidská a občanská práva</a:t>
          </a:r>
        </a:p>
      </dsp:txBody>
      <dsp:txXfrm>
        <a:off x="4897369" y="2952327"/>
        <a:ext cx="974268" cy="974268"/>
      </dsp:txXfrm>
    </dsp:sp>
    <dsp:sp modelId="{76659938-FA75-4C88-A051-3F97FA5FA010}">
      <dsp:nvSpPr>
        <dsp:cNvPr id="0" name=""/>
        <dsp:cNvSpPr/>
      </dsp:nvSpPr>
      <dsp:spPr>
        <a:xfrm>
          <a:off x="1487431" y="3926596"/>
          <a:ext cx="1948536" cy="1948536"/>
        </a:xfrm>
        <a:prstGeom prst="triangle">
          <a:avLst/>
        </a:prstGeom>
        <a:solidFill>
          <a:schemeClr val="accent5">
            <a:hueOff val="1247628"/>
            <a:satOff val="-25244"/>
            <a:lumOff val="7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Zpracovat vnitřní pravidla</a:t>
          </a:r>
        </a:p>
      </dsp:txBody>
      <dsp:txXfrm>
        <a:off x="1974565" y="4900864"/>
        <a:ext cx="974268" cy="974268"/>
      </dsp:txXfrm>
    </dsp:sp>
    <dsp:sp modelId="{5AD81790-397B-4333-B320-DBC21F68E2D6}">
      <dsp:nvSpPr>
        <dsp:cNvPr id="0" name=""/>
        <dsp:cNvSpPr/>
      </dsp:nvSpPr>
      <dsp:spPr>
        <a:xfrm rot="10800000">
          <a:off x="2461699" y="3926596"/>
          <a:ext cx="1948536" cy="1948536"/>
        </a:xfrm>
        <a:prstGeom prst="triangle">
          <a:avLst/>
        </a:prstGeom>
        <a:solidFill>
          <a:schemeClr val="accent5">
            <a:hueOff val="1559535"/>
            <a:satOff val="-31556"/>
            <a:lumOff val="9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Pravidla pro stížnosti</a:t>
          </a:r>
        </a:p>
      </dsp:txBody>
      <dsp:txXfrm rot="10800000">
        <a:off x="2948833" y="3926596"/>
        <a:ext cx="974268" cy="974268"/>
      </dsp:txXfrm>
    </dsp:sp>
    <dsp:sp modelId="{6219F972-2B65-4DEF-AE2F-AF2B3DD40E64}">
      <dsp:nvSpPr>
        <dsp:cNvPr id="0" name=""/>
        <dsp:cNvSpPr/>
      </dsp:nvSpPr>
      <dsp:spPr>
        <a:xfrm>
          <a:off x="3435967" y="3926596"/>
          <a:ext cx="1948536" cy="1948536"/>
        </a:xfrm>
        <a:prstGeom prst="triangle">
          <a:avLst/>
        </a:prstGeom>
        <a:solidFill>
          <a:schemeClr val="accent5">
            <a:hueOff val="1871442"/>
            <a:satOff val="-37867"/>
            <a:lumOff val="117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Plánovat průběh poskytování</a:t>
          </a:r>
        </a:p>
      </dsp:txBody>
      <dsp:txXfrm>
        <a:off x="3923101" y="4900864"/>
        <a:ext cx="974268" cy="974268"/>
      </dsp:txXfrm>
    </dsp:sp>
    <dsp:sp modelId="{951C9334-1432-4BCA-AC48-657F57FA0E96}">
      <dsp:nvSpPr>
        <dsp:cNvPr id="0" name=""/>
        <dsp:cNvSpPr/>
      </dsp:nvSpPr>
      <dsp:spPr>
        <a:xfrm rot="10800000">
          <a:off x="4410235" y="3926596"/>
          <a:ext cx="1948536" cy="1948536"/>
        </a:xfrm>
        <a:prstGeom prst="triangle">
          <a:avLst/>
        </a:prstGeom>
        <a:solidFill>
          <a:schemeClr val="accent5">
            <a:hueOff val="2183349"/>
            <a:satOff val="-44178"/>
            <a:lumOff val="137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Vést evidenci žadatelů</a:t>
          </a:r>
        </a:p>
      </dsp:txBody>
      <dsp:txXfrm rot="10800000">
        <a:off x="4897369" y="3926596"/>
        <a:ext cx="974268" cy="974268"/>
      </dsp:txXfrm>
    </dsp:sp>
    <dsp:sp modelId="{8CC0EC6B-7047-49D2-9141-D9682B605E3A}">
      <dsp:nvSpPr>
        <dsp:cNvPr id="0" name=""/>
        <dsp:cNvSpPr/>
      </dsp:nvSpPr>
      <dsp:spPr>
        <a:xfrm>
          <a:off x="5384504" y="3926596"/>
          <a:ext cx="1948536" cy="1948536"/>
        </a:xfrm>
        <a:prstGeom prst="triangle">
          <a:avLst/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Standardy</a:t>
          </a:r>
        </a:p>
      </dsp:txBody>
      <dsp:txXfrm>
        <a:off x="5871638" y="4900864"/>
        <a:ext cx="974268" cy="974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5D018-1720-4C82-A991-2998B64D74AF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46915-3341-4E1F-A903-106876F2FB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01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893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988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107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cs-CZ" sz="12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1200" dirty="0">
                <a:effectLst/>
              </a:rPr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107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cs-CZ" sz="12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1200" dirty="0">
                <a:effectLst/>
              </a:rPr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107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288" indent="0">
              <a:buNone/>
            </a:pPr>
            <a:endParaRPr lang="cs-CZ" sz="1200" dirty="0">
              <a:effectLst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1076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770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7700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7700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7700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770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108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7700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7700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7700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7027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7027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4304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4304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4304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2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4EFAA-816D-422C-A0CC-995DF6625451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6921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2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4EFAA-816D-422C-A0CC-995DF6625451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692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334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2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4EFAA-816D-422C-A0CC-995DF6625451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6921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9631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9631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96316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9631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9631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>
                <a:solidFill>
                  <a:prstClr val="black"/>
                </a:solidFill>
              </a:rPr>
              <a:pPr/>
              <a:t>65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01946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>
                <a:solidFill>
                  <a:prstClr val="black"/>
                </a:solidFill>
              </a:rPr>
              <a:pPr/>
              <a:t>66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0194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>
                <a:solidFill>
                  <a:prstClr val="black"/>
                </a:solidFill>
              </a:rPr>
              <a:pPr/>
              <a:t>67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707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Vyhláška, kterou se provádějí některá ustanovení zákona o sociálních službách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>
                <a:solidFill>
                  <a:prstClr val="black"/>
                </a:solidFill>
              </a:rPr>
              <a:pPr/>
              <a:t>68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34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168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4EFAA-816D-422C-A0CC-995DF6625451}" type="slidenum">
              <a:rPr lang="cs-CZ" smtClean="0">
                <a:solidFill>
                  <a:prstClr val="black"/>
                </a:solidFill>
              </a:rPr>
              <a:pPr/>
              <a:t>11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123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977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27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005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6915-3341-4E1F-A903-106876F2FBBD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26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6" name="TextBox 7"/>
          <p:cNvSpPr txBox="1"/>
          <p:nvPr userDrawn="1"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7062851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42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0490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143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8926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973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904912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398367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7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927928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4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785855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17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973998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892121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88610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730B-4477-4FEA-B642-69A7A846F8E0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859270-4975-484A-89DB-DC731E6F92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2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</p:sldLayoutIdLst>
  <p:transition spd="slow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files/clanky/20037/postup_2_2014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Market\Documents\Knihovna%202017\ASPI'&amp;link='108\2006%20Sb.#88'&amp;ucin-k-dni='30.12.9999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Market\Documents\Knihovna%202017\ASPI'&amp;link='108\2006%20Sb.#91c'&amp;ucin-k-dni='30.12.9999" TargetMode="External"/><Relationship Id="rId4" Type="http://schemas.openxmlformats.org/officeDocument/2006/relationships/hyperlink" Target="file:///C:\Users\Market\Documents\Knihovna%202017\ASPI'&amp;link='108\2006%20Sb.#89'&amp;ucin-k-dni='30.12.9999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marketa.vanclova\Desktop\ASPI'&amp;link='108\2006%20Sb.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marketa.vanclova\Desktop\ASPI'&amp;link='108\2006%20Sb.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marketa.vanclova\Desktop\ASPI'&amp;link='108\2006%20Sb.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marketa.vanclova\Desktop\ASPI'&amp;link='108\2006%20Sb.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403648" y="2405063"/>
            <a:ext cx="6480720" cy="16462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5400" dirty="0">
                <a:solidFill>
                  <a:srgbClr val="92D050"/>
                </a:solidFill>
              </a:rPr>
              <a:t>Zákon o sociálních službách</a:t>
            </a:r>
          </a:p>
        </p:txBody>
      </p:sp>
    </p:spTree>
    <p:extLst>
      <p:ext uri="{BB962C8B-B14F-4D97-AF65-F5344CB8AC3E}">
        <p14:creationId xmlns:p14="http://schemas.microsoft.com/office/powerpoint/2010/main" val="18055015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Příspěvek na péči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Žádost na předepsaném tiskopisu + zahájení z moci úřední, sociální šetření zaměstnance ÚP ČR (schopnost samostatného života) – zašle se na OSSZ – posuzuje se nález zdravotních služeb a sociálního šetření, případně dalších vyšetření) – OSSZ zašle ÚP ČR stejnopis posudku s uvedením životních potřeb, které osoba není schopna zvládat – toto posouzení – rozhodnutí o přiznání/zamítnutí příspěvku obdrží žadatel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O odvolání rozhoduje MPSV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Kontrola využívání příspěvku (§ 29) – Krajská pobočka ÚP</a:t>
            </a:r>
          </a:p>
        </p:txBody>
      </p:sp>
    </p:spTree>
    <p:extLst>
      <p:ext uri="{BB962C8B-B14F-4D97-AF65-F5344CB8AC3E}">
        <p14:creationId xmlns:p14="http://schemas.microsoft.com/office/powerpoint/2010/main" val="3612496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cs-CZ" sz="3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Výše </a:t>
            </a:r>
            <a:r>
              <a:rPr lang="cs-CZ" sz="3400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PnP</a:t>
            </a:r>
            <a:r>
              <a:rPr lang="cs-CZ" sz="3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2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(od 1.8.2016)</a:t>
            </a:r>
          </a:p>
        </p:txBody>
      </p:sp>
      <p:graphicFrame>
        <p:nvGraphicFramePr>
          <p:cNvPr id="11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746115"/>
              </p:ext>
            </p:extLst>
          </p:nvPr>
        </p:nvGraphicFramePr>
        <p:xfrm>
          <a:off x="467544" y="2276870"/>
          <a:ext cx="8323668" cy="365425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64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1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1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0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55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 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Osoby do 18 let věku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Osoby nad 18 let věku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5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stupeň závislosti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počet nezvládnutých životních potřeb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měsíční výše příspěvku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počet nezvládnutých životních potřeb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měsíční výše příspěvku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5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I.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3 potřeby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3.300,- Kč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3 až 4 potřeby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880,- Kč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5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II.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4 až 5 potřeb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6.600,- Kč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5 až 6 potřeb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4.400,- Kč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5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III.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6 až 7 potřeb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9.900,- Kč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7 až 8 potřeb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8.800,- Kč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5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IV.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8 až 9 potřeb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13.200,- Kč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 9 až 10 potřeb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13.200,- Kč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691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5669BB2-D586-4E41-BCA8-8A9EDC2C5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800" dirty="0" err="1">
                <a:solidFill>
                  <a:srgbClr val="92D050"/>
                </a:solidFill>
              </a:rPr>
              <a:t>PnP</a:t>
            </a:r>
            <a:r>
              <a:rPr lang="cs-CZ" sz="4800" dirty="0">
                <a:solidFill>
                  <a:srgbClr val="92D050"/>
                </a:solidFill>
              </a:rPr>
              <a:t> - novelizace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C964F16-51D8-1C44-ADA3-F6240C4A4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556792"/>
            <a:ext cx="7493456" cy="4968552"/>
          </a:xfrm>
        </p:spPr>
        <p:txBody>
          <a:bodyPr>
            <a:normAutofit/>
          </a:bodyPr>
          <a:lstStyle/>
          <a:p>
            <a:r>
              <a:rPr lang="cs-CZ" sz="3200" dirty="0"/>
              <a:t>Senátní novela – zvýšení příspěvku ve 3.4 stupni – doma</a:t>
            </a:r>
          </a:p>
          <a:p>
            <a:r>
              <a:rPr lang="cs-CZ" sz="3200" dirty="0"/>
              <a:t>Od dubna – IV. Stupeň – 19 200 Kč</a:t>
            </a:r>
          </a:p>
          <a:p>
            <a:r>
              <a:rPr lang="cs-CZ" sz="3200" dirty="0"/>
              <a:t>Od července III. Stupeň </a:t>
            </a:r>
          </a:p>
          <a:p>
            <a:pPr lvl="4"/>
            <a:r>
              <a:rPr lang="cs-CZ" sz="2600" dirty="0"/>
              <a:t>do 18 let – 13 900 Kč</a:t>
            </a:r>
          </a:p>
          <a:p>
            <a:pPr lvl="4"/>
            <a:r>
              <a:rPr lang="cs-CZ" sz="2600" dirty="0"/>
              <a:t>od 18 let 12 800 Kč</a:t>
            </a:r>
          </a:p>
        </p:txBody>
      </p:sp>
    </p:spTree>
    <p:extLst>
      <p:ext uri="{BB962C8B-B14F-4D97-AF65-F5344CB8AC3E}">
        <p14:creationId xmlns:p14="http://schemas.microsoft.com/office/powerpoint/2010/main" val="2400047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4221088"/>
            <a:ext cx="6120680" cy="1080120"/>
          </a:xfrm>
        </p:spPr>
        <p:txBody>
          <a:bodyPr/>
          <a:lstStyle/>
          <a:p>
            <a:pPr>
              <a:defRPr/>
            </a:pPr>
            <a:r>
              <a:rPr lang="cs-CZ" sz="5400" dirty="0">
                <a:solidFill>
                  <a:srgbClr val="92D050"/>
                </a:solidFill>
              </a:rPr>
              <a:t>Sociální služby</a:t>
            </a:r>
          </a:p>
        </p:txBody>
      </p:sp>
    </p:spTree>
    <p:extLst>
      <p:ext uri="{BB962C8B-B14F-4D97-AF65-F5344CB8AC3E}">
        <p14:creationId xmlns:p14="http://schemas.microsoft.com/office/powerpoint/2010/main" val="2799173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543800" cy="8640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600" dirty="0">
                <a:solidFill>
                  <a:srgbClr val="92D050"/>
                </a:solidFill>
              </a:rPr>
              <a:t>Sociální služby</a:t>
            </a:r>
            <a:endParaRPr lang="cs-CZ" altLang="cs-CZ" sz="3400" dirty="0">
              <a:solidFill>
                <a:srgbClr val="92D05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1"/>
            <a:ext cx="8568952" cy="37444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činnost nebo soubor činností dle zákona </a:t>
            </a:r>
            <a:r>
              <a:rPr lang="cs-CZ" sz="2800" b="1" dirty="0"/>
              <a:t>č. 108/2006 Sb</a:t>
            </a:r>
            <a:r>
              <a:rPr lang="cs-CZ" sz="2800" dirty="0"/>
              <a:t>., </a:t>
            </a:r>
            <a:r>
              <a:rPr lang="cs-CZ" sz="2800" b="1" dirty="0"/>
              <a:t>o sociálních službách</a:t>
            </a:r>
            <a:r>
              <a:rPr lang="cs-CZ" sz="2800" dirty="0"/>
              <a:t>, zajišťujících pomoc a podporu osobám za účelem sociálního začlenění nebo prevence sociálního vyloučení</a:t>
            </a:r>
          </a:p>
          <a:p>
            <a:pPr marL="18288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192671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543800" cy="86409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z="3600" dirty="0">
                <a:solidFill>
                  <a:srgbClr val="92D050"/>
                </a:solidFill>
              </a:rPr>
              <a:t>Formy poskytování sociálních služeb</a:t>
            </a:r>
            <a:endParaRPr lang="cs-CZ" altLang="cs-CZ" sz="3400" dirty="0">
              <a:solidFill>
                <a:srgbClr val="92D05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568952" cy="484502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b="1" dirty="0"/>
              <a:t>Pobytové</a:t>
            </a:r>
            <a:r>
              <a:rPr lang="cs-CZ" sz="2800" dirty="0"/>
              <a:t> - spojené s ubytováním v zařízeních sociálních služeb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b="1" dirty="0"/>
              <a:t>Ambulantní</a:t>
            </a:r>
            <a:r>
              <a:rPr lang="cs-CZ" sz="2800" dirty="0"/>
              <a:t> - osoba do služby dochází nebo je doprovázena nebo dopravována do zařízení sociálních služeb a součástí služby není ubytování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b="1" dirty="0"/>
              <a:t>Terénní</a:t>
            </a:r>
            <a:r>
              <a:rPr lang="cs-CZ" sz="2800" dirty="0"/>
              <a:t> - poskytovány v přirozeném sociálním prostředí osob</a:t>
            </a:r>
          </a:p>
          <a:p>
            <a:pPr marL="18288" indent="0">
              <a:buNone/>
            </a:pPr>
            <a:endParaRPr lang="cs-CZ" sz="2800" dirty="0"/>
          </a:p>
          <a:p>
            <a:r>
              <a:rPr lang="cs-CZ" sz="1900" dirty="0"/>
              <a:t>Některé služby mohou být poskytovány více formami (např. pečovatelská služba – poskytuje se ambulantní i terénní formou)</a:t>
            </a:r>
            <a:endParaRPr lang="en-US" sz="1900" dirty="0"/>
          </a:p>
          <a:p>
            <a:pPr marL="18288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196066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543800" cy="8640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600" dirty="0">
                <a:solidFill>
                  <a:srgbClr val="92D050"/>
                </a:solidFill>
              </a:rPr>
              <a:t>Druhy sociálních služeb</a:t>
            </a:r>
            <a:endParaRPr lang="cs-CZ" altLang="cs-CZ" sz="3400" dirty="0">
              <a:solidFill>
                <a:srgbClr val="92D05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1"/>
            <a:ext cx="8568952" cy="4032448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cs-CZ" altLang="cs-CZ" sz="2800" dirty="0"/>
              <a:t>Druhy sociálních služeb – pro různé </a:t>
            </a:r>
            <a:r>
              <a:rPr lang="cs-CZ" altLang="cs-CZ" sz="2800" b="1" dirty="0"/>
              <a:t>cílové skupiny</a:t>
            </a:r>
            <a:r>
              <a:rPr lang="cs-CZ" altLang="cs-CZ" sz="2800" dirty="0"/>
              <a:t>, pro seniory – domovy pro osoby se zdravotním postižením, poradny, krizové linky, asistenční služba, pečovatelská služba…</a:t>
            </a:r>
          </a:p>
          <a:p>
            <a:pPr marL="18288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41764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543800" cy="8640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600" dirty="0">
                <a:solidFill>
                  <a:srgbClr val="92D050"/>
                </a:solidFill>
              </a:rPr>
              <a:t>Sociální služby zahrnují</a:t>
            </a:r>
            <a:endParaRPr lang="cs-CZ" altLang="cs-CZ" sz="3400" dirty="0">
              <a:solidFill>
                <a:srgbClr val="92D05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568952" cy="4845025"/>
          </a:xfrm>
        </p:spPr>
        <p:txBody>
          <a:bodyPr>
            <a:normAutofit/>
          </a:bodyPr>
          <a:lstStyle/>
          <a:p>
            <a:pPr marL="18288" indent="0" algn="just">
              <a:lnSpc>
                <a:spcPct val="115000"/>
              </a:lnSpc>
              <a:buNone/>
            </a:pPr>
            <a:endParaRPr lang="cs-CZ" sz="2400" dirty="0">
              <a:ea typeface="Times New Roman"/>
              <a:cs typeface="Times New Roman"/>
            </a:endParaRPr>
          </a:p>
          <a:p>
            <a:pPr marL="457200" indent="-457200" algn="just">
              <a:lnSpc>
                <a:spcPct val="115000"/>
              </a:lnSpc>
              <a:buAutoNum type="alphaLcParenR"/>
            </a:pPr>
            <a:r>
              <a:rPr lang="cs-CZ" sz="2800" u="sng" dirty="0">
                <a:ea typeface="Times New Roman"/>
                <a:cs typeface="Times New Roman"/>
              </a:rPr>
              <a:t>sociální poradenství </a:t>
            </a:r>
            <a:r>
              <a:rPr lang="cs-CZ" sz="2800" dirty="0">
                <a:ea typeface="Times New Roman"/>
                <a:cs typeface="Times New Roman"/>
              </a:rPr>
              <a:t>(základní, odborné)</a:t>
            </a:r>
          </a:p>
          <a:p>
            <a:pPr marL="457200" indent="-457200" algn="just">
              <a:lnSpc>
                <a:spcPct val="115000"/>
              </a:lnSpc>
              <a:buAutoNum type="alphaLcParenR"/>
            </a:pPr>
            <a:r>
              <a:rPr lang="cs-CZ" sz="2800" u="sng" dirty="0">
                <a:ea typeface="Times New Roman"/>
                <a:cs typeface="Times New Roman"/>
              </a:rPr>
              <a:t>služby sociální péče </a:t>
            </a:r>
            <a:r>
              <a:rPr lang="cs-CZ" sz="2800" dirty="0">
                <a:ea typeface="Times New Roman"/>
                <a:cs typeface="Times New Roman"/>
              </a:rPr>
              <a:t>(např. pečovatelská služba, domovy pro seniory, chráněné bydlení)</a:t>
            </a:r>
            <a:endParaRPr lang="cs-CZ" sz="5400" dirty="0">
              <a:ea typeface="Times New Roman"/>
              <a:cs typeface="Times New Roman"/>
            </a:endParaRPr>
          </a:p>
          <a:p>
            <a:pPr marL="457200" indent="-457200">
              <a:buAutoNum type="alphaLcParenR" startAt="3"/>
            </a:pPr>
            <a:r>
              <a:rPr lang="cs-CZ" sz="2800" u="sng" dirty="0">
                <a:ea typeface="Times New Roman"/>
              </a:rPr>
              <a:t>služby sociální prevence </a:t>
            </a:r>
            <a:r>
              <a:rPr lang="cs-CZ" sz="2800" dirty="0">
                <a:ea typeface="Times New Roman"/>
              </a:rPr>
              <a:t>(např. azylové domy, terénní   </a:t>
            </a:r>
          </a:p>
          <a:p>
            <a:pPr marL="18288" indent="0">
              <a:buNone/>
            </a:pPr>
            <a:r>
              <a:rPr lang="cs-CZ" sz="2800" dirty="0">
                <a:ea typeface="Times New Roman"/>
              </a:rPr>
              <a:t>      programy, kontaktní centra)</a:t>
            </a:r>
          </a:p>
          <a:p>
            <a:endParaRPr lang="cs-CZ" sz="2800" dirty="0">
              <a:ea typeface="Times New Roman"/>
            </a:endParaRPr>
          </a:p>
          <a:p>
            <a:pPr marL="18288" indent="0">
              <a:buNone/>
            </a:pPr>
            <a:endParaRPr lang="cs-CZ" sz="2800" dirty="0">
              <a:ea typeface="Times New Roman"/>
            </a:endParaRPr>
          </a:p>
          <a:p>
            <a:pPr marL="18288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147370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543800" cy="86409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z="3600" dirty="0">
                <a:solidFill>
                  <a:srgbClr val="92D050"/>
                </a:solidFill>
              </a:rPr>
              <a:t>Nejvíce zastoupené pobytové služby</a:t>
            </a:r>
            <a:endParaRPr lang="cs-CZ" altLang="cs-CZ" sz="3400" dirty="0">
              <a:solidFill>
                <a:srgbClr val="92D05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568952" cy="4845025"/>
          </a:xfrm>
        </p:spPr>
        <p:txBody>
          <a:bodyPr>
            <a:normAutofit fontScale="925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dirty="0"/>
              <a:t>Domovy pro seniory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počet v ČR je </a:t>
            </a:r>
            <a:r>
              <a:rPr lang="cs-CZ" sz="2000" b="1" dirty="0"/>
              <a:t>530</a:t>
            </a:r>
            <a:r>
              <a:rPr lang="cs-CZ" sz="2000" dirty="0"/>
              <a:t> s kapacitou </a:t>
            </a:r>
            <a:r>
              <a:rPr lang="cs-CZ" sz="2000" b="1" dirty="0"/>
              <a:t>36 049 </a:t>
            </a:r>
            <a:r>
              <a:rPr lang="cs-CZ" sz="2000" dirty="0"/>
              <a:t>lůžek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pro osoby, které mají sníženou soběstačnost zejména z důvodu věku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  Domovy se zvláštním režimem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počet v ČR je </a:t>
            </a:r>
            <a:r>
              <a:rPr lang="cs-CZ" sz="2000" b="1" dirty="0"/>
              <a:t>340</a:t>
            </a:r>
            <a:r>
              <a:rPr lang="cs-CZ" sz="2000" dirty="0"/>
              <a:t> s kapacitou </a:t>
            </a:r>
            <a:r>
              <a:rPr lang="cs-CZ" sz="2000" b="1" dirty="0"/>
              <a:t>19 084 </a:t>
            </a:r>
            <a:r>
              <a:rPr lang="cs-CZ" sz="2000" dirty="0"/>
              <a:t>lůžek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pro osoby, které mají sníženou soběstačnost z důvodu chronického duševního onemocnění nebo závislosti na návykových látkách, a osobám se stařeckou, Alzheimerovou demencí a ostatními typy demencí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  Domovy pro osoby se zdravotním postižením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počet v ČR je </a:t>
            </a:r>
            <a:r>
              <a:rPr lang="cs-CZ" sz="2000" b="1" dirty="0"/>
              <a:t>203</a:t>
            </a:r>
            <a:r>
              <a:rPr lang="cs-CZ" sz="2000" dirty="0"/>
              <a:t> s kapacitou </a:t>
            </a:r>
            <a:r>
              <a:rPr lang="cs-CZ" sz="2000" b="1" dirty="0"/>
              <a:t>11 630 lůžek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pobytové služby pro osoby, které mají sníženou soběstačnost z důvodu zdravotního postižení</a:t>
            </a:r>
          </a:p>
          <a:p>
            <a:pPr marL="18288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92627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543800" cy="86409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z="3600" dirty="0">
                <a:solidFill>
                  <a:srgbClr val="92D050"/>
                </a:solidFill>
              </a:rPr>
              <a:t>Nejvíce zastoupené ambulantní služby</a:t>
            </a:r>
            <a:endParaRPr lang="cs-CZ" altLang="cs-CZ" sz="3400" dirty="0">
              <a:solidFill>
                <a:srgbClr val="92D05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568952" cy="4845025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dirty="0"/>
              <a:t>Odborné sociální poradenství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p</a:t>
            </a:r>
            <a:r>
              <a:rPr lang="nl-NL" sz="2000" dirty="0"/>
              <a:t>očet v ČR je </a:t>
            </a:r>
            <a:r>
              <a:rPr lang="nl-NL" sz="2000" b="1" dirty="0"/>
              <a:t>538</a:t>
            </a:r>
            <a:r>
              <a:rPr lang="nl-NL" sz="2000" dirty="0"/>
              <a:t> s kapacitou </a:t>
            </a:r>
            <a:r>
              <a:rPr lang="nl-NL" sz="2000" b="1" dirty="0"/>
              <a:t>14 891 </a:t>
            </a:r>
            <a:r>
              <a:rPr lang="nl-NL" sz="2000" dirty="0"/>
              <a:t>klientů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poskytováno se zaměřením na potřeby jednotlivých okruhů sociálních skupin osob v poradnách</a:t>
            </a:r>
          </a:p>
          <a:p>
            <a:pPr marL="457200" lvl="1" indent="0"/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  Sociální rehabilitace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počet v ČR je </a:t>
            </a:r>
            <a:r>
              <a:rPr lang="cs-CZ" sz="2000" b="1" dirty="0"/>
              <a:t>281</a:t>
            </a:r>
            <a:r>
              <a:rPr lang="cs-CZ" sz="2000" dirty="0"/>
              <a:t> s kapacitou </a:t>
            </a:r>
            <a:r>
              <a:rPr lang="cs-CZ" sz="2000" b="1" dirty="0"/>
              <a:t>5892</a:t>
            </a:r>
            <a:r>
              <a:rPr lang="cs-CZ" sz="2000" dirty="0"/>
              <a:t> klientů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činnosti směřujících k dosažení samostatnosti, nezávislosti a soběstačnosti osob </a:t>
            </a:r>
          </a:p>
          <a:p>
            <a:pPr marL="457200" lvl="1" indent="0"/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  Nízkoprahová zařízení pro děti a mládež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počet v ČR je </a:t>
            </a:r>
            <a:r>
              <a:rPr lang="cs-CZ" sz="2000" b="1" dirty="0"/>
              <a:t>251</a:t>
            </a:r>
            <a:r>
              <a:rPr lang="cs-CZ" sz="2000" dirty="0"/>
              <a:t> s kapacitou </a:t>
            </a:r>
            <a:r>
              <a:rPr lang="cs-CZ" sz="2000" b="1" dirty="0"/>
              <a:t>8802 </a:t>
            </a:r>
            <a:r>
              <a:rPr lang="cs-CZ" sz="2000" dirty="0"/>
              <a:t>klientů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poskytují služby dětem ve věku od 6 do 26 let ohroženým společensky nežádoucími jevy</a:t>
            </a:r>
          </a:p>
          <a:p>
            <a:pPr marL="18288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155729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4000" dirty="0">
                <a:solidFill>
                  <a:srgbClr val="92D050"/>
                </a:solidFill>
              </a:rPr>
              <a:t>Sociální služby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69764"/>
            <a:ext cx="8003232" cy="427707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Základní právní rámec – zákon č. 108/2006 Sb., vyhláška č. 505/2006 Sb.</a:t>
            </a:r>
          </a:p>
          <a:p>
            <a:pPr marL="18288" indent="0" eaLnBrk="1" hangingPunct="1">
              <a:lnSpc>
                <a:spcPct val="90000"/>
              </a:lnSpc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8543585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543800" cy="8640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600" dirty="0">
                <a:solidFill>
                  <a:srgbClr val="92D050"/>
                </a:solidFill>
              </a:rPr>
              <a:t>Nejvíce zastoupené terénní služby</a:t>
            </a:r>
            <a:endParaRPr lang="cs-CZ" altLang="cs-CZ" sz="3400" dirty="0">
              <a:solidFill>
                <a:srgbClr val="92D05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568952" cy="484502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dirty="0"/>
              <a:t>Pečovatelská služba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/>
              <a:t>počet v ČR je </a:t>
            </a:r>
            <a:r>
              <a:rPr lang="cs-CZ" sz="1800" b="1" dirty="0"/>
              <a:t>718</a:t>
            </a:r>
            <a:r>
              <a:rPr lang="cs-CZ" sz="1800" dirty="0"/>
              <a:t> s kapacitou </a:t>
            </a:r>
            <a:r>
              <a:rPr lang="cs-CZ" sz="1800" b="1" dirty="0"/>
              <a:t>9 322 </a:t>
            </a:r>
            <a:r>
              <a:rPr lang="cs-CZ" sz="1800" dirty="0"/>
              <a:t>klientů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/>
              <a:t>služba poskytovaná osobám, které mají sníženou soběstačnost z důvodu věku, chronického onemocnění nebo zdravotního postižení, a rodinám s dětmi, jejichž situace vyžaduje pomoc jiné fyzické osoby.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dirty="0"/>
              <a:t>Sociálně aktivizační služby pro rodiny s dětmi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/>
              <a:t>počet v ČR je </a:t>
            </a:r>
            <a:r>
              <a:rPr lang="cs-CZ" sz="1800" b="1" dirty="0"/>
              <a:t>257</a:t>
            </a:r>
            <a:r>
              <a:rPr lang="cs-CZ" sz="1800" dirty="0"/>
              <a:t> s kapacitou </a:t>
            </a:r>
            <a:r>
              <a:rPr lang="cs-CZ" sz="1800" b="1" dirty="0"/>
              <a:t>3 989 </a:t>
            </a:r>
            <a:r>
              <a:rPr lang="cs-CZ" sz="1800" dirty="0"/>
              <a:t>klientů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/>
              <a:t>služby poskytované rodině s dítětem, u kterého je jeho vývoj ohrožen v důsledku dopadů dlouhodobě krizové sociální situace, kterou rodiče nedokáží sami bez pomoci překonat, a u kterého existují další rizika ohrožení jeho vývoje.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dirty="0"/>
              <a:t>Osobní asistence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/>
              <a:t>počet v ČR je </a:t>
            </a:r>
            <a:r>
              <a:rPr lang="cs-CZ" sz="1800" b="1" dirty="0"/>
              <a:t>221</a:t>
            </a:r>
            <a:r>
              <a:rPr lang="cs-CZ" sz="1800" dirty="0"/>
              <a:t> s kapacitou </a:t>
            </a:r>
            <a:r>
              <a:rPr lang="cs-CZ" sz="1800" b="1" dirty="0"/>
              <a:t>6 795 </a:t>
            </a:r>
            <a:r>
              <a:rPr lang="cs-CZ" sz="1800" dirty="0"/>
              <a:t>klientů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/>
              <a:t>služba poskytovaná osobám, které mají sníženou soběstačnost z důvodu věku, chronického onemocnění nebo zdravotního postižení, jejichž situace vyžaduje pomoc jiné fyzické osoby. </a:t>
            </a:r>
          </a:p>
          <a:p>
            <a:pPr marL="18288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8941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7850833" cy="720080"/>
          </a:xfrm>
        </p:spPr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Úhrada nákladů za sociální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277073"/>
          </a:xfrm>
        </p:spPr>
        <p:txBody>
          <a:bodyPr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Bez úhrady, částečně, za úhradu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Ve výši dohodnuté – sjednané ve smlouvě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Mohou přispívat i další osoby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2400" dirty="0"/>
              <a:t>Pobytové služby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Ubytování, strava a péče ve sjednaném rozsahu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Péče ve výši přiznaného příspěvku (výjimka týdenní stacionář  - maximálně 75%)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15 % příjmu musí zbýt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sz="2400" dirty="0"/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Úhradové stropy za úkony</a:t>
            </a:r>
          </a:p>
        </p:txBody>
      </p:sp>
    </p:spTree>
    <p:extLst>
      <p:ext uri="{BB962C8B-B14F-4D97-AF65-F5344CB8AC3E}">
        <p14:creationId xmlns:p14="http://schemas.microsoft.com/office/powerpoint/2010/main" val="383888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5013176"/>
            <a:ext cx="3528392" cy="720080"/>
          </a:xfrm>
        </p:spPr>
        <p:txBody>
          <a:bodyPr/>
          <a:lstStyle/>
          <a:p>
            <a:pPr>
              <a:defRPr/>
            </a:pPr>
            <a:r>
              <a:rPr lang="cs-CZ" sz="5400" dirty="0">
                <a:solidFill>
                  <a:srgbClr val="92D050"/>
                </a:solidFill>
              </a:rPr>
              <a:t>Registrace</a:t>
            </a:r>
          </a:p>
        </p:txBody>
      </p:sp>
    </p:spTree>
    <p:extLst>
      <p:ext uri="{BB962C8B-B14F-4D97-AF65-F5344CB8AC3E}">
        <p14:creationId xmlns:p14="http://schemas.microsoft.com/office/powerpoint/2010/main" val="2079191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Registrace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395536" y="2132856"/>
            <a:ext cx="8496944" cy="417646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cs-CZ" sz="2800" b="1" dirty="0">
                <a:effectLst/>
              </a:rPr>
              <a:t>Podmínky registrace </a:t>
            </a:r>
            <a:r>
              <a:rPr lang="cs-CZ" sz="2800" dirty="0">
                <a:effectLst/>
              </a:rPr>
              <a:t>§ 78  </a:t>
            </a:r>
          </a:p>
          <a:p>
            <a:pPr marL="18288" indent="0">
              <a:buNone/>
            </a:pPr>
            <a:endParaRPr lang="cs-CZ" sz="2800" dirty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err="1">
                <a:effectLst/>
              </a:rPr>
              <a:t>ss</a:t>
            </a:r>
            <a:r>
              <a:rPr lang="cs-CZ" sz="2800" dirty="0">
                <a:effectLst/>
              </a:rPr>
              <a:t> lze poskytovat jen na základě oprávnění k poskytování sociálních služeb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effectLst/>
              </a:rPr>
              <a:t> oprávnění vzniká rozhodnutím o registraci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effectLst/>
              </a:rPr>
              <a:t> o registraci rozhoduje krajský úřad příslušný </a:t>
            </a:r>
            <a:r>
              <a:rPr lang="cs-CZ" sz="2800" i="1" dirty="0">
                <a:effectLst/>
              </a:rPr>
              <a:t>podle místa trvalého nebo hlášeného pobytu fyzické osoby nebo sídla právnické osoby</a:t>
            </a:r>
            <a:r>
              <a:rPr lang="cs-CZ" sz="2800" dirty="0">
                <a:effectLst/>
              </a:rPr>
              <a:t> </a:t>
            </a:r>
          </a:p>
          <a:p>
            <a:pPr eaLnBrk="1" hangingPunct="1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641930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Registrace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1256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 err="1"/>
              <a:t>Nepodkročitelná</a:t>
            </a:r>
            <a:r>
              <a:rPr lang="cs-CZ" altLang="cs-CZ" sz="2800" dirty="0"/>
              <a:t> vstupenka do systému</a:t>
            </a:r>
          </a:p>
          <a:p>
            <a:pPr eaLnBrk="1" hangingPunct="1"/>
            <a:r>
              <a:rPr lang="cs-CZ" altLang="cs-CZ" sz="2800" dirty="0"/>
              <a:t>Definované podmínky, požadavky </a:t>
            </a:r>
          </a:p>
          <a:p>
            <a:pPr eaLnBrk="1" hangingPunct="1"/>
            <a:r>
              <a:rPr lang="cs-CZ" altLang="cs-CZ" sz="2800" dirty="0"/>
              <a:t>Registruje KÚ a MPSV</a:t>
            </a:r>
          </a:p>
          <a:p>
            <a:pPr eaLnBrk="1" hangingPunct="1"/>
            <a:r>
              <a:rPr lang="cs-CZ" altLang="cs-CZ" sz="2800" dirty="0"/>
              <a:t>Oznamovací povinnost změn</a:t>
            </a:r>
          </a:p>
          <a:p>
            <a:pPr eaLnBrk="1" hangingPunct="1"/>
            <a:r>
              <a:rPr lang="cs-CZ" altLang="cs-CZ" sz="2800" dirty="0"/>
              <a:t>Možnost zrušení registrace § 82, odst. 3 (přestane splňovat podmínky, uložena sankce za zvlášť závažné porušení povinnosti při poskytování, ani po sankci nesplní uložená opatření</a:t>
            </a:r>
          </a:p>
          <a:p>
            <a:pPr eaLnBrk="1" hangingPunct="1"/>
            <a:r>
              <a:rPr lang="cs-CZ" altLang="cs-CZ" sz="2800" dirty="0"/>
              <a:t>Veřejný a neveřejný registr poskytovatelů</a:t>
            </a:r>
          </a:p>
        </p:txBody>
      </p:sp>
    </p:spTree>
    <p:extLst>
      <p:ext uri="{BB962C8B-B14F-4D97-AF65-F5344CB8AC3E}">
        <p14:creationId xmlns:p14="http://schemas.microsoft.com/office/powerpoint/2010/main" val="41468169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96944" cy="864096"/>
          </a:xfrm>
        </p:spPr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             Neregistrované sociální služby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06104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často nedostatečně chrání práva uživatelů či je přímo porušují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péče včetně ošetřovatelských úkonů je zpravidla v těchto zařízeních poskytována personálem bez potřebné odborné kvalifikace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často se vyznačují i nedostatečným materiálním a technickým vybavením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úhrady požadované za poskytnutou péči zpravidla nerespektují limity stanovené vyhláškou č. 505/2006 Sb., kterou se provádí některá ustanovení zákona č. 108/2006 Sb., o sociálních službách, ve znění pozdějších předpisů (dále jen „prováděcí vyhláška“), včetně povinného zůstatku ve výši 15 % příjmu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velmi často je uživatelům nedostatečně zajišťována strava a pitný režim a jsou ohroženi podvýživou či dehydratací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ohrožení představuje neodborné nakládání s léky. Uživatelé do těchto zařízení přicházejí obvykle ze zdravotnických zařízení (nemocnice následné péče či psychiatrické nemocnice).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klienti nemají často žádné osoby blízké, které by projevovaly zájem o ochranu jejich práv, případně jejich rodiny nenacházejí jiné řešení v síti registrovaných sociálních služeb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neregistrované sociální služby nepodléhají jak kontrole registračních podmínek ze strany registrujících orgánů, tak ani inspekci poskytování sociálních služeb. Není tak vykonáván potřebný dohled nad kvalitou poskytované péče. </a:t>
            </a: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2446369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570983" cy="864096"/>
          </a:xfrm>
        </p:spPr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             Neregistrované služby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6290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Ministerstvo práce a sociálních věcí vydalo k </a:t>
            </a:r>
            <a:r>
              <a:rPr lang="cs-CZ" sz="2800" b="1" dirty="0">
                <a:effectLst/>
              </a:rPr>
              <a:t>obcházení registrace sociálních služeb</a:t>
            </a:r>
            <a:r>
              <a:rPr lang="cs-CZ" sz="2800" dirty="0">
                <a:effectLst/>
              </a:rPr>
              <a:t> metodický pokyn na svých webových stránkách viz odkaz:  </a:t>
            </a:r>
            <a:r>
              <a:rPr lang="cs-CZ" sz="2800" dirty="0">
                <a:effectLst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http://www.mpsv.cz/files/clanky/20037/postup_2_2014.pdf</a:t>
            </a:r>
            <a:r>
              <a:rPr lang="cs-CZ" sz="2800" dirty="0">
                <a:effectLst/>
              </a:rPr>
              <a:t> </a:t>
            </a:r>
          </a:p>
          <a:p>
            <a:pPr marL="18288" indent="0"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203929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24936" cy="43204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Povinnosti poskytovatele § 88 a § 89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012290"/>
              </p:ext>
            </p:extLst>
          </p:nvPr>
        </p:nvGraphicFramePr>
        <p:xfrm>
          <a:off x="323528" y="836712"/>
          <a:ext cx="882047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0143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864096"/>
          </a:xfrm>
        </p:spPr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Povinnosti poskytovatele § 88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616624"/>
          </a:xfrm>
        </p:spPr>
        <p:txBody>
          <a:bodyPr>
            <a:normAutofit fontScale="62500" lnSpcReduction="20000"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a) zajišťovat dostupnost informací o druhu, místě, okruhu osob, jimž poskytují sociální služby, o kapacitě poskytovaných sociálních služeb a o způsobu poskytování sociálních služeb, a to způsobem srozumitelným pro všechny osoby,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b) informovat zájemce o sociální službu o všech povinnostech, které by pro něho vyplývaly ze smlouvy o poskytování sociálních služeb, o způsobu poskytování sociálních služeb a o úhradách za tyto služby, a to způsobem pro něj srozumitelným,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c) vytvářet při poskytování sociálních služeb takové podmínky, které umožní osobám, kterým poskytují sociální služby, naplňovat jejich lidská i občanská práva, a které zamezí střetům zájmů těchto osob se zájmy poskytovatele sociální služby,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d) zpracovat vnitřní pravidla zajištění poskytované sociální služby, včetně stanovení pravidel pro uplatnění oprávněných zájmů osob, a to ve formě srozumitelné pro všechny osoby,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e) zpracovat vnitřní pravidla pro podávání a vyřizování stížností osob, kterým poskytují sociální služby, na úroveň služeb, a to ve formě srozumitelné pro všechny osoby, </a:t>
            </a:r>
          </a:p>
          <a:p>
            <a:pPr eaLnBrk="1" hangingPunct="1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870654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80920" cy="5760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Povinnosti poskytovatele § 88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688632"/>
          </a:xfrm>
        </p:spPr>
        <p:txBody>
          <a:bodyPr>
            <a:normAutofit fontScale="55000" lnSpcReduction="20000"/>
          </a:bodyPr>
          <a:lstStyle/>
          <a:p>
            <a:pPr marL="18288" indent="0">
              <a:buNone/>
            </a:pPr>
            <a:r>
              <a:rPr lang="cs-CZ" sz="2900" dirty="0">
                <a:effectLst/>
              </a:rPr>
              <a:t>f) plánovat průběh poskytování sociální služby podle osobních cílů, potřeb a schopností osob, kterým poskytují sociální služby, vést písemné individuální záznamy o průběhu poskytování sociální služby a hodnotit průběh poskytování sociální služby za účasti těchto osob, je-li to možné s ohledem na jejich zdravotní stav a druh poskytované sociální služby, nebo za účasti jejich zákonných zástupců nebo opatrovníků a zapisovat hodnocení a jeho výstupy do písemných individuálních záznamů, </a:t>
            </a:r>
          </a:p>
          <a:p>
            <a:pPr marL="18288" indent="0">
              <a:buNone/>
            </a:pPr>
            <a:r>
              <a:rPr lang="cs-CZ" sz="29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900" dirty="0">
                <a:effectLst/>
              </a:rPr>
              <a:t>g) vést evidenci žadatelů o sociální službu, se kterými nemohl uzavřít smlouvu o poskytnutí sociální služby z důvodu kapacity</a:t>
            </a:r>
          </a:p>
          <a:p>
            <a:pPr marL="18288" indent="0">
              <a:buNone/>
            </a:pPr>
            <a:endParaRPr lang="cs-CZ" sz="2900" dirty="0">
              <a:effectLst/>
            </a:endParaRPr>
          </a:p>
          <a:p>
            <a:pPr marL="18288" indent="0">
              <a:buNone/>
            </a:pPr>
            <a:r>
              <a:rPr lang="cs-CZ" sz="2900" dirty="0">
                <a:effectLst/>
              </a:rPr>
              <a:t>h) dodržovat standardy kvality sociálních služeb, </a:t>
            </a:r>
          </a:p>
          <a:p>
            <a:pPr marL="18288" indent="0">
              <a:buNone/>
            </a:pPr>
            <a:r>
              <a:rPr lang="cs-CZ" sz="29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900" dirty="0">
                <a:effectLst/>
              </a:rPr>
              <a:t>i) uzavřít s osobou smlouvu o poskytnutí sociální služby, pokud tomu nebrání následující důvody  - nespadá do okruhu osob, kapacita, zdravotní stav, porušování povinností</a:t>
            </a:r>
          </a:p>
          <a:p>
            <a:pPr marL="18288" indent="0">
              <a:buNone/>
            </a:pPr>
            <a:r>
              <a:rPr lang="cs-CZ" sz="29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900" dirty="0">
                <a:effectLst/>
              </a:rPr>
              <a:t>j) v případě, že poskytují sociální službu DOZP  přednostně poskytnout sociální službu dítěti, kterému byla soudem nařízena ústavní výchova, výchovné opatření nebo předběžné opatření, </a:t>
            </a:r>
          </a:p>
          <a:p>
            <a:pPr marL="18288" indent="0">
              <a:buNone/>
            </a:pPr>
            <a:r>
              <a:rPr lang="cs-CZ" sz="29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900" dirty="0">
                <a:effectLst/>
              </a:rPr>
              <a:t>k) neprodleně písemně oznámit obecnímu úřadu obce s rozšířenou působností ukončení poskytování pobytové služby sociální péče osobě, která se může bez další pomoci a podpory ocitnout v situaci ohrožující její život a zdraví, pokud tato osoba s takovým oznámením souhlasí. </a:t>
            </a:r>
          </a:p>
          <a:p>
            <a:pPr marL="18288" indent="0" eaLnBrk="1" hangingPunct="1"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619341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77240" y="332656"/>
            <a:ext cx="7543800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z="3400" dirty="0">
                <a:solidFill>
                  <a:srgbClr val="92D050"/>
                </a:solidFill>
              </a:rPr>
              <a:t>Zákon o sociálních službách (</a:t>
            </a:r>
            <a:r>
              <a:rPr lang="cs-CZ" altLang="cs-CZ" sz="3400" dirty="0" err="1">
                <a:solidFill>
                  <a:srgbClr val="92D050"/>
                </a:solidFill>
              </a:rPr>
              <a:t>ZoSS</a:t>
            </a:r>
            <a:r>
              <a:rPr lang="cs-CZ" altLang="cs-CZ" sz="3400" dirty="0">
                <a:solidFill>
                  <a:srgbClr val="92D050"/>
                </a:solidFill>
              </a:rPr>
              <a:t>) upravuje: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651194"/>
              </p:ext>
            </p:extLst>
          </p:nvPr>
        </p:nvGraphicFramePr>
        <p:xfrm>
          <a:off x="611560" y="1484784"/>
          <a:ext cx="813690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79786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224136"/>
          </a:xfrm>
        </p:spPr>
        <p:txBody>
          <a:bodyPr/>
          <a:lstStyle/>
          <a:p>
            <a:pPr>
              <a:defRPr/>
            </a:pPr>
            <a:r>
              <a:rPr lang="cs-CZ" sz="3200" dirty="0">
                <a:solidFill>
                  <a:srgbClr val="92D050"/>
                </a:solidFill>
              </a:rPr>
              <a:t>Povinnosti poskytovatele § 89 opatření omezující pohyb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280920" cy="561662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 </a:t>
            </a:r>
          </a:p>
          <a:p>
            <a:pPr marL="18288" indent="0">
              <a:buNone/>
            </a:pPr>
            <a:r>
              <a:rPr lang="cs-CZ" sz="2800" b="1" dirty="0">
                <a:effectLst/>
              </a:rPr>
              <a:t>	 </a:t>
            </a:r>
            <a:endParaRPr lang="cs-CZ" sz="2800" dirty="0">
              <a:effectLst/>
            </a:endParaRPr>
          </a:p>
          <a:p>
            <a:pPr marL="18288" indent="0">
              <a:buNone/>
            </a:pPr>
            <a:r>
              <a:rPr lang="cs-CZ" sz="2800" dirty="0">
                <a:effectLst/>
              </a:rPr>
              <a:t>		</a:t>
            </a:r>
            <a:endParaRPr lang="cs-CZ" alt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251520" y="2136339"/>
            <a:ext cx="856895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/>
              <a:t>Nelze</a:t>
            </a:r>
            <a:r>
              <a:rPr lang="cs-CZ" sz="3200" dirty="0"/>
              <a:t> používat opatření omezující pohyb osob, jimž jsou sociální služby poskytovány, s výjimkou:</a:t>
            </a:r>
          </a:p>
          <a:p>
            <a:endParaRPr lang="cs-CZ" sz="28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400" dirty="0"/>
              <a:t>případy přímého ohrožení jejich zdraví a života nebo zdraví a života jiných fyzických osob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400" dirty="0"/>
              <a:t>za stanovených podmínek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400" dirty="0"/>
              <a:t>pouze po dobu nezbytně nutnou, která postačuje k odstranění přímého ohrožení jejich zdraví a života a života jiných fyzických osob</a:t>
            </a:r>
          </a:p>
        </p:txBody>
      </p:sp>
    </p:spTree>
    <p:extLst>
      <p:ext uri="{BB962C8B-B14F-4D97-AF65-F5344CB8AC3E}">
        <p14:creationId xmlns:p14="http://schemas.microsoft.com/office/powerpoint/2010/main" val="284815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224136"/>
          </a:xfrm>
        </p:spPr>
        <p:txBody>
          <a:bodyPr/>
          <a:lstStyle/>
          <a:p>
            <a:pPr>
              <a:defRPr/>
            </a:pPr>
            <a:r>
              <a:rPr lang="cs-CZ" sz="3200" dirty="0">
                <a:solidFill>
                  <a:srgbClr val="92D050"/>
                </a:solidFill>
              </a:rPr>
              <a:t>Povinnosti poskytovatele § 89 opatření omezující pohyb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280920" cy="561662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 </a:t>
            </a:r>
          </a:p>
          <a:p>
            <a:pPr marL="18288" indent="0">
              <a:buNone/>
            </a:pPr>
            <a:r>
              <a:rPr lang="cs-CZ" sz="2800" b="1" dirty="0">
                <a:effectLst/>
              </a:rPr>
              <a:t>	 </a:t>
            </a:r>
            <a:endParaRPr lang="cs-CZ" sz="2800" dirty="0">
              <a:effectLst/>
            </a:endParaRPr>
          </a:p>
          <a:p>
            <a:pPr marL="18288" indent="0">
              <a:buNone/>
            </a:pPr>
            <a:r>
              <a:rPr lang="cs-CZ" sz="2800" dirty="0">
                <a:effectLst/>
              </a:rPr>
              <a:t>		</a:t>
            </a:r>
            <a:endParaRPr lang="cs-CZ" alt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251520" y="1844824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>
              <a:buNone/>
            </a:pPr>
            <a:r>
              <a:rPr lang="cs-CZ" sz="2400" dirty="0"/>
              <a:t>Lze použít pouze tehdy, pokud:</a:t>
            </a:r>
          </a:p>
          <a:p>
            <a:pPr marL="361188" indent="-342900">
              <a:buFont typeface="Wingdings" panose="05000000000000000000" pitchFamily="2" charset="2"/>
              <a:buChar char="§"/>
            </a:pPr>
            <a:r>
              <a:rPr lang="cs-CZ" sz="2400" dirty="0"/>
              <a:t>byla neúspěšně použita jiná opatření pro zabránění takového jednání osoby, které ohrožuje její zdraví a život nebo zdraví a život jiných fyzických osob. </a:t>
            </a:r>
          </a:p>
          <a:p>
            <a:pPr marL="361188" indent="-342900">
              <a:buFont typeface="Wingdings" panose="05000000000000000000" pitchFamily="2" charset="2"/>
              <a:buChar char="§"/>
            </a:pPr>
            <a:r>
              <a:rPr lang="cs-CZ" sz="2400" dirty="0"/>
              <a:t>Poskytovatel sociálních služeb je povinen podle konkrétní situace nejdříve využít:</a:t>
            </a:r>
          </a:p>
          <a:p>
            <a:pPr marL="818388" lvl="1" indent="-342900">
              <a:buFont typeface="Wingdings" panose="05000000000000000000" pitchFamily="2" charset="2"/>
              <a:buChar char="§"/>
            </a:pPr>
            <a:r>
              <a:rPr lang="cs-CZ" sz="2400" dirty="0"/>
              <a:t>možnosti slovního zklidnění situace a jiné způsoby pro zklidnění situace:</a:t>
            </a:r>
          </a:p>
          <a:p>
            <a:pPr marL="818388" lvl="1" indent="-342900">
              <a:buFont typeface="Wingdings" panose="05000000000000000000" pitchFamily="2" charset="2"/>
              <a:buChar char="§"/>
            </a:pPr>
            <a:r>
              <a:rPr lang="cs-CZ" sz="2400" dirty="0"/>
              <a:t>například odvrácení pozornosti, rozptýlení, aktivní naslouchání.</a:t>
            </a:r>
          </a:p>
          <a:p>
            <a:pPr marL="475488" lvl="1"/>
            <a:endParaRPr lang="cs-CZ" sz="2400" dirty="0"/>
          </a:p>
          <a:p>
            <a:pPr marL="361188" indent="-342900">
              <a:buFont typeface="Wingdings" panose="05000000000000000000" pitchFamily="2" charset="2"/>
              <a:buChar char="§"/>
            </a:pPr>
            <a:r>
              <a:rPr lang="cs-CZ" sz="2400" dirty="0"/>
              <a:t>Osoba musí být vhodným způsobem informována, že může být vůči ní použito opatření omezující její pohyb. </a:t>
            </a:r>
          </a:p>
          <a:p>
            <a:pPr marL="18288" indent="0">
              <a:buNone/>
            </a:pP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6338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224136"/>
          </a:xfrm>
        </p:spPr>
        <p:txBody>
          <a:bodyPr/>
          <a:lstStyle/>
          <a:p>
            <a:pPr>
              <a:defRPr/>
            </a:pPr>
            <a:r>
              <a:rPr lang="cs-CZ" sz="3200" dirty="0">
                <a:solidFill>
                  <a:srgbClr val="92D050"/>
                </a:solidFill>
              </a:rPr>
              <a:t>Povinnosti poskytovatele § 89 opatření omezující pohyb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280920" cy="561662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 </a:t>
            </a:r>
          </a:p>
          <a:p>
            <a:pPr marL="18288" indent="0">
              <a:buNone/>
            </a:pPr>
            <a:r>
              <a:rPr lang="cs-CZ" sz="2800" b="1" dirty="0">
                <a:effectLst/>
              </a:rPr>
              <a:t>	 </a:t>
            </a:r>
            <a:endParaRPr lang="cs-CZ" sz="2800" dirty="0">
              <a:effectLst/>
            </a:endParaRPr>
          </a:p>
          <a:p>
            <a:pPr marL="18288" indent="0">
              <a:buNone/>
            </a:pPr>
            <a:r>
              <a:rPr lang="cs-CZ" sz="2800" dirty="0">
                <a:effectLst/>
              </a:rPr>
              <a:t>		</a:t>
            </a:r>
            <a:endParaRPr lang="cs-CZ" alt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251520" y="2136339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>
              <a:buNone/>
            </a:pPr>
            <a:r>
              <a:rPr lang="cs-CZ" sz="2400" dirty="0"/>
              <a:t> Poskytovatel </a:t>
            </a:r>
            <a:r>
              <a:rPr lang="cs-CZ" sz="2400" dirty="0" err="1"/>
              <a:t>ss</a:t>
            </a:r>
            <a:r>
              <a:rPr lang="cs-CZ" sz="2400" dirty="0"/>
              <a:t>  je povinen:</a:t>
            </a:r>
          </a:p>
          <a:p>
            <a:pPr marL="18288" indent="0">
              <a:buNone/>
            </a:pPr>
            <a:endParaRPr lang="cs-CZ" sz="2400" dirty="0"/>
          </a:p>
          <a:p>
            <a:pPr marL="361188" indent="-342900">
              <a:buFont typeface="Wingdings" panose="05000000000000000000" pitchFamily="2" charset="2"/>
              <a:buChar char="§"/>
            </a:pPr>
            <a:r>
              <a:rPr lang="cs-CZ" sz="2400" dirty="0"/>
              <a:t>v případě použití opatření omezujících pohyb osob zvolit vždy nejmírnější opatření</a:t>
            </a:r>
          </a:p>
          <a:p>
            <a:pPr marL="18288"/>
            <a:endParaRPr lang="cs-CZ" sz="2400" dirty="0"/>
          </a:p>
          <a:p>
            <a:pPr marL="361188" indent="-342900">
              <a:buFont typeface="Wingdings" panose="05000000000000000000" pitchFamily="2" charset="2"/>
              <a:buChar char="§"/>
            </a:pPr>
            <a:r>
              <a:rPr lang="cs-CZ" sz="2400" dirty="0"/>
              <a:t>zasáhnout lze nejdříve pomocí fyzických úchopů, poté umístěním osoby do místnosti zřízené k bezpečnému pobytu, popřípadě lze na základě ordinace přivolaného lékaře a za jeho přítomnosti podat léčivé přípravky.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33316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1224136"/>
          </a:xfrm>
        </p:spPr>
        <p:txBody>
          <a:bodyPr/>
          <a:lstStyle/>
          <a:p>
            <a:pPr>
              <a:defRPr/>
            </a:pPr>
            <a:r>
              <a:rPr lang="cs-CZ" sz="3200" dirty="0">
                <a:solidFill>
                  <a:srgbClr val="92D050"/>
                </a:solidFill>
              </a:rPr>
              <a:t>Povinnosti poskytovatele § 89 opatření omezující pohyb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280920" cy="561662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 </a:t>
            </a:r>
          </a:p>
          <a:p>
            <a:pPr marL="18288" indent="0">
              <a:buNone/>
            </a:pPr>
            <a:r>
              <a:rPr lang="cs-CZ" sz="2800" b="1" dirty="0">
                <a:effectLst/>
              </a:rPr>
              <a:t>	 </a:t>
            </a:r>
            <a:endParaRPr lang="cs-CZ" sz="2800" dirty="0">
              <a:effectLst/>
            </a:endParaRPr>
          </a:p>
          <a:p>
            <a:pPr marL="18288" indent="0">
              <a:buNone/>
            </a:pPr>
            <a:r>
              <a:rPr lang="cs-CZ" sz="2800" dirty="0">
                <a:effectLst/>
              </a:rPr>
              <a:t>		</a:t>
            </a:r>
            <a:endParaRPr lang="cs-CZ" alt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251520" y="2136339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>
              <a:buNone/>
            </a:pPr>
            <a:r>
              <a:rPr lang="cs-CZ" sz="2400" dirty="0"/>
              <a:t> Poskytovatel </a:t>
            </a:r>
            <a:r>
              <a:rPr lang="cs-CZ" sz="2400" dirty="0" err="1"/>
              <a:t>ss</a:t>
            </a:r>
            <a:r>
              <a:rPr lang="cs-CZ" sz="2400" dirty="0"/>
              <a:t>  je povinen:</a:t>
            </a:r>
          </a:p>
          <a:p>
            <a:pPr marL="18288" indent="0">
              <a:buNone/>
            </a:pPr>
            <a:endParaRPr lang="cs-CZ" sz="2400" dirty="0"/>
          </a:p>
          <a:p>
            <a:pPr marL="361188" indent="-342900">
              <a:buFont typeface="Wingdings" panose="05000000000000000000" pitchFamily="2" charset="2"/>
              <a:buChar char="§"/>
            </a:pPr>
            <a:r>
              <a:rPr lang="cs-CZ" sz="2400" dirty="0"/>
              <a:t>o použití opatření omezujícího pohyb osob informovat bez zbytečného odkladu zákonného zástupce nebo opatrovníka osoby, které jsou poskytovány sociální služby, nebo jde-li o nezletilou osobu, která byla svěřena na základě rozhodnutí příslušného orgánu do péče jiné osoby, tuto osobu, anebo fyzickou osobu, kterou osoba, které jsou poskytovány sociální služby, s jejím předchozím souhlasem určí. </a:t>
            </a:r>
          </a:p>
          <a:p>
            <a:pPr marL="361188" indent="-342900">
              <a:buFont typeface="Wingdings" panose="05000000000000000000" pitchFamily="2" charset="2"/>
              <a:buChar char="§"/>
            </a:pPr>
            <a:r>
              <a:rPr lang="cs-CZ" sz="2400" dirty="0"/>
              <a:t>vést evidenci případů v rozsahu daným § 89 odst.6</a:t>
            </a:r>
          </a:p>
          <a:p>
            <a:pPr marL="18288" indent="0">
              <a:buNone/>
            </a:pPr>
            <a:endParaRPr lang="cs-CZ" sz="2400" dirty="0"/>
          </a:p>
          <a:p>
            <a:pPr marL="18288" indent="0">
              <a:buNone/>
            </a:pPr>
            <a:endParaRPr lang="cs-CZ" sz="2400" dirty="0"/>
          </a:p>
          <a:p>
            <a:pPr marL="18288" indent="0">
              <a:buNone/>
            </a:pPr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25445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12968" cy="86409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Smlouva a poskytnutí sociální služby § 90,91 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611560" y="2348880"/>
            <a:ext cx="7395592" cy="3195761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NOZ a </a:t>
            </a:r>
            <a:r>
              <a:rPr lang="cs-CZ" altLang="cs-CZ" sz="2800" dirty="0" err="1"/>
              <a:t>ZoSS</a:t>
            </a:r>
            <a:r>
              <a:rPr lang="cs-CZ" altLang="cs-CZ" sz="2800" dirty="0"/>
              <a:t> (občansko-právní smlouva)</a:t>
            </a:r>
          </a:p>
          <a:p>
            <a:pPr eaLnBrk="1" hangingPunct="1"/>
            <a:r>
              <a:rPr lang="cs-CZ" altLang="cs-CZ" sz="2800" dirty="0"/>
              <a:t>Taxativní výčet náležitostí</a:t>
            </a:r>
          </a:p>
          <a:p>
            <a:pPr eaLnBrk="1" hangingPunct="1"/>
            <a:r>
              <a:rPr lang="cs-CZ" altLang="cs-CZ" sz="2800" dirty="0"/>
              <a:t>Vážně míněný nesouhlas - § 91 b</a:t>
            </a:r>
          </a:p>
        </p:txBody>
      </p:sp>
    </p:spTree>
    <p:extLst>
      <p:ext uri="{BB962C8B-B14F-4D97-AF65-F5344CB8AC3E}">
        <p14:creationId xmlns:p14="http://schemas.microsoft.com/office/powerpoint/2010/main" val="2350838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864096"/>
          </a:xfrm>
        </p:spPr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Červenka vs. Česká republika 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-2133" y="836712"/>
            <a:ext cx="9144000" cy="5904656"/>
          </a:xfrm>
        </p:spPr>
        <p:txBody>
          <a:bodyPr>
            <a:normAutofit fontScale="77500" lnSpcReduction="20000"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Dne 13. října 2016 vydal Evropský soud pro lidská práva ve Štrasburku rozsudek ve věci </a:t>
            </a:r>
            <a:r>
              <a:rPr lang="cs-CZ" sz="2800" i="1" dirty="0"/>
              <a:t>Červenka proti České republice. </a:t>
            </a:r>
            <a:r>
              <a:rPr lang="cs-CZ" sz="2800" dirty="0"/>
              <a:t>Stěžovatel namítal zejména porušení svého práva na svobodu a osobní bezpečnost zakotveného v článku 5 Evropské úmluvy o lidských právech.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Stěžovatel byl v roce 2005 zbaven svéprávnosti a v roce 2009 mu byl opatrovníkem ustanoven Úřad Městské části Praha 11. V únoru 2011 úřednice tohoto úřadu v návaznosti na četné stížnosti sousedů, že stěžovatel v opilosti působí v domě výtržnosti, a na základě psychiatrických vyšetření dokládajících, že stěžovatel trpí psychosomatickou poruchou, alkoholickou demencí, dospěla k závěru, že stěžovatel není schopen žít samostatně, a proto ho dovezla do zařízení sociální péče Lázně </a:t>
            </a:r>
            <a:r>
              <a:rPr lang="cs-CZ" sz="2800" dirty="0" err="1"/>
              <a:t>Letiny</a:t>
            </a:r>
            <a:r>
              <a:rPr lang="cs-CZ" sz="2800" dirty="0"/>
              <a:t>. Stěžovatel mohl zařízení opustit jen v doprovodu zaměstnance, nebo samostatně na základě schválení psychiatrem, které však nedostal. Ze zařízení byl propuštěn v srpnu 2011, kdy se provozovatel zařízení s úřadem dohodli na ukončení smlouvy. Během pobytu v zařízení se stěžovatel snažil u soudů domoci vyslovení nezákonnosti svého držení v zařízení, avšak neúspěšně. Neuspěl ani s žádostí o odškodnění.</a:t>
            </a:r>
          </a:p>
          <a:p>
            <a:pPr eaLnBrk="1" hangingPunct="1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232613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864096"/>
          </a:xfrm>
        </p:spPr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Červenka vs. Česká republika 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5805264"/>
          </a:xfrm>
        </p:spPr>
        <p:txBody>
          <a:bodyPr>
            <a:normAutofit fontScale="62500" lnSpcReduction="20000"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Evropský soud v prvé řadě shledal, že ačkoli stěžovatel zprvu proti svému pobytu v zařízení sociální péče nic nenamítal, velmi záhy bylo z jeho jednání, kdy se obracel na řadu státních orgánů i ředitele zařízení, zřejmé, že v něm pobývat nechce. Jelikož zařízení nemohl sám opustit, byl dle Evropského soudu zbaven svobody. Evropský soud dále připustil, že požadavky, které v rozhodné době pro obdobné situace stanovily vnitrostátní právní předpisy, tedy souhlas opatrovníka, byly v projednávané věci splněny. Aby však zbavení svobody mohlo být považováno za zákonné i z pohledu článku 5 Evropské úmluvy, musí zákon osahovat dostatečné záruky proti svévoli. Evropský soud konstatoval, že samotný souhlas opatrovníka takovou zárukou není: v projednávané věci opatrovnice stěžovateli dostatečně nevysvětlila, o jaký typ zařízení se jedná a jak dlouho v něm bude pobývat. Stěžovatel navíc opatrovnici nepovažoval za dostatečně kompetentní a opakovaně se domáhal změny. Dostatečnou zárukou by dle Evropského soudu byl včasný soudní přezkum, v němž by soud přezkoumal zákonnost nedobrovolného pobytu v zařízení sociální péče a v případě zjištěné protiprávnosti nařídil propuštění. V projednávané věci však soudy věc meritorně nepřezkoumaly, jelikož dospěly k závěru, že stěžovatel z důvodu zbavení svéprávnosti nebyl oprávněn udělit plnou moc nevládní organizaci, která žalobu podala. Opatrovnický soud se navíc věcí zabýval až po propuštění stěžovatele na svobodu, přičemž se spokojil toliko s vysvětleními, která mu poskytla opatrovnice, aniž stěžovatele vyslechl či ho o řízení alespoň vyrozuměl. Evropský soud proto rozhodl, že stěžovatelovo umístění do zařízení sociální péče nebylo z pohledu čl. 5 odst. 1 Evropské úmluvy zákonné, čímž došlo k porušení tohoto ustanovení.</a:t>
            </a:r>
          </a:p>
          <a:p>
            <a:pPr eaLnBrk="1" hangingPunct="1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232613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864096"/>
          </a:xfrm>
        </p:spPr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Červenka vs. Česká republika 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205065"/>
          </a:xfrm>
        </p:spPr>
        <p:txBody>
          <a:bodyPr>
            <a:normAutofit fontScale="70000" lnSpcReduction="20000"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Evropský soud dále shledal, že došlo i k porušení čl. 5 odst. 4 Evropské úmluvy, jelikož stěžovatel neměl k dispozici účinnou soudní žalobu, kterou by se mohl domoci propuštění ze zařízení, a k porušení čl. 5 odst. 5 Evropské úmluvy, poněvadž i následná žaloba o odškodnění byla zamítnuta z důvodu, že plná moc, kterou stěžovatel k podání žaloby udělil nevládní organizaci, nebyla s ohledem na jeho zbavení svéprávnosti platná.</a:t>
            </a:r>
          </a:p>
          <a:p>
            <a:pPr>
              <a:buNone/>
            </a:pPr>
            <a:endParaRPr lang="cs-CZ" sz="2800" dirty="0"/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Evropským soudem kritizované nedostatky vnitrostátní právní úpravy byly odstraněny novelou zákona o sociálních službách a zákona o zvláštních řízeních soudních (č. 189/2016 Sb.), která s účinností od 1. srpna 2016 stanoví podrobné a přísné podmínky, za nichž opatrovník může bez souhlasu člověka uzavřít smlouvu o poskytování pobytové sociální služby, a zakotvuje možnost soudního přezkumu nedobrovolného pobytu v zařízení sociální péče.</a:t>
            </a:r>
          </a:p>
          <a:p>
            <a:pPr eaLnBrk="1" hangingPunct="1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232613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864096"/>
          </a:xfrm>
        </p:spPr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Vážně míněný nesouhlas § 91 b 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205065"/>
          </a:xfrm>
        </p:spPr>
        <p:txBody>
          <a:bodyPr>
            <a:normAutofit fontScale="77500" lnSpcReduction="20000"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</a:rPr>
              <a:t>v případě, kdy osoba, která není schopna vypovědět smlouvu o poskytování pobytové sociální služby, projeví vážně míněný nesouhlas s poskytováním pobytové sociální služby, je poskytovatel sociální služby povinen oznámit tuto skutečnost ve lhůtě 24 hodin soudu, v jehož obvodu je zařízení sociálních služeb, ve kterém se tato osoba nachází.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800" dirty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</a:rPr>
              <a:t>oznámení soudu o podezření na nepřípustnost držení osoby v zařízení sociálních služeb může učinit každý.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800" dirty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</a:rPr>
              <a:t>poskytovatel sociálních služeb je povinen o oznámení soudu podle informovat bez zbytečného odkladu toho, kdo za osobu uzavřel smlouvu o poskytování pobytové sociální služby.</a:t>
            </a:r>
          </a:p>
          <a:p>
            <a:pPr eaLnBrk="1" hangingPunct="1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232613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864096"/>
          </a:xfrm>
        </p:spPr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Vážně míněný nesouhlas 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205065"/>
          </a:xfrm>
        </p:spPr>
        <p:txBody>
          <a:bodyPr>
            <a:normAutofit fontScale="85000" lnSpcReduction="20000"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Nezbytné nastavení konkrétních pravidel v zařízení, vždy je nezbytné postupovat individuálně s každým člověkem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Klient projeví nesouhlas, zaměstnanec informuje osobu, která je určena pro příslušnou směnu pro zajištění odeslání informace na soud.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Zaměstnanec by měl ověřit nesouhlas uživatele společně se zaměstnancem, který mu skutečnost ohlásil.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Při potvrzení nesouhlasu, předá informaci řediteli zařízení či jinému určenému zaměstnanci. Závisí na pravidlech zařízení, zde se prvně hlásí vedení a následně posílá soudu či obráceně.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Doporučuje se týmové projednání nesouhlasu klienta. Je nezbytné jednat co nejdříve, nejpozději do 24 hodin.</a:t>
            </a:r>
          </a:p>
          <a:p>
            <a:pPr eaLnBrk="1" hangingPunct="1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232613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Základní zásady § 2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682942" y="1628799"/>
            <a:ext cx="7489458" cy="4703663"/>
            <a:chOff x="682942" y="1364463"/>
            <a:chExt cx="6049645" cy="4968000"/>
          </a:xfrm>
        </p:grpSpPr>
        <p:sp>
          <p:nvSpPr>
            <p:cNvPr id="8" name="Volný tvar 7"/>
            <p:cNvSpPr/>
            <p:nvPr/>
          </p:nvSpPr>
          <p:spPr>
            <a:xfrm>
              <a:off x="682942" y="1364463"/>
              <a:ext cx="6049645" cy="885600"/>
            </a:xfrm>
            <a:custGeom>
              <a:avLst/>
              <a:gdLst>
                <a:gd name="connsiteX0" fmla="*/ 0 w 6049645"/>
                <a:gd name="connsiteY0" fmla="*/ 147603 h 885600"/>
                <a:gd name="connsiteX1" fmla="*/ 147603 w 6049645"/>
                <a:gd name="connsiteY1" fmla="*/ 0 h 885600"/>
                <a:gd name="connsiteX2" fmla="*/ 5902042 w 6049645"/>
                <a:gd name="connsiteY2" fmla="*/ 0 h 885600"/>
                <a:gd name="connsiteX3" fmla="*/ 6049645 w 6049645"/>
                <a:gd name="connsiteY3" fmla="*/ 147603 h 885600"/>
                <a:gd name="connsiteX4" fmla="*/ 6049645 w 6049645"/>
                <a:gd name="connsiteY4" fmla="*/ 737997 h 885600"/>
                <a:gd name="connsiteX5" fmla="*/ 5902042 w 6049645"/>
                <a:gd name="connsiteY5" fmla="*/ 885600 h 885600"/>
                <a:gd name="connsiteX6" fmla="*/ 147603 w 6049645"/>
                <a:gd name="connsiteY6" fmla="*/ 885600 h 885600"/>
                <a:gd name="connsiteX7" fmla="*/ 0 w 6049645"/>
                <a:gd name="connsiteY7" fmla="*/ 737997 h 885600"/>
                <a:gd name="connsiteX8" fmla="*/ 0 w 6049645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9645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902042" y="0"/>
                  </a:lnTo>
                  <a:cubicBezTo>
                    <a:pt x="5983561" y="0"/>
                    <a:pt x="6049645" y="66084"/>
                    <a:pt x="6049645" y="147603"/>
                  </a:cubicBezTo>
                  <a:lnTo>
                    <a:pt x="6049645" y="737997"/>
                  </a:lnTo>
                  <a:cubicBezTo>
                    <a:pt x="6049645" y="819516"/>
                    <a:pt x="5983561" y="885600"/>
                    <a:pt x="5902042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893" tIns="43231" rIns="271893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000" kern="1200" dirty="0"/>
                <a:t>Lidská důstojnost osob</a:t>
              </a:r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682942" y="2725263"/>
              <a:ext cx="6049645" cy="885600"/>
            </a:xfrm>
            <a:custGeom>
              <a:avLst/>
              <a:gdLst>
                <a:gd name="connsiteX0" fmla="*/ 0 w 6049645"/>
                <a:gd name="connsiteY0" fmla="*/ 147603 h 885600"/>
                <a:gd name="connsiteX1" fmla="*/ 147603 w 6049645"/>
                <a:gd name="connsiteY1" fmla="*/ 0 h 885600"/>
                <a:gd name="connsiteX2" fmla="*/ 5902042 w 6049645"/>
                <a:gd name="connsiteY2" fmla="*/ 0 h 885600"/>
                <a:gd name="connsiteX3" fmla="*/ 6049645 w 6049645"/>
                <a:gd name="connsiteY3" fmla="*/ 147603 h 885600"/>
                <a:gd name="connsiteX4" fmla="*/ 6049645 w 6049645"/>
                <a:gd name="connsiteY4" fmla="*/ 737997 h 885600"/>
                <a:gd name="connsiteX5" fmla="*/ 5902042 w 6049645"/>
                <a:gd name="connsiteY5" fmla="*/ 885600 h 885600"/>
                <a:gd name="connsiteX6" fmla="*/ 147603 w 6049645"/>
                <a:gd name="connsiteY6" fmla="*/ 885600 h 885600"/>
                <a:gd name="connsiteX7" fmla="*/ 0 w 6049645"/>
                <a:gd name="connsiteY7" fmla="*/ 737997 h 885600"/>
                <a:gd name="connsiteX8" fmla="*/ 0 w 6049645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9645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902042" y="0"/>
                  </a:lnTo>
                  <a:cubicBezTo>
                    <a:pt x="5983561" y="0"/>
                    <a:pt x="6049645" y="66084"/>
                    <a:pt x="6049645" y="147603"/>
                  </a:cubicBezTo>
                  <a:lnTo>
                    <a:pt x="6049645" y="737997"/>
                  </a:lnTo>
                  <a:cubicBezTo>
                    <a:pt x="6049645" y="819516"/>
                    <a:pt x="5983561" y="885600"/>
                    <a:pt x="5902042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685719"/>
                <a:satOff val="-1897"/>
                <a:lumOff val="1177"/>
                <a:alphaOff val="0"/>
              </a:schemeClr>
            </a:fillRef>
            <a:effectRef idx="0">
              <a:schemeClr val="accent4">
                <a:hueOff val="-685719"/>
                <a:satOff val="-1897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893" tIns="43231" rIns="271893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000" kern="1200" dirty="0">
                  <a:effectLst/>
                </a:rPr>
                <a:t>Základní sociální poradenství </a:t>
              </a:r>
              <a:endParaRPr lang="cs-CZ" sz="3000" kern="1200" dirty="0"/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682942" y="4086063"/>
              <a:ext cx="6049645" cy="885600"/>
            </a:xfrm>
            <a:custGeom>
              <a:avLst/>
              <a:gdLst>
                <a:gd name="connsiteX0" fmla="*/ 0 w 6049645"/>
                <a:gd name="connsiteY0" fmla="*/ 147603 h 885600"/>
                <a:gd name="connsiteX1" fmla="*/ 147603 w 6049645"/>
                <a:gd name="connsiteY1" fmla="*/ 0 h 885600"/>
                <a:gd name="connsiteX2" fmla="*/ 5902042 w 6049645"/>
                <a:gd name="connsiteY2" fmla="*/ 0 h 885600"/>
                <a:gd name="connsiteX3" fmla="*/ 6049645 w 6049645"/>
                <a:gd name="connsiteY3" fmla="*/ 147603 h 885600"/>
                <a:gd name="connsiteX4" fmla="*/ 6049645 w 6049645"/>
                <a:gd name="connsiteY4" fmla="*/ 737997 h 885600"/>
                <a:gd name="connsiteX5" fmla="*/ 5902042 w 6049645"/>
                <a:gd name="connsiteY5" fmla="*/ 885600 h 885600"/>
                <a:gd name="connsiteX6" fmla="*/ 147603 w 6049645"/>
                <a:gd name="connsiteY6" fmla="*/ 885600 h 885600"/>
                <a:gd name="connsiteX7" fmla="*/ 0 w 6049645"/>
                <a:gd name="connsiteY7" fmla="*/ 737997 h 885600"/>
                <a:gd name="connsiteX8" fmla="*/ 0 w 6049645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9645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902042" y="0"/>
                  </a:lnTo>
                  <a:cubicBezTo>
                    <a:pt x="5983561" y="0"/>
                    <a:pt x="6049645" y="66084"/>
                    <a:pt x="6049645" y="147603"/>
                  </a:cubicBezTo>
                  <a:lnTo>
                    <a:pt x="6049645" y="737997"/>
                  </a:lnTo>
                  <a:cubicBezTo>
                    <a:pt x="6049645" y="819516"/>
                    <a:pt x="5983561" y="885600"/>
                    <a:pt x="5902042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371437"/>
                <a:satOff val="-3793"/>
                <a:lumOff val="2353"/>
                <a:alphaOff val="0"/>
              </a:schemeClr>
            </a:fillRef>
            <a:effectRef idx="0">
              <a:schemeClr val="accent4">
                <a:hueOff val="-1371437"/>
                <a:satOff val="-3793"/>
                <a:lumOff val="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893" tIns="43231" rIns="271893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000" kern="1200" dirty="0"/>
                <a:t>Individuálně  určené potřeby</a:t>
              </a:r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682942" y="5446863"/>
              <a:ext cx="6049645" cy="885600"/>
            </a:xfrm>
            <a:custGeom>
              <a:avLst/>
              <a:gdLst>
                <a:gd name="connsiteX0" fmla="*/ 0 w 6049645"/>
                <a:gd name="connsiteY0" fmla="*/ 147603 h 885600"/>
                <a:gd name="connsiteX1" fmla="*/ 147603 w 6049645"/>
                <a:gd name="connsiteY1" fmla="*/ 0 h 885600"/>
                <a:gd name="connsiteX2" fmla="*/ 5902042 w 6049645"/>
                <a:gd name="connsiteY2" fmla="*/ 0 h 885600"/>
                <a:gd name="connsiteX3" fmla="*/ 6049645 w 6049645"/>
                <a:gd name="connsiteY3" fmla="*/ 147603 h 885600"/>
                <a:gd name="connsiteX4" fmla="*/ 6049645 w 6049645"/>
                <a:gd name="connsiteY4" fmla="*/ 737997 h 885600"/>
                <a:gd name="connsiteX5" fmla="*/ 5902042 w 6049645"/>
                <a:gd name="connsiteY5" fmla="*/ 885600 h 885600"/>
                <a:gd name="connsiteX6" fmla="*/ 147603 w 6049645"/>
                <a:gd name="connsiteY6" fmla="*/ 885600 h 885600"/>
                <a:gd name="connsiteX7" fmla="*/ 0 w 6049645"/>
                <a:gd name="connsiteY7" fmla="*/ 737997 h 885600"/>
                <a:gd name="connsiteX8" fmla="*/ 0 w 6049645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9645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902042" y="0"/>
                  </a:lnTo>
                  <a:cubicBezTo>
                    <a:pt x="5983561" y="0"/>
                    <a:pt x="6049645" y="66084"/>
                    <a:pt x="6049645" y="147603"/>
                  </a:cubicBezTo>
                  <a:lnTo>
                    <a:pt x="6049645" y="737997"/>
                  </a:lnTo>
                  <a:cubicBezTo>
                    <a:pt x="6049645" y="819516"/>
                    <a:pt x="5983561" y="885600"/>
                    <a:pt x="5902042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0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1893" tIns="43231" rIns="271893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000" kern="1200" dirty="0"/>
                <a:t>Náležitá kvalita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89645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864096"/>
          </a:xfrm>
        </p:spPr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Vážně míněný nesouhlas 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205065"/>
          </a:xfrm>
        </p:spPr>
        <p:txBody>
          <a:bodyPr>
            <a:normAutofit fontScale="77500" lnSpcReduction="20000"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Pokud se o projevení nesouhlasu nejedná, je vždy nezbytné podrobně zaznamenat do dokumentace klienta.</a:t>
            </a:r>
          </a:p>
          <a:p>
            <a:pPr marL="0" indent="0">
              <a:buFont typeface="Wingdings" pitchFamily="2" charset="2"/>
              <a:buChar char="Ø"/>
            </a:pPr>
            <a:r>
              <a:rPr lang="cs-CZ" sz="2800" dirty="0"/>
              <a:t>Práce s klientem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Základní východisko  - podrobná práce v rámci fáze jednání se zájemcem o sociální službu.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Vhodný způsob komunikace s klientem, práce s očekávání a cíli klienta.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Aktivní práce s hledáním alternativní formy podpory a pomoci klientovi ve spolupráci s opatrovníkem a OÚ ORP.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Mapování potřeb, názorů, klienta, individuální práce, spolupráce týmu.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Důraz na adaptační období klienta v zařízení.  Práce s „dočasnou“ nespokojení klienta. </a:t>
            </a:r>
          </a:p>
          <a:p>
            <a:pPr eaLnBrk="1" hangingPunct="1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232613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864096"/>
          </a:xfrm>
        </p:spPr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Vážně míněný nesouhlas § 91 b 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611560" y="1600201"/>
            <a:ext cx="7313240" cy="3052935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cs-CZ" sz="2800" dirty="0"/>
              <a:t>Doporučený postup č. 04/2017, </a:t>
            </a:r>
            <a:r>
              <a:rPr lang="cs-CZ" sz="2800" b="1" dirty="0"/>
              <a:t>kterým se nahrazuje a ruší původní doporučený postup č. 1/2014, k detencím v zařízení sociálních služeb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4819871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40960" cy="11521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>
                <a:solidFill>
                  <a:srgbClr val="92D050"/>
                </a:solidFill>
              </a:rPr>
              <a:t>Působnost</a:t>
            </a:r>
            <a:r>
              <a:rPr lang="cs-CZ" dirty="0"/>
              <a:t> </a:t>
            </a:r>
            <a:r>
              <a:rPr lang="cs-CZ" sz="3400" dirty="0">
                <a:solidFill>
                  <a:srgbClr val="92D050"/>
                </a:solidFill>
              </a:rPr>
              <a:t>při zajišťování sociálních</a:t>
            </a:r>
            <a:r>
              <a:rPr lang="cs-CZ" dirty="0"/>
              <a:t> </a:t>
            </a:r>
            <a:r>
              <a:rPr lang="cs-CZ" sz="3400" dirty="0">
                <a:solidFill>
                  <a:srgbClr val="92D050"/>
                </a:solidFill>
              </a:rPr>
              <a:t>služeb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8640960" cy="525658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800" dirty="0"/>
              <a:t>Obecní úřad obce s rozšířenou povinností - § 92 (zajišťuje osobě, koordinuje, realizuje, zajišťuje na základě oznámení ze ZS)</a:t>
            </a:r>
          </a:p>
          <a:p>
            <a:pPr eaLnBrk="1" hangingPunct="1"/>
            <a:r>
              <a:rPr lang="cs-CZ" altLang="cs-CZ" sz="2800" dirty="0"/>
              <a:t>Krajský úřad - § 93 (spolupracuje s ORP, koordinuje na svém území, koordinuje činnost SP)</a:t>
            </a:r>
          </a:p>
          <a:p>
            <a:pPr eaLnBrk="1" hangingPunct="1"/>
            <a:r>
              <a:rPr lang="cs-CZ" altLang="cs-CZ" sz="2800" dirty="0"/>
              <a:t>Obec - § 94 (zajišťuje na svém území, dostupnost </a:t>
            </a:r>
            <a:r>
              <a:rPr lang="cs-CZ" altLang="cs-CZ" sz="2800" dirty="0" err="1"/>
              <a:t>info</a:t>
            </a:r>
            <a:r>
              <a:rPr lang="cs-CZ" altLang="cs-CZ" sz="2800" dirty="0"/>
              <a:t>, může zpracovávat střednědobý plán rozvoje ve spolupráci s krajem – rovněž kapacita sítě</a:t>
            </a:r>
          </a:p>
          <a:p>
            <a:pPr eaLnBrk="1" hangingPunct="1"/>
            <a:r>
              <a:rPr lang="cs-CZ" altLang="cs-CZ" sz="2800" dirty="0"/>
              <a:t>Kraj § 95 ( střednědobé plán, informuje MPSV o plnění rozvoje SS, určuje síť)</a:t>
            </a:r>
          </a:p>
          <a:p>
            <a:pPr eaLnBrk="1" hangingPunct="1"/>
            <a:r>
              <a:rPr lang="cs-CZ" altLang="cs-CZ" sz="2800" dirty="0"/>
              <a:t>Ministerstvo - § 96 – řídí , kontroluje, NSRSS, </a:t>
            </a:r>
            <a:r>
              <a:rPr lang="cs-CZ" altLang="cs-CZ" sz="2800" dirty="0" err="1"/>
              <a:t>přímořízenky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380672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40960" cy="8640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>
                <a:solidFill>
                  <a:srgbClr val="92D050"/>
                </a:solidFill>
              </a:rPr>
              <a:t>Dostupnost sociálních služeb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8784976" cy="525658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/>
              <a:t>Ústavní soud shledal povinnost kraje zajistit osobě se zdravotním postižením dostupnost vhodné služby sociální péče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14.02.2018</a:t>
            </a:r>
            <a:r>
              <a:rPr lang="cs-CZ" sz="2800" i="1" dirty="0"/>
              <a:t>Ústavní soud, Brno, TZ 19/2018</a:t>
            </a:r>
            <a:endParaRPr lang="cs-CZ" sz="2800" dirty="0"/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II. senát Ústavního soudu (soudkyně zpravodajka Kateřina Šimáčková) vyhověl ústavní stížnosti stěžovatele a zrušil napadený rozsudek Nejvyššího správního soudu, neboť shledal, že jím byla porušena stěžovatelova základní práva zaručená Listinou základních práv a svobod a mezinárodními smlouvami, a to právo na zdraví, právo na přiměřenou životní úroveň, právo na nezávislý způsob života a zapojení do společnosti a právo na soudní ochranu.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Stěžovatel je osobou s těžkým zdravotním postižením; má poruchu autistického spektra a středně těžké mentální postižení;  jeho zdravotní postižení je doprovázeno závažnými poruchami chován</a:t>
            </a:r>
          </a:p>
          <a:p>
            <a:pPr eaLnBrk="1" hangingPunct="1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3806725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>
          <a:xfrm>
            <a:off x="2051720" y="2700338"/>
            <a:ext cx="6336704" cy="1827212"/>
          </a:xfrm>
        </p:spPr>
        <p:txBody>
          <a:bodyPr/>
          <a:lstStyle/>
          <a:p>
            <a:pPr>
              <a:defRPr/>
            </a:pPr>
            <a:r>
              <a:rPr lang="cs-CZ" sz="4400" b="1" dirty="0" smtClean="0">
                <a:solidFill>
                  <a:srgbClr val="92D050"/>
                </a:solidFill>
              </a:rPr>
              <a:t>Inspekce </a:t>
            </a:r>
            <a:r>
              <a:rPr lang="cs-CZ" sz="4400" b="1" dirty="0">
                <a:solidFill>
                  <a:srgbClr val="92D050"/>
                </a:solidFill>
              </a:rPr>
              <a:t>sociálních služeb</a:t>
            </a:r>
          </a:p>
        </p:txBody>
      </p:sp>
    </p:spTree>
    <p:extLst>
      <p:ext uri="{BB962C8B-B14F-4D97-AF65-F5344CB8AC3E}">
        <p14:creationId xmlns:p14="http://schemas.microsoft.com/office/powerpoint/2010/main" val="2485224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81488" cy="8640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>
                <a:solidFill>
                  <a:srgbClr val="92D050"/>
                </a:solidFill>
              </a:rPr>
              <a:t>Předmět inspekce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7931224" cy="489654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  <a:p>
            <a:pPr marL="475488" indent="-4572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plnění povinností poskytovatelů sociálních služeb stanovených v </a:t>
            </a:r>
            <a:r>
              <a:rPr lang="cs-CZ" sz="2800" dirty="0">
                <a:solidFill>
                  <a:schemeClr val="tx1"/>
                </a:solidFill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88</a:t>
            </a:r>
            <a:r>
              <a:rPr lang="cs-CZ" sz="2800" dirty="0">
                <a:solidFill>
                  <a:schemeClr val="tx1"/>
                </a:solidFill>
              </a:rPr>
              <a:t> a </a:t>
            </a:r>
            <a:r>
              <a:rPr lang="cs-CZ" sz="2800" dirty="0">
                <a:solidFill>
                  <a:schemeClr val="tx1"/>
                </a:solidFill>
                <a:hlinkClick r:id="rId4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89</a:t>
            </a:r>
            <a:r>
              <a:rPr lang="cs-CZ" sz="2800" dirty="0">
                <a:solidFill>
                  <a:schemeClr val="tx1"/>
                </a:solidFill>
              </a:rPr>
              <a:t>, </a:t>
            </a:r>
          </a:p>
          <a:p>
            <a:pPr marL="475488" indent="-457200"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kvalita poskytovaných sociálních služeb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  plnění povinnosti vést evidenci podle </a:t>
            </a:r>
            <a:r>
              <a:rPr lang="cs-CZ" sz="2800" dirty="0">
                <a:solidFill>
                  <a:schemeClr val="tx1"/>
                </a:solidFill>
                <a:hlinkClick r:id="rId5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91c</a:t>
            </a:r>
            <a:r>
              <a:rPr lang="cs-CZ" sz="2800" dirty="0">
                <a:solidFill>
                  <a:schemeClr val="tx1"/>
                </a:solidFill>
              </a:rPr>
              <a:t>  (evidence o  osobách)</a:t>
            </a:r>
          </a:p>
          <a:p>
            <a:pPr>
              <a:lnSpc>
                <a:spcPct val="110000"/>
              </a:lnSpc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NÁSLEDUJE – ZAHÁJENÍ SPRÁVNÍHO ŘÍZENÍ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endParaRPr lang="cs-CZ" sz="2800" dirty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endParaRPr lang="cs-CZ" sz="2800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80295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81488" cy="8640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>
                <a:solidFill>
                  <a:srgbClr val="92D050"/>
                </a:solidFill>
              </a:rPr>
              <a:t>Inspekce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320668" y="1628800"/>
            <a:ext cx="8219256" cy="388843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endParaRPr lang="cs-CZ" altLang="cs-CZ" sz="28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3200" dirty="0"/>
              <a:t>Inspekční tým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3200" dirty="0"/>
              <a:t> Střet zájmů, podjatost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3200" dirty="0"/>
              <a:t>Specializovaní odborníci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3200" dirty="0"/>
              <a:t>Oprávnění inspektorů dle zákona o státní kontrole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/>
              <a:t>Zákon o kontrole, kontrolní řád – č. </a:t>
            </a:r>
            <a:r>
              <a:rPr lang="cs-CZ" sz="3200" b="1" dirty="0"/>
              <a:t>255/2012 Sb</a:t>
            </a:r>
            <a:r>
              <a:rPr lang="cs-CZ" sz="2800" b="1" dirty="0"/>
              <a:t>.</a:t>
            </a:r>
            <a:endParaRPr lang="cs-CZ" altLang="cs-CZ" sz="2800" dirty="0"/>
          </a:p>
          <a:p>
            <a:pPr eaLnBrk="1" hangingPunct="1">
              <a:buFont typeface="Wingdings" panose="05000000000000000000" pitchFamily="2" charset="2"/>
              <a:buChar char="Ø"/>
            </a:pPr>
            <a:endParaRPr lang="cs-CZ" altLang="cs-CZ" sz="2800" dirty="0"/>
          </a:p>
          <a:p>
            <a:pPr eaLnBrk="1" hangingPunct="1">
              <a:buFont typeface="Wingdings" panose="05000000000000000000" pitchFamily="2" charset="2"/>
              <a:buChar char="Ø"/>
            </a:pPr>
            <a:endParaRPr lang="cs-CZ" altLang="cs-CZ" sz="2800" dirty="0"/>
          </a:p>
          <a:p>
            <a:pPr eaLnBrk="1" hangingPunct="1">
              <a:buFont typeface="Wingdings" panose="05000000000000000000" pitchFamily="2" charset="2"/>
              <a:buChar char="Ø"/>
            </a:pPr>
            <a:endParaRPr lang="cs-CZ" altLang="cs-CZ" sz="2800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8029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81488" cy="8640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>
                <a:solidFill>
                  <a:srgbClr val="92D050"/>
                </a:solidFill>
              </a:rPr>
              <a:t>Inspekce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752528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endParaRPr lang="cs-CZ" altLang="cs-CZ" sz="28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3500" dirty="0"/>
              <a:t>Hodnocení  STQ systém bodů(3/2/1/0 bodů)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3500" dirty="0"/>
              <a:t>Typy: základní, kontrola opatření, podnět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3500" dirty="0"/>
              <a:t>Inspekční zpráva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3500" dirty="0"/>
              <a:t>Námitky – písemně/ 15 dnů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cs-CZ" altLang="cs-CZ" sz="2800" dirty="0"/>
          </a:p>
          <a:p>
            <a:pPr eaLnBrk="1" hangingPunct="1">
              <a:buFont typeface="Wingdings" panose="05000000000000000000" pitchFamily="2" charset="2"/>
              <a:buChar char="Ø"/>
            </a:pPr>
            <a:endParaRPr lang="cs-CZ" altLang="cs-CZ" sz="2800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80295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7240" y="116632"/>
            <a:ext cx="7543800" cy="9361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>
                <a:solidFill>
                  <a:srgbClr val="92D050"/>
                </a:solidFill>
              </a:rPr>
              <a:t>Mlčenlivost § 100, 100a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80526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</a:rPr>
              <a:t>zaměstnanci obcí a krajů, zaměstnanci státu a zaměstnanci poskytovatelů sociálních služeb jsou povinni zachovávat mlčenlivost o údajích týkajících se osob, kterým jsou poskytovány sociální služby nebo příspěvek, které se při své činnosti dozvědí, není-li dále stanoveno jinak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</a:rPr>
              <a:t>povinnost trvá i po skončení pracovního vztahu. Povinnosti zachovávat mlčenlivost mohou být osoby uvedené ve větě první zproštěny pouze tím, v jehož zájmu tuto povinnost mají, a to písemně s uvedením rozsahu a účelu.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</a:rPr>
              <a:t> povinnost mlčenlivosti stanovená platí obdobně pro fyzické osoby, které jsou poskytovateli sociálních služeb nebo se jako přizvaní odborníci účastní inspekce anebo při poskytování sociálních služeb působí jako dobrovolníci.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960399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7240" y="116632"/>
            <a:ext cx="7543800" cy="9361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>
                <a:solidFill>
                  <a:srgbClr val="92D050"/>
                </a:solidFill>
              </a:rPr>
              <a:t>Mlčenlivost § 100, 100a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80526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cs-CZ" sz="2800" dirty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</a:rPr>
              <a:t>údaje týkající se osob, kterým jsou poskytovány sociální služby nebo příspěvek, které se subjekty při své činnosti dozvědí, sdělují jiným subjektům, jen stanoví-li tak tento zákon nebo zvláštní zákon, jinak mohou tyto údaje sdělit jiným subjektům jen s písemným souhlasem osoby, které jsou poskytovány sociální služby nebo příspěvek.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800" dirty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</a:rPr>
              <a:t>zobecněné informace a souhrnné údaje, které ministerstvo, obce a kraje získají při své činnosti, mohou být bez uvedení konkrétních jmenných údajů využívány zaměstnanci ministerstva, obcí a krajů při vědecké, publikační a pedagogické činnosti, nebo ministerstvem pro analytickou a koncepční činnost. </a:t>
            </a:r>
          </a:p>
          <a:p>
            <a:pPr marL="18288" indent="0" eaLnBrk="1" hangingPunct="1">
              <a:buNone/>
            </a:pPr>
            <a:endParaRPr lang="cs-CZ" altLang="cs-CZ" sz="2800" dirty="0"/>
          </a:p>
          <a:p>
            <a:pPr marL="18288" indent="0" eaLnBrk="1" hangingPunct="1">
              <a:buNone/>
            </a:pPr>
            <a:r>
              <a:rPr lang="cs-CZ" altLang="cs-CZ" sz="2800" dirty="0"/>
              <a:t>§ 100 a) - SPOD</a:t>
            </a:r>
          </a:p>
        </p:txBody>
      </p:sp>
    </p:spTree>
    <p:extLst>
      <p:ext uri="{BB962C8B-B14F-4D97-AF65-F5344CB8AC3E}">
        <p14:creationId xmlns:p14="http://schemas.microsoft.com/office/powerpoint/2010/main" val="3176746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Vymezení některých  pojmů § 3    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525658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a) sociální služba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b) nepříznivá sociální situace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c) dlouhodobě nepříznivý zdravotním stav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d) přirozené sociální prostředí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e) sociální začleňování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f) sociální vyloučení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g) zdravotní postižení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h) střednědobý plán rozvoje sociálních služeb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i) síť sociálních služeb </a:t>
            </a:r>
          </a:p>
        </p:txBody>
      </p:sp>
    </p:spTree>
    <p:extLst>
      <p:ext uri="{BB962C8B-B14F-4D97-AF65-F5344CB8AC3E}">
        <p14:creationId xmlns:p14="http://schemas.microsoft.com/office/powerpoint/2010/main" val="20563924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65464" cy="2664296"/>
          </a:xfrm>
        </p:spPr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/>
            </a:r>
            <a:br>
              <a:rPr lang="cs-CZ" dirty="0">
                <a:solidFill>
                  <a:srgbClr val="92D050"/>
                </a:solidFill>
              </a:rPr>
            </a:br>
            <a:r>
              <a:rPr lang="cs-CZ" dirty="0">
                <a:solidFill>
                  <a:srgbClr val="92D050"/>
                </a:solidFill>
              </a:rPr>
              <a:t/>
            </a:r>
            <a:br>
              <a:rPr lang="cs-CZ" dirty="0">
                <a:solidFill>
                  <a:srgbClr val="92D050"/>
                </a:solidFill>
              </a:rPr>
            </a:br>
            <a:r>
              <a:rPr lang="cs-CZ" dirty="0">
                <a:solidFill>
                  <a:srgbClr val="92D050"/>
                </a:solidFill>
              </a:rPr>
              <a:t>Financování a síť</a:t>
            </a:r>
            <a:br>
              <a:rPr lang="cs-CZ" dirty="0">
                <a:solidFill>
                  <a:srgbClr val="92D050"/>
                </a:solidFill>
              </a:rPr>
            </a:br>
            <a:endParaRPr lang="cs-CZ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26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624774"/>
            <a:ext cx="82809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Financování sociálních služeb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9512" y="1052736"/>
            <a:ext cx="8798464" cy="6120680"/>
          </a:xfrm>
        </p:spPr>
        <p:txBody>
          <a:bodyPr>
            <a:noAutofit/>
          </a:bodyPr>
          <a:lstStyle/>
          <a:p>
            <a:pPr marL="0" indent="0">
              <a:lnSpc>
                <a:spcPts val="2500"/>
              </a:lnSpc>
              <a:spcBef>
                <a:spcPct val="50000"/>
              </a:spcBef>
              <a:buNone/>
            </a:pPr>
            <a:endParaRPr lang="cs-CZ" sz="1800" b="1" dirty="0"/>
          </a:p>
          <a:p>
            <a:pPr marL="285750" indent="-285750">
              <a:lnSpc>
                <a:spcPts val="25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sz="2400" b="1" dirty="0"/>
              <a:t>Financování sociálních služeb v ČR je vícezdrojové, hlavní zdroje jsou:</a:t>
            </a:r>
          </a:p>
          <a:p>
            <a:pPr marL="285750" indent="-285750">
              <a:lnSpc>
                <a:spcPts val="25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sz="2400" b="1" dirty="0"/>
              <a:t>Úhrady od uživatelů za stravu a ubytování</a:t>
            </a:r>
          </a:p>
          <a:p>
            <a:pPr marL="285750" indent="-285750">
              <a:lnSpc>
                <a:spcPts val="25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sz="2400" b="1" dirty="0"/>
              <a:t>Dotace na podporu poskytování sociálních služeb </a:t>
            </a:r>
            <a:r>
              <a:rPr lang="cs-CZ" sz="2400" dirty="0"/>
              <a:t>(ze státního rozpočtu prostřednictvím MPSV), </a:t>
            </a:r>
          </a:p>
          <a:p>
            <a:pPr marL="285750" indent="-285750">
              <a:lnSpc>
                <a:spcPts val="25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sz="2400" b="1" dirty="0"/>
              <a:t>Příspěvek na péči (</a:t>
            </a:r>
            <a:r>
              <a:rPr lang="cs-CZ" sz="2400" dirty="0"/>
              <a:t>je úhradou za </a:t>
            </a:r>
            <a:r>
              <a:rPr lang="cs-CZ" sz="2400" smtClean="0"/>
              <a:t>péči; dle </a:t>
            </a:r>
            <a:r>
              <a:rPr lang="cs-CZ" sz="2400" dirty="0"/>
              <a:t>zákona nesmí být úhrada za péči vyšší než </a:t>
            </a:r>
            <a:r>
              <a:rPr lang="cs-CZ" sz="2400" dirty="0" err="1" smtClean="0"/>
              <a:t>PnP</a:t>
            </a:r>
            <a:r>
              <a:rPr lang="cs-CZ" sz="2400" dirty="0" smtClean="0"/>
              <a:t> – platí pro pobytové služby)</a:t>
            </a:r>
            <a:endParaRPr lang="cs-CZ" sz="2400" dirty="0"/>
          </a:p>
          <a:p>
            <a:pPr marL="285750" indent="-285750">
              <a:lnSpc>
                <a:spcPts val="25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sz="2400" b="1" dirty="0"/>
              <a:t>Příspěvek zřizovatelů zařízení (v případě příspěvkových organizací krajů a obcí)</a:t>
            </a:r>
          </a:p>
          <a:p>
            <a:pPr marL="285750" indent="-285750">
              <a:lnSpc>
                <a:spcPts val="25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sz="2400" b="1" dirty="0"/>
              <a:t>Další grantová řízení krajů a obcí</a:t>
            </a:r>
          </a:p>
          <a:p>
            <a:pPr marL="0" indent="0">
              <a:lnSpc>
                <a:spcPts val="2500"/>
              </a:lnSpc>
              <a:spcBef>
                <a:spcPct val="50000"/>
              </a:spcBef>
              <a:buNone/>
            </a:pPr>
            <a:r>
              <a:rPr lang="cs-CZ" sz="1800" dirty="0"/>
              <a:t>      Prostředky individuálních projektů OPZ</a:t>
            </a:r>
          </a:p>
          <a:p>
            <a:pPr marL="0" indent="0">
              <a:lnSpc>
                <a:spcPts val="2500"/>
              </a:lnSpc>
              <a:spcBef>
                <a:spcPct val="50000"/>
              </a:spcBef>
              <a:buNone/>
            </a:pPr>
            <a:r>
              <a:rPr lang="cs-CZ" sz="1800" dirty="0"/>
              <a:t>      Soukromé a další zdroje </a:t>
            </a:r>
          </a:p>
          <a:p>
            <a:pPr>
              <a:lnSpc>
                <a:spcPts val="2500"/>
              </a:lnSpc>
              <a:spcBef>
                <a:spcPct val="50000"/>
              </a:spcBef>
              <a:buAutoNum type="arabicParenBoth"/>
            </a:pPr>
            <a:endParaRPr lang="cs-CZ" sz="1550" dirty="0"/>
          </a:p>
          <a:p>
            <a:pPr>
              <a:lnSpc>
                <a:spcPts val="2500"/>
              </a:lnSpc>
              <a:spcBef>
                <a:spcPct val="50000"/>
              </a:spcBef>
              <a:buAutoNum type="arabicParenBoth"/>
            </a:pPr>
            <a:endParaRPr lang="cs-CZ" sz="1550" dirty="0"/>
          </a:p>
        </p:txBody>
      </p:sp>
    </p:spTree>
    <p:extLst>
      <p:ext uri="{BB962C8B-B14F-4D97-AF65-F5344CB8AC3E}">
        <p14:creationId xmlns:p14="http://schemas.microsoft.com/office/powerpoint/2010/main" val="7871994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260648"/>
            <a:ext cx="85329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Dotace na podporu poskytování sociálních služeb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40240" y="1556792"/>
            <a:ext cx="8716236" cy="5544616"/>
          </a:xfrm>
        </p:spPr>
        <p:txBody>
          <a:bodyPr>
            <a:noAutofit/>
          </a:bodyPr>
          <a:lstStyle/>
          <a:p>
            <a:pPr marL="0" indent="0">
              <a:lnSpc>
                <a:spcPts val="2500"/>
              </a:lnSpc>
              <a:spcBef>
                <a:spcPct val="50000"/>
              </a:spcBef>
              <a:buNone/>
            </a:pPr>
            <a:r>
              <a:rPr lang="cs-CZ" sz="2000" b="1" u="sng" dirty="0"/>
              <a:t>MPSV poskytuje dotace na podporu poskytování sociálních služeb</a:t>
            </a:r>
          </a:p>
          <a:p>
            <a:pPr marL="0" indent="0">
              <a:lnSpc>
                <a:spcPts val="2500"/>
              </a:lnSpc>
              <a:spcBef>
                <a:spcPct val="50000"/>
              </a:spcBef>
              <a:buNone/>
            </a:pPr>
            <a:r>
              <a:rPr lang="cs-CZ" sz="2000" b="1" dirty="0"/>
              <a:t>Financování sociálních služeb je upraveno  zák. č. 108/2006 Sb., o sociálních službách (část šestá, § 101-105), a prováděcími předpisy (Vyhláška č. 505/2006 Sb., Nařízení vlády č. 98/2015 Sb.)</a:t>
            </a:r>
            <a:endParaRPr lang="cs-CZ" sz="1550" b="1" u="sng" dirty="0"/>
          </a:p>
          <a:p>
            <a:pPr>
              <a:lnSpc>
                <a:spcPts val="25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sz="1400" b="1" u="sng" dirty="0"/>
              <a:t>Program podpory A </a:t>
            </a:r>
            <a:r>
              <a:rPr lang="cs-CZ" sz="1400" dirty="0"/>
              <a:t>– MPSV poskytuje dotaci kraji na podporu poskytování sociálních služeb, kraj poté přerozděluje tuto dotaci konečným příjemcům (poskytovatelé sociálních služeb)</a:t>
            </a:r>
          </a:p>
          <a:p>
            <a:pPr marL="0" indent="0">
              <a:lnSpc>
                <a:spcPts val="2500"/>
              </a:lnSpc>
              <a:spcBef>
                <a:spcPct val="50000"/>
              </a:spcBef>
              <a:buNone/>
            </a:pPr>
            <a:r>
              <a:rPr lang="cs-CZ" sz="1400" b="1" dirty="0"/>
              <a:t>Upravuje § 101a zákona o sociálních službách a nařízení vlády č. 98/2015 Sb., o provedení § 101a zákona o sociálních službách</a:t>
            </a:r>
          </a:p>
          <a:p>
            <a:pPr>
              <a:lnSpc>
                <a:spcPts val="25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cs-CZ" sz="1400" b="1" u="sng" dirty="0"/>
              <a:t>Program podpory B </a:t>
            </a:r>
            <a:r>
              <a:rPr lang="cs-CZ" sz="1400" b="1" dirty="0"/>
              <a:t>– </a:t>
            </a:r>
            <a:r>
              <a:rPr lang="cs-CZ" sz="1400" dirty="0"/>
              <a:t>MPSV poskytuje dotace na podporu poskytování sociálních služeb s nadregionální či celostátní působností</a:t>
            </a:r>
          </a:p>
          <a:p>
            <a:pPr marL="0" indent="0">
              <a:lnSpc>
                <a:spcPts val="2500"/>
              </a:lnSpc>
              <a:spcBef>
                <a:spcPct val="50000"/>
              </a:spcBef>
              <a:buNone/>
            </a:pPr>
            <a:r>
              <a:rPr lang="cs-CZ" sz="1400" b="1" dirty="0"/>
              <a:t>Upravuje § 104 zákona o sociálních službách</a:t>
            </a:r>
            <a:endParaRPr lang="cs-CZ" sz="1550" dirty="0"/>
          </a:p>
          <a:p>
            <a:pPr>
              <a:lnSpc>
                <a:spcPts val="2500"/>
              </a:lnSpc>
              <a:spcBef>
                <a:spcPct val="50000"/>
              </a:spcBef>
              <a:buAutoNum type="arabicParenBoth"/>
            </a:pPr>
            <a:endParaRPr lang="cs-CZ" sz="1550" dirty="0"/>
          </a:p>
        </p:txBody>
      </p:sp>
    </p:spTree>
    <p:extLst>
      <p:ext uri="{BB962C8B-B14F-4D97-AF65-F5344CB8AC3E}">
        <p14:creationId xmlns:p14="http://schemas.microsoft.com/office/powerpoint/2010/main" val="1105210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23528" y="260648"/>
            <a:ext cx="85329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Dotace na podporu poskytování sociálních služeb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40240" y="1399421"/>
            <a:ext cx="8716236" cy="5197931"/>
          </a:xfrm>
        </p:spPr>
        <p:txBody>
          <a:bodyPr>
            <a:noAutofit/>
          </a:bodyPr>
          <a:lstStyle/>
          <a:p>
            <a:pPr marL="0" indent="0">
              <a:lnSpc>
                <a:spcPts val="2500"/>
              </a:lnSpc>
              <a:spcBef>
                <a:spcPct val="50000"/>
              </a:spcBef>
              <a:buNone/>
            </a:pPr>
            <a:r>
              <a:rPr lang="cs-CZ" sz="1800" b="1" u="sng" dirty="0"/>
              <a:t>Program podpory A :</a:t>
            </a:r>
          </a:p>
          <a:p>
            <a:pPr marL="0" indent="0">
              <a:lnSpc>
                <a:spcPts val="2500"/>
              </a:lnSpc>
              <a:spcBef>
                <a:spcPct val="50000"/>
              </a:spcBef>
              <a:buNone/>
            </a:pPr>
            <a:r>
              <a:rPr lang="cs-CZ" sz="1800" dirty="0"/>
              <a:t>Poskytovatelé sociálních služeb žádají </a:t>
            </a:r>
            <a:r>
              <a:rPr lang="cs-CZ" sz="1800" b="1" dirty="0"/>
              <a:t>příslušný krajský úřad </a:t>
            </a:r>
            <a:r>
              <a:rPr lang="cs-CZ" sz="1800" dirty="0"/>
              <a:t>o přidělení dotace. Krajské úřady poté podávají souhrnnou žádost o dotaci prostřednictvím aplikace OK služby - poskytovatel na MPSV. </a:t>
            </a:r>
            <a:r>
              <a:rPr lang="cs-CZ" sz="1800" b="1" dirty="0"/>
              <a:t>Krajské úřady dostávají prostředky na dotace poměrně směrným číslem</a:t>
            </a:r>
            <a:r>
              <a:rPr lang="cs-CZ" sz="1800" dirty="0"/>
              <a:t> (dle přílohy zákona o sociálních službách), a tyto prostředky dále distribuují příjemcům, tj. poskytovatelům sociálních služeb. Rozhodování o výši dotace pro konkrétního příjemce se děje na úrovni kraje, v samostatné působnosti.</a:t>
            </a:r>
          </a:p>
          <a:p>
            <a:pPr marL="0" indent="0">
              <a:lnSpc>
                <a:spcPts val="2500"/>
              </a:lnSpc>
              <a:spcBef>
                <a:spcPct val="50000"/>
              </a:spcBef>
              <a:buNone/>
            </a:pPr>
            <a:r>
              <a:rPr lang="cs-CZ" sz="1800" b="1" u="sng" dirty="0"/>
              <a:t>Program podpory B :</a:t>
            </a:r>
          </a:p>
          <a:p>
            <a:pPr marL="0" indent="0">
              <a:lnSpc>
                <a:spcPts val="2500"/>
              </a:lnSpc>
              <a:spcBef>
                <a:spcPct val="50000"/>
              </a:spcBef>
              <a:buNone/>
            </a:pPr>
            <a:r>
              <a:rPr lang="cs-CZ" sz="1800" dirty="0"/>
              <a:t>Poskytovatelé sociálních služeb žádají o dotaci prostřednictvím aplikace OK služby - poskytovatel přímo na MPSV, kde jsou jejich žádosti hodnoceny, a navržena výše dotace. V rámci programu B je pro rok 2018 požádalo o dotaci cca 160 služeb.</a:t>
            </a:r>
          </a:p>
        </p:txBody>
      </p:sp>
    </p:spTree>
    <p:extLst>
      <p:ext uri="{BB962C8B-B14F-4D97-AF65-F5344CB8AC3E}">
        <p14:creationId xmlns:p14="http://schemas.microsoft.com/office/powerpoint/2010/main" val="15175267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543800" cy="6480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Síť sociálních služeb </a:t>
            </a:r>
            <a:br>
              <a:rPr lang="cs-CZ" sz="3400" dirty="0">
                <a:solidFill>
                  <a:srgbClr val="92D050"/>
                </a:solidFill>
              </a:rPr>
            </a:br>
            <a:r>
              <a:rPr lang="cs-CZ" sz="3400" dirty="0">
                <a:solidFill>
                  <a:srgbClr val="92D050"/>
                </a:solidFill>
              </a:rPr>
              <a:t/>
            </a:r>
            <a:br>
              <a:rPr lang="cs-CZ" sz="3400" dirty="0">
                <a:solidFill>
                  <a:srgbClr val="92D050"/>
                </a:solidFill>
              </a:rPr>
            </a:br>
            <a:r>
              <a:rPr lang="cs-CZ" sz="3400" dirty="0">
                <a:solidFill>
                  <a:srgbClr val="92D050"/>
                </a:solidFill>
              </a:rPr>
              <a:t/>
            </a:r>
            <a:br>
              <a:rPr lang="cs-CZ" sz="3400" dirty="0">
                <a:solidFill>
                  <a:srgbClr val="92D050"/>
                </a:solidFill>
              </a:rPr>
            </a:br>
            <a:r>
              <a:rPr lang="cs-CZ" sz="3400" dirty="0">
                <a:solidFill>
                  <a:srgbClr val="92D050"/>
                </a:solidFill>
              </a:rPr>
              <a:t/>
            </a:r>
            <a:br>
              <a:rPr lang="cs-CZ" sz="3400" dirty="0">
                <a:solidFill>
                  <a:srgbClr val="92D050"/>
                </a:solidFill>
              </a:rPr>
            </a:br>
            <a:r>
              <a:rPr lang="cs-CZ" sz="3400" dirty="0">
                <a:solidFill>
                  <a:srgbClr val="92D050"/>
                </a:solidFill>
              </a:rPr>
              <a:t/>
            </a:r>
            <a:br>
              <a:rPr lang="cs-CZ" sz="3400" dirty="0">
                <a:solidFill>
                  <a:srgbClr val="92D050"/>
                </a:solidFill>
              </a:rPr>
            </a:br>
            <a:r>
              <a:rPr lang="cs-CZ" sz="3400" dirty="0">
                <a:solidFill>
                  <a:srgbClr val="92D050"/>
                </a:solidFill>
              </a:rPr>
              <a:t/>
            </a:r>
            <a:br>
              <a:rPr lang="cs-CZ" sz="3400" dirty="0">
                <a:solidFill>
                  <a:srgbClr val="92D050"/>
                </a:solidFill>
              </a:rPr>
            </a:br>
            <a:r>
              <a:rPr lang="cs-CZ" sz="3400" dirty="0">
                <a:solidFill>
                  <a:srgbClr val="92D050"/>
                </a:solidFill>
              </a:rPr>
              <a:t/>
            </a:r>
            <a:br>
              <a:rPr lang="cs-CZ" sz="3400" dirty="0">
                <a:solidFill>
                  <a:srgbClr val="92D050"/>
                </a:solidFill>
              </a:rPr>
            </a:br>
            <a:endParaRPr lang="cs-CZ" sz="3400" dirty="0">
              <a:solidFill>
                <a:srgbClr val="92D050"/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666730" cy="47730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>
              <a:solidFill>
                <a:prstClr val="white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souhrn  </a:t>
            </a:r>
            <a:r>
              <a:rPr lang="cs-CZ" sz="2800" dirty="0" err="1">
                <a:solidFill>
                  <a:schemeClr val="tx1"/>
                </a:solidFill>
              </a:rPr>
              <a:t>ss</a:t>
            </a:r>
            <a:r>
              <a:rPr lang="cs-CZ" sz="2800" dirty="0">
                <a:solidFill>
                  <a:schemeClr val="tx1"/>
                </a:solidFill>
              </a:rPr>
              <a:t>, které v dostatečné kapacitě, náležité kvalitě a s odpovídající místní dostupností napomáhají řešit NSS osob na území kraje a které jsou v souladu se zjištěnými potřebami osob na území kraje a dostupnými finančními a jinými zdroji</a:t>
            </a:r>
          </a:p>
          <a:p>
            <a:pPr eaLnBrk="1" hangingPunct="1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1505653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543800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Síť sociálních služeb </a:t>
            </a:r>
            <a:br>
              <a:rPr lang="cs-CZ" sz="3400" dirty="0">
                <a:solidFill>
                  <a:srgbClr val="92D050"/>
                </a:solidFill>
              </a:rPr>
            </a:br>
            <a:r>
              <a:rPr lang="cs-CZ" sz="3400" dirty="0">
                <a:solidFill>
                  <a:srgbClr val="92D050"/>
                </a:solidFill>
              </a:rPr>
              <a:t/>
            </a:r>
            <a:br>
              <a:rPr lang="cs-CZ" sz="3400" dirty="0">
                <a:solidFill>
                  <a:srgbClr val="92D050"/>
                </a:solidFill>
              </a:rPr>
            </a:br>
            <a:r>
              <a:rPr lang="cs-CZ" sz="3400" dirty="0">
                <a:solidFill>
                  <a:srgbClr val="92D050"/>
                </a:solidFill>
              </a:rPr>
              <a:t/>
            </a:r>
            <a:br>
              <a:rPr lang="cs-CZ" sz="3400" dirty="0">
                <a:solidFill>
                  <a:srgbClr val="92D050"/>
                </a:solidFill>
              </a:rPr>
            </a:br>
            <a:r>
              <a:rPr lang="cs-CZ" sz="3400" dirty="0">
                <a:solidFill>
                  <a:srgbClr val="92D050"/>
                </a:solidFill>
              </a:rPr>
              <a:t/>
            </a:r>
            <a:br>
              <a:rPr lang="cs-CZ" sz="3400" dirty="0">
                <a:solidFill>
                  <a:srgbClr val="92D050"/>
                </a:solidFill>
              </a:rPr>
            </a:br>
            <a:r>
              <a:rPr lang="cs-CZ" sz="3400" dirty="0">
                <a:solidFill>
                  <a:srgbClr val="92D050"/>
                </a:solidFill>
              </a:rPr>
              <a:t/>
            </a:r>
            <a:br>
              <a:rPr lang="cs-CZ" sz="3400" dirty="0">
                <a:solidFill>
                  <a:srgbClr val="92D050"/>
                </a:solidFill>
              </a:rPr>
            </a:br>
            <a:r>
              <a:rPr lang="cs-CZ" sz="3400" dirty="0">
                <a:solidFill>
                  <a:srgbClr val="92D050"/>
                </a:solidFill>
              </a:rPr>
              <a:t> </a:t>
            </a:r>
            <a:br>
              <a:rPr lang="cs-CZ" sz="3400" dirty="0">
                <a:solidFill>
                  <a:srgbClr val="92D050"/>
                </a:solidFill>
              </a:rPr>
            </a:br>
            <a:endParaRPr lang="cs-CZ" sz="3400" dirty="0">
              <a:solidFill>
                <a:srgbClr val="92D050"/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917033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síť </a:t>
            </a:r>
            <a:r>
              <a:rPr lang="cs-CZ" sz="2800" dirty="0" err="1">
                <a:solidFill>
                  <a:schemeClr val="tx1"/>
                </a:solidFill>
              </a:rPr>
              <a:t>ss</a:t>
            </a:r>
            <a:r>
              <a:rPr lang="cs-CZ" sz="2800" dirty="0">
                <a:solidFill>
                  <a:schemeClr val="tx1"/>
                </a:solidFill>
              </a:rPr>
              <a:t> povinně podle zákona tvoří kraje (§ 95 zák. č. 108/2006 Sb.), a to ve spolupráci o obcemi, zástupci poskytovatelů a uživatelů.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síť </a:t>
            </a:r>
            <a:r>
              <a:rPr lang="cs-CZ" sz="2800" dirty="0" err="1">
                <a:solidFill>
                  <a:schemeClr val="tx1"/>
                </a:solidFill>
              </a:rPr>
              <a:t>ss</a:t>
            </a:r>
            <a:r>
              <a:rPr lang="cs-CZ" sz="2800" dirty="0">
                <a:solidFill>
                  <a:schemeClr val="tx1"/>
                </a:solidFill>
              </a:rPr>
              <a:t> je součástí střednědobého plánu rozvoje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800" dirty="0" err="1">
                <a:solidFill>
                  <a:schemeClr val="tx1"/>
                </a:solidFill>
              </a:rPr>
              <a:t>ss</a:t>
            </a:r>
            <a:r>
              <a:rPr lang="cs-CZ" sz="2800" dirty="0">
                <a:solidFill>
                  <a:schemeClr val="tx1"/>
                </a:solidFill>
              </a:rPr>
              <a:t> kraje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tx1"/>
                </a:solidFill>
              </a:rPr>
              <a:t>obce síť tvořit mohou, ale mají povinnost spolupracovat při přípravě a realizaci střednědobého plánu kraje a určování krajské sítě</a:t>
            </a:r>
          </a:p>
          <a:p>
            <a:pPr eaLnBrk="1" hangingPunct="1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1585396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77240" y="332656"/>
            <a:ext cx="7543800" cy="720080"/>
          </a:xfrm>
        </p:spPr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Krajské sítě soc. služeb – příklady</a:t>
            </a:r>
            <a:endParaRPr lang="cs-CZ" altLang="cs-CZ" sz="3400" dirty="0">
              <a:solidFill>
                <a:srgbClr val="92D05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18288" indent="0" algn="just">
              <a:buNone/>
              <a:defRPr/>
            </a:pPr>
            <a:r>
              <a:rPr lang="cs-CZ" sz="2800" u="sng" dirty="0"/>
              <a:t>Druhy sítí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cs-CZ" sz="2800" dirty="0"/>
              <a:t>základní, rozvojová, rozšířená, podmíněná, dočasná, krizová……</a:t>
            </a:r>
          </a:p>
          <a:p>
            <a:pPr algn="just">
              <a:defRPr/>
            </a:pPr>
            <a:r>
              <a:rPr lang="cs-CZ" sz="2800" u="sng" dirty="0"/>
              <a:t>Některá společná kritéria vstupu do sítě 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cs-CZ" altLang="cs-CZ" sz="2800" dirty="0"/>
              <a:t>registrace, soulad se SPRSS/AP, kladné vyjádření ze strany obcí, bezdlužnost</a:t>
            </a:r>
          </a:p>
          <a:p>
            <a:pPr algn="just">
              <a:defRPr/>
            </a:pPr>
            <a:r>
              <a:rPr lang="cs-CZ" altLang="cs-CZ" sz="2800" u="sng" dirty="0"/>
              <a:t>Další obvyklá obecná kritéria</a:t>
            </a:r>
            <a:endParaRPr lang="cs-CZ" altLang="cs-CZ" sz="28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cs-CZ" altLang="cs-CZ" sz="2800" dirty="0"/>
              <a:t>potřebnost, dostupnost, personální zajištění, financování, postup při poskytování </a:t>
            </a:r>
            <a:r>
              <a:rPr lang="cs-CZ" altLang="cs-CZ" sz="2800" dirty="0" err="1"/>
              <a:t>ss</a:t>
            </a:r>
            <a:endParaRPr lang="cs-CZ" altLang="cs-CZ" sz="2800" dirty="0"/>
          </a:p>
          <a:p>
            <a:pPr algn="just">
              <a:defRPr/>
            </a:pPr>
            <a:endParaRPr lang="cs-CZ" altLang="cs-CZ" sz="2800" dirty="0"/>
          </a:p>
          <a:p>
            <a:pPr marL="18288" indent="0" eaLnBrk="1" hangingPunct="1">
              <a:lnSpc>
                <a:spcPct val="90000"/>
              </a:lnSpc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6913317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Síťování sociálních služeb </a:t>
            </a:r>
            <a:endParaRPr lang="cs-CZ" altLang="cs-CZ" sz="3400" dirty="0">
              <a:solidFill>
                <a:srgbClr val="92D05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556792"/>
            <a:ext cx="8363272" cy="48736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 </a:t>
            </a:r>
          </a:p>
          <a:p>
            <a:r>
              <a:rPr lang="cs-CZ" sz="2800" dirty="0"/>
              <a:t>vyhláška, kterou se mění vyhláška č. 505/2006 Sb., kterou se provádějí některá ustanovení zákona o sociálních službách, ve znění pozdějších předpisů – k podmínkám pro zpracování a strukturu SPRSS kraje </a:t>
            </a:r>
          </a:p>
          <a:p>
            <a:r>
              <a:rPr lang="cs-CZ" sz="2800" dirty="0"/>
              <a:t>projekt Zajištění podpory střednědobého plánování soc. služeb na krajské úrovni (nastavení sítě soc. služeb, aktualizace metodických vodítek, podpora legislativních úprav, možnosti spolupráce obcí a krajů)</a:t>
            </a:r>
          </a:p>
          <a:p>
            <a:pPr algn="just">
              <a:defRPr/>
            </a:pPr>
            <a:endParaRPr lang="cs-CZ" altLang="cs-CZ" sz="2800" dirty="0"/>
          </a:p>
          <a:p>
            <a:pPr marL="18288" indent="0" eaLnBrk="1" hangingPunct="1">
              <a:lnSpc>
                <a:spcPct val="90000"/>
              </a:lnSpc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127163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65464" cy="2664296"/>
          </a:xfrm>
        </p:spPr>
        <p:txBody>
          <a:bodyPr/>
          <a:lstStyle/>
          <a:p>
            <a:r>
              <a:rPr lang="cs-CZ" dirty="0">
                <a:solidFill>
                  <a:srgbClr val="92D050"/>
                </a:solidFill>
              </a:rPr>
              <a:t/>
            </a:r>
            <a:br>
              <a:rPr lang="cs-CZ" dirty="0">
                <a:solidFill>
                  <a:srgbClr val="92D050"/>
                </a:solidFill>
              </a:rPr>
            </a:br>
            <a:r>
              <a:rPr lang="cs-CZ" dirty="0">
                <a:solidFill>
                  <a:srgbClr val="92D050"/>
                </a:solidFill>
              </a:rPr>
              <a:t/>
            </a:r>
            <a:br>
              <a:rPr lang="cs-CZ" dirty="0">
                <a:solidFill>
                  <a:srgbClr val="92D050"/>
                </a:solidFill>
              </a:rPr>
            </a:br>
            <a:r>
              <a:rPr lang="cs-CZ" dirty="0">
                <a:solidFill>
                  <a:srgbClr val="92D050"/>
                </a:solidFill>
              </a:rPr>
              <a:t>Přestupky</a:t>
            </a:r>
            <a:br>
              <a:rPr lang="cs-CZ" dirty="0">
                <a:solidFill>
                  <a:srgbClr val="92D050"/>
                </a:solidFill>
              </a:rPr>
            </a:br>
            <a:endParaRPr lang="cs-CZ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122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>
                <a:solidFill>
                  <a:srgbClr val="92D050"/>
                </a:solidFill>
              </a:rPr>
              <a:t>Přestupky §106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13305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b="1" dirty="0">
                <a:effectLst/>
              </a:rPr>
              <a:t>Porušení mlčenlivosti </a:t>
            </a:r>
            <a:r>
              <a:rPr lang="cs-CZ" sz="2800" dirty="0">
                <a:effectLst/>
              </a:rPr>
              <a:t>– zaměstnanec, přizvaný odborník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b="1" dirty="0">
                <a:effectLst/>
              </a:rPr>
              <a:t>Neoznámení úmrtí  </a:t>
            </a:r>
            <a:r>
              <a:rPr lang="cs-CZ" sz="2800" dirty="0">
                <a:effectLst/>
              </a:rPr>
              <a:t>- osoba blízká nebo asistent sociální péče uvedený , kteří poskytovali oprávněné osobě pomoc, se dopustí přestupku tím, že neohlásí úmrtí oprávněné osoby ve stanovené lhůtě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</a:rPr>
              <a:t>Neuzavření písemné smlouvy - asistent sociální péče se dopustí přestupku tím, že neuzavře písemnou smlouvu o poskytnutí pomoci s osobou, jíž poskytuje pomoc</a:t>
            </a:r>
          </a:p>
          <a:p>
            <a:pPr marL="18288" indent="0">
              <a:buNone/>
            </a:pPr>
            <a:endParaRPr lang="cs-CZ" sz="2800" dirty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effectLst/>
              </a:rPr>
              <a:t>Sankce do 20 000 – 50 000 Kč</a:t>
            </a:r>
          </a:p>
          <a:p>
            <a:pPr marL="18288" indent="0" eaLnBrk="1" hangingPunct="1"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1030932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Okruh oprávněných osob § 4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920122"/>
              </p:ext>
            </p:extLst>
          </p:nvPr>
        </p:nvGraphicFramePr>
        <p:xfrm>
          <a:off x="683568" y="1412775"/>
          <a:ext cx="7241232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99366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7" y="260648"/>
            <a:ext cx="8568952" cy="7200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>
                <a:solidFill>
                  <a:srgbClr val="92D050"/>
                </a:solidFill>
              </a:rPr>
              <a:t>Přestupky §107 – právnická osoba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125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</a:rPr>
              <a:t>Poskytování  </a:t>
            </a:r>
            <a:r>
              <a:rPr lang="cs-CZ" sz="2400" b="1" dirty="0">
                <a:effectLst/>
              </a:rPr>
              <a:t>služeb bez oprávnění </a:t>
            </a:r>
            <a:r>
              <a:rPr lang="cs-CZ" sz="2400" dirty="0">
                <a:effectLst/>
              </a:rPr>
              <a:t>k jejich poskytování</a:t>
            </a:r>
          </a:p>
          <a:p>
            <a:pPr marL="18288" indent="0">
              <a:buNone/>
            </a:pPr>
            <a:endParaRPr lang="cs-CZ" sz="1800" dirty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</a:rPr>
              <a:t>Právnická osoba nebo podnikající fyzická osoba se jako poskytovatel sociálních služeb dopustí přestupku tím, že </a:t>
            </a:r>
          </a:p>
          <a:p>
            <a:pPr marL="18288" indent="0">
              <a:buNone/>
            </a:pPr>
            <a:endParaRPr lang="cs-CZ" sz="1200" dirty="0">
              <a:effectLst/>
            </a:endParaRPr>
          </a:p>
          <a:p>
            <a:pPr marL="18288" indent="0">
              <a:buNone/>
            </a:pPr>
            <a:r>
              <a:rPr lang="cs-CZ" sz="1600" dirty="0">
                <a:effectLst/>
              </a:rPr>
              <a:t>a) neposkytuje sociální služby v rozsahu stanoveném v rozhodnutí o registraci</a:t>
            </a:r>
          </a:p>
          <a:p>
            <a:pPr marL="18288" indent="0">
              <a:buNone/>
            </a:pPr>
            <a:r>
              <a:rPr lang="cs-CZ" sz="1600" dirty="0">
                <a:effectLst/>
              </a:rPr>
              <a:t>b) nevede záznamy podle §88</a:t>
            </a:r>
          </a:p>
          <a:p>
            <a:pPr marL="18288" indent="0">
              <a:buNone/>
            </a:pPr>
            <a:r>
              <a:rPr lang="cs-CZ" sz="1600" dirty="0">
                <a:effectLst/>
              </a:rPr>
              <a:t>c) nevede evidenci žadatelů o sociální službu podle </a:t>
            </a:r>
            <a:r>
              <a:rPr lang="cs-CZ" sz="16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88 písm. g)</a:t>
            </a:r>
            <a:r>
              <a:rPr lang="cs-CZ" sz="1600" dirty="0">
                <a:effectLst/>
              </a:rPr>
              <a:t>, </a:t>
            </a:r>
          </a:p>
          <a:p>
            <a:pPr marL="18288" indent="0">
              <a:buNone/>
            </a:pPr>
            <a:r>
              <a:rPr lang="cs-CZ" sz="1600" dirty="0">
                <a:effectLst/>
              </a:rPr>
              <a:t> d) odmítne s osobou uzavřít smlouvu o poskytnutí sociální služby v rozporu s </a:t>
            </a:r>
            <a:r>
              <a:rPr lang="cs-CZ" sz="16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91 odst. 3</a:t>
            </a:r>
            <a:r>
              <a:rPr lang="cs-CZ" sz="1600" dirty="0">
                <a:effectLst/>
              </a:rPr>
              <a:t>, </a:t>
            </a:r>
          </a:p>
          <a:p>
            <a:pPr marL="18288" indent="0">
              <a:buNone/>
            </a:pPr>
            <a:r>
              <a:rPr lang="cs-CZ" sz="1600" dirty="0">
                <a:effectLst/>
              </a:rPr>
              <a:t> e) použije opatření omezující pohyb osob v rozporu s </a:t>
            </a:r>
            <a:r>
              <a:rPr lang="cs-CZ" sz="16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89 odst. 1 až 3</a:t>
            </a:r>
            <a:r>
              <a:rPr lang="cs-CZ" sz="1600" dirty="0">
                <a:effectLst/>
              </a:rPr>
              <a:t>, </a:t>
            </a:r>
          </a:p>
          <a:p>
            <a:pPr marL="18288" indent="0">
              <a:buNone/>
            </a:pPr>
            <a:r>
              <a:rPr lang="cs-CZ" sz="1600" dirty="0">
                <a:effectLst/>
              </a:rPr>
              <a:t> f) nepodá informaci o použití opatření omezujících pohyb osob podle </a:t>
            </a:r>
            <a:r>
              <a:rPr lang="cs-CZ" sz="16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89 odst. 5</a:t>
            </a:r>
            <a:r>
              <a:rPr lang="cs-CZ" sz="1600" dirty="0">
                <a:effectLst/>
              </a:rPr>
              <a:t>, </a:t>
            </a:r>
          </a:p>
          <a:p>
            <a:pPr marL="18288" indent="0">
              <a:buNone/>
            </a:pPr>
            <a:r>
              <a:rPr lang="cs-CZ" sz="1600" dirty="0">
                <a:effectLst/>
              </a:rPr>
              <a:t> g) nevede evidenci nebo neumožní nahlížení do evidence podle </a:t>
            </a:r>
            <a:r>
              <a:rPr lang="cs-CZ" sz="16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89 odst. 6</a:t>
            </a:r>
            <a:r>
              <a:rPr lang="cs-CZ" sz="1600" dirty="0">
                <a:effectLst/>
              </a:rPr>
              <a:t>, </a:t>
            </a:r>
          </a:p>
          <a:p>
            <a:pPr marL="18288" indent="0">
              <a:buNone/>
            </a:pPr>
            <a:r>
              <a:rPr lang="cs-CZ" sz="1600" dirty="0">
                <a:effectLst/>
              </a:rPr>
              <a:t> h) neohlásí úmrtí oprávněné osoby, které poskytovala pomoc, </a:t>
            </a:r>
          </a:p>
          <a:p>
            <a:pPr marL="18288" indent="0" eaLnBrk="1" hangingPunct="1"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3963366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5" y="116632"/>
            <a:ext cx="8568952" cy="8640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>
                <a:solidFill>
                  <a:srgbClr val="92D050"/>
                </a:solidFill>
              </a:rPr>
              <a:t>Přestupky §107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616624"/>
          </a:xfrm>
        </p:spPr>
        <p:txBody>
          <a:bodyPr>
            <a:normAutofit fontScale="47500" lnSpcReduction="20000"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4000" dirty="0">
                <a:solidFill>
                  <a:schemeClr val="tx1"/>
                </a:solidFill>
                <a:effectLst/>
              </a:rPr>
              <a:t>i) nesplní lhůtu k podání žádosti o zrušení registrace podle </a:t>
            </a:r>
            <a:r>
              <a:rPr lang="cs-CZ" sz="4000" dirty="0">
                <a:solidFill>
                  <a:schemeClr val="tx1"/>
                </a:solidFill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82 odst. 3 písm. </a:t>
            </a:r>
            <a:endParaRPr lang="cs-CZ" sz="4000" dirty="0">
              <a:solidFill>
                <a:schemeClr val="tx1"/>
              </a:solidFill>
              <a:hlinkClick r:id="rId3" action="ppaction://hlinkfile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marL="18288" indent="0">
              <a:buNone/>
            </a:pPr>
            <a:r>
              <a:rPr lang="cs-CZ" sz="4000" dirty="0">
                <a:solidFill>
                  <a:schemeClr val="tx1"/>
                </a:solidFill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d)</a:t>
            </a:r>
            <a:r>
              <a:rPr lang="cs-CZ" sz="4000" dirty="0">
                <a:solidFill>
                  <a:schemeClr val="tx1"/>
                </a:solidFill>
                <a:effectLst/>
              </a:rPr>
              <a:t> nebo </a:t>
            </a:r>
            <a:r>
              <a:rPr lang="cs-CZ" sz="4000" dirty="0">
                <a:solidFill>
                  <a:schemeClr val="tx1"/>
                </a:solidFill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odst. 4</a:t>
            </a:r>
            <a:r>
              <a:rPr lang="cs-CZ" sz="4000" dirty="0">
                <a:solidFill>
                  <a:schemeClr val="tx1"/>
                </a:solidFill>
                <a:effectLst/>
              </a:rPr>
              <a:t>, </a:t>
            </a:r>
            <a:endParaRPr lang="cs-CZ" sz="3000" dirty="0">
              <a:solidFill>
                <a:schemeClr val="tx1"/>
              </a:solidFill>
              <a:effectLst/>
            </a:endParaRPr>
          </a:p>
          <a:p>
            <a:pPr marL="18288" indent="0">
              <a:buNone/>
            </a:pPr>
            <a:r>
              <a:rPr lang="cs-CZ" sz="4000" dirty="0">
                <a:solidFill>
                  <a:schemeClr val="tx1"/>
                </a:solidFill>
              </a:rPr>
              <a:t>j) nesplní oznamovací povinnost podle </a:t>
            </a:r>
            <a:r>
              <a:rPr lang="cs-CZ" sz="4000" dirty="0">
                <a:solidFill>
                  <a:schemeClr val="tx1"/>
                </a:solidFill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88 písm. k)</a:t>
            </a:r>
            <a:r>
              <a:rPr lang="cs-CZ" sz="4000" dirty="0">
                <a:solidFill>
                  <a:schemeClr val="tx1"/>
                </a:solidFill>
              </a:rPr>
              <a:t>, </a:t>
            </a:r>
          </a:p>
          <a:p>
            <a:pPr marL="18288" indent="0">
              <a:buNone/>
            </a:pPr>
            <a:r>
              <a:rPr lang="cs-CZ" sz="4000" dirty="0">
                <a:solidFill>
                  <a:schemeClr val="tx1"/>
                </a:solidFill>
              </a:rPr>
              <a:t>k) nezašle ve stanovené lhůtě údaje uvedené na předepsaném tiskopisu podle </a:t>
            </a:r>
            <a:r>
              <a:rPr lang="cs-CZ" sz="4000" dirty="0">
                <a:solidFill>
                  <a:schemeClr val="tx1"/>
                </a:solidFill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85 odst. 5</a:t>
            </a:r>
            <a:r>
              <a:rPr lang="cs-CZ" sz="4000" dirty="0">
                <a:solidFill>
                  <a:schemeClr val="tx1"/>
                </a:solidFill>
              </a:rPr>
              <a:t>, </a:t>
            </a:r>
          </a:p>
          <a:p>
            <a:pPr marL="18288" indent="0">
              <a:buNone/>
            </a:pPr>
            <a:r>
              <a:rPr lang="cs-CZ" sz="4000" dirty="0">
                <a:solidFill>
                  <a:schemeClr val="tx1"/>
                </a:solidFill>
              </a:rPr>
              <a:t>l) neoznámí ve stanovené lhůtě změny údajů podle </a:t>
            </a:r>
            <a:r>
              <a:rPr lang="cs-CZ" sz="4000" dirty="0">
                <a:solidFill>
                  <a:schemeClr val="tx1"/>
                </a:solidFill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82 odst. 1</a:t>
            </a:r>
            <a:r>
              <a:rPr lang="cs-CZ" sz="4000" dirty="0">
                <a:solidFill>
                  <a:schemeClr val="tx1"/>
                </a:solidFill>
              </a:rPr>
              <a:t>, </a:t>
            </a:r>
          </a:p>
          <a:p>
            <a:pPr marL="18288" indent="0">
              <a:buNone/>
            </a:pPr>
            <a:r>
              <a:rPr lang="cs-CZ" sz="4000" dirty="0">
                <a:solidFill>
                  <a:schemeClr val="tx1"/>
                </a:solidFill>
              </a:rPr>
              <a:t>m) nesplní ve lhůtě stanovené ministerstvem opatření k odstranění nedostatků zjištěných při inspekci nebo nepodá písemnou zprávu o jejich plnění podle </a:t>
            </a:r>
            <a:r>
              <a:rPr lang="cs-CZ" sz="4000" dirty="0">
                <a:solidFill>
                  <a:schemeClr val="tx1"/>
                </a:solidFill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98 odst. 5</a:t>
            </a:r>
            <a:r>
              <a:rPr lang="cs-CZ" sz="4000" dirty="0">
                <a:solidFill>
                  <a:schemeClr val="tx1"/>
                </a:solidFill>
              </a:rPr>
              <a:t>,  </a:t>
            </a:r>
          </a:p>
          <a:p>
            <a:pPr marL="18288" indent="0">
              <a:buNone/>
            </a:pPr>
            <a:r>
              <a:rPr lang="cs-CZ" sz="4000" dirty="0">
                <a:solidFill>
                  <a:schemeClr val="tx1"/>
                </a:solidFill>
              </a:rPr>
              <a:t>n) nesplní ve lhůtě stanovené registrujícím orgánem opatření k odstranění nedostatků zjištěných při kontrole registračních podmínek podle </a:t>
            </a:r>
            <a:r>
              <a:rPr lang="cs-CZ" sz="4000" dirty="0">
                <a:solidFill>
                  <a:srgbClr val="FF0000"/>
                </a:solidFill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82a odst. 2</a:t>
            </a:r>
            <a:r>
              <a:rPr lang="cs-CZ" sz="4000" dirty="0">
                <a:solidFill>
                  <a:schemeClr val="tx1"/>
                </a:solidFill>
              </a:rPr>
              <a:t>, </a:t>
            </a:r>
          </a:p>
          <a:p>
            <a:pPr marL="18288" indent="0">
              <a:buNone/>
            </a:pPr>
            <a:r>
              <a:rPr lang="cs-CZ" sz="4000" dirty="0">
                <a:solidFill>
                  <a:schemeClr val="tx1"/>
                </a:solidFill>
              </a:rPr>
              <a:t>o) stanoví za poskytnutí sociální služby vyšší úhradu, než je maximální výše úhrady stanovená prováděcím právním předpisem, </a:t>
            </a:r>
          </a:p>
          <a:p>
            <a:pPr marL="18288" indent="0">
              <a:buNone/>
            </a:pPr>
            <a:r>
              <a:rPr lang="cs-CZ" sz="4000" dirty="0">
                <a:solidFill>
                  <a:schemeClr val="tx1"/>
                </a:solidFill>
              </a:rPr>
              <a:t>p) uzavře smlouvu, která neobsahuje </a:t>
            </a:r>
            <a:r>
              <a:rPr lang="cs-CZ" sz="4900" dirty="0">
                <a:solidFill>
                  <a:schemeClr val="tx1"/>
                </a:solidFill>
              </a:rPr>
              <a:t>n</a:t>
            </a:r>
            <a:r>
              <a:rPr lang="cs-CZ" sz="4000" dirty="0">
                <a:solidFill>
                  <a:schemeClr val="tx1"/>
                </a:solidFill>
              </a:rPr>
              <a:t>áležitosti smlouvy podle </a:t>
            </a:r>
            <a:r>
              <a:rPr lang="cs-CZ" sz="4000" dirty="0">
                <a:solidFill>
                  <a:schemeClr val="tx1"/>
                </a:solidFill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91 odst. 2</a:t>
            </a:r>
            <a:r>
              <a:rPr lang="cs-CZ" sz="4000" dirty="0">
                <a:solidFill>
                  <a:schemeClr val="tx1"/>
                </a:solidFill>
              </a:rPr>
              <a:t>, </a:t>
            </a:r>
          </a:p>
          <a:p>
            <a:pPr marL="18288" indent="0">
              <a:buNone/>
            </a:pPr>
            <a:r>
              <a:rPr lang="cs-CZ" sz="4000" dirty="0">
                <a:solidFill>
                  <a:schemeClr val="tx1"/>
                </a:solidFill>
              </a:rPr>
              <a:t>q) nesdělí ve lhůtě stanovené registrujícím orgánem údaje podle </a:t>
            </a:r>
            <a:r>
              <a:rPr lang="cs-CZ" sz="4000" dirty="0">
                <a:solidFill>
                  <a:schemeClr val="tx1"/>
                </a:solidFill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85 odst. 7</a:t>
            </a:r>
            <a:r>
              <a:rPr lang="cs-CZ" sz="4000" dirty="0">
                <a:solidFill>
                  <a:schemeClr val="tx1"/>
                </a:solidFill>
              </a:rPr>
              <a:t>, </a:t>
            </a:r>
          </a:p>
          <a:p>
            <a:pPr marL="18288" indent="0">
              <a:buNone/>
            </a:pPr>
            <a:r>
              <a:rPr lang="cs-CZ" sz="4000" dirty="0">
                <a:solidFill>
                  <a:schemeClr val="tx1"/>
                </a:solidFill>
              </a:rPr>
              <a:t>r) nevede evidenci podle </a:t>
            </a:r>
            <a:r>
              <a:rPr lang="cs-CZ" sz="4000" dirty="0">
                <a:solidFill>
                  <a:schemeClr val="tx1"/>
                </a:solidFill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91c</a:t>
            </a:r>
            <a:r>
              <a:rPr lang="cs-CZ" sz="40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642300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>
                <a:solidFill>
                  <a:srgbClr val="92D050"/>
                </a:solidFill>
              </a:rPr>
              <a:t>Pokuta - přestupky §107 do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133057"/>
          </a:xfrm>
        </p:spPr>
        <p:txBody>
          <a:bodyPr>
            <a:normAutofit fontScale="70000" lnSpcReduction="20000"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	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a) 10 000 Kč, jde-li o přestupek podle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odstavce 2 písm. b)</a:t>
            </a:r>
            <a:r>
              <a:rPr lang="cs-CZ" sz="2800" dirty="0">
                <a:effectLst/>
              </a:rPr>
              <a:t>,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c)</a:t>
            </a:r>
            <a:r>
              <a:rPr lang="cs-CZ" sz="2800" dirty="0">
                <a:effectLst/>
              </a:rPr>
              <a:t> a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l)</a:t>
            </a:r>
            <a:r>
              <a:rPr lang="cs-CZ" sz="2800" dirty="0">
                <a:effectLst/>
              </a:rPr>
              <a:t>,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b) 20 000 Kč, jde-li o přestupek podle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odstavce 2 písm. a)</a:t>
            </a:r>
            <a:r>
              <a:rPr lang="cs-CZ" sz="2800" dirty="0">
                <a:effectLst/>
              </a:rPr>
              <a:t>,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d)</a:t>
            </a:r>
            <a:r>
              <a:rPr lang="cs-CZ" sz="2800" dirty="0">
                <a:effectLst/>
              </a:rPr>
              <a:t>,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f)</a:t>
            </a:r>
            <a:r>
              <a:rPr lang="cs-CZ" sz="2800" dirty="0">
                <a:effectLst/>
              </a:rPr>
              <a:t>,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g)</a:t>
            </a:r>
            <a:r>
              <a:rPr lang="cs-CZ" sz="2800" dirty="0">
                <a:effectLst/>
              </a:rPr>
              <a:t>,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h)</a:t>
            </a:r>
            <a:r>
              <a:rPr lang="cs-CZ" sz="2800" dirty="0">
                <a:effectLst/>
              </a:rPr>
              <a:t>,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p)</a:t>
            </a:r>
            <a:r>
              <a:rPr lang="cs-CZ" sz="2800" dirty="0">
                <a:effectLst/>
              </a:rPr>
              <a:t> a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r)</a:t>
            </a:r>
            <a:r>
              <a:rPr lang="cs-CZ" sz="2800" dirty="0">
                <a:effectLst/>
              </a:rPr>
              <a:t> a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odstavce 4</a:t>
            </a:r>
            <a:r>
              <a:rPr lang="cs-CZ" sz="2800" dirty="0">
                <a:effectLst/>
              </a:rPr>
              <a:t>,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c) 50 000 Kč, jde-li o přestupek podle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odstavce 2 písm. i) až k)</a:t>
            </a:r>
            <a:r>
              <a:rPr lang="cs-CZ" sz="2800" dirty="0">
                <a:effectLst/>
              </a:rPr>
              <a:t>,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m)</a:t>
            </a:r>
            <a:r>
              <a:rPr lang="cs-CZ" sz="2800" dirty="0">
                <a:effectLst/>
              </a:rPr>
              <a:t>,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o)</a:t>
            </a:r>
            <a:r>
              <a:rPr lang="cs-CZ" sz="2800" dirty="0">
                <a:effectLst/>
              </a:rPr>
              <a:t> a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q)</a:t>
            </a:r>
            <a:r>
              <a:rPr lang="cs-CZ" sz="2800" dirty="0">
                <a:effectLst/>
              </a:rPr>
              <a:t> a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odstavce 3</a:t>
            </a:r>
            <a:r>
              <a:rPr lang="cs-CZ" sz="2800" dirty="0">
                <a:effectLst/>
              </a:rPr>
              <a:t>,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d) 250 000 Kč, jde-li o přestupek podle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odstavce 2 písm. e)</a:t>
            </a:r>
            <a:r>
              <a:rPr lang="cs-CZ" sz="2800" dirty="0">
                <a:effectLst/>
              </a:rPr>
              <a:t>,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e) 500 000 Kč, jde-li o přestupek podle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odstavce 2 písm. n)</a:t>
            </a:r>
            <a:r>
              <a:rPr lang="cs-CZ" sz="2800" dirty="0">
                <a:effectLst/>
              </a:rPr>
              <a:t>,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f) 2 000 000 Kč, jde-li o přestupek podle </a:t>
            </a:r>
            <a:r>
              <a:rPr lang="cs-CZ" sz="28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odstavce 1</a:t>
            </a:r>
            <a:r>
              <a:rPr lang="cs-CZ" sz="2800" dirty="0">
                <a:effectLst/>
              </a:rPr>
              <a:t>. </a:t>
            </a:r>
          </a:p>
          <a:p>
            <a:pPr marL="18288" indent="0" eaLnBrk="1" hangingPunct="1"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931924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756" y="188640"/>
            <a:ext cx="8208912" cy="980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400" dirty="0">
                <a:solidFill>
                  <a:srgbClr val="92D050"/>
                </a:solidFill>
              </a:rPr>
              <a:t>Přestupky §108 - působnost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832648"/>
          </a:xfrm>
        </p:spPr>
        <p:txBody>
          <a:bodyPr>
            <a:normAutofit fontScale="40000" lnSpcReduction="20000"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Přestupky podle tohoto zákona projednávají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a) krajská pobočka Úřadu práce, jde-li o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1. přestupek podle </a:t>
            </a:r>
            <a:r>
              <a:rPr lang="cs-CZ" sz="27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106 odst. 1</a:t>
            </a:r>
            <a:r>
              <a:rPr lang="cs-CZ" sz="2700" dirty="0">
                <a:effectLst/>
              </a:rPr>
              <a:t>, kterého se dopustí zaměstnanec státu zařazený do krajské pobočky Úřadu práce, </a:t>
            </a:r>
          </a:p>
          <a:p>
            <a:pPr marL="18288" indent="0">
              <a:buNone/>
            </a:pPr>
            <a:r>
              <a:rPr lang="cs-CZ" sz="2700" dirty="0">
                <a:effectLst/>
              </a:rPr>
              <a:t>2. přestupek podle </a:t>
            </a:r>
            <a:r>
              <a:rPr lang="cs-CZ" sz="27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106 odst. 3 a 4</a:t>
            </a:r>
            <a:r>
              <a:rPr lang="cs-CZ" sz="2700" dirty="0">
                <a:effectLst/>
              </a:rPr>
              <a:t>, </a:t>
            </a:r>
          </a:p>
          <a:p>
            <a:pPr marL="18288" indent="0">
              <a:buNone/>
            </a:pPr>
            <a:r>
              <a:rPr lang="cs-CZ" sz="2700" dirty="0">
                <a:effectLst/>
              </a:rPr>
              <a:t>3. přestupek podle </a:t>
            </a:r>
            <a:r>
              <a:rPr lang="cs-CZ" sz="27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107 odst. 2 písm. h)</a:t>
            </a:r>
            <a:r>
              <a:rPr lang="cs-CZ" sz="2700" dirty="0">
                <a:effectLst/>
              </a:rPr>
              <a:t> a </a:t>
            </a:r>
            <a:r>
              <a:rPr lang="cs-CZ" sz="27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107 odst. 4</a:t>
            </a:r>
            <a:r>
              <a:rPr lang="cs-CZ" sz="2700" dirty="0">
                <a:effectLst/>
              </a:rPr>
              <a:t>, </a:t>
            </a:r>
          </a:p>
          <a:p>
            <a:pPr marL="18288" indent="0">
              <a:buNone/>
            </a:pPr>
            <a:r>
              <a:rPr lang="cs-CZ" sz="27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700" dirty="0">
                <a:effectLst/>
              </a:rPr>
              <a:t>b) obecní úřad obce s rozšířenou působností, jde-li o přestupek podle </a:t>
            </a:r>
            <a:r>
              <a:rPr lang="cs-CZ" sz="27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106 odst. 1</a:t>
            </a:r>
            <a:r>
              <a:rPr lang="cs-CZ" sz="2700" dirty="0">
                <a:effectLst/>
              </a:rPr>
              <a:t>, kterého se dopustí zaměstnanec obce, </a:t>
            </a:r>
          </a:p>
          <a:p>
            <a:pPr marL="18288" indent="0">
              <a:buNone/>
            </a:pPr>
            <a:r>
              <a:rPr lang="cs-CZ" sz="27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700" dirty="0">
                <a:effectLst/>
              </a:rPr>
              <a:t>c) krajský úřad, jde-li o </a:t>
            </a:r>
          </a:p>
          <a:p>
            <a:pPr marL="18288" indent="0">
              <a:buNone/>
            </a:pPr>
            <a:r>
              <a:rPr lang="cs-CZ" sz="2700" dirty="0">
                <a:effectLst/>
              </a:rPr>
              <a:t>1. přestupek podle </a:t>
            </a:r>
            <a:r>
              <a:rPr lang="cs-CZ" sz="27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106 odst. 1</a:t>
            </a:r>
            <a:r>
              <a:rPr lang="cs-CZ" sz="2700" dirty="0">
                <a:effectLst/>
              </a:rPr>
              <a:t>, kterého se dopustí zaměstnanec kraje nebo zaměstnanec poskytovatele sociálních služeb, kterému krajský úřad vydal rozhodnutí o registraci, </a:t>
            </a:r>
          </a:p>
          <a:p>
            <a:pPr marL="18288" indent="0">
              <a:buNone/>
            </a:pPr>
            <a:r>
              <a:rPr lang="cs-CZ" sz="2700" dirty="0">
                <a:effectLst/>
              </a:rPr>
              <a:t>2. přestupek podle </a:t>
            </a:r>
            <a:r>
              <a:rPr lang="cs-CZ" sz="27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107 odst. 1</a:t>
            </a:r>
            <a:r>
              <a:rPr lang="cs-CZ" sz="2700" dirty="0">
                <a:effectLst/>
              </a:rPr>
              <a:t>, </a:t>
            </a:r>
          </a:p>
          <a:p>
            <a:pPr marL="18288" indent="0">
              <a:buNone/>
            </a:pPr>
            <a:r>
              <a:rPr lang="cs-CZ" sz="2700" dirty="0">
                <a:effectLst/>
              </a:rPr>
              <a:t>3. přestupek podle </a:t>
            </a:r>
            <a:r>
              <a:rPr lang="cs-CZ" sz="27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107 odst. 2 písm. a), i), k), l), n) a q)</a:t>
            </a:r>
            <a:r>
              <a:rPr lang="cs-CZ" sz="2700" dirty="0">
                <a:effectLst/>
              </a:rPr>
              <a:t> a </a:t>
            </a:r>
            <a:r>
              <a:rPr lang="cs-CZ" sz="27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107 odst. 3</a:t>
            </a:r>
            <a:r>
              <a:rPr lang="cs-CZ" sz="2700" dirty="0">
                <a:effectLst/>
              </a:rPr>
              <a:t>, kterého se dopustí poskytovatel sociálních služeb, kterému krajský úřad vydal rozhodnutí o registraci, </a:t>
            </a:r>
          </a:p>
          <a:p>
            <a:pPr marL="18288" indent="0">
              <a:buNone/>
            </a:pPr>
            <a:r>
              <a:rPr lang="cs-CZ" sz="2700" dirty="0">
                <a:effectLst/>
              </a:rPr>
              <a:t> </a:t>
            </a:r>
          </a:p>
          <a:p>
            <a:pPr marL="18288" indent="0">
              <a:buNone/>
            </a:pPr>
            <a:r>
              <a:rPr lang="cs-CZ" sz="2700" dirty="0">
                <a:effectLst/>
              </a:rPr>
              <a:t>d) ministerstvo, jde-li o </a:t>
            </a:r>
          </a:p>
          <a:p>
            <a:pPr marL="18288" indent="0">
              <a:buNone/>
            </a:pPr>
            <a:r>
              <a:rPr lang="cs-CZ" sz="2700" dirty="0">
                <a:effectLst/>
              </a:rPr>
              <a:t>1. přestupek podle </a:t>
            </a:r>
            <a:r>
              <a:rPr lang="cs-CZ" sz="27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106 odst. 1</a:t>
            </a:r>
            <a:r>
              <a:rPr lang="cs-CZ" sz="2700" dirty="0">
                <a:effectLst/>
              </a:rPr>
              <a:t>, kterého se dopustí zaměstnanec státu zařazený do ministerstva, nebo zaměstnanec poskytovatele sociálních služeb, kterému ministerstvo vydalo rozhodnutí o registraci, a přestupek podle </a:t>
            </a:r>
            <a:r>
              <a:rPr lang="cs-CZ" sz="27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106 odst. 2</a:t>
            </a:r>
            <a:r>
              <a:rPr lang="cs-CZ" sz="2700" dirty="0">
                <a:effectLst/>
              </a:rPr>
              <a:t>, </a:t>
            </a:r>
          </a:p>
          <a:p>
            <a:pPr marL="18288" indent="0">
              <a:buNone/>
            </a:pPr>
            <a:r>
              <a:rPr lang="cs-CZ" sz="2700" dirty="0">
                <a:effectLst/>
              </a:rPr>
              <a:t>2. přestupek podle </a:t>
            </a:r>
            <a:r>
              <a:rPr lang="cs-CZ" sz="27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107 odst. 2 písm. a), i), k), l), n) a q)</a:t>
            </a:r>
            <a:r>
              <a:rPr lang="cs-CZ" sz="2700" dirty="0">
                <a:effectLst/>
              </a:rPr>
              <a:t>, kterého se dopustí poskytovatel sociálních služeb, kterému ministerstvo vydalo rozhodnutí o registraci, </a:t>
            </a:r>
          </a:p>
          <a:p>
            <a:pPr marL="18288" indent="0">
              <a:buNone/>
            </a:pPr>
            <a:r>
              <a:rPr lang="cs-CZ" sz="2700" dirty="0">
                <a:effectLst/>
              </a:rPr>
              <a:t>3. přestupek podle </a:t>
            </a:r>
            <a:r>
              <a:rPr lang="cs-CZ" sz="2700" dirty="0">
                <a:effectLst/>
                <a:hlinkClick r:id="rId3" action="ppaction://hlinkfil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§ 107 odst. 2 písm. b) až g), j), m), o), p) a r)</a:t>
            </a:r>
            <a:r>
              <a:rPr lang="cs-CZ" sz="2700" dirty="0">
                <a:effectLst/>
              </a:rPr>
              <a:t>. </a:t>
            </a:r>
          </a:p>
          <a:p>
            <a:pPr marL="18288" indent="0" eaLnBrk="1" hangingPunct="1"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2446447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>
          <a:xfrm>
            <a:off x="1907704" y="981075"/>
            <a:ext cx="5658321" cy="1008063"/>
          </a:xfrm>
        </p:spPr>
        <p:txBody>
          <a:bodyPr/>
          <a:lstStyle/>
          <a:p>
            <a:pPr>
              <a:defRPr/>
            </a:pPr>
            <a:r>
              <a:rPr lang="cs-CZ" sz="4400" b="1" dirty="0">
                <a:solidFill>
                  <a:srgbClr val="92D050"/>
                </a:solidFill>
              </a:rPr>
              <a:t>Sociální pracovník</a:t>
            </a:r>
          </a:p>
        </p:txBody>
      </p:sp>
    </p:spTree>
    <p:extLst>
      <p:ext uri="{BB962C8B-B14F-4D97-AF65-F5344CB8AC3E}">
        <p14:creationId xmlns:p14="http://schemas.microsoft.com/office/powerpoint/2010/main" val="8388293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6864" cy="1368152"/>
          </a:xfrm>
        </p:spPr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Předpoklady pro výkon sociálního pracovníka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1"/>
            <a:ext cx="8147248" cy="309634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§ 109 -110</a:t>
            </a:r>
          </a:p>
          <a:p>
            <a:pPr eaLnBrk="1" hangingPunct="1"/>
            <a:r>
              <a:rPr lang="cs-CZ" altLang="cs-CZ" sz="2800" dirty="0"/>
              <a:t>§ 111 Další vzdělávání SP</a:t>
            </a:r>
          </a:p>
          <a:p>
            <a:pPr eaLnBrk="1" hangingPunct="1"/>
            <a:r>
              <a:rPr lang="cs-CZ" altLang="cs-CZ" sz="2800" dirty="0"/>
              <a:t>Akreditace vzdělávacích zařízení a vzdělávacích programů</a:t>
            </a:r>
          </a:p>
        </p:txBody>
      </p:sp>
    </p:spTree>
    <p:extLst>
      <p:ext uri="{BB962C8B-B14F-4D97-AF65-F5344CB8AC3E}">
        <p14:creationId xmlns:p14="http://schemas.microsoft.com/office/powerpoint/2010/main" val="2599255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440160"/>
          </a:xfrm>
        </p:spPr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Předpoklady pro výkon sociálního pracovníka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824536"/>
          </a:xfrm>
        </p:spPr>
        <p:txBody>
          <a:bodyPr>
            <a:normAutofit fontScale="85000" lnSpcReduction="20000"/>
          </a:bodyPr>
          <a:lstStyle/>
          <a:p>
            <a:pPr marL="18288" indent="0">
              <a:buNone/>
            </a:pPr>
            <a:r>
              <a:rPr lang="cs-CZ" sz="2800" dirty="0">
                <a:effectLst/>
              </a:rPr>
              <a:t>Odbornou způsobilostí k výkonu povolání sociálního pracovníka je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 a) vyšší odborné vzdělání získané absolvováním vzdělávacího programu akreditovaného podle zvláštního právního </a:t>
            </a:r>
            <a:r>
              <a:rPr lang="cs-CZ" sz="2800" dirty="0" smtClean="0">
                <a:effectLst/>
              </a:rPr>
              <a:t>předpisu </a:t>
            </a:r>
            <a:r>
              <a:rPr lang="cs-CZ" sz="2800" dirty="0">
                <a:effectLst/>
              </a:rPr>
              <a:t>v oborech vzdělání zaměřených na sociální práci a sociální pedagogiku, sociální pedagogiku, sociální a humanitární práci, sociální práci, sociálně právní činnost, charitní a sociální činnost,  </a:t>
            </a:r>
          </a:p>
          <a:p>
            <a:pPr marL="18288" indent="0">
              <a:buNone/>
            </a:pPr>
            <a:r>
              <a:rPr lang="cs-CZ" sz="2800" dirty="0">
                <a:effectLst/>
              </a:rPr>
              <a:t>b) vysokoškolské vzdělání získané studiem v bakalářském, magisterském nebo doktorském studijním programu zaměřeném na sociální práci, sociální politiku, sociální pedagogiku, sociální péči, sociální patologii, právo nebo speciální pedagogiku, akreditovaném podle zvláštního právního </a:t>
            </a:r>
            <a:r>
              <a:rPr lang="cs-CZ" sz="2800" dirty="0" smtClean="0">
                <a:effectLst/>
              </a:rPr>
              <a:t>předpisu. </a:t>
            </a:r>
            <a:endParaRPr lang="cs-CZ" sz="2800" dirty="0">
              <a:effectLst/>
            </a:endParaRPr>
          </a:p>
          <a:p>
            <a:pPr eaLnBrk="1" hangingPunct="1"/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1398958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920880" cy="7200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800" dirty="0">
                <a:solidFill>
                  <a:srgbClr val="92D050"/>
                </a:solidFill>
              </a:rPr>
              <a:t>Důležité oblasti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91264" cy="525658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800" dirty="0"/>
              <a:t>Informační systém – registr poskytovatelů – veřejně přístupný</a:t>
            </a:r>
          </a:p>
          <a:p>
            <a:pPr eaLnBrk="1" hangingPunct="1"/>
            <a:r>
              <a:rPr lang="cs-CZ" altLang="cs-CZ" sz="2800" dirty="0"/>
              <a:t>Pomoc dohledat sociální službu  - obec s rozšířenou působností, kraj</a:t>
            </a:r>
          </a:p>
          <a:p>
            <a:pPr eaLnBrk="1" hangingPunct="1"/>
            <a:r>
              <a:rPr lang="cs-CZ" altLang="cs-CZ" sz="2800" dirty="0">
                <a:solidFill>
                  <a:schemeClr val="tx1"/>
                </a:solidFill>
              </a:rPr>
              <a:t>Je to právě osoba, která sociální službu potřebuje, která si službu vybírá</a:t>
            </a:r>
          </a:p>
          <a:p>
            <a:pPr lvl="0">
              <a:lnSpc>
                <a:spcPct val="80000"/>
              </a:lnSpc>
            </a:pPr>
            <a:r>
              <a:rPr lang="cs-CZ" altLang="cs-CZ" sz="2800" dirty="0">
                <a:solidFill>
                  <a:schemeClr val="tx1"/>
                </a:solidFill>
              </a:rPr>
              <a:t>Sociální služba je poskytována na základě smluvního vztahu</a:t>
            </a:r>
          </a:p>
          <a:p>
            <a:pPr lvl="0">
              <a:lnSpc>
                <a:spcPct val="80000"/>
              </a:lnSpc>
            </a:pPr>
            <a:r>
              <a:rPr lang="cs-CZ" altLang="cs-CZ" sz="2800" dirty="0">
                <a:solidFill>
                  <a:schemeClr val="tx1"/>
                </a:solidFill>
              </a:rPr>
              <a:t>Je veden proces jednání zájemce o službu</a:t>
            </a:r>
          </a:p>
          <a:p>
            <a:pPr lvl="0">
              <a:lnSpc>
                <a:spcPct val="80000"/>
              </a:lnSpc>
            </a:pPr>
            <a:r>
              <a:rPr lang="cs-CZ" altLang="cs-CZ" sz="2800" dirty="0">
                <a:solidFill>
                  <a:schemeClr val="tx1"/>
                </a:solidFill>
              </a:rPr>
              <a:t>Odmítnutí je jasně vymezeno (písemně, důvody dané zákonem)</a:t>
            </a:r>
          </a:p>
          <a:p>
            <a:pPr lvl="0">
              <a:lnSpc>
                <a:spcPct val="80000"/>
              </a:lnSpc>
            </a:pPr>
            <a:r>
              <a:rPr lang="cs-CZ" altLang="cs-CZ" sz="2800" dirty="0">
                <a:solidFill>
                  <a:schemeClr val="tx1"/>
                </a:solidFill>
              </a:rPr>
              <a:t>Plánování sociální služby</a:t>
            </a:r>
          </a:p>
          <a:p>
            <a:pPr lvl="0">
              <a:lnSpc>
                <a:spcPct val="80000"/>
              </a:lnSpc>
            </a:pPr>
            <a:r>
              <a:rPr lang="cs-CZ" altLang="cs-CZ" sz="2800" dirty="0">
                <a:solidFill>
                  <a:schemeClr val="tx1"/>
                </a:solidFill>
              </a:rPr>
              <a:t>Odborný personál –předpoklady pro výkon PSP, SP</a:t>
            </a:r>
          </a:p>
          <a:p>
            <a:pPr eaLnBrk="1" hangingPunct="1"/>
            <a:endParaRPr lang="cs-CZ" altLang="cs-CZ" sz="2800" dirty="0">
              <a:solidFill>
                <a:schemeClr val="tx1"/>
              </a:solidFill>
            </a:endParaRP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28212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68952" cy="6480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Vyhláška </a:t>
            </a:r>
            <a:r>
              <a:rPr lang="cs-CZ" altLang="cs-CZ" sz="3400" dirty="0">
                <a:solidFill>
                  <a:srgbClr val="92D050"/>
                </a:solidFill>
              </a:rPr>
              <a:t>Č. 505/2006 Sb.</a:t>
            </a:r>
            <a:r>
              <a:rPr lang="cs-CZ" altLang="cs-CZ" sz="3600" dirty="0"/>
              <a:t/>
            </a:r>
            <a:br>
              <a:rPr lang="cs-CZ" altLang="cs-CZ" sz="3600" dirty="0"/>
            </a:br>
            <a:endParaRPr lang="cs-CZ" sz="3400" dirty="0">
              <a:solidFill>
                <a:srgbClr val="92D050"/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256584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ZPŮSOB HODNOCENÍ SCHOPNOSTI ZVLÁDAT ZÁKLADNÍ ŽIVOTNÍ POTŘEBY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ROZSAH ÚKONŮ POSKYTOVANÝCH V RÁMCI ZÁKLADNÍCH ČINNOSTÍ U JEDNOTLIVÝCH DRUHŮ SOCIÁLNÍCH SLUŽEB A MAXIMÁLNÍ VÝŠE ÚHRAD ZA POSKYTOVÁNÍ NĚKTERÝCH SOCIÁLNÍCH SLUŽEB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ZDRAVOTNÍ STAVY VYLUČUJÍCÍ POSKYTOVÁNÍ POBYTOVÝCH SOCIÁLNÍCH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KVALIFIKAČNÍ KURZ PRO PRACOVNÍKY V SOCIÁLNÍCH SLUŽBÁCH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HODNOCENÍ PLNĚNÍ STANDARDŮ KVALITY SOCIÁLNÍCH SLUŽEB A INFORMACE O VÝSLEDKU PROVEDENÉ INSPEKCE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NÁLEŽITOSTI PRŮKAZU ZAMĚSTNANCE OBCE A ZAMĚSTNANCE KRAJE OPRÁVNĚNÉHO K VÝKONU ČINNOSTÍ SOCIÁLNÍ PRÁCE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PODMÍNKY PRO ZPRACOVÁNÍ A STRUKTURA STŘEDNĚDOBÉHO PLÁNU ROZVOJE SOCIÁLNÍCH SLUŽEB KRAJE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PŘECHODNÁ USTANOVENÍ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800" dirty="0"/>
              <a:t>PŘÍLOHY</a:t>
            </a:r>
          </a:p>
        </p:txBody>
      </p:sp>
    </p:spTree>
    <p:extLst>
      <p:ext uri="{BB962C8B-B14F-4D97-AF65-F5344CB8AC3E}">
        <p14:creationId xmlns:p14="http://schemas.microsoft.com/office/powerpoint/2010/main" val="18010580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136904" cy="1152128"/>
          </a:xfrm>
        </p:spPr>
        <p:txBody>
          <a:bodyPr/>
          <a:lstStyle/>
          <a:p>
            <a:pPr>
              <a:defRPr/>
            </a:pPr>
            <a:r>
              <a:rPr lang="cs-CZ" sz="4400" dirty="0">
                <a:solidFill>
                  <a:srgbClr val="92D050"/>
                </a:solidFill>
              </a:rPr>
              <a:t>Kvalita v sociálních službách</a:t>
            </a:r>
          </a:p>
        </p:txBody>
      </p:sp>
    </p:spTree>
    <p:extLst>
      <p:ext uri="{BB962C8B-B14F-4D97-AF65-F5344CB8AC3E}">
        <p14:creationId xmlns:p14="http://schemas.microsoft.com/office/powerpoint/2010/main" val="37102062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219200"/>
            <a:ext cx="7565464" cy="985664"/>
          </a:xfrm>
        </p:spPr>
        <p:txBody>
          <a:bodyPr/>
          <a:lstStyle/>
          <a:p>
            <a:pPr>
              <a:defRPr/>
            </a:pPr>
            <a:r>
              <a:rPr lang="cs-CZ" sz="5400" dirty="0">
                <a:solidFill>
                  <a:srgbClr val="92D050"/>
                </a:solidFill>
              </a:rPr>
              <a:t>Příspěvek na péči</a:t>
            </a:r>
          </a:p>
        </p:txBody>
      </p:sp>
    </p:spTree>
    <p:extLst>
      <p:ext uri="{BB962C8B-B14F-4D97-AF65-F5344CB8AC3E}">
        <p14:creationId xmlns:p14="http://schemas.microsoft.com/office/powerpoint/2010/main" val="23208923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565464" cy="6480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400" dirty="0">
                <a:solidFill>
                  <a:srgbClr val="92D050"/>
                </a:solidFill>
              </a:rPr>
              <a:t>Kvalita</a:t>
            </a:r>
            <a:r>
              <a:rPr lang="cs-CZ" altLang="cs-CZ" sz="4400" dirty="0"/>
              <a:t> </a:t>
            </a:r>
            <a:r>
              <a:rPr lang="cs-CZ" altLang="cs-CZ" sz="4400" dirty="0">
                <a:solidFill>
                  <a:srgbClr val="92D050"/>
                </a:solidFill>
              </a:rPr>
              <a:t>sociálních</a:t>
            </a:r>
            <a:r>
              <a:rPr lang="cs-CZ" altLang="cs-CZ" sz="4400" dirty="0"/>
              <a:t> </a:t>
            </a:r>
            <a:r>
              <a:rPr lang="cs-CZ" altLang="cs-CZ" sz="4400" dirty="0">
                <a:solidFill>
                  <a:srgbClr val="92D050"/>
                </a:solidFill>
              </a:rPr>
              <a:t>služeb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80920" cy="4629001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chemeClr val="tx1"/>
                </a:solidFill>
              </a:rPr>
              <a:t>Upravena zákonem</a:t>
            </a:r>
          </a:p>
          <a:p>
            <a:pPr eaLnBrk="1" hangingPunct="1"/>
            <a:r>
              <a:rPr lang="cs-CZ" altLang="cs-CZ" sz="2800" dirty="0">
                <a:solidFill>
                  <a:schemeClr val="tx1"/>
                </a:solidFill>
              </a:rPr>
              <a:t> Standardy kvality – povinnosti § 88 h)</a:t>
            </a:r>
          </a:p>
          <a:p>
            <a:pPr eaLnBrk="1" hangingPunct="1"/>
            <a:r>
              <a:rPr lang="cs-CZ" altLang="cs-CZ" sz="2800" dirty="0">
                <a:solidFill>
                  <a:schemeClr val="tx1"/>
                </a:solidFill>
              </a:rPr>
              <a:t>Důraz na práva a povinnosti klientů, práva a povinnosti zaměstnanců </a:t>
            </a:r>
          </a:p>
          <a:p>
            <a:pPr marL="18288" indent="0" eaLnBrk="1" hangingPunct="1">
              <a:buNone/>
            </a:pPr>
            <a:r>
              <a:rPr lang="cs-CZ" altLang="cs-CZ" sz="2800" dirty="0">
                <a:solidFill>
                  <a:schemeClr val="tx1"/>
                </a:solidFill>
              </a:rPr>
              <a:t>  15 STQ s kritérii</a:t>
            </a:r>
          </a:p>
          <a:p>
            <a:pPr marL="18288" indent="0" eaLnBrk="1" hangingPunct="1">
              <a:buNone/>
            </a:pPr>
            <a:endParaRPr lang="cs-CZ" altLang="cs-CZ" sz="2800" dirty="0">
              <a:solidFill>
                <a:schemeClr val="tx1"/>
              </a:solidFill>
            </a:endParaRPr>
          </a:p>
          <a:p>
            <a:pPr eaLnBrk="1" hangingPunct="1">
              <a:buFontTx/>
              <a:buChar char="-"/>
            </a:pPr>
            <a:endParaRPr lang="cs-CZ" alt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1323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800" dirty="0">
                <a:solidFill>
                  <a:srgbClr val="92D050"/>
                </a:solidFill>
              </a:rPr>
              <a:t>Standardy</a:t>
            </a:r>
            <a:r>
              <a:rPr lang="cs-CZ" altLang="cs-CZ" sz="3800" dirty="0"/>
              <a:t> </a:t>
            </a:r>
            <a:r>
              <a:rPr lang="cs-CZ" altLang="cs-CZ" sz="3800" dirty="0">
                <a:solidFill>
                  <a:srgbClr val="92D050"/>
                </a:solidFill>
              </a:rPr>
              <a:t>kvality</a:t>
            </a:r>
            <a:r>
              <a:rPr lang="cs-CZ" altLang="cs-CZ" sz="3800" dirty="0"/>
              <a:t> </a:t>
            </a:r>
            <a:r>
              <a:rPr lang="cs-CZ" altLang="cs-CZ" sz="3800" dirty="0">
                <a:solidFill>
                  <a:srgbClr val="92D050"/>
                </a:solidFill>
              </a:rPr>
              <a:t>sociálních</a:t>
            </a:r>
            <a:r>
              <a:rPr lang="cs-CZ" altLang="cs-CZ" sz="3800" dirty="0"/>
              <a:t> </a:t>
            </a:r>
            <a:r>
              <a:rPr lang="cs-CZ" altLang="cs-CZ" sz="3800" dirty="0">
                <a:solidFill>
                  <a:srgbClr val="92D050"/>
                </a:solidFill>
              </a:rPr>
              <a:t>služeb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7467600" cy="426896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/>
              <a:t>1 – </a:t>
            </a:r>
            <a:r>
              <a:rPr lang="cs-CZ" altLang="cs-CZ" sz="2800" u="sng" dirty="0"/>
              <a:t>Cíle a způsoby poskytování </a:t>
            </a:r>
            <a:r>
              <a:rPr lang="cs-CZ" altLang="cs-CZ" sz="2800" u="sng" dirty="0" err="1"/>
              <a:t>ss</a:t>
            </a:r>
            <a:endParaRPr lang="cs-CZ" altLang="cs-CZ" sz="2800" u="sng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/>
              <a:t> - poskytovatel má zveřejněno co, komu, kde, jak a proč poskytuje – veřejný závazek, </a:t>
            </a:r>
            <a:r>
              <a:rPr lang="cs-CZ" altLang="cs-CZ" sz="2800" dirty="0">
                <a:solidFill>
                  <a:schemeClr val="tx1"/>
                </a:solidFill>
              </a:rPr>
              <a:t>má stanoveny postupy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/>
              <a:t>2 – </a:t>
            </a:r>
            <a:r>
              <a:rPr lang="cs-CZ" altLang="cs-CZ" sz="2800" u="sng" dirty="0"/>
              <a:t>Ochrana práv osob </a:t>
            </a:r>
            <a:r>
              <a:rPr lang="cs-CZ" altLang="cs-CZ" sz="2800" dirty="0"/>
              <a:t>– definování oblastí porušování práv, střetů zájmů, apod., poskytováním sociálních služeb nesmí klient ztrácet svá práva (soukromí, volby, apod.)</a:t>
            </a:r>
          </a:p>
        </p:txBody>
      </p:sp>
    </p:spTree>
    <p:extLst>
      <p:ext uri="{BB962C8B-B14F-4D97-AF65-F5344CB8AC3E}">
        <p14:creationId xmlns:p14="http://schemas.microsoft.com/office/powerpoint/2010/main" val="11968051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8138865" cy="73116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800" dirty="0">
                <a:solidFill>
                  <a:srgbClr val="92D050"/>
                </a:solidFill>
              </a:rPr>
              <a:t>Standardy</a:t>
            </a:r>
            <a:r>
              <a:rPr lang="cs-CZ" altLang="cs-CZ" sz="3800" dirty="0"/>
              <a:t> </a:t>
            </a:r>
            <a:r>
              <a:rPr lang="cs-CZ" altLang="cs-CZ" sz="3800" dirty="0">
                <a:solidFill>
                  <a:srgbClr val="92D050"/>
                </a:solidFill>
              </a:rPr>
              <a:t>kvality</a:t>
            </a:r>
            <a:r>
              <a:rPr lang="cs-CZ" altLang="cs-CZ" sz="3800" dirty="0"/>
              <a:t> </a:t>
            </a:r>
            <a:r>
              <a:rPr lang="cs-CZ" altLang="cs-CZ" sz="3800" dirty="0">
                <a:solidFill>
                  <a:srgbClr val="92D050"/>
                </a:solidFill>
              </a:rPr>
              <a:t>sociálních</a:t>
            </a:r>
            <a:r>
              <a:rPr lang="cs-CZ" altLang="cs-CZ" sz="3800" dirty="0"/>
              <a:t> </a:t>
            </a:r>
            <a:r>
              <a:rPr lang="cs-CZ" altLang="cs-CZ" sz="3800" dirty="0">
                <a:solidFill>
                  <a:srgbClr val="92D050"/>
                </a:solidFill>
              </a:rPr>
              <a:t>služeb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>
                <a:solidFill>
                  <a:schemeClr val="tx1"/>
                </a:solidFill>
              </a:rPr>
              <a:t>3 – </a:t>
            </a:r>
            <a:r>
              <a:rPr lang="cs-CZ" altLang="cs-CZ" sz="2800" u="sng" dirty="0">
                <a:solidFill>
                  <a:schemeClr val="tx1"/>
                </a:solidFill>
              </a:rPr>
              <a:t>Jednání se zájemcem o službu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>
                <a:solidFill>
                  <a:schemeClr val="tx1"/>
                </a:solidFill>
              </a:rPr>
              <a:t>4 – </a:t>
            </a:r>
            <a:r>
              <a:rPr lang="cs-CZ" altLang="cs-CZ" sz="2800" u="sng" dirty="0">
                <a:solidFill>
                  <a:schemeClr val="tx1"/>
                </a:solidFill>
              </a:rPr>
              <a:t>Smlouva o poskytování </a:t>
            </a:r>
            <a:r>
              <a:rPr lang="cs-CZ" altLang="cs-CZ" sz="2800" u="sng" dirty="0" err="1">
                <a:solidFill>
                  <a:schemeClr val="tx1"/>
                </a:solidFill>
              </a:rPr>
              <a:t>ss</a:t>
            </a:r>
            <a:endParaRPr lang="cs-CZ" altLang="cs-CZ" sz="2800" u="sng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u="sng" dirty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cs-CZ" altLang="cs-CZ" sz="2800" dirty="0">
                <a:solidFill>
                  <a:schemeClr val="tx1"/>
                </a:solidFill>
              </a:rPr>
              <a:t>Pravidla a postup jednání se zájemcem o službu</a:t>
            </a:r>
          </a:p>
          <a:p>
            <a:pPr lvl="0">
              <a:buNone/>
            </a:pPr>
            <a:r>
              <a:rPr lang="cs-CZ" altLang="cs-CZ" sz="2800" dirty="0">
                <a:solidFill>
                  <a:schemeClr val="tx1"/>
                </a:solidFill>
              </a:rPr>
              <a:t>Pravidla a postup při uzavírání smlouvy (srozumitelnost, seznámení se všemi skutečnostmi, prohlídka zařízení, apod., neplnění smlouvy – občanský soud)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39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7315201" cy="80317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800" dirty="0">
                <a:solidFill>
                  <a:srgbClr val="92D050"/>
                </a:solidFill>
              </a:rPr>
              <a:t>Standardy</a:t>
            </a:r>
            <a:r>
              <a:rPr lang="cs-CZ" altLang="cs-CZ" sz="3800" dirty="0"/>
              <a:t> </a:t>
            </a:r>
            <a:r>
              <a:rPr lang="cs-CZ" altLang="cs-CZ" sz="3800" dirty="0">
                <a:solidFill>
                  <a:srgbClr val="92D050"/>
                </a:solidFill>
              </a:rPr>
              <a:t>kvality</a:t>
            </a:r>
            <a:r>
              <a:rPr lang="cs-CZ" altLang="cs-CZ" sz="3800" dirty="0"/>
              <a:t> </a:t>
            </a:r>
            <a:r>
              <a:rPr lang="cs-CZ" altLang="cs-CZ" sz="3800" dirty="0">
                <a:solidFill>
                  <a:srgbClr val="92D050"/>
                </a:solidFill>
              </a:rPr>
              <a:t>sociálních</a:t>
            </a:r>
            <a:r>
              <a:rPr lang="cs-CZ" altLang="cs-CZ" sz="3800" dirty="0"/>
              <a:t> </a:t>
            </a:r>
            <a:r>
              <a:rPr lang="cs-CZ" altLang="cs-CZ" sz="3800" dirty="0">
                <a:solidFill>
                  <a:srgbClr val="92D050"/>
                </a:solidFill>
              </a:rPr>
              <a:t>služeb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800" dirty="0"/>
              <a:t>5 – </a:t>
            </a:r>
            <a:r>
              <a:rPr lang="cs-CZ" altLang="cs-CZ" sz="2800" u="sng" dirty="0"/>
              <a:t>Individuální plánování průběhu sociální služby </a:t>
            </a:r>
            <a:r>
              <a:rPr lang="cs-CZ" altLang="cs-CZ" sz="2800" dirty="0"/>
              <a:t>– co a jak bude klientovi poskytováno – domluva klienta a poskytovatele – průběžné vyhodnocování a změny, zapojení relevantních osob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 dirty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dirty="0"/>
              <a:t>6  - </a:t>
            </a:r>
            <a:r>
              <a:rPr lang="cs-CZ" altLang="cs-CZ" sz="2800" u="sng" dirty="0"/>
              <a:t>Dokumentace o poskytování sociální služby</a:t>
            </a:r>
            <a:r>
              <a:rPr lang="cs-CZ" altLang="cs-CZ" sz="2800" dirty="0"/>
              <a:t> – kdo, co a jak vede, přístupnost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2235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800" dirty="0">
                <a:solidFill>
                  <a:srgbClr val="92D050"/>
                </a:solidFill>
              </a:rPr>
              <a:t>Standardy</a:t>
            </a:r>
            <a:r>
              <a:rPr lang="cs-CZ" altLang="cs-CZ" sz="3800" dirty="0"/>
              <a:t> </a:t>
            </a:r>
            <a:r>
              <a:rPr lang="cs-CZ" altLang="cs-CZ" sz="3800" dirty="0">
                <a:solidFill>
                  <a:srgbClr val="92D050"/>
                </a:solidFill>
              </a:rPr>
              <a:t>kvality</a:t>
            </a:r>
            <a:r>
              <a:rPr lang="cs-CZ" altLang="cs-CZ" sz="3800" dirty="0"/>
              <a:t> </a:t>
            </a:r>
            <a:r>
              <a:rPr lang="cs-CZ" altLang="cs-CZ" sz="3800" dirty="0">
                <a:solidFill>
                  <a:srgbClr val="92D050"/>
                </a:solidFill>
              </a:rPr>
              <a:t>sociálních</a:t>
            </a:r>
            <a:r>
              <a:rPr lang="cs-CZ" altLang="cs-CZ" sz="3800" dirty="0"/>
              <a:t> </a:t>
            </a:r>
            <a:r>
              <a:rPr lang="cs-CZ" altLang="cs-CZ" sz="3800" dirty="0">
                <a:solidFill>
                  <a:srgbClr val="92D050"/>
                </a:solidFill>
              </a:rPr>
              <a:t>služeb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0400"/>
            <a:ext cx="8291264" cy="4543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800" dirty="0"/>
              <a:t>7 - </a:t>
            </a:r>
            <a:r>
              <a:rPr lang="cs-CZ" altLang="cs-CZ" sz="2800" u="sng" dirty="0">
                <a:solidFill>
                  <a:schemeClr val="tx1"/>
                </a:solidFill>
              </a:rPr>
              <a:t>Stížnosti na kvalitu nebo způsob poskytování </a:t>
            </a:r>
            <a:r>
              <a:rPr lang="cs-CZ" altLang="cs-CZ" sz="2800" u="sng" dirty="0" err="1">
                <a:solidFill>
                  <a:schemeClr val="tx1"/>
                </a:solidFill>
              </a:rPr>
              <a:t>ss</a:t>
            </a:r>
            <a:r>
              <a:rPr lang="cs-CZ" altLang="cs-CZ" sz="2800" u="sng" dirty="0">
                <a:solidFill>
                  <a:schemeClr val="tx1"/>
                </a:solidFill>
              </a:rPr>
              <a:t> </a:t>
            </a:r>
            <a:r>
              <a:rPr lang="cs-CZ" altLang="cs-CZ" sz="2800" dirty="0">
                <a:solidFill>
                  <a:schemeClr val="tx1"/>
                </a:solidFill>
              </a:rPr>
              <a:t>– kdo, jak, komu si možno stěžovat, pravidla stížností a jejich vyřizování, možnost obrátit se na další subjekt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dirty="0">
                <a:solidFill>
                  <a:schemeClr val="tx1"/>
                </a:solidFill>
              </a:rPr>
              <a:t>8 – </a:t>
            </a:r>
            <a:r>
              <a:rPr lang="cs-CZ" altLang="cs-CZ" sz="2800" u="sng" dirty="0">
                <a:solidFill>
                  <a:schemeClr val="tx1"/>
                </a:solidFill>
              </a:rPr>
              <a:t>Návaznost služby na další dostupné zdroje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dirty="0">
                <a:solidFill>
                  <a:schemeClr val="tx1"/>
                </a:solidFill>
              </a:rPr>
              <a:t>9 - </a:t>
            </a:r>
            <a:r>
              <a:rPr lang="cs-CZ" altLang="cs-CZ" sz="2800" u="sng" dirty="0">
                <a:solidFill>
                  <a:schemeClr val="tx1"/>
                </a:solidFill>
              </a:rPr>
              <a:t>Personální a organizační zajištění </a:t>
            </a:r>
            <a:r>
              <a:rPr lang="cs-CZ" altLang="cs-CZ" sz="2800" u="sng" dirty="0" err="1">
                <a:solidFill>
                  <a:schemeClr val="tx1"/>
                </a:solidFill>
              </a:rPr>
              <a:t>ss</a:t>
            </a:r>
            <a:endParaRPr lang="cs-CZ" altLang="cs-CZ" sz="2800" u="sng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dirty="0">
                <a:solidFill>
                  <a:schemeClr val="tx1"/>
                </a:solidFill>
              </a:rPr>
              <a:t>10 – </a:t>
            </a:r>
            <a:r>
              <a:rPr lang="cs-CZ" altLang="cs-CZ" sz="2800" u="sng" dirty="0">
                <a:solidFill>
                  <a:schemeClr val="tx1"/>
                </a:solidFill>
              </a:rPr>
              <a:t>Profesní rozvoj zaměstnanců</a:t>
            </a:r>
          </a:p>
        </p:txBody>
      </p:sp>
    </p:spTree>
    <p:extLst>
      <p:ext uri="{BB962C8B-B14F-4D97-AF65-F5344CB8AC3E}">
        <p14:creationId xmlns:p14="http://schemas.microsoft.com/office/powerpoint/2010/main" val="12751821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sz="3400" dirty="0">
                <a:solidFill>
                  <a:srgbClr val="92D050"/>
                </a:solidFill>
              </a:rPr>
              <a:t>Standardy kvality sociálních služeb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847"/>
            <a:ext cx="8219256" cy="4032449"/>
          </a:xfrm>
        </p:spPr>
        <p:txBody>
          <a:bodyPr>
            <a:normAutofit/>
          </a:bodyPr>
          <a:lstStyle/>
          <a:p>
            <a:pPr marL="18288" indent="0" eaLnBrk="1" hangingPunct="1">
              <a:buNone/>
            </a:pPr>
            <a:r>
              <a:rPr lang="cs-CZ" altLang="cs-CZ" sz="2800" dirty="0"/>
              <a:t>11 – </a:t>
            </a:r>
            <a:r>
              <a:rPr lang="cs-CZ" altLang="cs-CZ" sz="2800" u="sng" dirty="0"/>
              <a:t>Místní a časová dostupnost</a:t>
            </a:r>
          </a:p>
          <a:p>
            <a:pPr marL="18288" indent="0" eaLnBrk="1" hangingPunct="1">
              <a:buNone/>
            </a:pPr>
            <a:r>
              <a:rPr lang="cs-CZ" altLang="cs-CZ" sz="2800" dirty="0"/>
              <a:t>12 – </a:t>
            </a:r>
            <a:r>
              <a:rPr lang="cs-CZ" altLang="cs-CZ" sz="2800" u="sng" dirty="0"/>
              <a:t>Informovanost o </a:t>
            </a:r>
            <a:r>
              <a:rPr lang="cs-CZ" altLang="cs-CZ" sz="2800" u="sng" dirty="0" err="1"/>
              <a:t>ss</a:t>
            </a:r>
            <a:r>
              <a:rPr lang="cs-CZ" altLang="cs-CZ" sz="2800" u="sng" dirty="0"/>
              <a:t> </a:t>
            </a:r>
            <a:r>
              <a:rPr lang="cs-CZ" altLang="cs-CZ" sz="2800" dirty="0"/>
              <a:t>– základní informace o službě</a:t>
            </a:r>
          </a:p>
          <a:p>
            <a:pPr marL="18288" indent="0" eaLnBrk="1" hangingPunct="1">
              <a:buNone/>
            </a:pPr>
            <a:r>
              <a:rPr lang="cs-CZ" altLang="cs-CZ" sz="2800" dirty="0"/>
              <a:t>13 – </a:t>
            </a:r>
            <a:r>
              <a:rPr lang="cs-CZ" altLang="cs-CZ" sz="2800" u="sng" dirty="0"/>
              <a:t>Prostředí a podmínky poskytování služby </a:t>
            </a:r>
            <a:r>
              <a:rPr lang="cs-CZ" altLang="cs-CZ" sz="2800" dirty="0"/>
              <a:t>(MTS, hygiena, potřeby, důstojnost)</a:t>
            </a:r>
          </a:p>
          <a:p>
            <a:pPr marL="18288" indent="0" eaLnBrk="1" hangingPunct="1">
              <a:buNone/>
            </a:pPr>
            <a:r>
              <a:rPr lang="cs-CZ" altLang="cs-CZ" sz="2800" dirty="0"/>
              <a:t>14 – </a:t>
            </a:r>
            <a:r>
              <a:rPr lang="cs-CZ" altLang="cs-CZ" sz="2800" u="sng" dirty="0"/>
              <a:t>Nouzové a havarijní situace </a:t>
            </a:r>
            <a:r>
              <a:rPr lang="cs-CZ" altLang="cs-CZ" sz="2800" dirty="0"/>
              <a:t>(písemně)</a:t>
            </a:r>
          </a:p>
          <a:p>
            <a:pPr marL="18288" indent="0" eaLnBrk="1" hangingPunct="1">
              <a:buNone/>
            </a:pPr>
            <a:r>
              <a:rPr lang="cs-CZ" altLang="cs-CZ" sz="2800" dirty="0"/>
              <a:t>15 – </a:t>
            </a:r>
            <a:r>
              <a:rPr lang="cs-CZ" altLang="cs-CZ" sz="2800" u="sng" dirty="0"/>
              <a:t>Zvyšování kvality</a:t>
            </a:r>
          </a:p>
        </p:txBody>
      </p:sp>
    </p:spTree>
    <p:extLst>
      <p:ext uri="{BB962C8B-B14F-4D97-AF65-F5344CB8AC3E}">
        <p14:creationId xmlns:p14="http://schemas.microsoft.com/office/powerpoint/2010/main" val="19121891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Příspěvek na péči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363272" cy="4680520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Osoby závislé na péči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Zajištění sociálních služeb nebo jiné formy pomoci při zvládání základních životních potřeb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Od 1 roku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Rozhoduje ÚP ČR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4 stupně (do 18 a nad 18 let) - § 8 + § 11 (výše)</a:t>
            </a:r>
          </a:p>
        </p:txBody>
      </p:sp>
    </p:spTree>
    <p:extLst>
      <p:ext uri="{BB962C8B-B14F-4D97-AF65-F5344CB8AC3E}">
        <p14:creationId xmlns:p14="http://schemas.microsoft.com/office/powerpoint/2010/main" val="1964358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400" dirty="0">
                <a:solidFill>
                  <a:srgbClr val="92D050"/>
                </a:solidFill>
              </a:rPr>
              <a:t>Příspěvek na péči - příjemce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075240" cy="3196951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3200" dirty="0"/>
              <a:t>Příjemce – oprávněná osoba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3200" dirty="0"/>
              <a:t>Zákonný zástupce nebo opatrovník nebo jiná fyzická osoba, které byla nezletilá osoba svěřena do péče</a:t>
            </a:r>
          </a:p>
        </p:txBody>
      </p:sp>
    </p:spTree>
    <p:extLst>
      <p:ext uri="{BB962C8B-B14F-4D97-AF65-F5344CB8AC3E}">
        <p14:creationId xmlns:p14="http://schemas.microsoft.com/office/powerpoint/2010/main" val="1787145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azeta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2.xml><?xml version="1.0" encoding="utf-8"?>
<a:themeOverride xmlns:a="http://schemas.openxmlformats.org/drawingml/2006/main">
  <a:clrScheme name="Fazeta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3.xml><?xml version="1.0" encoding="utf-8"?>
<a:themeOverride xmlns:a="http://schemas.openxmlformats.org/drawingml/2006/main">
  <a:clrScheme name="Fazeta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4.xml><?xml version="1.0" encoding="utf-8"?>
<a:themeOverride xmlns:a="http://schemas.openxmlformats.org/drawingml/2006/main">
  <a:clrScheme name="Fazeta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ppt/theme/themeOverride5.xml><?xml version="1.0" encoding="utf-8"?>
<a:themeOverride xmlns:a="http://schemas.openxmlformats.org/drawingml/2006/main">
  <a:clrScheme name="Fazeta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</TotalTime>
  <Words>4497</Words>
  <PresentationFormat>Předvádění na obrazovce (4:3)</PresentationFormat>
  <Paragraphs>551</Paragraphs>
  <Slides>75</Slides>
  <Notes>39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75</vt:i4>
      </vt:variant>
    </vt:vector>
  </HeadingPairs>
  <TitlesOfParts>
    <vt:vector size="82" baseType="lpstr">
      <vt:lpstr>Arial</vt:lpstr>
      <vt:lpstr>Calibri</vt:lpstr>
      <vt:lpstr>Times New Roman</vt:lpstr>
      <vt:lpstr>Trebuchet MS</vt:lpstr>
      <vt:lpstr>Wingdings</vt:lpstr>
      <vt:lpstr>Wingdings 3</vt:lpstr>
      <vt:lpstr>Fazeta</vt:lpstr>
      <vt:lpstr>Zákon o sociálních službách</vt:lpstr>
      <vt:lpstr>Sociální služby</vt:lpstr>
      <vt:lpstr>Zákon o sociálních službách (ZoSS) upravuje:</vt:lpstr>
      <vt:lpstr>Základní zásady § 2</vt:lpstr>
      <vt:lpstr>Vymezení některých  pojmů § 3    </vt:lpstr>
      <vt:lpstr>Okruh oprávněných osob § 4</vt:lpstr>
      <vt:lpstr>Příspěvek na péči</vt:lpstr>
      <vt:lpstr>Příspěvek na péči</vt:lpstr>
      <vt:lpstr>Příspěvek na péči - příjemce</vt:lpstr>
      <vt:lpstr>Příspěvek na péči</vt:lpstr>
      <vt:lpstr>Výše PnP (od 1.8.2016)</vt:lpstr>
      <vt:lpstr>PnP - novelizace</vt:lpstr>
      <vt:lpstr>Sociální služby</vt:lpstr>
      <vt:lpstr>Sociální služby</vt:lpstr>
      <vt:lpstr>Formy poskytování sociálních služeb</vt:lpstr>
      <vt:lpstr>Druhy sociálních služeb</vt:lpstr>
      <vt:lpstr>Sociální služby zahrnují</vt:lpstr>
      <vt:lpstr>Nejvíce zastoupené pobytové služby</vt:lpstr>
      <vt:lpstr>Nejvíce zastoupené ambulantní služby</vt:lpstr>
      <vt:lpstr>Nejvíce zastoupené terénní služby</vt:lpstr>
      <vt:lpstr>Úhrada nákladů za sociální služby</vt:lpstr>
      <vt:lpstr>Registrace</vt:lpstr>
      <vt:lpstr>Registrace</vt:lpstr>
      <vt:lpstr>Registrace</vt:lpstr>
      <vt:lpstr>             Neregistrované sociální služby</vt:lpstr>
      <vt:lpstr>             Neregistrované služby</vt:lpstr>
      <vt:lpstr>Povinnosti poskytovatele § 88 a § 89</vt:lpstr>
      <vt:lpstr>Povinnosti poskytovatele § 88</vt:lpstr>
      <vt:lpstr>Povinnosti poskytovatele § 88</vt:lpstr>
      <vt:lpstr>Povinnosti poskytovatele § 89 opatření omezující pohyb</vt:lpstr>
      <vt:lpstr>Povinnosti poskytovatele § 89 opatření omezující pohyb</vt:lpstr>
      <vt:lpstr>Povinnosti poskytovatele § 89 opatření omezující pohyb</vt:lpstr>
      <vt:lpstr>Povinnosti poskytovatele § 89 opatření omezující pohyb</vt:lpstr>
      <vt:lpstr>Smlouva a poskytnutí sociální služby § 90,91 </vt:lpstr>
      <vt:lpstr>Červenka vs. Česká republika </vt:lpstr>
      <vt:lpstr>Červenka vs. Česká republika </vt:lpstr>
      <vt:lpstr>Červenka vs. Česká republika </vt:lpstr>
      <vt:lpstr>Vážně míněný nesouhlas § 91 b </vt:lpstr>
      <vt:lpstr>Vážně míněný nesouhlas </vt:lpstr>
      <vt:lpstr>Vážně míněný nesouhlas </vt:lpstr>
      <vt:lpstr>Vážně míněný nesouhlas § 91 b </vt:lpstr>
      <vt:lpstr>Působnost při zajišťování sociálních služeb</vt:lpstr>
      <vt:lpstr>Dostupnost sociálních služeb</vt:lpstr>
      <vt:lpstr>Inspekce sociálních služeb</vt:lpstr>
      <vt:lpstr>Předmět inspekce</vt:lpstr>
      <vt:lpstr>Inspekce</vt:lpstr>
      <vt:lpstr>Inspekce</vt:lpstr>
      <vt:lpstr>Mlčenlivost § 100, 100a</vt:lpstr>
      <vt:lpstr>Mlčenlivost § 100, 100a</vt:lpstr>
      <vt:lpstr>  Financování a síť </vt:lpstr>
      <vt:lpstr>Prezentace aplikace PowerPoint</vt:lpstr>
      <vt:lpstr>Prezentace aplikace PowerPoint</vt:lpstr>
      <vt:lpstr>Prezentace aplikace PowerPoint</vt:lpstr>
      <vt:lpstr>Síť sociálních služeb        </vt:lpstr>
      <vt:lpstr>Síť sociálních služeb        </vt:lpstr>
      <vt:lpstr>Krajské sítě soc. služeb – příklady</vt:lpstr>
      <vt:lpstr>Síťování sociálních služeb </vt:lpstr>
      <vt:lpstr>  Přestupky </vt:lpstr>
      <vt:lpstr>Přestupky §106</vt:lpstr>
      <vt:lpstr>Přestupky §107 – právnická osoba</vt:lpstr>
      <vt:lpstr>Přestupky §107</vt:lpstr>
      <vt:lpstr>Pokuta - přestupky §107 do</vt:lpstr>
      <vt:lpstr>Přestupky §108 - působnost</vt:lpstr>
      <vt:lpstr>Sociální pracovník</vt:lpstr>
      <vt:lpstr>Předpoklady pro výkon sociálního pracovníka</vt:lpstr>
      <vt:lpstr>Předpoklady pro výkon sociálního pracovníka</vt:lpstr>
      <vt:lpstr>Důležité oblasti</vt:lpstr>
      <vt:lpstr>Vyhláška Č. 505/2006 Sb. </vt:lpstr>
      <vt:lpstr>Kvalita v sociálních službách</vt:lpstr>
      <vt:lpstr>Kvalita sociálních služeb</vt:lpstr>
      <vt:lpstr>Standardy kvality sociálních služeb</vt:lpstr>
      <vt:lpstr>Standardy kvality sociálních služeb</vt:lpstr>
      <vt:lpstr>Standardy kvality sociálních služeb</vt:lpstr>
      <vt:lpstr>Standardy kvality sociálních služeb</vt:lpstr>
      <vt:lpstr>Standardy kvality sociálních služeb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2017-11-23T11:40:49Z</dcterms:created>
  <dcterms:modified xsi:type="dcterms:W3CDTF">2019-04-02T13:17:18Z</dcterms:modified>
</cp:coreProperties>
</file>