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305" r:id="rId3"/>
    <p:sldId id="259" r:id="rId4"/>
    <p:sldId id="286" r:id="rId5"/>
    <p:sldId id="287" r:id="rId6"/>
    <p:sldId id="307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8" r:id="rId16"/>
    <p:sldId id="292" r:id="rId17"/>
    <p:sldId id="297" r:id="rId18"/>
    <p:sldId id="299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7" d="100"/>
          <a:sy n="77" d="100"/>
        </p:scale>
        <p:origin x="-19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1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29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77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3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48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7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6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93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75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75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FC04-936A-4FD4-A104-8374E192F1CF}" type="datetimeFigureOut">
              <a:rPr lang="cs-CZ" smtClean="0"/>
              <a:pPr/>
              <a:t>07.04.15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262B-301E-4DE7-8889-6043F1687DD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76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0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zásad a hodnot SP pro interpretaci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 předpisy mají být vykládány</a:t>
            </a:r>
          </a:p>
          <a:p>
            <a:pPr lvl="1"/>
            <a:r>
              <a:rPr lang="cs-CZ" dirty="0" smtClean="0"/>
              <a:t>v souladu se zásadami, na nichž spočívá OZ</a:t>
            </a:r>
          </a:p>
          <a:p>
            <a:pPr lvl="2"/>
            <a:r>
              <a:rPr lang="cs-CZ" dirty="0" smtClean="0"/>
              <a:t>zásady mají interpretační funkci</a:t>
            </a:r>
          </a:p>
          <a:p>
            <a:pPr lvl="2"/>
            <a:r>
              <a:rPr lang="cs-CZ" dirty="0" smtClean="0"/>
              <a:t>jde též o zásady výslovně v OZ nevyjádřené (např. rovnost)</a:t>
            </a:r>
          </a:p>
          <a:p>
            <a:pPr lvl="2"/>
            <a:r>
              <a:rPr lang="cs-CZ" dirty="0" smtClean="0"/>
              <a:t>kolize zásad se řeší testem proporcionality</a:t>
            </a:r>
          </a:p>
          <a:p>
            <a:pPr lvl="1"/>
            <a:r>
              <a:rPr lang="cs-CZ" dirty="0" smtClean="0"/>
              <a:t>se zřetelem k hodnotám, které OZ chrání</a:t>
            </a:r>
          </a:p>
          <a:p>
            <a:r>
              <a:rPr lang="cs-CZ" dirty="0" smtClean="0"/>
              <a:t>Zábrana proti </a:t>
            </a:r>
            <a:r>
              <a:rPr lang="cs-CZ" dirty="0" err="1" smtClean="0"/>
              <a:t>textualistickému</a:t>
            </a:r>
            <a:r>
              <a:rPr lang="cs-CZ" dirty="0" smtClean="0"/>
              <a:t> výkladu</a:t>
            </a:r>
          </a:p>
          <a:p>
            <a:pPr>
              <a:buNone/>
            </a:pPr>
            <a:r>
              <a:rPr lang="cs-CZ" dirty="0" smtClean="0"/>
              <a:t>------------</a:t>
            </a:r>
          </a:p>
          <a:p>
            <a:r>
              <a:rPr lang="cs-CZ" sz="2400" dirty="0" smtClean="0"/>
              <a:t>Hodnoty = čeho má být dosaženo? (spravedlnost, právní jistota, účelnost)</a:t>
            </a:r>
          </a:p>
          <a:p>
            <a:r>
              <a:rPr lang="cs-CZ" sz="2400" dirty="0" smtClean="0"/>
              <a:t>Zásady = jak?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556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se slovního znění právního předpisu</a:t>
            </a:r>
          </a:p>
          <a:p>
            <a:r>
              <a:rPr lang="cs-CZ" dirty="0" smtClean="0"/>
              <a:t>Představuje </a:t>
            </a:r>
            <a:r>
              <a:rPr lang="cs-CZ" u="sng" dirty="0" smtClean="0"/>
              <a:t>pouhé prvotní přiblížení se obsahu právní normy</a:t>
            </a:r>
          </a:p>
          <a:p>
            <a:r>
              <a:rPr lang="cs-CZ" dirty="0" smtClean="0"/>
              <a:t>Vázanost soudce zákonem neznamená vázanost slovy zákona, ale jeho smyslem</a:t>
            </a:r>
          </a:p>
          <a:p>
            <a:r>
              <a:rPr lang="cs-CZ" dirty="0" smtClean="0"/>
              <a:t>O skutečném obsahu (interpretaci doslovné, rozšiřující nebo zužující) rozhodnou další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31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argumenty právní logiky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contrario</a:t>
            </a:r>
            <a:endParaRPr lang="cs-CZ" dirty="0" smtClean="0"/>
          </a:p>
          <a:p>
            <a:pPr lvl="1"/>
            <a:r>
              <a:rPr lang="cs-CZ" dirty="0" smtClean="0"/>
              <a:t>per </a:t>
            </a:r>
            <a:r>
              <a:rPr lang="cs-CZ" dirty="0" err="1" smtClean="0"/>
              <a:t>eliminationem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fortiori</a:t>
            </a:r>
            <a:endParaRPr lang="cs-CZ" dirty="0" smtClean="0"/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maiori</a:t>
            </a:r>
            <a:r>
              <a:rPr lang="cs-CZ" dirty="0" smtClean="0"/>
              <a:t> ad minus</a:t>
            </a:r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endParaRPr lang="cs-CZ" dirty="0" smtClean="0"/>
          </a:p>
          <a:p>
            <a:pPr lvl="1"/>
            <a:r>
              <a:rPr lang="cs-CZ" dirty="0" smtClean="0"/>
              <a:t>per </a:t>
            </a:r>
            <a:r>
              <a:rPr lang="cs-CZ" dirty="0" err="1" smtClean="0"/>
              <a:t>analogiam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92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Slova právního předpisu mají být vnímána „v jejich vzájemné souvislosti“</a:t>
            </a:r>
          </a:p>
          <a:p>
            <a:r>
              <a:rPr lang="cs-CZ" dirty="0" smtClean="0"/>
              <a:t>Právní řád tvoří jednotný celek a jeho jednotlivé části je nutno vnímat souladně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32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Teleologický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 smysl a účel zákona</a:t>
            </a:r>
          </a:p>
          <a:p>
            <a:pPr lvl="1"/>
            <a:r>
              <a:rPr lang="cs-CZ" dirty="0" smtClean="0"/>
              <a:t>objektivní, nikoliv subjektivní smysl a účel</a:t>
            </a:r>
          </a:p>
          <a:p>
            <a:pPr lvl="1"/>
            <a:r>
              <a:rPr lang="cs-CZ" dirty="0" smtClean="0"/>
              <a:t>jaká je funkce určité ustanovení, proč je v zákoně obsažen, co se jím sleduje</a:t>
            </a:r>
          </a:p>
          <a:p>
            <a:pPr lvl="1"/>
            <a:r>
              <a:rPr lang="cs-CZ" dirty="0" smtClean="0"/>
              <a:t>účel se může v průběhu dob měnit</a:t>
            </a:r>
          </a:p>
          <a:p>
            <a:pPr lvl="1"/>
            <a:r>
              <a:rPr lang="cs-CZ" dirty="0" smtClean="0"/>
              <a:t>účel se hledá nejenom z textu právního předpisu, ale i zásad a hodnot</a:t>
            </a:r>
          </a:p>
        </p:txBody>
      </p:sp>
    </p:spTree>
    <p:extLst>
      <p:ext uri="{BB962C8B-B14F-4D97-AF65-F5344CB8AC3E}">
        <p14:creationId xmlns:p14="http://schemas.microsoft.com/office/powerpoint/2010/main" val="268742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Mezery v zákoně – přehled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skutkovou podstatu se použijí</a:t>
            </a:r>
          </a:p>
          <a:p>
            <a:pPr lvl="1"/>
            <a:r>
              <a:rPr lang="cs-CZ" dirty="0" smtClean="0"/>
              <a:t>ustanovení na ni výslovně dopadající</a:t>
            </a:r>
          </a:p>
          <a:p>
            <a:pPr lvl="2"/>
            <a:r>
              <a:rPr lang="cs-CZ" dirty="0" smtClean="0"/>
              <a:t>doslovně interpretovaná ustanovení</a:t>
            </a:r>
          </a:p>
          <a:p>
            <a:pPr lvl="2"/>
            <a:r>
              <a:rPr lang="cs-CZ" dirty="0" smtClean="0"/>
              <a:t>též ustanovení interpretovaná extenzivně</a:t>
            </a:r>
          </a:p>
          <a:p>
            <a:pPr lvl="1"/>
            <a:r>
              <a:rPr lang="cs-CZ" dirty="0" smtClean="0"/>
              <a:t>není-li jich, ustanovení zákona obsahem a účelem nejbližší (analogie legis)</a:t>
            </a:r>
          </a:p>
          <a:p>
            <a:pPr lvl="1"/>
            <a:r>
              <a:rPr lang="cs-CZ" dirty="0" smtClean="0"/>
              <a:t>není-li ani jich, principy spravedlnosti a zásady (analogie iuris)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Průměrný člověk a průměrný odborník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VI.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Průměrný člověk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Je-li člověk svéprávný, předpokládá se, že</a:t>
            </a:r>
          </a:p>
          <a:p>
            <a:pPr lvl="1"/>
            <a:r>
              <a:rPr lang="cs-CZ" dirty="0" smtClean="0"/>
              <a:t>má rozum průměrného člověka (neodborníka)</a:t>
            </a:r>
          </a:p>
          <a:p>
            <a:pPr lvl="1"/>
            <a:r>
              <a:rPr lang="cs-CZ" dirty="0" smtClean="0"/>
              <a:t>je schopen užívat rozum s běžnou péčí a opatrností (jak by si za daných okolností počínal člověk, který není odborníkem)</a:t>
            </a:r>
          </a:p>
          <a:p>
            <a:pPr lvl="1"/>
            <a:r>
              <a:rPr lang="cs-CZ" dirty="0" smtClean="0"/>
              <a:t>a každý to od něj může očekávat</a:t>
            </a:r>
          </a:p>
          <a:p>
            <a:r>
              <a:rPr lang="cs-CZ" dirty="0" smtClean="0"/>
              <a:t>Člověk průměrného rozumu je objektivní měřítko k posuzování toho</a:t>
            </a:r>
          </a:p>
          <a:p>
            <a:pPr lvl="1"/>
            <a:r>
              <a:rPr lang="cs-CZ" dirty="0" smtClean="0"/>
              <a:t>jaká péče a opatrnost by měla být obvykle v právním styku vynakládána</a:t>
            </a:r>
          </a:p>
          <a:p>
            <a:pPr lvl="1"/>
            <a:r>
              <a:rPr lang="cs-CZ" dirty="0" smtClean="0"/>
              <a:t>jakou mohou ostatní osoby očekávat</a:t>
            </a:r>
          </a:p>
          <a:p>
            <a:r>
              <a:rPr lang="cs-CZ" dirty="0" smtClean="0"/>
              <a:t>Význam u náhrady škody (§ 2912/1), u posuzování dobré víry držitele apod.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Průměrný odborník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5/1 vyžaduje, aby odborník měl svému oboru odpovídající znalosti, schopnosti a dovednosti</a:t>
            </a:r>
          </a:p>
          <a:p>
            <a:r>
              <a:rPr lang="cs-CZ" dirty="0" smtClean="0"/>
              <a:t>Nepresumuje se; předpokladem je přihlášení se k profesi</a:t>
            </a:r>
          </a:p>
          <a:p>
            <a:pPr lvl="1"/>
            <a:r>
              <a:rPr lang="cs-CZ" dirty="0" smtClean="0"/>
              <a:t>veřejné (reklama, zápis do veřejného rejstříku apod.)</a:t>
            </a:r>
          </a:p>
          <a:p>
            <a:pPr lvl="1"/>
            <a:r>
              <a:rPr lang="cs-CZ" dirty="0" smtClean="0"/>
              <a:t>ve styku s jinou osobou (výslovně nebo konkludentně)</a:t>
            </a:r>
          </a:p>
          <a:p>
            <a:r>
              <a:rPr lang="cs-CZ" dirty="0" smtClean="0"/>
              <a:t>Měřítko platí pro</a:t>
            </a:r>
          </a:p>
          <a:p>
            <a:pPr lvl="1"/>
            <a:r>
              <a:rPr lang="cs-CZ" dirty="0" smtClean="0"/>
              <a:t>skutečného odborníka</a:t>
            </a:r>
          </a:p>
          <a:p>
            <a:pPr lvl="1"/>
            <a:r>
              <a:rPr lang="cs-CZ" dirty="0" smtClean="0"/>
              <a:t>toho, kdo se za něj jenom vydává</a:t>
            </a:r>
          </a:p>
          <a:p>
            <a:r>
              <a:rPr lang="cs-CZ" dirty="0" smtClean="0"/>
              <a:t>Viz též § 2912/2 a § 2950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500" b="1" dirty="0" smtClean="0"/>
              <a:t>Hmotné a procesní právo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HP upravuje vztahy mezi osobami (jejich vzájemná práva a povinnosti)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PP reguluje procesní činnost</a:t>
            </a:r>
          </a:p>
          <a:p>
            <a:pPr>
              <a:lnSpc>
                <a:spcPct val="120000"/>
              </a:lnSpc>
            </a:pPr>
            <a:r>
              <a:rPr lang="cs-CZ" sz="2500" b="1" dirty="0" smtClean="0"/>
              <a:t>Soukromé a veřejné právo</a:t>
            </a:r>
          </a:p>
          <a:p>
            <a:pPr lvl="1">
              <a:lnSpc>
                <a:spcPct val="120000"/>
              </a:lnSpc>
            </a:pPr>
            <a:r>
              <a:rPr lang="cs-CZ" sz="2400" dirty="0" smtClean="0"/>
              <a:t>§ 1/1: SP tvoří ustanovení právního řádu upravující vzájemná práva a povinnosti osob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Soukromému právu poskytuje ochranu zásadně civilní právo procesní</a:t>
            </a:r>
          </a:p>
          <a:p>
            <a:r>
              <a:rPr lang="cs-CZ" dirty="0" smtClean="0"/>
              <a:t>Výjimky:</a:t>
            </a:r>
          </a:p>
          <a:p>
            <a:pPr lvl="1"/>
            <a:r>
              <a:rPr lang="cs-CZ" dirty="0" smtClean="0"/>
              <a:t>adhezní řízení</a:t>
            </a:r>
          </a:p>
          <a:p>
            <a:pPr lvl="1"/>
            <a:r>
              <a:rPr lang="cs-CZ" dirty="0" smtClean="0"/>
              <a:t>ochrana poskytovaná správními orgány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Předvídatelnost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13 vyjadřuje principy rovnosti a právní jistoty</a:t>
            </a:r>
          </a:p>
          <a:p>
            <a:r>
              <a:rPr lang="cs-CZ" dirty="0" smtClean="0"/>
              <a:t>Legitimní očekávání stability judikatury</a:t>
            </a:r>
          </a:p>
          <a:p>
            <a:pPr lvl="1"/>
            <a:r>
              <a:rPr lang="cs-CZ" dirty="0" smtClean="0"/>
              <a:t>předpokládá existenci stabilní rozhodovací praxe</a:t>
            </a:r>
          </a:p>
          <a:p>
            <a:pPr lvl="1"/>
            <a:r>
              <a:rPr lang="cs-CZ" dirty="0" smtClean="0"/>
              <a:t>podobnost právních případů</a:t>
            </a:r>
          </a:p>
          <a:p>
            <a:pPr lvl="1"/>
            <a:r>
              <a:rPr lang="cs-CZ" dirty="0" smtClean="0"/>
              <a:t>legitimní očekávání platí pro všechny účastníky řízení</a:t>
            </a:r>
          </a:p>
          <a:p>
            <a:r>
              <a:rPr lang="cs-CZ" dirty="0" smtClean="0"/>
              <a:t>Povinnost odůvodnit odklon od judikatury</a:t>
            </a:r>
          </a:p>
          <a:p>
            <a:pPr lvl="1"/>
            <a:r>
              <a:rPr lang="cs-CZ" dirty="0" smtClean="0"/>
              <a:t>nepřímá novela ustanovení procesních předpisů o odůvodňování rozhodnutí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Svépomoc dle § 14/1</a:t>
            </a:r>
          </a:p>
          <a:p>
            <a:pPr lvl="1"/>
            <a:r>
              <a:rPr lang="cs-CZ" dirty="0" smtClean="0"/>
              <a:t>ohrožení subjektivního práva</a:t>
            </a:r>
          </a:p>
          <a:p>
            <a:pPr lvl="1"/>
            <a:r>
              <a:rPr lang="cs-CZ" dirty="0" smtClean="0"/>
              <a:t>je zřejmé, že by zásah veřejné moci přišel pozdě</a:t>
            </a:r>
          </a:p>
          <a:p>
            <a:pPr lvl="1"/>
            <a:r>
              <a:rPr lang="cs-CZ" dirty="0" smtClean="0"/>
              <a:t>možnost přiměřeně „pomoci si k právu“</a:t>
            </a:r>
          </a:p>
          <a:p>
            <a:pPr lvl="1"/>
            <a:r>
              <a:rPr lang="cs-CZ" dirty="0" smtClean="0"/>
              <a:t>např. zadržení sprejera</a:t>
            </a:r>
          </a:p>
          <a:p>
            <a:r>
              <a:rPr lang="cs-CZ" dirty="0" smtClean="0"/>
              <a:t>Svépomoc dle § 14/2</a:t>
            </a:r>
          </a:p>
          <a:p>
            <a:pPr lvl="1"/>
            <a:r>
              <a:rPr lang="cs-CZ" dirty="0" smtClean="0"/>
              <a:t>neoprávněný zásah do práva</a:t>
            </a:r>
          </a:p>
          <a:p>
            <a:pPr lvl="1"/>
            <a:r>
              <a:rPr lang="cs-CZ" dirty="0" smtClean="0"/>
              <a:t>bezprostřednost zásahu </a:t>
            </a:r>
          </a:p>
          <a:p>
            <a:pPr lvl="2"/>
            <a:r>
              <a:rPr lang="cs-CZ" dirty="0" smtClean="0"/>
              <a:t>bezprostředně hrozí nebo nastal a trvá</a:t>
            </a:r>
          </a:p>
          <a:p>
            <a:pPr lvl="2"/>
            <a:r>
              <a:rPr lang="cs-CZ" dirty="0" smtClean="0"/>
              <a:t>nelze ztotožňovat s nastoleným protiprávním stavem</a:t>
            </a:r>
          </a:p>
          <a:p>
            <a:pPr lvl="1"/>
            <a:r>
              <a:rPr lang="cs-CZ" dirty="0" smtClean="0"/>
              <a:t>možnost odvrátit zásah přiměřenými prostředky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věta </a:t>
            </a:r>
            <a:r>
              <a:rPr lang="cs-CZ" b="1" dirty="0" smtClean="0"/>
              <a:t>§ 1/1</a:t>
            </a:r>
            <a:r>
              <a:rPr lang="cs-CZ" dirty="0" smtClean="0"/>
              <a:t> OZ</a:t>
            </a:r>
          </a:p>
          <a:p>
            <a:pPr marL="0" indent="0">
              <a:buNone/>
            </a:pPr>
            <a:r>
              <a:rPr lang="cs-CZ" b="1" dirty="0" smtClean="0"/>
              <a:t>Soukromé právo</a:t>
            </a:r>
            <a:r>
              <a:rPr lang="cs-CZ" dirty="0" smtClean="0"/>
              <a:t> je</a:t>
            </a:r>
          </a:p>
          <a:p>
            <a:pPr lvl="1"/>
            <a:r>
              <a:rPr lang="cs-CZ" dirty="0" smtClean="0"/>
              <a:t>část právního řádu,</a:t>
            </a:r>
          </a:p>
          <a:p>
            <a:pPr lvl="1"/>
            <a:r>
              <a:rPr lang="cs-CZ" dirty="0" smtClean="0"/>
              <a:t>jehož psaná i nepsaná pravidla upravují vzájemná práva a povinnosti osob</a:t>
            </a:r>
          </a:p>
          <a:p>
            <a:pPr lvl="1"/>
            <a:r>
              <a:rPr lang="cs-CZ" dirty="0" smtClean="0"/>
              <a:t>majících vůči sobě rovné postavení</a:t>
            </a:r>
          </a:p>
          <a:p>
            <a:pPr lvl="1"/>
            <a:r>
              <a:rPr lang="cs-CZ" dirty="0" smtClean="0"/>
              <a:t>a jsou nadány širokou autonomií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5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Občanský zákoník</a:t>
            </a:r>
          </a:p>
          <a:p>
            <a:pPr lvl="1"/>
            <a:r>
              <a:rPr lang="cs-CZ" dirty="0" smtClean="0"/>
              <a:t>§ 9/1 si činí nárok na monopolní regulaci </a:t>
            </a:r>
            <a:r>
              <a:rPr lang="cs-CZ" dirty="0" err="1" smtClean="0"/>
              <a:t>statusových</a:t>
            </a:r>
            <a:r>
              <a:rPr lang="cs-CZ" dirty="0" smtClean="0"/>
              <a:t> otázek</a:t>
            </a:r>
          </a:p>
          <a:p>
            <a:pPr lvl="1"/>
            <a:r>
              <a:rPr lang="cs-CZ" dirty="0" smtClean="0"/>
              <a:t>úprava majetkových vztahů</a:t>
            </a:r>
          </a:p>
          <a:p>
            <a:r>
              <a:rPr lang="cs-CZ" dirty="0" smtClean="0"/>
              <a:t>Předpisy upravující zvláštní soukromá práva (např. ZOK)</a:t>
            </a:r>
          </a:p>
          <a:p>
            <a:pPr lvl="1"/>
            <a:r>
              <a:rPr lang="cs-CZ" dirty="0" smtClean="0"/>
              <a:t>zvláštní úprava má aplikační přednost</a:t>
            </a:r>
          </a:p>
          <a:p>
            <a:pPr lvl="1"/>
            <a:r>
              <a:rPr lang="cs-CZ" dirty="0" smtClean="0"/>
              <a:t>na neupravené otázky se použije OZ</a:t>
            </a:r>
          </a:p>
          <a:p>
            <a:pPr lvl="1"/>
            <a:r>
              <a:rPr lang="cs-CZ" dirty="0" smtClean="0"/>
              <a:t>OZ slouží též k interpretaci nejasných ustanovení speciálních předpisů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Nepsané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ČR není zemí výlučně psaného práva</a:t>
            </a:r>
          </a:p>
          <a:p>
            <a:r>
              <a:rPr lang="cs-CZ" dirty="0" smtClean="0"/>
              <a:t>Pramenem práva jsou také</a:t>
            </a:r>
          </a:p>
          <a:p>
            <a:pPr lvl="1"/>
            <a:r>
              <a:rPr lang="cs-CZ" dirty="0" smtClean="0"/>
              <a:t>zvyklosti</a:t>
            </a:r>
          </a:p>
          <a:p>
            <a:pPr lvl="1"/>
            <a:r>
              <a:rPr lang="cs-CZ" dirty="0" smtClean="0"/>
              <a:t>zásady</a:t>
            </a:r>
          </a:p>
          <a:p>
            <a:r>
              <a:rPr lang="cs-CZ" dirty="0" smtClean="0"/>
              <a:t>k nepsaným pramenům viz nález </a:t>
            </a:r>
            <a:r>
              <a:rPr lang="cs-CZ" dirty="0" err="1" smtClean="0"/>
              <a:t>Pl</a:t>
            </a:r>
            <a:r>
              <a:rPr lang="cs-CZ" dirty="0" smtClean="0"/>
              <a:t>. ÚS 33/97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</a:t>
            </a:r>
            <a:r>
              <a:rPr lang="cs-CZ" dirty="0" smtClean="0"/>
              <a:t> ÚS 33/97: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 I v českém právu takto platí a je běžně aplikována řada obecných právních principů, </a:t>
            </a:r>
            <a:r>
              <a:rPr lang="cs-CZ" i="1" dirty="0" smtClean="0"/>
              <a:t>které nejsou výslovně obsaženy v právních předpisech</a:t>
            </a:r>
            <a:r>
              <a:rPr lang="cs-CZ" dirty="0" smtClean="0"/>
              <a:t>. Příkladem je právní princip, dle něhož neznalost práva neomlouvá, nebo princip nepřípustnosti retroaktivity, a to nejenom pro odvětví práva trestního. Jiným příkladem jsou výkladová pravidla a </a:t>
            </a:r>
            <a:r>
              <a:rPr lang="cs-CZ" dirty="0" err="1" smtClean="0"/>
              <a:t>contrario</a:t>
            </a:r>
            <a:r>
              <a:rPr lang="cs-CZ" dirty="0" smtClean="0"/>
              <a:t>, a </a:t>
            </a:r>
            <a:r>
              <a:rPr lang="cs-CZ" dirty="0" err="1" smtClean="0"/>
              <a:t>minore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, a </a:t>
            </a:r>
            <a:r>
              <a:rPr lang="cs-CZ" dirty="0" err="1" smtClean="0"/>
              <a:t>maiore</a:t>
            </a:r>
            <a:r>
              <a:rPr lang="cs-CZ" dirty="0" smtClean="0"/>
              <a:t> ad minus, </a:t>
            </a:r>
            <a:r>
              <a:rPr lang="cs-CZ" dirty="0" err="1" smtClean="0"/>
              <a:t>reductio</a:t>
            </a:r>
            <a:r>
              <a:rPr lang="cs-CZ" dirty="0" smtClean="0"/>
              <a:t> ad absurdum apod. Dalším, a to moderním ústavním nepsaným pravidlem, je řešení kolize základních práv a svobod </a:t>
            </a:r>
            <a:r>
              <a:rPr lang="cs-CZ" i="1" dirty="0" smtClean="0"/>
              <a:t>principem </a:t>
            </a:r>
            <a:r>
              <a:rPr lang="cs-CZ" i="1" dirty="0" err="1" smtClean="0"/>
              <a:t>poporcionality</a:t>
            </a:r>
            <a:r>
              <a:rPr lang="cs-CZ" dirty="0" smtClean="0"/>
              <a:t>. ….“</a:t>
            </a:r>
            <a:endParaRPr lang="cs-C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a vyplňování mezer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6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§ 2 OZ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 zdůrazňuje</a:t>
            </a:r>
          </a:p>
          <a:p>
            <a:pPr lvl="1"/>
            <a:r>
              <a:rPr lang="cs-CZ" dirty="0" smtClean="0"/>
              <a:t>ústavně konformní výklad</a:t>
            </a:r>
          </a:p>
          <a:p>
            <a:pPr lvl="1"/>
            <a:r>
              <a:rPr lang="cs-CZ" dirty="0" smtClean="0"/>
              <a:t>roli zásad a hodnot při interpretaci</a:t>
            </a:r>
          </a:p>
          <a:p>
            <a:pPr lvl="1"/>
            <a:r>
              <a:rPr lang="cs-CZ" dirty="0" smtClean="0"/>
              <a:t>jazykový výklad</a:t>
            </a:r>
          </a:p>
          <a:p>
            <a:pPr lvl="1"/>
            <a:r>
              <a:rPr lang="cs-CZ" dirty="0" smtClean="0"/>
              <a:t>logický výklad</a:t>
            </a:r>
          </a:p>
          <a:p>
            <a:pPr lvl="1"/>
            <a:r>
              <a:rPr lang="cs-CZ" dirty="0" smtClean="0"/>
              <a:t>systematický výklad</a:t>
            </a:r>
          </a:p>
          <a:p>
            <a:pPr lvl="1"/>
            <a:r>
              <a:rPr lang="cs-CZ" dirty="0" smtClean="0"/>
              <a:t>historický výklad</a:t>
            </a:r>
          </a:p>
          <a:p>
            <a:pPr lvl="1"/>
            <a:r>
              <a:rPr lang="cs-CZ" dirty="0" smtClean="0"/>
              <a:t>teleologický výklad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80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 konformní 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Existuje-li několik interpretačních alternativ, má vždy přednost ta, která je </a:t>
            </a:r>
            <a:r>
              <a:rPr lang="cs-CZ" b="1" dirty="0" smtClean="0"/>
              <a:t>nejvíce v souladu </a:t>
            </a:r>
            <a:r>
              <a:rPr lang="cs-CZ" dirty="0" smtClean="0"/>
              <a:t>s ústavním pořádkem (nejvíce šetří zákl. práva)</a:t>
            </a:r>
          </a:p>
          <a:p>
            <a:r>
              <a:rPr lang="cs-CZ" dirty="0" smtClean="0"/>
              <a:t>Vždy je nutno zjistit, zda za ustanovením OZ není nějaké </a:t>
            </a:r>
            <a:r>
              <a:rPr lang="cs-CZ" b="1" dirty="0" smtClean="0"/>
              <a:t>základní právo</a:t>
            </a:r>
          </a:p>
          <a:p>
            <a:r>
              <a:rPr lang="cs-CZ" dirty="0" smtClean="0"/>
              <a:t>Případné střety základních práv se řeší </a:t>
            </a:r>
            <a:r>
              <a:rPr lang="cs-CZ" b="1" dirty="0" smtClean="0"/>
              <a:t>testem proporcionality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614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917</Words>
  <Application>Microsoft Macintosh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Motív Office</vt:lpstr>
      <vt:lpstr>Soukromé a veřejné právo</vt:lpstr>
      <vt:lpstr>Třídění práva</vt:lpstr>
      <vt:lpstr>Pojem SP</vt:lpstr>
      <vt:lpstr>Psané prameny</vt:lpstr>
      <vt:lpstr>Nepsané prameny</vt:lpstr>
      <vt:lpstr>Pl ÚS 33/97:</vt:lpstr>
      <vt:lpstr>Interpretace a vyplňování mezer</vt:lpstr>
      <vt:lpstr>Funkce § 2 OZ</vt:lpstr>
      <vt:lpstr>Ústavně konformní výklad</vt:lpstr>
      <vt:lpstr>Význam zásad a hodnot SP pro interpretaci</vt:lpstr>
      <vt:lpstr>Jazykový výklad</vt:lpstr>
      <vt:lpstr>Logický výklad</vt:lpstr>
      <vt:lpstr>Systematický výklad</vt:lpstr>
      <vt:lpstr>Teleologický výklad</vt:lpstr>
      <vt:lpstr>Mezery v zákoně – přehled řešení</vt:lpstr>
      <vt:lpstr>Průměrný člověk a průměrný odborník</vt:lpstr>
      <vt:lpstr>Průměrný člověk</vt:lpstr>
      <vt:lpstr>Průměrný odborník</vt:lpstr>
      <vt:lpstr>Ochrana SP</vt:lpstr>
      <vt:lpstr>Soudní ochrana</vt:lpstr>
      <vt:lpstr>Předvídatelnost rozhodování</vt:lpstr>
      <vt:lpstr>Svépomoc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východiska občanského zákoníku</dc:title>
  <dc:creator>Petr Lavický</dc:creator>
  <cp:lastModifiedBy>Milada Pajgrtova</cp:lastModifiedBy>
  <cp:revision>109</cp:revision>
  <dcterms:created xsi:type="dcterms:W3CDTF">2014-09-29T12:08:16Z</dcterms:created>
  <dcterms:modified xsi:type="dcterms:W3CDTF">2015-04-07T18:32:01Z</dcterms:modified>
</cp:coreProperties>
</file>