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75" r:id="rId3"/>
    <p:sldId id="276" r:id="rId4"/>
    <p:sldId id="277" r:id="rId5"/>
    <p:sldId id="27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634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07978-C116-4058-B1FA-4975180EE0E8}" type="datetimeFigureOut">
              <a:rPr lang="cs-CZ" smtClean="0"/>
              <a:t>17.4.2018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6F821-F074-4570-A8C9-2FA931C8F9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439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92F6-33F4-4328-A288-13AC3A36725A}" type="datetimeFigureOut">
              <a:rPr lang="cs-CZ" smtClean="0"/>
              <a:t>17.4.2018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B805-38B6-4BA8-81B8-7D0B7397A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36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92F6-33F4-4328-A288-13AC3A36725A}" type="datetimeFigureOut">
              <a:rPr lang="cs-CZ" smtClean="0"/>
              <a:t>17.4.2018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B805-38B6-4BA8-81B8-7D0B7397A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9782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92F6-33F4-4328-A288-13AC3A36725A}" type="datetimeFigureOut">
              <a:rPr lang="cs-CZ" smtClean="0"/>
              <a:t>17.4.2018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B805-38B6-4BA8-81B8-7D0B7397A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52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92F6-33F4-4328-A288-13AC3A36725A}" type="datetimeFigureOut">
              <a:rPr lang="cs-CZ" smtClean="0"/>
              <a:t>17.4.2018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B805-38B6-4BA8-81B8-7D0B7397A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935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92F6-33F4-4328-A288-13AC3A36725A}" type="datetimeFigureOut">
              <a:rPr lang="cs-CZ" smtClean="0"/>
              <a:t>17.4.2018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B805-38B6-4BA8-81B8-7D0B7397A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9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92F6-33F4-4328-A288-13AC3A36725A}" type="datetimeFigureOut">
              <a:rPr lang="cs-CZ" smtClean="0"/>
              <a:t>17.4.2018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B805-38B6-4BA8-81B8-7D0B7397A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3835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92F6-33F4-4328-A288-13AC3A36725A}" type="datetimeFigureOut">
              <a:rPr lang="cs-CZ" smtClean="0"/>
              <a:t>17.4.2018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B805-38B6-4BA8-81B8-7D0B7397A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69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92F6-33F4-4328-A288-13AC3A36725A}" type="datetimeFigureOut">
              <a:rPr lang="cs-CZ" smtClean="0"/>
              <a:t>17.4.2018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B805-38B6-4BA8-81B8-7D0B7397A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848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92F6-33F4-4328-A288-13AC3A36725A}" type="datetimeFigureOut">
              <a:rPr lang="cs-CZ" smtClean="0"/>
              <a:t>17.4.2018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B805-38B6-4BA8-81B8-7D0B7397A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332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92F6-33F4-4328-A288-13AC3A36725A}" type="datetimeFigureOut">
              <a:rPr lang="cs-CZ" smtClean="0"/>
              <a:t>17.4.2018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B805-38B6-4BA8-81B8-7D0B7397A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801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92F6-33F4-4328-A288-13AC3A36725A}" type="datetimeFigureOut">
              <a:rPr lang="cs-CZ" smtClean="0"/>
              <a:t>17.4.2018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B805-38B6-4BA8-81B8-7D0B7397A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713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292F6-33F4-4328-A288-13AC3A36725A}" type="datetimeFigureOut">
              <a:rPr lang="cs-CZ" smtClean="0"/>
              <a:t>17.4.2018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EB805-38B6-4BA8-81B8-7D0B7397A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238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justice.cz/Justice2/ms/ms.aspx?o=23&amp;j=33&amp;k=5103&amp;d=350924" TargetMode="External"/><Relationship Id="rId2" Type="http://schemas.openxmlformats.org/officeDocument/2006/relationships/hyperlink" Target="https://www.usoud.cz/aktualne/ustavni-soud-shledal-povinnost-kraje-zajistit-osobe-se-zdravotnim-postizenim-dostupnost-vhodn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Fakulta humanitních studií</a:t>
            </a:r>
            <a:br>
              <a:rPr lang="cs-CZ" dirty="0"/>
            </a:br>
            <a:r>
              <a:rPr lang="cs-CZ" b="1" dirty="0"/>
              <a:t>Praktické právo II.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chemeClr val="tx1"/>
                </a:solidFill>
              </a:rPr>
              <a:t>Tomáš Verčimák</a:t>
            </a:r>
          </a:p>
          <a:p>
            <a:r>
              <a:rPr lang="cs-CZ" sz="2800" dirty="0">
                <a:solidFill>
                  <a:schemeClr val="tx1"/>
                </a:solidFill>
              </a:rPr>
              <a:t>tomas.vercimak@p-a.cz</a:t>
            </a:r>
          </a:p>
          <a:p>
            <a:endParaRPr lang="cs-CZ" sz="2800" dirty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2. blok, 17. 04. 2018</a:t>
            </a:r>
          </a:p>
        </p:txBody>
      </p:sp>
    </p:spTree>
    <p:extLst>
      <p:ext uri="{BB962C8B-B14F-4D97-AF65-F5344CB8AC3E}">
        <p14:creationId xmlns:p14="http://schemas.microsoft.com/office/powerpoint/2010/main" val="2414689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Obsah předmětu Praktické Právo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2. Blok – 17. 04. 2018, odpoledne</a:t>
            </a:r>
          </a:p>
          <a:p>
            <a:r>
              <a:rPr lang="cs-CZ" sz="2800" dirty="0"/>
              <a:t>Nárok na sociální službu - judikatura</a:t>
            </a:r>
          </a:p>
          <a:p>
            <a:r>
              <a:rPr lang="cs-CZ" sz="2800" dirty="0"/>
              <a:t>Další judikatura k SS (opatření omezující pohyb atd.)</a:t>
            </a:r>
          </a:p>
          <a:p>
            <a:r>
              <a:rPr lang="cs-CZ" sz="2800" dirty="0"/>
              <a:t>Kazuistiky:</a:t>
            </a:r>
          </a:p>
          <a:p>
            <a:pPr>
              <a:buFontTx/>
              <a:buChar char="-"/>
            </a:pPr>
            <a:r>
              <a:rPr lang="cs-CZ" sz="2800" dirty="0"/>
              <a:t>registrace SS</a:t>
            </a:r>
          </a:p>
          <a:p>
            <a:pPr>
              <a:buFontTx/>
              <a:buChar char="-"/>
            </a:pPr>
            <a:r>
              <a:rPr lang="cs-CZ" sz="2800" dirty="0"/>
              <a:t>inspekce SS, průběh kontroly krajským úřadem jako registrujícím orgánem</a:t>
            </a:r>
          </a:p>
          <a:p>
            <a:r>
              <a:rPr lang="cs-CZ" sz="2800" dirty="0"/>
              <a:t>Diskuse, opakování</a:t>
            </a:r>
          </a:p>
        </p:txBody>
      </p:sp>
    </p:spTree>
    <p:extLst>
      <p:ext uri="{BB962C8B-B14F-4D97-AF65-F5344CB8AC3E}">
        <p14:creationId xmlns:p14="http://schemas.microsoft.com/office/powerpoint/2010/main" val="261503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1">
                <a:lumMod val="28000"/>
                <a:lumOff val="72000"/>
              </a:schemeClr>
            </a:gs>
            <a:gs pos="9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Ochrana osobních údajů + GDPR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8191822" cy="46672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Jaké postupy v souvislosti s ochranou osobních údajů v praxi volí poskytovatelé sociálních služeb (SS)?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Proč a jakým způsobem se uděluje souhlas s poskytnutím a zpracováním OÚ při poskytování SS?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Případ nedohledatelného zákonného zástupce při poskytování SS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Nová úprava ochrany osobních údajů – GDPR – pohledem Kodexu chování poskytovatelů SS, význam kodexů (viz)</a:t>
            </a:r>
          </a:p>
        </p:txBody>
      </p:sp>
    </p:spTree>
    <p:extLst>
      <p:ext uri="{BB962C8B-B14F-4D97-AF65-F5344CB8AC3E}">
        <p14:creationId xmlns:p14="http://schemas.microsoft.com/office/powerpoint/2010/main" val="2730969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1">
                <a:lumMod val="28000"/>
                <a:lumOff val="72000"/>
              </a:schemeClr>
            </a:gs>
            <a:gs pos="9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Kazuistika SS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69217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400" b="1" dirty="0"/>
              <a:t>Rozhodnutí o registraci </a:t>
            </a:r>
          </a:p>
          <a:p>
            <a:pPr marL="0" indent="0">
              <a:buNone/>
            </a:pPr>
            <a:r>
              <a:rPr lang="cs-CZ" sz="2400" b="1" dirty="0"/>
              <a:t>– ukázka</a:t>
            </a:r>
          </a:p>
          <a:p>
            <a:pPr marL="0" indent="0">
              <a:buNone/>
            </a:pPr>
            <a:r>
              <a:rPr lang="cs-CZ" sz="2400" b="1" dirty="0"/>
              <a:t>– Ukázka dalších podkladů žádosti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>
                <a:hlinkClick r:id="rId2"/>
              </a:rPr>
              <a:t>Nárok na sociální službu?</a:t>
            </a:r>
            <a:endParaRPr lang="cs-CZ" sz="2400" b="1" dirty="0"/>
          </a:p>
          <a:p>
            <a:pPr marL="457200" indent="-457200">
              <a:buAutoNum type="arabicPeriod"/>
            </a:pPr>
            <a:r>
              <a:rPr lang="cs-CZ" sz="2400" b="1" dirty="0"/>
              <a:t>Viz konkrétní kazuistika - diskuze</a:t>
            </a:r>
          </a:p>
          <a:p>
            <a:pPr marL="457200" indent="-457200">
              <a:buAutoNum type="arabicPeriod"/>
            </a:pPr>
            <a:r>
              <a:rPr lang="cs-CZ" sz="2400" b="1" dirty="0"/>
              <a:t>Řešení?</a:t>
            </a:r>
          </a:p>
          <a:p>
            <a:pPr marL="457200" indent="-457200">
              <a:buAutoNum type="arabicPeriod"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/>
              <a:t>Ukázka - Zpráva Kanceláře VOP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/>
              <a:t>Inspekce – ukázka rozhodnutí 1. stupně a odvolacího 2. stupně a další judikatura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/>
              <a:t>Vážně míněný nesouhlas – </a:t>
            </a:r>
            <a:r>
              <a:rPr lang="cs-CZ" sz="2400" b="1" dirty="0">
                <a:hlinkClick r:id="rId3"/>
              </a:rPr>
              <a:t>Rozsudek ESLP Červenka x ČR</a:t>
            </a:r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endParaRPr lang="cs-CZ" sz="2400" u="sng" dirty="0"/>
          </a:p>
        </p:txBody>
      </p:sp>
    </p:spTree>
    <p:extLst>
      <p:ext uri="{BB962C8B-B14F-4D97-AF65-F5344CB8AC3E}">
        <p14:creationId xmlns:p14="http://schemas.microsoft.com/office/powerpoint/2010/main" val="777254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80728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Svéprávnost </a:t>
            </a:r>
            <a:br>
              <a:rPr lang="cs-CZ" b="1" dirty="0"/>
            </a:br>
            <a:br>
              <a:rPr lang="cs-CZ" b="1" dirty="0"/>
            </a:br>
            <a:r>
              <a:rPr lang="cs-CZ" b="1" dirty="0"/>
              <a:t>Odpovědnost zaměstnance</a:t>
            </a:r>
          </a:p>
        </p:txBody>
      </p:sp>
    </p:spTree>
    <p:extLst>
      <p:ext uri="{BB962C8B-B14F-4D97-AF65-F5344CB8AC3E}">
        <p14:creationId xmlns:p14="http://schemas.microsoft.com/office/powerpoint/2010/main" val="3423657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732</TotalTime>
  <Words>189</Words>
  <Application>Microsoft Office PowerPoint</Application>
  <PresentationFormat>Předvádění na obrazovce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Fakulta humanitních studií Praktické právo II.</vt:lpstr>
      <vt:lpstr>Obsah předmětu Praktické Právo II.</vt:lpstr>
      <vt:lpstr>Ochrana osobních údajů + GDPR</vt:lpstr>
      <vt:lpstr>Kazuistika SS</vt:lpstr>
      <vt:lpstr>Svéprávnost   Odpovědnost zaměstnance</vt:lpstr>
    </vt:vector>
  </TitlesOfParts>
  <Company>Univerzita Karlova v Praze, 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Správní řízení I.</dc:title>
  <dc:creator>User</dc:creator>
  <cp:lastModifiedBy>Tomáš Verčimák</cp:lastModifiedBy>
  <cp:revision>53</cp:revision>
  <dcterms:created xsi:type="dcterms:W3CDTF">2017-03-31T19:57:35Z</dcterms:created>
  <dcterms:modified xsi:type="dcterms:W3CDTF">2018-04-17T09:56:29Z</dcterms:modified>
</cp:coreProperties>
</file>