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471" r:id="rId2"/>
    <p:sldId id="2536" r:id="rId3"/>
    <p:sldId id="2537" r:id="rId4"/>
    <p:sldId id="2538" r:id="rId5"/>
    <p:sldId id="2395" r:id="rId6"/>
    <p:sldId id="2526" r:id="rId7"/>
    <p:sldId id="2539" r:id="rId8"/>
    <p:sldId id="2540" r:id="rId9"/>
    <p:sldId id="2528" r:id="rId10"/>
    <p:sldId id="2529" r:id="rId11"/>
    <p:sldId id="2541" r:id="rId12"/>
    <p:sldId id="2534" r:id="rId13"/>
    <p:sldId id="2533" r:id="rId14"/>
    <p:sldId id="2517" r:id="rId15"/>
    <p:sldId id="2519" r:id="rId16"/>
    <p:sldId id="2524" r:id="rId17"/>
    <p:sldId id="2493"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92" autoAdjust="0"/>
  </p:normalViewPr>
  <p:slideViewPr>
    <p:cSldViewPr snapToGrid="0" snapToObjects="1">
      <p:cViewPr>
        <p:scale>
          <a:sx n="39" d="100"/>
          <a:sy n="39" d="100"/>
        </p:scale>
        <p:origin x="-282" y="156"/>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5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14</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6" y="2219143"/>
            <a:ext cx="11912061" cy="10987623"/>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Interpretation </a:t>
            </a:r>
            <a:r>
              <a:rPr lang="en-US" sz="2800" b="1" dirty="0">
                <a:solidFill>
                  <a:srgbClr val="7F7F7F"/>
                </a:solidFill>
                <a:latin typeface="Montserrat Light" charset="0"/>
                <a:ea typeface="Montserrat Light" charset="0"/>
                <a:cs typeface="Montserrat Light" charset="0"/>
              </a:rPr>
              <a:t>as a correlate of a </a:t>
            </a:r>
            <a:r>
              <a:rPr lang="en-US" sz="2800" b="1" dirty="0" smtClean="0">
                <a:solidFill>
                  <a:srgbClr val="7F7F7F"/>
                </a:solidFill>
                <a:latin typeface="Montserrat Light" charset="0"/>
                <a:ea typeface="Montserrat Light" charset="0"/>
                <a:cs typeface="Montserrat Light" charset="0"/>
              </a:rPr>
              <a:t>meaning</a:t>
            </a:r>
            <a:endParaRPr lang="cs-CZ" sz="2800" b="1" dirty="0" smtClean="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chapter on interpretation: overlap with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(Newton's Laws)</a:t>
            </a:r>
          </a:p>
          <a:p>
            <a:pPr>
              <a:lnSpc>
                <a:spcPct val="150000"/>
              </a:lnSpc>
            </a:pPr>
            <a:r>
              <a:rPr lang="en-US" sz="2800" dirty="0">
                <a:solidFill>
                  <a:srgbClr val="7F7F7F"/>
                </a:solidFill>
                <a:latin typeface="Montserrat Light" charset="0"/>
                <a:ea typeface="Montserrat Light" charset="0"/>
                <a:cs typeface="Montserrat Light" charset="0"/>
              </a:rPr>
              <a:t>For Danto, the existence of art depends on the interpretation that has a constitutive character: </a:t>
            </a:r>
          </a:p>
          <a:p>
            <a:pPr>
              <a:lnSpc>
                <a:spcPct val="150000"/>
              </a:lnSpc>
            </a:pPr>
            <a:r>
              <a:rPr lang="en-US" sz="2800" dirty="0">
                <a:solidFill>
                  <a:srgbClr val="7F7F7F"/>
                </a:solidFill>
                <a:latin typeface="Montserrat Light" charset="0"/>
                <a:ea typeface="Montserrat Light" charset="0"/>
                <a:cs typeface="Montserrat Light" charset="0"/>
              </a:rPr>
              <a:t>"An object o is then an artwork only under an interpretation I, where I is a sort of function that transfigures o into a work: I(o)=W. Then even if o is a perceptual constant, variations in I constitute different works." (Danto, 1981,125).  </a:t>
            </a:r>
          </a:p>
          <a:p>
            <a:pPr>
              <a:lnSpc>
                <a:spcPct val="150000"/>
              </a:lnSpc>
            </a:pPr>
            <a:r>
              <a:rPr lang="en-US" sz="2800" dirty="0">
                <a:solidFill>
                  <a:srgbClr val="7F7F7F"/>
                </a:solidFill>
                <a:latin typeface="Montserrat Light" charset="0"/>
                <a:ea typeface="Montserrat Light" charset="0"/>
                <a:cs typeface="Montserrat Light" charset="0"/>
              </a:rPr>
              <a:t>The interpretation of a particular artwork is not arbitrary but depends on a set of so-called artistic identifications.</a:t>
            </a:r>
          </a:p>
          <a:p>
            <a:pPr>
              <a:lnSpc>
                <a:spcPct val="150000"/>
              </a:lnSpc>
            </a:pPr>
            <a:r>
              <a:rPr lang="en-US" sz="2800" dirty="0">
                <a:solidFill>
                  <a:srgbClr val="7F7F7F"/>
                </a:solidFill>
                <a:latin typeface="Montserrat Light" charset="0"/>
                <a:ea typeface="Montserrat Light" charset="0"/>
                <a:cs typeface="Montserrat Light" charset="0"/>
              </a:rPr>
              <a:t>clues in the work itself and certain relevant aspects lying outside the work in the material sense: title, even </a:t>
            </a:r>
            <a:r>
              <a:rPr lang="en-US" sz="2800" dirty="0" smtClean="0">
                <a:solidFill>
                  <a:srgbClr val="7F7F7F"/>
                </a:solidFill>
                <a:latin typeface="Montserrat Light" charset="0"/>
                <a:ea typeface="Montserrat Light" charset="0"/>
                <a:cs typeface="Montserrat Light" charset="0"/>
              </a:rPr>
              <a:t>Untitled</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Pieter Bruegel  </a:t>
            </a:r>
            <a:r>
              <a:rPr lang="en-US" sz="2800" i="1" dirty="0">
                <a:solidFill>
                  <a:srgbClr val="7F7F7F"/>
                </a:solidFill>
                <a:latin typeface="Montserrat Light" charset="0"/>
                <a:ea typeface="Montserrat Light" charset="0"/>
                <a:cs typeface="Montserrat Light" charset="0"/>
              </a:rPr>
              <a:t>Landscape with the Fall of Icarus </a:t>
            </a:r>
            <a:r>
              <a:rPr lang="en-US" sz="2800" dirty="0">
                <a:solidFill>
                  <a:srgbClr val="7F7F7F"/>
                </a:solidFill>
                <a:latin typeface="Montserrat Light" charset="0"/>
                <a:ea typeface="Montserrat Light" charset="0"/>
                <a:cs typeface="Montserrat Light" charset="0"/>
              </a:rPr>
              <a:t>vs. </a:t>
            </a:r>
            <a:r>
              <a:rPr lang="en-US" sz="2800" i="1" dirty="0">
                <a:solidFill>
                  <a:srgbClr val="7F7F7F"/>
                </a:solidFill>
                <a:latin typeface="Montserrat Light" charset="0"/>
                <a:ea typeface="Montserrat Light" charset="0"/>
                <a:cs typeface="Montserrat Light" charset="0"/>
              </a:rPr>
              <a:t>A Plowman at the Sea</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80762" y="4386273"/>
            <a:ext cx="6624320" cy="4232940"/>
          </a:xfrm>
        </p:spPr>
      </p:pic>
    </p:spTree>
    <p:extLst>
      <p:ext uri="{BB962C8B-B14F-4D97-AF65-F5344CB8AC3E}">
        <p14:creationId xmlns:p14="http://schemas.microsoft.com/office/powerpoint/2010/main" val="235026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rázek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974" b="5974"/>
          <a:stretch>
            <a:fillRect/>
          </a:stretch>
        </p:blipFill>
        <p:spPr/>
      </p:pic>
    </p:spTree>
    <p:extLst>
      <p:ext uri="{BB962C8B-B14F-4D97-AF65-F5344CB8AC3E}">
        <p14:creationId xmlns:p14="http://schemas.microsoft.com/office/powerpoint/2010/main" val="36987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141293"/>
            <a:ext cx="11417791" cy="10987623"/>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a:t>
            </a:r>
            <a:r>
              <a:rPr lang="en-US" sz="2800" dirty="0">
                <a:solidFill>
                  <a:srgbClr val="7F7F7F"/>
                </a:solidFill>
                <a:latin typeface="Montserrat Light" charset="0"/>
                <a:ea typeface="Montserrat Light" charset="0"/>
                <a:cs typeface="Montserrat Light" charset="0"/>
              </a:rPr>
              <a:t>If the interpretations are what constitute works, there are no works without them and works are </a:t>
            </a:r>
            <a:r>
              <a:rPr lang="en-US" sz="2800" dirty="0" err="1">
                <a:solidFill>
                  <a:srgbClr val="7F7F7F"/>
                </a:solidFill>
                <a:latin typeface="Montserrat Light" charset="0"/>
                <a:ea typeface="Montserrat Light" charset="0"/>
                <a:cs typeface="Montserrat Light" charset="0"/>
              </a:rPr>
              <a:t>misconstituted</a:t>
            </a:r>
            <a:r>
              <a:rPr lang="en-US" sz="2800" dirty="0">
                <a:solidFill>
                  <a:srgbClr val="7F7F7F"/>
                </a:solidFill>
                <a:latin typeface="Montserrat Light" charset="0"/>
                <a:ea typeface="Montserrat Light" charset="0"/>
                <a:cs typeface="Montserrat Light" charset="0"/>
              </a:rPr>
              <a:t> when interpretation is wrong. And knowing the artist's interpretation is in effect identifying what he or she has made. The interpretation is not something outside the work: work and interpretation arise together in aesthetic consciousness. As interpretation is inseparable from work, it is inseparable from the artist if it is the artist's work." (Danto, 1986, 45</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r>
              <a:rPr lang="cs-CZ" sz="2800" dirty="0" smtClean="0">
                <a:solidFill>
                  <a:srgbClr val="7F7F7F"/>
                </a:solidFill>
                <a:latin typeface="Montserrat Light" charset="0"/>
                <a:ea typeface="Montserrat Light" charset="0"/>
                <a:cs typeface="Montserrat Light" charset="0"/>
              </a:rPr>
              <a:t>(</a:t>
            </a:r>
            <a:r>
              <a:rPr lang="cs-CZ" sz="2800" dirty="0" err="1" smtClean="0">
                <a:solidFill>
                  <a:srgbClr val="7F7F7F"/>
                </a:solidFill>
                <a:latin typeface="Montserrat Light" charset="0"/>
                <a:ea typeface="Montserrat Light" charset="0"/>
                <a:cs typeface="Montserrat Light" charset="0"/>
              </a:rPr>
              <a:t>Red</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Squares</a:t>
            </a:r>
            <a:r>
              <a:rPr lang="cs-CZ" sz="2800" dirty="0" smtClean="0">
                <a:solidFill>
                  <a:srgbClr val="7F7F7F"/>
                </a:solidFill>
                <a:latin typeface="Montserrat Light" charset="0"/>
                <a:ea typeface="Montserrat Light" charset="0"/>
                <a:cs typeface="Montserrat Light" charset="0"/>
              </a:rPr>
              <a:t>)</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task of art criticism: "The critic today occupies a double perspective, that of the artist and that of the viewer. The critic must recover what effect the art was to have upon the viewer ─ what meaning the artist meant to convey ─ and then how this meaning is to be read in the object in which it is embodied. I see my task [of criticism] as mediating between artist and viewer, helping the viewer grasp the meanings that were intended." (Danto, 2005, 18). </a:t>
            </a: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17238" y="2819985"/>
            <a:ext cx="7692390" cy="5280660"/>
          </a:xfrm>
        </p:spPr>
      </p:pic>
    </p:spTree>
    <p:extLst>
      <p:ext uri="{BB962C8B-B14F-4D97-AF65-F5344CB8AC3E}">
        <p14:creationId xmlns:p14="http://schemas.microsoft.com/office/powerpoint/2010/main" val="72333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7504" y="1551877"/>
            <a:ext cx="12183911" cy="12280285"/>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Metaphor</a:t>
            </a:r>
            <a:r>
              <a:rPr lang="en-US" sz="2800" b="1" dirty="0">
                <a:solidFill>
                  <a:srgbClr val="7F7F7F"/>
                </a:solidFill>
                <a:latin typeface="Montserrat Light" charset="0"/>
                <a:ea typeface="Montserrat Light" charset="0"/>
                <a:cs typeface="Montserrat Light" charset="0"/>
              </a:rPr>
              <a:t>, Expression and </a:t>
            </a:r>
            <a:r>
              <a:rPr lang="en-US" sz="2800" b="1" dirty="0" smtClean="0">
                <a:solidFill>
                  <a:srgbClr val="7F7F7F"/>
                </a:solidFill>
                <a:latin typeface="Montserrat Light" charset="0"/>
                <a:ea typeface="Montserrat Light" charset="0"/>
                <a:cs typeface="Montserrat Light" charset="0"/>
              </a:rPr>
              <a:t>Style</a:t>
            </a: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cs-CZ" sz="2800" dirty="0" err="1" smtClean="0">
                <a:solidFill>
                  <a:srgbClr val="7F7F7F"/>
                </a:solidFill>
                <a:latin typeface="Montserrat Light" charset="0"/>
                <a:ea typeface="Montserrat Light" charset="0"/>
                <a:cs typeface="Montserrat Light" charset="0"/>
              </a:rPr>
              <a:t>being</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about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something</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is</a:t>
            </a:r>
            <a:r>
              <a:rPr lang="cs-CZ" sz="2800" dirty="0" smtClean="0">
                <a:solidFill>
                  <a:srgbClr val="7F7F7F"/>
                </a:solidFill>
                <a:latin typeface="Montserrat Light" charset="0"/>
                <a:ea typeface="Montserrat Light" charset="0"/>
                <a:cs typeface="Montserrat Light" charset="0"/>
              </a:rPr>
              <a:t> not </a:t>
            </a:r>
            <a:r>
              <a:rPr lang="cs-CZ" sz="2800" dirty="0" err="1" smtClean="0">
                <a:solidFill>
                  <a:srgbClr val="7F7F7F"/>
                </a:solidFill>
                <a:latin typeface="Montserrat Light" charset="0"/>
                <a:ea typeface="Montserrat Light" charset="0"/>
                <a:cs typeface="Montserrat Light" charset="0"/>
              </a:rPr>
              <a:t>sufficient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for</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being</a:t>
            </a:r>
            <a:r>
              <a:rPr lang="cs-CZ" sz="2800" dirty="0" smtClean="0">
                <a:solidFill>
                  <a:srgbClr val="7F7F7F"/>
                </a:solidFill>
                <a:latin typeface="Montserrat Light" charset="0"/>
                <a:ea typeface="Montserrat Light" charset="0"/>
                <a:cs typeface="Montserrat Light" charset="0"/>
              </a:rPr>
              <a:t> art </a:t>
            </a: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"In seeking to differentiate artworks from other vehicles of representation which happen to resemble them and yet fail to enjoy their status, I introduced rhetoric, style and expression as concepts that might bring us closer than we might otherwise come to the definition of art. Of the three, I believe that the concept of expression is the most pertinent to the concept of art ─ that art is expression has after all passed for an intended definition of art ─ and this would be all the more true were the case that artworks, in addition to representing, express something about their subjects, when they have them." (p. 165</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"It is not enough for a rhetorician to demonstrate that a certain feeling ought to be felt, or that you ─ his audience ─ would be justified were you to feel it and perhaps unjustified in not feeling it: he is only worth his salt if he gets you to have that emotion and does not just tell you what you should be feeling. He must in some marvelous way engage the mind and make it move into the state he intends it to be in." (p. 169)</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487630" y="3210089"/>
            <a:ext cx="5068570" cy="7759700"/>
          </a:xfrm>
        </p:spPr>
      </p:pic>
    </p:spTree>
    <p:extLst>
      <p:ext uri="{BB962C8B-B14F-4D97-AF65-F5344CB8AC3E}">
        <p14:creationId xmlns:p14="http://schemas.microsoft.com/office/powerpoint/2010/main" val="87664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8402300"/>
          </a:xfrm>
          <a:prstGeom prst="rect">
            <a:avLst/>
          </a:prstGeom>
          <a:noFill/>
        </p:spPr>
        <p:txBody>
          <a:bodyPr wrap="square" rtlCol="0">
            <a:spAutoFit/>
          </a:bodyPr>
          <a:lstStyle/>
          <a:p>
            <a:pPr>
              <a:lnSpc>
                <a:spcPct val="150000"/>
              </a:lnSpc>
            </a:pPr>
            <a:endParaRPr lang="cs-CZ" sz="2800" b="1"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process of reconstruction requires at least a specific knowledge on the part of the audience</a:t>
            </a:r>
          </a:p>
          <a:p>
            <a:pPr>
              <a:lnSpc>
                <a:spcPct val="150000"/>
              </a:lnSpc>
            </a:pPr>
            <a:r>
              <a:rPr lang="en-US" sz="2800" dirty="0">
                <a:latin typeface="Montserrat Light" charset="0"/>
                <a:ea typeface="Montserrat Light" charset="0"/>
                <a:cs typeface="Montserrat Light" charset="0"/>
              </a:rPr>
              <a:t>Example: </a:t>
            </a:r>
          </a:p>
          <a:p>
            <a:pPr>
              <a:lnSpc>
                <a:spcPct val="150000"/>
              </a:lnSpc>
            </a:pPr>
            <a:r>
              <a:rPr lang="en-US" sz="2800" dirty="0">
                <a:latin typeface="Montserrat Light" charset="0"/>
                <a:ea typeface="Montserrat Light" charset="0"/>
                <a:cs typeface="Montserrat Light" charset="0"/>
              </a:rPr>
              <a:t>to be able to interpret (or recognize) this depiction as a representation of Napoleon, one has to know who Napoleon was as well as she has to have some knowledge of dressing rules on the Roman empire</a:t>
            </a:r>
          </a:p>
          <a:p>
            <a:pPr>
              <a:lnSpc>
                <a:spcPct val="150000"/>
              </a:lnSpc>
            </a:pPr>
            <a:r>
              <a:rPr lang="en-US" sz="2800" dirty="0">
                <a:latin typeface="Montserrat Light" charset="0"/>
                <a:ea typeface="Montserrat Light" charset="0"/>
                <a:cs typeface="Montserrat Light" charset="0"/>
              </a:rPr>
              <a:t>to get the point of the representation one has to grasp the tension and maybe connect it with Napoleon's ambitions to become the most significant emperor of his time</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164036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966075" y="3610759"/>
            <a:ext cx="9547951" cy="7166014"/>
          </a:xfrm>
        </p:spPr>
      </p:pic>
      <p:sp>
        <p:nvSpPr>
          <p:cNvPr id="11" name="TextBox 10"/>
          <p:cNvSpPr txBox="1"/>
          <p:nvPr/>
        </p:nvSpPr>
        <p:spPr>
          <a:xfrm>
            <a:off x="1260242" y="2145003"/>
            <a:ext cx="11763780" cy="10433625"/>
          </a:xfrm>
          <a:prstGeom prst="rect">
            <a:avLst/>
          </a:prstGeom>
          <a:noFill/>
        </p:spPr>
        <p:txBody>
          <a:bodyPr wrap="square" rtlCol="0">
            <a:spAutoFit/>
          </a:bodyPr>
          <a:lstStyle/>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r>
              <a:rPr lang="en-US" sz="2800" b="1" dirty="0">
                <a:solidFill>
                  <a:srgbClr val="7F7F7F"/>
                </a:solidFill>
                <a:latin typeface="Montserrat Light" charset="0"/>
                <a:ea typeface="Montserrat Light" charset="0"/>
                <a:cs typeface="Montserrat Light" charset="0"/>
              </a:rPr>
              <a:t>Noel </a:t>
            </a:r>
            <a:r>
              <a:rPr lang="en-US" sz="2800" b="1" dirty="0" smtClean="0">
                <a:solidFill>
                  <a:srgbClr val="7F7F7F"/>
                </a:solidFill>
                <a:latin typeface="Montserrat Light" charset="0"/>
                <a:ea typeface="Montserrat Light" charset="0"/>
                <a:cs typeface="Montserrat Light" charset="0"/>
              </a:rPr>
              <a:t>Carroll</a:t>
            </a: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Danto holds that something x is   an artwork if and only if:</a:t>
            </a:r>
          </a:p>
          <a:p>
            <a:pPr>
              <a:lnSpc>
                <a:spcPct val="150000"/>
              </a:lnSpc>
            </a:pPr>
            <a:r>
              <a:rPr lang="en-US" sz="2800" dirty="0">
                <a:solidFill>
                  <a:srgbClr val="7F7F7F"/>
                </a:solidFill>
                <a:latin typeface="Montserrat Light" charset="0"/>
                <a:ea typeface="Montserrat Light" charset="0"/>
                <a:cs typeface="Montserrat Light" charset="0"/>
              </a:rPr>
              <a:t>(1)	x has a subject (i.e. x is about something)</a:t>
            </a:r>
          </a:p>
          <a:p>
            <a:pPr>
              <a:lnSpc>
                <a:spcPct val="150000"/>
              </a:lnSpc>
            </a:pPr>
            <a:r>
              <a:rPr lang="en-US" sz="2800" dirty="0">
                <a:solidFill>
                  <a:srgbClr val="7F7F7F"/>
                </a:solidFill>
                <a:latin typeface="Montserrat Light" charset="0"/>
                <a:ea typeface="Montserrat Light" charset="0"/>
                <a:cs typeface="Montserrat Light" charset="0"/>
              </a:rPr>
              <a:t>(2)	about which x projects some attitude or (this may also be described as a matter of x having a style),</a:t>
            </a:r>
          </a:p>
          <a:p>
            <a:pPr>
              <a:lnSpc>
                <a:spcPct val="150000"/>
              </a:lnSpc>
            </a:pPr>
            <a:r>
              <a:rPr lang="en-US" sz="2800" dirty="0">
                <a:solidFill>
                  <a:srgbClr val="7F7F7F"/>
                </a:solidFill>
                <a:latin typeface="Montserrat Light" charset="0"/>
                <a:ea typeface="Montserrat Light" charset="0"/>
                <a:cs typeface="Montserrat Light" charset="0"/>
              </a:rPr>
              <a:t>(3)	by means of rhetorical ellipsis (generally metaphorical ellipsis),</a:t>
            </a:r>
          </a:p>
          <a:p>
            <a:pPr>
              <a:lnSpc>
                <a:spcPct val="150000"/>
              </a:lnSpc>
            </a:pPr>
            <a:r>
              <a:rPr lang="en-US" sz="2800" dirty="0">
                <a:solidFill>
                  <a:srgbClr val="7F7F7F"/>
                </a:solidFill>
                <a:latin typeface="Montserrat Light" charset="0"/>
                <a:ea typeface="Montserrat Light" charset="0"/>
                <a:cs typeface="Montserrat Light" charset="0"/>
              </a:rPr>
              <a:t>(4)	which ellipsis, in turn, engages audience participation in filling it what is missing (an operation which can also be called interpretation)</a:t>
            </a:r>
          </a:p>
          <a:p>
            <a:pPr>
              <a:lnSpc>
                <a:spcPct val="150000"/>
              </a:lnSpc>
            </a:pPr>
            <a:r>
              <a:rPr lang="en-US" sz="2800" dirty="0">
                <a:solidFill>
                  <a:srgbClr val="7F7F7F"/>
                </a:solidFill>
                <a:latin typeface="Montserrat Light" charset="0"/>
                <a:ea typeface="Montserrat Light" charset="0"/>
                <a:cs typeface="Montserrat Light" charset="0"/>
              </a:rPr>
              <a:t>where the works in question and the interpretations thereof require an art-historical context (which context is generally specified as a background of historically situated theory). </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cs-CZ" sz="2800" dirty="0" err="1" smtClean="0">
                <a:solidFill>
                  <a:srgbClr val="7F7F7F"/>
                </a:solidFill>
                <a:latin typeface="Montserrat Light" charset="0"/>
                <a:ea typeface="Montserrat Light" charset="0"/>
                <a:cs typeface="Montserrat Light" charset="0"/>
              </a:rPr>
              <a:t>Correct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Is</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really</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Danto´s</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version</a:t>
            </a:r>
            <a:r>
              <a:rPr lang="cs-CZ" sz="2800" smtClean="0">
                <a:solidFill>
                  <a:srgbClr val="7F7F7F"/>
                </a:solidFill>
                <a:latin typeface="Montserrat Light" charset="0"/>
                <a:ea typeface="Montserrat Light" charset="0"/>
                <a:cs typeface="Montserrat Light" charset="0"/>
              </a:rPr>
              <a:t>?</a:t>
            </a:r>
            <a:endParaRPr lang="en-US" sz="2800"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407497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62532" y="3250628"/>
            <a:ext cx="11417791" cy="3970318"/>
          </a:xfrm>
          <a:prstGeom prst="rect">
            <a:avLst/>
          </a:prstGeom>
          <a:noFill/>
        </p:spPr>
        <p:txBody>
          <a:bodyPr wrap="square" rtlCol="0">
            <a:spAutoFit/>
          </a:bodyPr>
          <a:lstStyle/>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Not only visual arts, Gorge Luis Borges: </a:t>
            </a:r>
            <a:r>
              <a:rPr lang="en-US" sz="2400" dirty="0" err="1">
                <a:solidFill>
                  <a:srgbClr val="7F7F7F"/>
                </a:solidFill>
                <a:latin typeface="Montserrat Light" charset="0"/>
                <a:ea typeface="Montserrat Light" charset="0"/>
                <a:cs typeface="Montserrat Light" charset="0"/>
              </a:rPr>
              <a:t>Piere</a:t>
            </a:r>
            <a:r>
              <a:rPr lang="en-US" sz="2400" dirty="0">
                <a:solidFill>
                  <a:srgbClr val="7F7F7F"/>
                </a:solidFill>
                <a:latin typeface="Montserrat Light" charset="0"/>
                <a:ea typeface="Montserrat Light" charset="0"/>
                <a:cs typeface="Montserrat Light" charset="0"/>
              </a:rPr>
              <a:t> Menard (literature) –fiction (thought experiment)</a:t>
            </a:r>
          </a:p>
          <a:p>
            <a:pPr>
              <a:lnSpc>
                <a:spcPct val="150000"/>
              </a:lnSpc>
            </a:pPr>
            <a:r>
              <a:rPr lang="en-US" sz="2400" dirty="0">
                <a:solidFill>
                  <a:srgbClr val="7F7F7F"/>
                </a:solidFill>
                <a:latin typeface="Montserrat Light" charset="0"/>
                <a:ea typeface="Montserrat Light" charset="0"/>
                <a:cs typeface="Montserrat Light" charset="0"/>
              </a:rPr>
              <a:t>Truman Capote In Cold Blood –a real case </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r>
              <a:rPr lang="en-US" sz="2400" dirty="0" smtClean="0">
                <a:solidFill>
                  <a:srgbClr val="7F7F7F"/>
                </a:solidFill>
                <a:latin typeface="Montserrat Light" charset="0"/>
                <a:ea typeface="Montserrat Light" charset="0"/>
                <a:cs typeface="Montserrat Light" charset="0"/>
              </a:rPr>
              <a:t>→</a:t>
            </a:r>
            <a:r>
              <a:rPr lang="cs-CZ" sz="2400" dirty="0" smtClean="0">
                <a:solidFill>
                  <a:srgbClr val="7F7F7F"/>
                </a:solidFill>
                <a:latin typeface="Montserrat Light" charset="0"/>
                <a:ea typeface="Montserrat Light" charset="0"/>
                <a:cs typeface="Montserrat Light" charset="0"/>
              </a:rPr>
              <a:t> </a:t>
            </a:r>
            <a:r>
              <a:rPr lang="cs-CZ" sz="2400" dirty="0" err="1" smtClean="0">
                <a:solidFill>
                  <a:srgbClr val="7F7F7F"/>
                </a:solidFill>
                <a:latin typeface="Montserrat Light" charset="0"/>
                <a:ea typeface="Montserrat Light" charset="0"/>
                <a:cs typeface="Montserrat Light" charset="0"/>
              </a:rPr>
              <a:t>general</a:t>
            </a:r>
            <a:r>
              <a:rPr lang="cs-CZ" sz="2400" dirty="0" smtClean="0">
                <a:solidFill>
                  <a:srgbClr val="7F7F7F"/>
                </a:solidFill>
                <a:latin typeface="Montserrat Light" charset="0"/>
                <a:ea typeface="Montserrat Light" charset="0"/>
                <a:cs typeface="Montserrat Light" charset="0"/>
              </a:rPr>
              <a:t> </a:t>
            </a:r>
            <a:r>
              <a:rPr lang="cs-CZ" sz="2400" dirty="0" err="1" smtClean="0">
                <a:solidFill>
                  <a:srgbClr val="7F7F7F"/>
                </a:solidFill>
                <a:latin typeface="Montserrat Light" charset="0"/>
                <a:ea typeface="Montserrat Light" charset="0"/>
                <a:cs typeface="Montserrat Light" charset="0"/>
              </a:rPr>
              <a:t>definition</a:t>
            </a:r>
            <a:r>
              <a:rPr lang="cs-CZ" sz="2400" dirty="0" smtClean="0">
                <a:solidFill>
                  <a:srgbClr val="7F7F7F"/>
                </a:solidFill>
                <a:latin typeface="Montserrat Light" charset="0"/>
                <a:ea typeface="Montserrat Light" charset="0"/>
                <a:cs typeface="Montserrat Light" charset="0"/>
              </a:rPr>
              <a:t> </a:t>
            </a:r>
            <a:r>
              <a:rPr lang="cs-CZ" sz="2400" dirty="0" err="1" smtClean="0">
                <a:solidFill>
                  <a:srgbClr val="7F7F7F"/>
                </a:solidFill>
                <a:latin typeface="Montserrat Light" charset="0"/>
                <a:ea typeface="Montserrat Light" charset="0"/>
                <a:cs typeface="Montserrat Light" charset="0"/>
              </a:rPr>
              <a:t>of</a:t>
            </a:r>
            <a:r>
              <a:rPr lang="cs-CZ" sz="2400" dirty="0" smtClean="0">
                <a:solidFill>
                  <a:srgbClr val="7F7F7F"/>
                </a:solidFill>
                <a:latin typeface="Montserrat Light" charset="0"/>
                <a:ea typeface="Montserrat Light" charset="0"/>
                <a:cs typeface="Montserrat Light" charset="0"/>
              </a:rPr>
              <a:t> art </a:t>
            </a:r>
            <a:endParaRPr lang="en-US"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764023" y="3068612"/>
            <a:ext cx="5957370" cy="9191371"/>
          </a:xfrm>
        </p:spPr>
      </p:pic>
    </p:spTree>
    <p:extLst>
      <p:ext uri="{BB962C8B-B14F-4D97-AF65-F5344CB8AC3E}">
        <p14:creationId xmlns:p14="http://schemas.microsoft.com/office/powerpoint/2010/main" val="50894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830997"/>
          </a:xfrm>
          <a:prstGeom prst="rect">
            <a:avLst/>
          </a:prstGeom>
          <a:noFill/>
        </p:spPr>
        <p:txBody>
          <a:bodyPr wrap="square" rtlCol="0">
            <a:spAutoFit/>
          </a:bodyPr>
          <a:lstStyle/>
          <a:p>
            <a:r>
              <a:rPr lang="cs-CZ" sz="4800" b="1" spc="600" dirty="0" smtClean="0">
                <a:solidFill>
                  <a:srgbClr val="000000"/>
                </a:solidFill>
                <a:latin typeface="Playfair Display SC" charset="0"/>
                <a:ea typeface="Playfair Display SC" charset="0"/>
                <a:cs typeface="Playfair Display SC" charset="0"/>
              </a:rPr>
              <a:t>Arthur C. </a:t>
            </a:r>
            <a:r>
              <a:rPr lang="cs-CZ" sz="4800" b="1" spc="600" dirty="0" err="1" smtClean="0">
                <a:solidFill>
                  <a:srgbClr val="000000"/>
                </a:solidFill>
                <a:latin typeface="Playfair Display SC" charset="0"/>
                <a:ea typeface="Playfair Display SC" charset="0"/>
                <a:cs typeface="Playfair Display SC" charset="0"/>
              </a:rPr>
              <a:t>Danto</a:t>
            </a:r>
            <a:r>
              <a:rPr lang="cs-CZ" sz="4800" b="1" spc="600" dirty="0" smtClean="0">
                <a:solidFill>
                  <a:srgbClr val="000000"/>
                </a:solidFill>
                <a:latin typeface="Playfair Display SC" charset="0"/>
                <a:ea typeface="Playfair Display SC" charset="0"/>
                <a:cs typeface="Playfair Display SC" charset="0"/>
              </a:rPr>
              <a:t> (1924-2013)</a:t>
            </a:r>
            <a:endParaRPr lang="en-US" sz="4800" b="1" spc="600" dirty="0">
              <a:solidFill>
                <a:srgbClr val="000000"/>
              </a:solidFill>
              <a:latin typeface="Playfair Display SC" charset="0"/>
              <a:ea typeface="Playfair Display SC" charset="0"/>
              <a:cs typeface="Playfair Display SC" charset="0"/>
            </a:endParaRPr>
          </a:p>
        </p:txBody>
      </p:sp>
      <p:sp>
        <p:nvSpPr>
          <p:cNvPr id="35" name="TextBox 34"/>
          <p:cNvSpPr txBox="1"/>
          <p:nvPr/>
        </p:nvSpPr>
        <p:spPr>
          <a:xfrm>
            <a:off x="10991397" y="5001024"/>
            <a:ext cx="11091363" cy="7478970"/>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1)	The </a:t>
            </a:r>
            <a:r>
              <a:rPr lang="en-US" sz="3200" dirty="0" err="1">
                <a:solidFill>
                  <a:srgbClr val="7F7F7F"/>
                </a:solidFill>
                <a:latin typeface="Montserrat Light" charset="0"/>
                <a:ea typeface="Montserrat Light" charset="0"/>
                <a:cs typeface="Montserrat Light" charset="0"/>
              </a:rPr>
              <a:t>Artworld</a:t>
            </a: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2)	George Dickie and IT</a:t>
            </a:r>
          </a:p>
          <a:p>
            <a:pPr>
              <a:lnSpc>
                <a:spcPct val="150000"/>
              </a:lnSpc>
            </a:pPr>
            <a:r>
              <a:rPr lang="en-US" sz="3200" dirty="0">
                <a:solidFill>
                  <a:srgbClr val="7F7F7F"/>
                </a:solidFill>
                <a:latin typeface="Montserrat Light" charset="0"/>
                <a:ea typeface="Montserrat Light" charset="0"/>
                <a:cs typeface="Montserrat Light" charset="0"/>
              </a:rPr>
              <a:t>3)	Danto</a:t>
            </a:r>
          </a:p>
          <a:p>
            <a:pPr>
              <a:lnSpc>
                <a:spcPct val="150000"/>
              </a:lnSpc>
            </a:pPr>
            <a:r>
              <a:rPr lang="en-US" sz="3200" dirty="0">
                <a:solidFill>
                  <a:srgbClr val="7F7F7F"/>
                </a:solidFill>
                <a:latin typeface="Montserrat Light" charset="0"/>
                <a:ea typeface="Montserrat Light" charset="0"/>
                <a:cs typeface="Montserrat Light" charset="0"/>
              </a:rPr>
              <a:t>The chronology is not accidental; it reflects the historical development of the problem of defining art. It is necessary to be familiar with The </a:t>
            </a:r>
            <a:r>
              <a:rPr lang="en-US" sz="3200" dirty="0" err="1">
                <a:solidFill>
                  <a:srgbClr val="7F7F7F"/>
                </a:solidFill>
                <a:latin typeface="Montserrat Light" charset="0"/>
                <a:ea typeface="Montserrat Light" charset="0"/>
                <a:cs typeface="Montserrat Light" charset="0"/>
              </a:rPr>
              <a:t>Artworld</a:t>
            </a:r>
            <a:r>
              <a:rPr lang="en-US" sz="3200" dirty="0">
                <a:solidFill>
                  <a:srgbClr val="7F7F7F"/>
                </a:solidFill>
                <a:latin typeface="Montserrat Light" charset="0"/>
                <a:ea typeface="Montserrat Light" charset="0"/>
                <a:cs typeface="Montserrat Light" charset="0"/>
              </a:rPr>
              <a:t> to get the idea of IT and to know IT to be able to follow Danto.</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p:txBody>
      </p:sp>
      <p:sp>
        <p:nvSpPr>
          <p:cNvPr id="11" name="TextBox 10"/>
          <p:cNvSpPr txBox="1"/>
          <p:nvPr/>
        </p:nvSpPr>
        <p:spPr>
          <a:xfrm>
            <a:off x="17072157" y="5001024"/>
            <a:ext cx="5010603" cy="1754326"/>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049" r="7049"/>
          <a:stretch>
            <a:fillRect/>
          </a:stretch>
        </p:blipFill>
        <p:spPr/>
      </p:pic>
    </p:spTree>
    <p:extLst>
      <p:ext uri="{BB962C8B-B14F-4D97-AF65-F5344CB8AC3E}">
        <p14:creationId xmlns:p14="http://schemas.microsoft.com/office/powerpoint/2010/main" val="213121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74639" y="2466276"/>
            <a:ext cx="11318939" cy="9602629"/>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Dickie's IT as a starting point of </a:t>
            </a:r>
            <a:r>
              <a:rPr lang="en-US" sz="2800" i="1" dirty="0" err="1" smtClean="0">
                <a:solidFill>
                  <a:srgbClr val="7F7F7F"/>
                </a:solidFill>
                <a:latin typeface="Montserrat Light" charset="0"/>
                <a:ea typeface="Montserrat Light" charset="0"/>
                <a:cs typeface="Montserrat Light" charset="0"/>
              </a:rPr>
              <a:t>TofC</a:t>
            </a:r>
            <a:endParaRPr lang="cs-CZ" sz="2800" i="1"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(speaking about the reception of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"So it might have slumbered in a back number of the sepulchral </a:t>
            </a:r>
            <a:r>
              <a:rPr lang="en-US" sz="2800" i="1" dirty="0">
                <a:solidFill>
                  <a:srgbClr val="7F7F7F"/>
                </a:solidFill>
                <a:latin typeface="Montserrat Light" charset="0"/>
                <a:ea typeface="Montserrat Light" charset="0"/>
                <a:cs typeface="Montserrat Light" charset="0"/>
              </a:rPr>
              <a:t>Journal of Philosophy </a:t>
            </a:r>
            <a:r>
              <a:rPr lang="en-US" sz="2800" dirty="0">
                <a:solidFill>
                  <a:srgbClr val="7F7F7F"/>
                </a:solidFill>
                <a:latin typeface="Montserrat Light" charset="0"/>
                <a:ea typeface="Montserrat Light" charset="0"/>
                <a:cs typeface="Montserrat Light" charset="0"/>
              </a:rPr>
              <a:t>were it not discovered by two enterprising philosophers, Richard </a:t>
            </a:r>
            <a:r>
              <a:rPr lang="en-US" sz="2800" dirty="0" err="1">
                <a:solidFill>
                  <a:srgbClr val="7F7F7F"/>
                </a:solidFill>
                <a:latin typeface="Montserrat Light" charset="0"/>
                <a:ea typeface="Montserrat Light" charset="0"/>
                <a:cs typeface="Montserrat Light" charset="0"/>
              </a:rPr>
              <a:t>Sclafani</a:t>
            </a:r>
            <a:r>
              <a:rPr lang="en-US" sz="2800" dirty="0">
                <a:solidFill>
                  <a:srgbClr val="7F7F7F"/>
                </a:solidFill>
                <a:latin typeface="Montserrat Light" charset="0"/>
                <a:ea typeface="Montserrat Light" charset="0"/>
                <a:cs typeface="Montserrat Light" charset="0"/>
              </a:rPr>
              <a:t> and George Dickie, who gave it modest fame. I am very grateful to them, and additionally grateful to those who have erected something called the Institutional Theory of Art on the analysis of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even if the theory itself is quite alien to anything I believe: one's children do not always come out as intended. I nevertheless, in classical oedipal fashion, must do battle with my offspring, for I do not believe that the philosophy of art should yield herself to him I am said to have fathered." </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03618" y="4035831"/>
            <a:ext cx="6183304" cy="5482852"/>
          </a:xfrm>
        </p:spPr>
      </p:pic>
    </p:spTree>
    <p:extLst>
      <p:ext uri="{BB962C8B-B14F-4D97-AF65-F5344CB8AC3E}">
        <p14:creationId xmlns:p14="http://schemas.microsoft.com/office/powerpoint/2010/main" val="1567398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5" y="4280310"/>
            <a:ext cx="12480471" cy="8956298"/>
          </a:xfrm>
          <a:prstGeom prst="rect">
            <a:avLst/>
          </a:prstGeom>
          <a:noFill/>
        </p:spPr>
        <p:txBody>
          <a:bodyPr wrap="square" rtlCol="0">
            <a:spAutoFit/>
          </a:bodyPr>
          <a:lstStyle/>
          <a:p>
            <a:pPr>
              <a:lnSpc>
                <a:spcPct val="150000"/>
              </a:lnSpc>
            </a:pPr>
            <a:r>
              <a:rPr lang="cs-CZ" sz="2800" b="1" dirty="0" err="1">
                <a:solidFill>
                  <a:srgbClr val="7F7F7F"/>
                </a:solidFill>
                <a:latin typeface="Montserrat Light" charset="0"/>
                <a:ea typeface="Montserrat Light" charset="0"/>
                <a:cs typeface="Montserrat Light" charset="0"/>
              </a:rPr>
              <a:t>Institutional</a:t>
            </a:r>
            <a:r>
              <a:rPr lang="cs-CZ" sz="2800" b="1" dirty="0">
                <a:solidFill>
                  <a:srgbClr val="7F7F7F"/>
                </a:solidFill>
                <a:latin typeface="Montserrat Light" charset="0"/>
                <a:ea typeface="Montserrat Light" charset="0"/>
                <a:cs typeface="Montserrat Light" charset="0"/>
              </a:rPr>
              <a:t> </a:t>
            </a:r>
            <a:r>
              <a:rPr lang="cs-CZ" sz="2800" b="1" dirty="0" err="1">
                <a:solidFill>
                  <a:srgbClr val="7F7F7F"/>
                </a:solidFill>
                <a:latin typeface="Montserrat Light" charset="0"/>
                <a:ea typeface="Montserrat Light" charset="0"/>
                <a:cs typeface="Montserrat Light" charset="0"/>
              </a:rPr>
              <a:t>Theory</a:t>
            </a:r>
            <a:r>
              <a:rPr lang="cs-CZ" sz="2800" b="1" dirty="0">
                <a:solidFill>
                  <a:srgbClr val="7F7F7F"/>
                </a:solidFill>
                <a:latin typeface="Montserrat Light" charset="0"/>
                <a:ea typeface="Montserrat Light" charset="0"/>
                <a:cs typeface="Montserrat Light" charset="0"/>
              </a:rPr>
              <a:t> </a:t>
            </a:r>
            <a:r>
              <a:rPr lang="cs-CZ" sz="2800" b="1" dirty="0" err="1">
                <a:solidFill>
                  <a:srgbClr val="7F7F7F"/>
                </a:solidFill>
                <a:latin typeface="Montserrat Light" charset="0"/>
                <a:ea typeface="Montserrat Light" charset="0"/>
                <a:cs typeface="Montserrat Light" charset="0"/>
              </a:rPr>
              <a:t>of</a:t>
            </a:r>
            <a:r>
              <a:rPr lang="cs-CZ" sz="2800" b="1" dirty="0">
                <a:solidFill>
                  <a:srgbClr val="7F7F7F"/>
                </a:solidFill>
                <a:latin typeface="Montserrat Light" charset="0"/>
                <a:ea typeface="Montserrat Light" charset="0"/>
                <a:cs typeface="Montserrat Light" charset="0"/>
              </a:rPr>
              <a:t> Art</a:t>
            </a:r>
          </a:p>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A </a:t>
            </a:r>
            <a:r>
              <a:rPr lang="en-US" sz="2800" dirty="0">
                <a:solidFill>
                  <a:srgbClr val="7F7F7F"/>
                </a:solidFill>
                <a:latin typeface="Montserrat Light" charset="0"/>
                <a:ea typeface="Montserrat Light" charset="0"/>
                <a:cs typeface="Montserrat Light" charset="0"/>
              </a:rPr>
              <a:t>work of art in the classificatory sense is (1) an artifact (2) a set of the </a:t>
            </a:r>
            <a:r>
              <a:rPr lang="en-US" sz="2800" dirty="0" smtClean="0">
                <a:solidFill>
                  <a:srgbClr val="7F7F7F"/>
                </a:solidFill>
                <a:latin typeface="Montserrat Light" charset="0"/>
                <a:ea typeface="Montserrat Light" charset="0"/>
                <a:cs typeface="Montserrat Light" charset="0"/>
              </a:rPr>
              <a:t>aspect</a:t>
            </a:r>
            <a:r>
              <a:rPr lang="cs-CZ" sz="2800" dirty="0" smtClean="0">
                <a:solidFill>
                  <a:srgbClr val="7F7F7F"/>
                </a:solidFill>
                <a:latin typeface="Montserrat Light" charset="0"/>
                <a:ea typeface="Montserrat Light" charset="0"/>
                <a:cs typeface="Montserrat Light" charset="0"/>
              </a:rPr>
              <a:t>s</a:t>
            </a: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of which has had conferred upon it the status of candidate for appreciation by some person or persons acting on behalf of a certain social institution (the </a:t>
            </a:r>
            <a:r>
              <a:rPr lang="en-US" sz="2800" dirty="0" err="1">
                <a:solidFill>
                  <a:srgbClr val="7F7F7F"/>
                </a:solidFill>
                <a:latin typeface="Montserrat Light" charset="0"/>
                <a:ea typeface="Montserrat Light" charset="0"/>
                <a:cs typeface="Montserrat Light" charset="0"/>
              </a:rPr>
              <a:t>artworld</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Definition:</a:t>
            </a:r>
          </a:p>
          <a:p>
            <a:pPr>
              <a:lnSpc>
                <a:spcPct val="150000"/>
              </a:lnSpc>
            </a:pPr>
            <a:r>
              <a:rPr lang="en-US" sz="2800" dirty="0">
                <a:solidFill>
                  <a:srgbClr val="7F7F7F"/>
                </a:solidFill>
                <a:latin typeface="Montserrat Light" charset="0"/>
                <a:ea typeface="Montserrat Light" charset="0"/>
                <a:cs typeface="Montserrat Light" charset="0"/>
              </a:rPr>
              <a:t>As a whole → singular conditions:</a:t>
            </a:r>
          </a:p>
          <a:p>
            <a:pPr>
              <a:lnSpc>
                <a:spcPct val="150000"/>
              </a:lnSpc>
            </a:pPr>
            <a:r>
              <a:rPr lang="en-US" sz="2800" dirty="0">
                <a:solidFill>
                  <a:srgbClr val="7F7F7F"/>
                </a:solidFill>
                <a:latin typeface="Montserrat Light" charset="0"/>
                <a:ea typeface="Montserrat Light" charset="0"/>
                <a:cs typeface="Montserrat Light" charset="0"/>
              </a:rPr>
              <a:t>Two defining conditions, but the second one consist of four parts</a:t>
            </a:r>
          </a:p>
          <a:p>
            <a:pPr>
              <a:lnSpc>
                <a:spcPct val="150000"/>
              </a:lnSpc>
            </a:pPr>
            <a:r>
              <a:rPr lang="en-US" sz="2800" dirty="0">
                <a:solidFill>
                  <a:srgbClr val="7F7F7F"/>
                </a:solidFill>
                <a:latin typeface="Montserrat Light" charset="0"/>
                <a:ea typeface="Montserrat Light" charset="0"/>
                <a:cs typeface="Montserrat Light" charset="0"/>
              </a:rPr>
              <a:t>1)	Artefact = something manmade (understandable) (piece of music vs CD</a:t>
            </a:r>
            <a:r>
              <a:rPr lang="en-US" sz="2800" b="1" dirty="0">
                <a:solidFill>
                  <a:srgbClr val="7F7F7F"/>
                </a:solidFill>
                <a:latin typeface="Montserrat Light" charset="0"/>
                <a:ea typeface="Montserrat Light" charset="0"/>
                <a:cs typeface="Montserrat Light" charset="0"/>
              </a:rPr>
              <a:t>)</a:t>
            </a:r>
          </a:p>
          <a:p>
            <a:pPr>
              <a:lnSpc>
                <a:spcPct val="150000"/>
              </a:lnSpc>
            </a:pPr>
            <a:endParaRPr lang="cs-CZ" sz="2400" b="1" dirty="0" smtClean="0">
              <a:solidFill>
                <a:srgbClr val="7F7F7F"/>
              </a:solidFill>
              <a:latin typeface="Montserrat Light" charset="0"/>
              <a:ea typeface="Montserrat Light" charset="0"/>
              <a:cs typeface="Montserrat Light" charset="0"/>
            </a:endParaRP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321941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68496" y="3122366"/>
            <a:ext cx="8872504" cy="8309967"/>
          </a:xfrm>
          <a:prstGeom prst="rect">
            <a:avLst/>
          </a:prstGeom>
          <a:noFill/>
        </p:spPr>
        <p:txBody>
          <a:bodyPr wrap="square" rtlCol="0">
            <a:spAutoFit/>
          </a:bodyPr>
          <a:lstStyle/>
          <a:p>
            <a:pPr>
              <a:lnSpc>
                <a:spcPct val="150000"/>
              </a:lnSpc>
            </a:pPr>
            <a:r>
              <a:rPr lang="en-US" sz="2800" i="1" dirty="0" smtClean="0">
                <a:latin typeface="Montserrat Light" charset="0"/>
                <a:ea typeface="Montserrat Light" charset="0"/>
                <a:cs typeface="Montserrat Light" charset="0"/>
              </a:rPr>
              <a:t>Transfiguration </a:t>
            </a:r>
            <a:r>
              <a:rPr lang="en-US" sz="2800" i="1" dirty="0">
                <a:latin typeface="Montserrat Light" charset="0"/>
                <a:ea typeface="Montserrat Light" charset="0"/>
                <a:cs typeface="Montserrat Light" charset="0"/>
              </a:rPr>
              <a:t>of the </a:t>
            </a:r>
            <a:r>
              <a:rPr lang="en-US" sz="2800" i="1" dirty="0" smtClean="0">
                <a:latin typeface="Montserrat Light" charset="0"/>
                <a:ea typeface="Montserrat Light" charset="0"/>
                <a:cs typeface="Montserrat Light" charset="0"/>
              </a:rPr>
              <a:t>Commonplace</a:t>
            </a:r>
            <a:endParaRPr lang="cs-CZ" sz="2800" i="1"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 dense  and  inspiring book; not the only ontology of art but a more general reflection of the contemporary state of philosophy of art (reaction on Goodman's Languages of Art, anti-essentialism, etc</a:t>
            </a:r>
            <a:r>
              <a:rPr lang="en-US" sz="2800" dirty="0" smtClean="0">
                <a:latin typeface="Montserrat Light" charset="0"/>
                <a:ea typeface="Montserrat Light" charset="0"/>
                <a:cs typeface="Montserrat Light" charset="0"/>
              </a:rPr>
              <a:t>.)</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No real definition (in necessary and sufficient conditions)</a:t>
            </a:r>
          </a:p>
          <a:p>
            <a:pPr>
              <a:lnSpc>
                <a:spcPct val="150000"/>
              </a:lnSpc>
            </a:pPr>
            <a:r>
              <a:rPr lang="en-US" sz="2800" dirty="0">
                <a:latin typeface="Montserrat Light" charset="0"/>
                <a:ea typeface="Montserrat Light" charset="0"/>
                <a:cs typeface="Montserrat Light" charset="0"/>
              </a:rPr>
              <a:t>The structure of the lecture:</a:t>
            </a:r>
          </a:p>
          <a:p>
            <a:pPr>
              <a:lnSpc>
                <a:spcPct val="150000"/>
              </a:lnSpc>
            </a:pPr>
            <a:r>
              <a:rPr lang="en-US" sz="2800" dirty="0">
                <a:latin typeface="Montserrat Light" charset="0"/>
                <a:ea typeface="Montserrat Light" charset="0"/>
                <a:cs typeface="Montserrat Light" charset="0"/>
              </a:rPr>
              <a:t>1)	Danto</a:t>
            </a:r>
          </a:p>
          <a:p>
            <a:pPr>
              <a:lnSpc>
                <a:spcPct val="150000"/>
              </a:lnSpc>
            </a:pPr>
            <a:r>
              <a:rPr lang="en-US" sz="2800" dirty="0">
                <a:latin typeface="Montserrat Light" charset="0"/>
                <a:ea typeface="Montserrat Light" charset="0"/>
                <a:cs typeface="Montserrat Light" charset="0"/>
              </a:rPr>
              <a:t>2)	Noel Carroll</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232292" y="2637714"/>
            <a:ext cx="12947650" cy="8624805"/>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60240" y="1664269"/>
            <a:ext cx="11862636" cy="11633954"/>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as follows: </a:t>
            </a:r>
          </a:p>
          <a:p>
            <a:pPr>
              <a:lnSpc>
                <a:spcPct val="150000"/>
              </a:lnSpc>
            </a:pPr>
            <a:r>
              <a:rPr lang="en-US" sz="2800" dirty="0">
                <a:solidFill>
                  <a:srgbClr val="7F7F7F"/>
                </a:solidFill>
                <a:latin typeface="Montserrat Light" charset="0"/>
                <a:ea typeface="Montserrat Light" charset="0"/>
                <a:cs typeface="Montserrat Light" charset="0"/>
              </a:rPr>
              <a:t>Does aesthetics contribute to the definition of art?</a:t>
            </a:r>
          </a:p>
          <a:p>
            <a:pPr>
              <a:lnSpc>
                <a:spcPct val="150000"/>
              </a:lnSpc>
            </a:pPr>
            <a:r>
              <a:rPr lang="en-US" sz="2800" dirty="0">
                <a:solidFill>
                  <a:srgbClr val="7F7F7F"/>
                </a:solidFill>
                <a:latin typeface="Montserrat Light" charset="0"/>
                <a:ea typeface="Montserrat Light" charset="0"/>
                <a:cs typeface="Montserrat Light" charset="0"/>
              </a:rPr>
              <a:t>Why is art a philosophical topic? Why does the philosophy of art exist?</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Ad1) the problem is ill formulated; even if the aesthetic was relevant, the aesthetic attitude has a general validity, it cannot serve as a defining criterion</a:t>
            </a:r>
          </a:p>
          <a:p>
            <a:pPr>
              <a:lnSpc>
                <a:spcPct val="150000"/>
              </a:lnSpc>
            </a:pPr>
            <a:r>
              <a:rPr lang="en-US" sz="2800" dirty="0">
                <a:solidFill>
                  <a:srgbClr val="7F7F7F"/>
                </a:solidFill>
                <a:latin typeface="Montserrat Light" charset="0"/>
                <a:ea typeface="Montserrat Light" charset="0"/>
                <a:cs typeface="Montserrat Light" charset="0"/>
              </a:rPr>
              <a:t>Or also if art was closely tied to aesthetic attitude, in that artwork was an object which is appropriately grasped through the process of contemplation, we need the definition first</a:t>
            </a:r>
          </a:p>
          <a:p>
            <a:pPr>
              <a:lnSpc>
                <a:spcPct val="150000"/>
              </a:lnSpc>
            </a:pPr>
            <a:r>
              <a:rPr lang="en-US" sz="2800" dirty="0">
                <a:solidFill>
                  <a:srgbClr val="7F7F7F"/>
                </a:solidFill>
                <a:latin typeface="Montserrat Light" charset="0"/>
                <a:ea typeface="Montserrat Light" charset="0"/>
                <a:cs typeface="Montserrat Light" charset="0"/>
              </a:rPr>
              <a:t>Ad2) philosophy and art go hand in hand because they both presuppose a conscious relationship towards reality;</a:t>
            </a:r>
          </a:p>
          <a:p>
            <a:pPr>
              <a:lnSpc>
                <a:spcPct val="150000"/>
              </a:lnSpc>
            </a:pPr>
            <a:r>
              <a:rPr lang="en-US" sz="2800" dirty="0">
                <a:solidFill>
                  <a:srgbClr val="7F7F7F"/>
                </a:solidFill>
                <a:latin typeface="Montserrat Light" charset="0"/>
                <a:ea typeface="Montserrat Light" charset="0"/>
                <a:cs typeface="Montserrat Light" charset="0"/>
              </a:rPr>
              <a:t>One has to be (consciously) aware of reality as contrasting with appearance, illusion, art or dreams </a:t>
            </a:r>
          </a:p>
          <a:p>
            <a:pPr>
              <a:lnSpc>
                <a:spcPct val="150000"/>
              </a:lnSpc>
            </a:pPr>
            <a:r>
              <a:rPr lang="en-US" sz="2800" dirty="0">
                <a:solidFill>
                  <a:srgbClr val="7F7F7F"/>
                </a:solidFill>
                <a:latin typeface="Montserrat Light" charset="0"/>
                <a:ea typeface="Montserrat Light" charset="0"/>
                <a:cs typeface="Montserrat Light" charset="0"/>
              </a:rPr>
              <a:t>Without this knowledge, the question about the definition of art cannot arise</a:t>
            </a:r>
          </a:p>
          <a:p>
            <a:pPr>
              <a:lnSpc>
                <a:spcPct val="150000"/>
              </a:lnSpc>
            </a:pPr>
            <a:r>
              <a:rPr lang="en-US" sz="2800" dirty="0">
                <a:solidFill>
                  <a:srgbClr val="7F7F7F"/>
                </a:solidFill>
                <a:latin typeface="Montserrat Light" charset="0"/>
                <a:ea typeface="Montserrat Light" charset="0"/>
                <a:cs typeface="Montserrat Light" charset="0"/>
              </a:rPr>
              <a:t>Crucial for defining art, since some artworks are real things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99114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1305102"/>
            <a:ext cx="11424938" cy="12649617"/>
          </a:xfrm>
          <a:prstGeom prst="rect">
            <a:avLst/>
          </a:prstGeom>
          <a:noFill/>
        </p:spPr>
        <p:txBody>
          <a:bodyPr wrap="square" rtlCol="0">
            <a:spAutoFit/>
          </a:bodyPr>
          <a:lstStyle/>
          <a:p>
            <a:pPr>
              <a:lnSpc>
                <a:spcPct val="150000"/>
              </a:lnSpc>
            </a:pPr>
            <a:r>
              <a:rPr lang="cs-CZ" sz="2800" dirty="0" err="1" smtClean="0">
                <a:latin typeface="Montserrat Light" charset="0"/>
                <a:ea typeface="Montserrat Light" charset="0"/>
                <a:cs typeface="Montserrat Light" charset="0"/>
              </a:rPr>
              <a:t>The</a:t>
            </a:r>
            <a:r>
              <a:rPr lang="cs-CZ" sz="2800" dirty="0" smtClean="0">
                <a:latin typeface="Montserrat Light" charset="0"/>
                <a:ea typeface="Montserrat Light" charset="0"/>
                <a:cs typeface="Montserrat Light" charset="0"/>
              </a:rPr>
              <a:t> </a:t>
            </a:r>
            <a:r>
              <a:rPr lang="cs-CZ" sz="2800" dirty="0" err="1" smtClean="0">
                <a:latin typeface="Montserrat Light" charset="0"/>
                <a:ea typeface="Montserrat Light" charset="0"/>
                <a:cs typeface="Montserrat Light" charset="0"/>
              </a:rPr>
              <a:t>Artworld</a:t>
            </a:r>
            <a:endParaRPr lang="cs-CZ" sz="2800" dirty="0" smtClean="0">
              <a:latin typeface="Montserrat Light" charset="0"/>
              <a:ea typeface="Montserrat Light" charset="0"/>
              <a:cs typeface="Montserrat Light" charset="0"/>
            </a:endParaRPr>
          </a:p>
          <a:p>
            <a:pPr>
              <a:lnSpc>
                <a:spcPct val="150000"/>
              </a:lnSpc>
            </a:pPr>
            <a:r>
              <a:rPr lang="en-US" sz="2800" dirty="0" smtClean="0">
                <a:latin typeface="Montserrat Light" charset="0"/>
                <a:ea typeface="Montserrat Light" charset="0"/>
                <a:cs typeface="Montserrat Light" charset="0"/>
              </a:rPr>
              <a:t>There </a:t>
            </a:r>
            <a:r>
              <a:rPr lang="en-US" sz="2800" dirty="0">
                <a:latin typeface="Montserrat Light" charset="0"/>
                <a:ea typeface="Montserrat Light" charset="0"/>
                <a:cs typeface="Montserrat Light" charset="0"/>
              </a:rPr>
              <a:t>exist similar examples  (indiscernible cases) in art history: Andy Warhol and </a:t>
            </a:r>
            <a:r>
              <a:rPr lang="en-US" sz="2800" dirty="0" err="1">
                <a:latin typeface="Montserrat Light" charset="0"/>
                <a:ea typeface="Montserrat Light" charset="0"/>
                <a:cs typeface="Montserrat Light" charset="0"/>
              </a:rPr>
              <a:t>Brillo</a:t>
            </a:r>
            <a:r>
              <a:rPr lang="en-US" sz="2800" dirty="0">
                <a:latin typeface="Montserrat Light" charset="0"/>
                <a:ea typeface="Montserrat Light" charset="0"/>
                <a:cs typeface="Montserrat Light" charset="0"/>
              </a:rPr>
              <a:t> </a:t>
            </a:r>
            <a:r>
              <a:rPr lang="en-US" sz="2800" dirty="0" smtClean="0">
                <a:latin typeface="Montserrat Light" charset="0"/>
                <a:ea typeface="Montserrat Light" charset="0"/>
                <a:cs typeface="Montserrat Light" charset="0"/>
              </a:rPr>
              <a:t>Boxes</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t>
            </a:r>
            <a:r>
              <a:rPr lang="en-US" sz="2400" dirty="0">
                <a:latin typeface="Montserrat Light" charset="0"/>
                <a:ea typeface="Montserrat Light" charset="0"/>
                <a:cs typeface="Montserrat Light" charset="0"/>
              </a:rPr>
              <a:t>Mr. Andy Warhol, the Pop artist, displays facsimiles of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cartons, piled high, in neat stacks, as in the stockroom of the supermarket. They happen to be of wood, painted to look like cardboard, and why not? To paraphrase the critic of the Times, if one may make the facsimile of a human being out of bronze, why not the facsimile of a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carton out of plywood? The cost of these boxes happens to be 2 x lo3 that of their homely counterparts in real life-a differential hardly ascribable to their advantage in durability. In fact the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people might, at some slight increase in cost, make their boxes out of plywood without these becoming artworks, and Warhol might make his out of cardboard without their ceasing to be art. So we may forget questions of intrinsic value, and ask why the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people cannot manufacture art and why Warhol cannot but make artworks</a:t>
            </a:r>
            <a:r>
              <a:rPr lang="en-US" sz="2800" dirty="0">
                <a:latin typeface="Montserrat Light" charset="0"/>
                <a:ea typeface="Montserrat Light" charset="0"/>
                <a:cs typeface="Montserrat Light" charset="0"/>
              </a:rPr>
              <a:t>.“ (p. 580)</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fundamental question is, why it is art? What explains the difference?</a:t>
            </a:r>
          </a:p>
          <a:p>
            <a:pPr>
              <a:lnSpc>
                <a:spcPct val="150000"/>
              </a:lnSpc>
            </a:pPr>
            <a:r>
              <a:rPr lang="en-US" sz="2800" dirty="0">
                <a:latin typeface="Montserrat Light" charset="0"/>
                <a:ea typeface="Montserrat Light" charset="0"/>
                <a:cs typeface="Montserrat Light" charset="0"/>
              </a:rPr>
              <a:t>Indiscernibility </a:t>
            </a:r>
            <a:r>
              <a:rPr lang="en-US" sz="2800" dirty="0" smtClean="0">
                <a:latin typeface="Montserrat Light" charset="0"/>
                <a:ea typeface="Montserrat Light" charset="0"/>
                <a:cs typeface="Montserrat Light" charset="0"/>
              </a:rPr>
              <a:t>a</a:t>
            </a:r>
            <a:r>
              <a:rPr lang="cs-CZ" sz="2800" dirty="0" smtClean="0">
                <a:latin typeface="Montserrat Light" charset="0"/>
                <a:ea typeface="Montserrat Light" charset="0"/>
                <a:cs typeface="Montserrat Light" charset="0"/>
              </a:rPr>
              <a:t>s</a:t>
            </a:r>
            <a:r>
              <a:rPr lang="en-US" sz="2800" dirty="0" smtClean="0">
                <a:latin typeface="Montserrat Light" charset="0"/>
                <a:ea typeface="Montserrat Light" charset="0"/>
                <a:cs typeface="Montserrat Light" charset="0"/>
              </a:rPr>
              <a:t> t</a:t>
            </a:r>
            <a:r>
              <a:rPr lang="cs-CZ" sz="2800" dirty="0" smtClean="0">
                <a:latin typeface="Montserrat Light" charset="0"/>
                <a:ea typeface="Montserrat Light" charset="0"/>
                <a:cs typeface="Montserrat Light" charset="0"/>
              </a:rPr>
              <a:t>h</a:t>
            </a:r>
            <a:r>
              <a:rPr lang="en-US" sz="2800" dirty="0" smtClean="0">
                <a:latin typeface="Montserrat Light" charset="0"/>
                <a:ea typeface="Montserrat Light" charset="0"/>
                <a:cs typeface="Montserrat Light" charset="0"/>
              </a:rPr>
              <a:t>e </a:t>
            </a:r>
            <a:r>
              <a:rPr lang="en-US" sz="2800" dirty="0">
                <a:latin typeface="Montserrat Light" charset="0"/>
                <a:ea typeface="Montserrat Light" charset="0"/>
                <a:cs typeface="Montserrat Light" charset="0"/>
              </a:rPr>
              <a:t>most crucial problem of entire philosophy (</a:t>
            </a:r>
            <a:r>
              <a:rPr lang="en-US" sz="2800" dirty="0" smtClean="0">
                <a:latin typeface="Montserrat Light" charset="0"/>
                <a:ea typeface="Montserrat Light" charset="0"/>
                <a:cs typeface="Montserrat Light" charset="0"/>
              </a:rPr>
              <a:t>act</a:t>
            </a:r>
            <a:r>
              <a:rPr lang="cs-CZ" sz="2800" dirty="0" smtClean="0">
                <a:latin typeface="Montserrat Light" charset="0"/>
                <a:ea typeface="Montserrat Light" charset="0"/>
                <a:cs typeface="Montserrat Light" charset="0"/>
              </a:rPr>
              <a:t>i</a:t>
            </a:r>
            <a:r>
              <a:rPr lang="en-US" sz="2800" dirty="0" smtClean="0">
                <a:latin typeface="Montserrat Light" charset="0"/>
                <a:ea typeface="Montserrat Light" charset="0"/>
                <a:cs typeface="Montserrat Light" charset="0"/>
              </a:rPr>
              <a:t>on</a:t>
            </a:r>
            <a:r>
              <a:rPr lang="en-US" sz="2800" dirty="0">
                <a:latin typeface="Montserrat Light" charset="0"/>
                <a:ea typeface="Montserrat Light" charset="0"/>
                <a:cs typeface="Montserrat Light" charset="0"/>
              </a:rPr>
              <a:t>, art, history)</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700313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8" y="1305102"/>
            <a:ext cx="12191057" cy="12187952"/>
          </a:xfrm>
          <a:prstGeom prst="rect">
            <a:avLst/>
          </a:prstGeom>
          <a:noFill/>
        </p:spPr>
        <p:txBody>
          <a:bodyPr wrap="square" rtlCol="0">
            <a:spAutoFit/>
          </a:bodyPr>
          <a:lstStyle/>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Indiscernibility</a:t>
            </a:r>
          </a:p>
          <a:p>
            <a:pPr>
              <a:lnSpc>
                <a:spcPct val="150000"/>
              </a:lnSpc>
            </a:pPr>
            <a:r>
              <a:rPr lang="en-US" sz="2800" dirty="0">
                <a:latin typeface="Montserrat Light" charset="0"/>
                <a:ea typeface="Montserrat Light" charset="0"/>
                <a:cs typeface="Montserrat Light" charset="0"/>
              </a:rPr>
              <a:t>Red squares (thought experiment):</a:t>
            </a:r>
          </a:p>
          <a:p>
            <a:pPr>
              <a:lnSpc>
                <a:spcPct val="150000"/>
              </a:lnSpc>
            </a:pPr>
            <a:r>
              <a:rPr lang="en-US" sz="2800" dirty="0">
                <a:latin typeface="Montserrat Light" charset="0"/>
                <a:ea typeface="Montserrat Light" charset="0"/>
                <a:cs typeface="Montserrat Light" charset="0"/>
              </a:rPr>
              <a:t>1)	Israelites crossing the Red Sea</a:t>
            </a:r>
          </a:p>
          <a:p>
            <a:pPr>
              <a:lnSpc>
                <a:spcPct val="150000"/>
              </a:lnSpc>
            </a:pPr>
            <a:r>
              <a:rPr lang="en-US" sz="2800" dirty="0">
                <a:latin typeface="Montserrat Light" charset="0"/>
                <a:ea typeface="Montserrat Light" charset="0"/>
                <a:cs typeface="Montserrat Light" charset="0"/>
              </a:rPr>
              <a:t>2)	Kierkegaard's Mood</a:t>
            </a:r>
          </a:p>
          <a:p>
            <a:pPr>
              <a:lnSpc>
                <a:spcPct val="150000"/>
              </a:lnSpc>
            </a:pPr>
            <a:r>
              <a:rPr lang="en-US" sz="2800" dirty="0">
                <a:latin typeface="Montserrat Light" charset="0"/>
                <a:ea typeface="Montserrat Light" charset="0"/>
                <a:cs typeface="Montserrat Light" charset="0"/>
              </a:rPr>
              <a:t>3)	Red Square (Moscow Landscape)</a:t>
            </a:r>
          </a:p>
          <a:p>
            <a:pPr>
              <a:lnSpc>
                <a:spcPct val="150000"/>
              </a:lnSpc>
            </a:pPr>
            <a:r>
              <a:rPr lang="en-US" sz="2800" dirty="0">
                <a:latin typeface="Montserrat Light" charset="0"/>
                <a:ea typeface="Montserrat Light" charset="0"/>
                <a:cs typeface="Montserrat Light" charset="0"/>
              </a:rPr>
              <a:t>4)	Red Square ( a minimalist painting)</a:t>
            </a:r>
          </a:p>
          <a:p>
            <a:pPr>
              <a:lnSpc>
                <a:spcPct val="150000"/>
              </a:lnSpc>
            </a:pPr>
            <a:r>
              <a:rPr lang="en-US" sz="2800" dirty="0">
                <a:latin typeface="Montserrat Light" charset="0"/>
                <a:ea typeface="Montserrat Light" charset="0"/>
                <a:cs typeface="Montserrat Light" charset="0"/>
              </a:rPr>
              <a:t>5)	Nirvana (metaphysical painting)</a:t>
            </a:r>
          </a:p>
          <a:p>
            <a:pPr>
              <a:lnSpc>
                <a:spcPct val="150000"/>
              </a:lnSpc>
            </a:pPr>
            <a:r>
              <a:rPr lang="en-US" sz="2800" dirty="0">
                <a:latin typeface="Montserrat Light" charset="0"/>
                <a:ea typeface="Montserrat Light" charset="0"/>
                <a:cs typeface="Montserrat Light" charset="0"/>
              </a:rPr>
              <a:t>6)	Red Table Cloth (Still Life)</a:t>
            </a:r>
          </a:p>
          <a:p>
            <a:pPr>
              <a:lnSpc>
                <a:spcPct val="150000"/>
              </a:lnSpc>
            </a:pPr>
            <a:r>
              <a:rPr lang="en-US" sz="2800" dirty="0">
                <a:latin typeface="Montserrat Light" charset="0"/>
                <a:ea typeface="Montserrat Light" charset="0"/>
                <a:cs typeface="Montserrat Light" charset="0"/>
              </a:rPr>
              <a:t>7)	Red canvas, non-artwork (a square primed by Giorgione)</a:t>
            </a:r>
          </a:p>
          <a:p>
            <a:pPr marL="514350" indent="-514350">
              <a:lnSpc>
                <a:spcPct val="150000"/>
              </a:lnSpc>
              <a:buAutoNum type="arabicParenR" startAt="8"/>
            </a:pPr>
            <a:r>
              <a:rPr lang="cs-CZ" sz="2800" dirty="0" smtClean="0">
                <a:latin typeface="Montserrat Light" charset="0"/>
                <a:ea typeface="Montserrat Light" charset="0"/>
                <a:cs typeface="Montserrat Light" charset="0"/>
              </a:rPr>
              <a:t>             </a:t>
            </a:r>
            <a:r>
              <a:rPr lang="en-US" sz="2800" dirty="0" smtClean="0">
                <a:latin typeface="Montserrat Light" charset="0"/>
                <a:ea typeface="Montserrat Light" charset="0"/>
                <a:cs typeface="Montserrat Light" charset="0"/>
              </a:rPr>
              <a:t>Untitled </a:t>
            </a:r>
            <a:r>
              <a:rPr lang="en-US" sz="2800" dirty="0">
                <a:latin typeface="Montserrat Light" charset="0"/>
                <a:ea typeface="Montserrat Light" charset="0"/>
                <a:cs typeface="Montserrat Light" charset="0"/>
              </a:rPr>
              <a:t>(J's artwork</a:t>
            </a:r>
            <a:r>
              <a:rPr lang="en-US" sz="2800" dirty="0" smtClean="0">
                <a:latin typeface="Montserrat Light" charset="0"/>
                <a:ea typeface="Montserrat Light" charset="0"/>
                <a:cs typeface="Montserrat Light" charset="0"/>
              </a:rPr>
              <a:t>)</a:t>
            </a:r>
            <a:endParaRPr lang="cs-CZ" sz="2800" dirty="0">
              <a:latin typeface="Montserrat Light" charset="0"/>
              <a:ea typeface="Montserrat Light" charset="0"/>
              <a:cs typeface="Montserrat Light" charset="0"/>
            </a:endParaRPr>
          </a:p>
          <a:p>
            <a:pPr>
              <a:lnSpc>
                <a:spcPct val="150000"/>
              </a:lnSpc>
            </a:pPr>
            <a:endParaRPr lang="cs-CZ"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 monotonous catalog, profoundly different artworks</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 Any definition has to be compatible with the principle of indiscernibility; moreover, it has to be able to explain it</a:t>
            </a:r>
          </a:p>
          <a:p>
            <a:pPr>
              <a:lnSpc>
                <a:spcPct val="150000"/>
              </a:lnSpc>
            </a:pPr>
            <a:r>
              <a:rPr lang="en-US" sz="2800" dirty="0">
                <a:latin typeface="Montserrat Light" charset="0"/>
                <a:ea typeface="Montserrat Light" charset="0"/>
                <a:cs typeface="Montserrat Light" charset="0"/>
              </a:rPr>
              <a:t>? why one of the objects is an artwork and the second a mere real thing</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67470" y="2725446"/>
            <a:ext cx="8534400" cy="8534400"/>
          </a:xfrm>
        </p:spPr>
      </p:pic>
    </p:spTree>
    <p:extLst>
      <p:ext uri="{BB962C8B-B14F-4D97-AF65-F5344CB8AC3E}">
        <p14:creationId xmlns:p14="http://schemas.microsoft.com/office/powerpoint/2010/main" val="237040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3" y="1575381"/>
            <a:ext cx="12109773" cy="12372618"/>
          </a:xfrm>
          <a:prstGeom prst="rect">
            <a:avLst/>
          </a:prstGeom>
          <a:noFill/>
        </p:spPr>
        <p:txBody>
          <a:bodyPr wrap="square" rtlCol="0">
            <a:spAutoFit/>
          </a:bodyPr>
          <a:lstStyle/>
          <a:p>
            <a:pPr>
              <a:lnSpc>
                <a:spcPct val="150000"/>
              </a:lnSpc>
            </a:pP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en-US" sz="3200" b="1" dirty="0">
                <a:solidFill>
                  <a:srgbClr val="7F7F7F"/>
                </a:solidFill>
                <a:latin typeface="Montserrat Light" charset="0"/>
                <a:ea typeface="Montserrat Light" charset="0"/>
                <a:cs typeface="Montserrat Light" charset="0"/>
              </a:rPr>
              <a:t>Representation and </a:t>
            </a:r>
            <a:r>
              <a:rPr lang="en-US" sz="3200" b="1" dirty="0" err="1" smtClean="0">
                <a:solidFill>
                  <a:srgbClr val="7F7F7F"/>
                </a:solidFill>
                <a:latin typeface="Montserrat Light" charset="0"/>
                <a:ea typeface="Montserrat Light" charset="0"/>
                <a:cs typeface="Montserrat Light" charset="0"/>
              </a:rPr>
              <a:t>Aboutness</a:t>
            </a:r>
            <a:endParaRPr lang="cs-CZ" sz="3200" b="1" dirty="0" smtClean="0">
              <a:solidFill>
                <a:srgbClr val="7F7F7F"/>
              </a:solidFill>
              <a:latin typeface="Montserrat Light" charset="0"/>
              <a:ea typeface="Montserrat Light" charset="0"/>
              <a:cs typeface="Montserrat Light" charset="0"/>
            </a:endParaRPr>
          </a:p>
          <a:p>
            <a:pPr>
              <a:lnSpc>
                <a:spcPct val="150000"/>
              </a:lnSpc>
            </a:pPr>
            <a:endParaRPr lang="en-US" sz="3200" b="1"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Return to the general question about the relationship between art and reality</a:t>
            </a:r>
          </a:p>
          <a:p>
            <a:pPr>
              <a:lnSpc>
                <a:spcPct val="150000"/>
              </a:lnSpc>
            </a:pPr>
            <a:r>
              <a:rPr lang="en-US" sz="3200" dirty="0">
                <a:solidFill>
                  <a:srgbClr val="7F7F7F"/>
                </a:solidFill>
                <a:latin typeface="Montserrat Light" charset="0"/>
                <a:ea typeface="Montserrat Light" charset="0"/>
                <a:cs typeface="Montserrat Light" charset="0"/>
              </a:rPr>
              <a:t>two meanings of the term appearance as follows:</a:t>
            </a:r>
          </a:p>
          <a:p>
            <a:pPr>
              <a:lnSpc>
                <a:spcPct val="150000"/>
              </a:lnSpc>
            </a:pPr>
            <a:r>
              <a:rPr lang="en-US" sz="3200" dirty="0">
                <a:solidFill>
                  <a:srgbClr val="7F7F7F"/>
                </a:solidFill>
                <a:latin typeface="Montserrat Light" charset="0"/>
                <a:ea typeface="Montserrat Light" charset="0"/>
                <a:cs typeface="Montserrat Light" charset="0"/>
              </a:rPr>
              <a:t> "according to the first of which the thing itself appears, say as the Evening Star appears in the sky; …and according to the second of which we indeed contrast the appearance with reality</a:t>
            </a:r>
            <a:r>
              <a:rPr lang="en-US" sz="3200" dirty="0" smtClean="0">
                <a:solidFill>
                  <a:srgbClr val="7F7F7F"/>
                </a:solidFill>
                <a:latin typeface="Montserrat Light" charset="0"/>
                <a:ea typeface="Montserrat Light" charset="0"/>
                <a:cs typeface="Montserrat Light" charset="0"/>
              </a:rPr>
              <a:t>.„</a:t>
            </a:r>
            <a:endParaRPr lang="cs-CZ" sz="3200" dirty="0" smtClean="0">
              <a:solidFill>
                <a:srgbClr val="7F7F7F"/>
              </a:solidFill>
              <a:latin typeface="Montserrat Light" charset="0"/>
              <a:ea typeface="Montserrat Light" charset="0"/>
              <a:cs typeface="Montserrat Light" charset="0"/>
            </a:endParaRPr>
          </a:p>
          <a:p>
            <a:pPr>
              <a:lnSpc>
                <a:spcPct val="150000"/>
              </a:lnSpc>
            </a:pP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Appearance = Danto's understanding of representation</a:t>
            </a:r>
          </a:p>
          <a:p>
            <a:pPr>
              <a:lnSpc>
                <a:spcPct val="150000"/>
              </a:lnSpc>
            </a:pPr>
            <a:r>
              <a:rPr lang="en-US" sz="3200" dirty="0">
                <a:solidFill>
                  <a:srgbClr val="7F7F7F"/>
                </a:solidFill>
                <a:latin typeface="Montserrat Light" charset="0"/>
                <a:ea typeface="Montserrat Light" charset="0"/>
                <a:cs typeface="Montserrat Light" charset="0"/>
              </a:rPr>
              <a:t>Appear as be something (the first)</a:t>
            </a:r>
          </a:p>
          <a:p>
            <a:pPr>
              <a:lnSpc>
                <a:spcPct val="150000"/>
              </a:lnSpc>
            </a:pPr>
            <a:r>
              <a:rPr lang="en-US" sz="3200" dirty="0">
                <a:solidFill>
                  <a:srgbClr val="7F7F7F"/>
                </a:solidFill>
                <a:latin typeface="Montserrat Light" charset="0"/>
                <a:ea typeface="Montserrat Light" charset="0"/>
                <a:cs typeface="Montserrat Light" charset="0"/>
              </a:rPr>
              <a:t>Appear as seems to be something (the second)</a:t>
            </a:r>
          </a:p>
          <a:p>
            <a:pPr>
              <a:lnSpc>
                <a:spcPct val="150000"/>
              </a:lnSpc>
            </a:pPr>
            <a:r>
              <a:rPr lang="en-US" sz="3200" dirty="0">
                <a:solidFill>
                  <a:srgbClr val="7F7F7F"/>
                </a:solidFill>
                <a:latin typeface="Montserrat Light" charset="0"/>
                <a:ea typeface="Montserrat Light" charset="0"/>
                <a:cs typeface="Montserrat Light" charset="0"/>
              </a:rPr>
              <a:t>Art is thus representation in the second sense; it means it is about something (red squares) </a:t>
            </a:r>
          </a:p>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288793" y="5021873"/>
            <a:ext cx="6632448" cy="4384929"/>
          </a:xfrm>
        </p:spPr>
      </p:pic>
    </p:spTree>
    <p:extLst>
      <p:ext uri="{BB962C8B-B14F-4D97-AF65-F5344CB8AC3E}">
        <p14:creationId xmlns:p14="http://schemas.microsoft.com/office/powerpoint/2010/main" val="30573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33265</TotalTime>
  <Words>1518</Words>
  <Application>Microsoft Office PowerPoint</Application>
  <PresentationFormat>Vlastní</PresentationFormat>
  <Paragraphs>117</Paragraphs>
  <Slides>17</Slides>
  <Notes>4</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6365</cp:revision>
  <dcterms:created xsi:type="dcterms:W3CDTF">2014-11-12T21:47:38Z</dcterms:created>
  <dcterms:modified xsi:type="dcterms:W3CDTF">2020-04-04T11:31:10Z</dcterms:modified>
  <cp:category>Awesome PPT</cp:category>
</cp:coreProperties>
</file>