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3"/>
  </p:notesMasterIdLst>
  <p:sldIdLst>
    <p:sldId id="256" r:id="rId2"/>
    <p:sldId id="281" r:id="rId3"/>
    <p:sldId id="272" r:id="rId4"/>
    <p:sldId id="285" r:id="rId5"/>
    <p:sldId id="282" r:id="rId6"/>
    <p:sldId id="283" r:id="rId7"/>
    <p:sldId id="276" r:id="rId8"/>
    <p:sldId id="277" r:id="rId9"/>
    <p:sldId id="284" r:id="rId10"/>
    <p:sldId id="275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45A3F-F7B5-4723-AAC5-5B84E37DD50A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62831-67E7-4986-8507-0170EED6E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62831-67E7-4986-8507-0170EED6E7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16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Otázka</a:t>
            </a:r>
            <a:r>
              <a:rPr lang="cs-CZ" baseline="0" dirty="0" smtClean="0"/>
              <a:t> k úvaze: </a:t>
            </a:r>
            <a:r>
              <a:rPr lang="cs-CZ" dirty="0" smtClean="0"/>
              <a:t>Napadá vás nějaký</a:t>
            </a:r>
            <a:r>
              <a:rPr lang="cs-CZ" baseline="0" dirty="0" smtClean="0"/>
              <a:t> text, který tematizuje přístupnou formou text kanonický nebo jeho autora apod.? Jakým způsobem byste přistoupili k problematice aktualizace kanonického díla ve škole?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62831-67E7-4986-8507-0170EED6E7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4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0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29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32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509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90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84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349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40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91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29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14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056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80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88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44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550A3-447E-4730-9605-0E73AE97E69C}" type="datetimeFigureOut">
              <a:rPr lang="cs-CZ" smtClean="0"/>
              <a:pPr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7E8C28-BAA7-4BB7-905A-589393B93E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33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UVHYs4dO9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Možnosti nakládání s textem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Báseň a svět básně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Úskalí při práci s textem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role subjektivní interpretace při práci s textem? 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příliš obecné otázky 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/>
              <a:t>otázky jdoucí proti povaze vybraného textu</a:t>
            </a:r>
          </a:p>
          <a:p>
            <a:pPr marL="0" indent="0">
              <a:buNone/>
            </a:pPr>
            <a:r>
              <a:rPr lang="cs-CZ" altLang="cs-CZ" dirty="0" smtClean="0"/>
              <a:t> </a:t>
            </a:r>
          </a:p>
          <a:p>
            <a:r>
              <a:rPr lang="cs-CZ" altLang="cs-CZ" dirty="0" smtClean="0"/>
              <a:t>otázky jdoucí za text?</a:t>
            </a:r>
          </a:p>
          <a:p>
            <a:pPr marL="0" indent="0">
              <a:buNone/>
            </a:pPr>
            <a:endParaRPr lang="cs-CZ" altLang="cs-CZ" dirty="0" smtClean="0"/>
          </a:p>
          <a:p>
            <a:r>
              <a:rPr lang="cs-CZ" altLang="cs-CZ" dirty="0" smtClean="0">
                <a:solidFill>
                  <a:srgbClr val="000000"/>
                </a:solidFill>
              </a:rPr>
              <a:t>struktura podle šablony, nikoli na základě textu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0183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016224"/>
          </a:xfrm>
        </p:spPr>
        <p:txBody>
          <a:bodyPr>
            <a:normAutofit fontScale="90000"/>
          </a:bodyPr>
          <a:lstStyle/>
          <a:p>
            <a:pPr algn="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Děkuji Vám za pozornost.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Most: vlastní čtení a analýza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2" y="2132856"/>
            <a:ext cx="7007596" cy="3888432"/>
          </a:xfrm>
        </p:spPr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nalýza textu /snaha směřovat k objektivitě, objektivnímu popisu konstant textu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vlastní čtení, vypjatá subjektivita?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		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Jak vytvořit vztah mezi těmito dvěma póly?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9362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Praktický průvodce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1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ožnosti čtení vybraného textu:</a:t>
            </a:r>
          </a:p>
          <a:p>
            <a:endParaRPr lang="cs-CZ" dirty="0" smtClean="0"/>
          </a:p>
          <a:p>
            <a:r>
              <a:rPr lang="cs-CZ" dirty="0" smtClean="0"/>
              <a:t>místo literární historie ve čtení: hledání opor pro literárněhistorický kontext v textu</a:t>
            </a:r>
          </a:p>
          <a:p>
            <a:endParaRPr lang="cs-CZ" dirty="0" smtClean="0"/>
          </a:p>
          <a:p>
            <a:r>
              <a:rPr lang="cs-CZ" dirty="0" smtClean="0"/>
              <a:t>způsoby vedení intertextuálního dialogu:</a:t>
            </a:r>
          </a:p>
          <a:p>
            <a:endParaRPr lang="cs-CZ" dirty="0"/>
          </a:p>
          <a:p>
            <a:r>
              <a:rPr lang="cs-CZ" dirty="0"/>
              <a:t>t</a:t>
            </a:r>
            <a:r>
              <a:rPr lang="cs-CZ" dirty="0" smtClean="0"/>
              <a:t>ransformace motivu v různých žánrech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aktualizace</a:t>
            </a:r>
            <a:r>
              <a:rPr lang="cs-CZ" dirty="0" smtClean="0"/>
              <a:t> díla, literární osobnosti, motivu – cesta ke kánonu jinak (?)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Básnické světy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Po stopách intertextuality: hledání intertextuálních souvislostí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2. Ironie a </a:t>
            </a:r>
            <a:r>
              <a:rPr lang="cs-CZ" dirty="0" err="1"/>
              <a:t>i</a:t>
            </a:r>
            <a:r>
              <a:rPr lang="cs-CZ" dirty="0" err="1" smtClean="0"/>
              <a:t>ronizace</a:t>
            </a:r>
            <a:r>
              <a:rPr lang="cs-CZ" dirty="0" smtClean="0"/>
              <a:t> ve vztahu ke klasickému dílu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3. Zhudebněná báseň</a:t>
            </a:r>
          </a:p>
          <a:p>
            <a:endParaRPr lang="cs-CZ" dirty="0"/>
          </a:p>
          <a:p>
            <a:r>
              <a:rPr lang="cs-CZ" dirty="0" smtClean="0"/>
              <a:t>4. Obrazy v básni</a:t>
            </a:r>
            <a:r>
              <a:rPr lang="cs-CZ" smtClean="0"/>
              <a:t>, emocionální vizualita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635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Intertextualita: čtení po stopách intertextuality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č</a:t>
            </a:r>
            <a:r>
              <a:rPr lang="cs-CZ" sz="2400" dirty="0" smtClean="0"/>
              <a:t>tení z básnického textu </a:t>
            </a:r>
            <a:r>
              <a:rPr lang="cs-CZ" sz="2400" b="1" dirty="0" smtClean="0"/>
              <a:t>Ivana Diviše Odchod z Čech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0631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7800" y="794468"/>
            <a:ext cx="7490792" cy="11223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Čtení </a:t>
            </a:r>
            <a:br>
              <a:rPr lang="cs-CZ" dirty="0" smtClean="0"/>
            </a:br>
            <a:r>
              <a:rPr lang="cs-CZ" dirty="0" smtClean="0"/>
              <a:t>Demaskovat kanoničnost?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787208" cy="4248472"/>
          </a:xfrm>
        </p:spPr>
        <p:txBody>
          <a:bodyPr>
            <a:normAutofit/>
          </a:bodyPr>
          <a:lstStyle/>
          <a:p>
            <a:r>
              <a:rPr lang="cs-CZ" dirty="0" smtClean="0"/>
              <a:t>Babička po pitvě (1946, vydáno 1952)</a:t>
            </a:r>
          </a:p>
          <a:p>
            <a:endParaRPr lang="cs-CZ" dirty="0" smtClean="0"/>
          </a:p>
          <a:p>
            <a:r>
              <a:rPr lang="cs-CZ" dirty="0" smtClean="0"/>
              <a:t>Karel Hynek (1925 – 1953)</a:t>
            </a:r>
          </a:p>
          <a:p>
            <a:endParaRPr lang="cs-CZ" dirty="0" smtClean="0"/>
          </a:p>
          <a:p>
            <a:r>
              <a:rPr lang="cs-CZ" dirty="0" smtClean="0"/>
              <a:t>surrealismus (např. další: Zbyněk Havlíček)</a:t>
            </a:r>
          </a:p>
          <a:p>
            <a:endParaRPr lang="cs-CZ" dirty="0" smtClean="0"/>
          </a:p>
          <a:p>
            <a:r>
              <a:rPr lang="cs-CZ" dirty="0" smtClean="0"/>
              <a:t>S vyloučením veřejnosti (1998, vydané dílo Karla Hynka)</a:t>
            </a:r>
          </a:p>
          <a:p>
            <a:endParaRPr lang="cs-CZ" dirty="0" smtClean="0"/>
          </a:p>
          <a:p>
            <a:r>
              <a:rPr lang="cs-CZ" dirty="0" smtClean="0"/>
              <a:t>Reduta blues, Mirek Kovářík, Vladimír Mišík (Babička po pitvě s hudebním doprovodem)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5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10046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Čtení</a:t>
            </a:r>
            <a:br>
              <a:rPr lang="cs-CZ" dirty="0" smtClean="0"/>
            </a:br>
            <a:r>
              <a:rPr lang="cs-CZ" dirty="0" smtClean="0"/>
              <a:t>báseň a zhudebněná báseň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62545" y="1905000"/>
            <a:ext cx="6871856" cy="47643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hudebněná báseň: způsob konkretizace ?</a:t>
            </a:r>
          </a:p>
          <a:p>
            <a:pPr marL="0" indent="0">
              <a:buNone/>
            </a:pPr>
            <a:r>
              <a:rPr lang="cs-CZ" dirty="0" smtClean="0"/>
              <a:t>(příklad: kapela Hm…, báseň Znáš dálku, Ivan Blatný, </a:t>
            </a:r>
          </a:p>
          <a:p>
            <a:pPr marL="0" indent="0">
              <a:buNone/>
            </a:pPr>
            <a:r>
              <a:rPr lang="cs-CZ" dirty="0" smtClean="0"/>
              <a:t>In Melancholické procházky, 1941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</a:t>
            </a:r>
            <a:r>
              <a:rPr lang="cs-CZ" dirty="0" smtClean="0"/>
              <a:t>ontext ke čtení básně a autorovi:</a:t>
            </a:r>
          </a:p>
          <a:p>
            <a:pPr marL="0" indent="0">
              <a:buNone/>
            </a:pPr>
            <a:r>
              <a:rPr lang="cs-CZ" dirty="0" smtClean="0"/>
              <a:t>Ivan Blatný (1919–1990)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Skupina 42, poetika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souborně Verše 1933–1953. Brno, Atlantis 1995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román o Ivanu Blatném: </a:t>
            </a:r>
            <a:r>
              <a:rPr lang="cs-CZ" i="1" dirty="0"/>
              <a:t>Básník</a:t>
            </a:r>
            <a:r>
              <a:rPr lang="cs-CZ" dirty="0"/>
              <a:t> – Martin Reiner (</a:t>
            </a:r>
            <a:r>
              <a:rPr lang="cs-CZ" dirty="0" err="1"/>
              <a:t>Torst</a:t>
            </a:r>
            <a:r>
              <a:rPr lang="cs-CZ" dirty="0"/>
              <a:t>, 2014)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46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ZNÁŠ DÁLKU….?</a:t>
            </a:r>
            <a:endParaRPr lang="cs-CZ" dirty="0"/>
          </a:p>
        </p:txBody>
      </p:sp>
      <p:pic>
        <p:nvPicPr>
          <p:cNvPr id="4" name="cUVHYs4dO9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5776" y="2420888"/>
            <a:ext cx="4968974" cy="288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60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Čtení </a:t>
            </a:r>
            <a:br>
              <a:rPr lang="cs-CZ" dirty="0" smtClean="0"/>
            </a:br>
            <a:r>
              <a:rPr lang="cs-CZ" dirty="0" smtClean="0"/>
              <a:t>báseň a obrazy v básni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Jan Skácel: Krátký popis léta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(sb. Odlévání do ztraceného vosku, část Krajina duše)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/>
              <a:t>e</a:t>
            </a:r>
            <a:r>
              <a:rPr lang="cs-CZ" sz="2400" dirty="0" smtClean="0"/>
              <a:t>mocionální vizualita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87343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268</TotalTime>
  <Words>336</Words>
  <Application>Microsoft Office PowerPoint</Application>
  <PresentationFormat>Předvádění na obrazovce (4:3)</PresentationFormat>
  <Paragraphs>75</Paragraphs>
  <Slides>11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Stébla</vt:lpstr>
      <vt:lpstr>Možnosti nakládání s textem</vt:lpstr>
      <vt:lpstr>Most: vlastní čtení a analýza textu</vt:lpstr>
      <vt:lpstr>Praktický průvodce</vt:lpstr>
      <vt:lpstr>Básnické světy</vt:lpstr>
      <vt:lpstr>Intertextualita: čtení po stopách intertextuality </vt:lpstr>
      <vt:lpstr>Čtení  Demaskovat kanoničnost?  </vt:lpstr>
      <vt:lpstr>Čtení báseň a zhudebněná báseň  </vt:lpstr>
      <vt:lpstr>ZNÁŠ DÁLKU….?</vt:lpstr>
      <vt:lpstr>Čtení  báseň a obrazy v básni</vt:lpstr>
      <vt:lpstr>Úskalí při práci s textem</vt:lpstr>
      <vt:lpstr>       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textové analýzy</dc:title>
  <dc:creator>Andrea</dc:creator>
  <cp:lastModifiedBy>Králíková, Andrea</cp:lastModifiedBy>
  <cp:revision>33</cp:revision>
  <dcterms:created xsi:type="dcterms:W3CDTF">2017-04-08T17:29:06Z</dcterms:created>
  <dcterms:modified xsi:type="dcterms:W3CDTF">2021-11-21T10:58:16Z</dcterms:modified>
</cp:coreProperties>
</file>