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4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8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3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6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4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6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8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2735-5E46-4EF6-9A57-273504DA7409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5B93-07E8-4308-96E8-02DE03B6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2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exSLBjwwU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HAGRCWCM1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XwRsYV4B9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Russia goes multilateral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16980" y="5624021"/>
            <a:ext cx="2902039" cy="969962"/>
          </a:xfrm>
        </p:spPr>
        <p:txBody>
          <a:bodyPr/>
          <a:lstStyle/>
          <a:p>
            <a:r>
              <a:rPr lang="en-GB" dirty="0"/>
              <a:t>Ekaterina Ananyeva</a:t>
            </a:r>
          </a:p>
          <a:p>
            <a:r>
              <a:rPr lang="en-GB" dirty="0"/>
              <a:t>PhD candidate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3475"/>
            <a:ext cx="2390775" cy="1914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894" y="0"/>
            <a:ext cx="2143125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246064"/>
            <a:ext cx="3826971" cy="209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8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Supershort</a:t>
            </a:r>
            <a:r>
              <a:rPr lang="en-GB" dirty="0"/>
              <a:t> essay </a:t>
            </a:r>
            <a:r>
              <a:rPr lang="en-GB" dirty="0" smtClean="0"/>
              <a:t>questions (choose one out of three)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Outline key features of Russian multilateralism</a:t>
            </a:r>
          </a:p>
          <a:p>
            <a:endParaRPr lang="en-GB" dirty="0"/>
          </a:p>
          <a:p>
            <a:r>
              <a:rPr lang="en-GB" dirty="0"/>
              <a:t>What are the challenges to multilateralism in RFP?</a:t>
            </a:r>
          </a:p>
          <a:p>
            <a:endParaRPr lang="en-GB" dirty="0"/>
          </a:p>
          <a:p>
            <a:r>
              <a:rPr lang="en-GB" dirty="0"/>
              <a:t>List main goals of RFP in multilateral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378784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not for the assignment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https://www.youtube.com/watch?v=GexSLBjwwUQ</a:t>
            </a:r>
            <a:endParaRPr lang="en-US" dirty="0"/>
          </a:p>
          <a:p>
            <a:endParaRPr lang="en-US" dirty="0"/>
          </a:p>
          <a:p>
            <a:r>
              <a:rPr lang="en-US" dirty="0"/>
              <a:t>Do you think such sanctions are successful? Do they lead to anything or are they rather symbolic?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33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Structure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Main features of Russian multilateralism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Russia – instrumental </a:t>
            </a:r>
            <a:r>
              <a:rPr lang="en-GB" dirty="0" err="1"/>
              <a:t>multilateralist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Regional multilateralism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Rise and fall of the OSCE in RFP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502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1. Introduction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Russia – member in 81 IOs</a:t>
            </a:r>
          </a:p>
          <a:p>
            <a:pPr>
              <a:lnSpc>
                <a:spcPct val="100000"/>
              </a:lnSpc>
            </a:pPr>
            <a:r>
              <a:rPr lang="en-GB" dirty="0"/>
              <a:t>Always a different role: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Architect in cooperative efforts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Key player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Object of concern for the others</a:t>
            </a:r>
          </a:p>
          <a:p>
            <a:pPr>
              <a:lnSpc>
                <a:spcPct val="100000"/>
              </a:lnSpc>
            </a:pPr>
            <a:r>
              <a:rPr lang="en-GB" dirty="0"/>
              <a:t>Multilateralism (acc. to Russian narrative) = democratization of international relations + respect of international law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803" y="339367"/>
            <a:ext cx="10515600" cy="1325563"/>
          </a:xfrm>
        </p:spPr>
        <p:txBody>
          <a:bodyPr/>
          <a:lstStyle/>
          <a:p>
            <a:r>
              <a:rPr lang="en-GB" dirty="0"/>
              <a:t>1. Main features of Russian multilateralism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Conditionality of Russian multilateralism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Russian leaders don`t really mean what they say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Russia isn`t perceived by the others as a truly committed partner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questionable role of multilateralism in RFP</a:t>
            </a:r>
          </a:p>
          <a:p>
            <a:pPr>
              <a:lnSpc>
                <a:spcPct val="100000"/>
              </a:lnSpc>
            </a:pPr>
            <a:r>
              <a:rPr lang="en-GB" dirty="0"/>
              <a:t>Russian understanding of multilateralism: collective leadership of relevant nations that reflects current distribution of power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UNSC and G8 – best examples</a:t>
            </a:r>
          </a:p>
          <a:p>
            <a:pPr>
              <a:lnSpc>
                <a:spcPct val="100000"/>
              </a:lnSpc>
            </a:pPr>
            <a:r>
              <a:rPr lang="en-GB" dirty="0"/>
              <a:t>Russian actions more unilateral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8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2.Russia – instrumental </a:t>
            </a:r>
            <a:r>
              <a:rPr lang="en-GB" dirty="0" err="1"/>
              <a:t>multilateralist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Acts unilaterally or multilaterally depending on the situation</a:t>
            </a:r>
          </a:p>
          <a:p>
            <a:pPr>
              <a:lnSpc>
                <a:spcPct val="100000"/>
              </a:lnSpc>
            </a:pPr>
            <a:r>
              <a:rPr lang="en-GB" dirty="0"/>
              <a:t>Support for IOs neither unlimited nor unconditional = minimizes financial contribution and limits participation in peacekeeping</a:t>
            </a:r>
          </a:p>
          <a:p>
            <a:pPr>
              <a:lnSpc>
                <a:spcPct val="100000"/>
              </a:lnSpc>
            </a:pPr>
            <a:r>
              <a:rPr lang="en-GB" dirty="0"/>
              <a:t>Doesn`t bring controversial issues to the UNSC</a:t>
            </a:r>
          </a:p>
          <a:p>
            <a:pPr>
              <a:lnSpc>
                <a:spcPct val="100000"/>
              </a:lnSpc>
            </a:pPr>
            <a:r>
              <a:rPr lang="en-GB" dirty="0"/>
              <a:t>Reliance on the post-Soviet region</a:t>
            </a:r>
          </a:p>
        </p:txBody>
      </p:sp>
    </p:spTree>
    <p:extLst>
      <p:ext uri="{BB962C8B-B14F-4D97-AF65-F5344CB8AC3E}">
        <p14:creationId xmlns:p14="http://schemas.microsoft.com/office/powerpoint/2010/main" val="19403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Regional multilateralism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958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Commonwealth for Independent States</a:t>
            </a:r>
          </a:p>
          <a:p>
            <a:pPr>
              <a:lnSpc>
                <a:spcPct val="100000"/>
              </a:lnSpc>
            </a:pPr>
            <a:r>
              <a:rPr lang="en-GB" dirty="0"/>
              <a:t>Eurasian Economic Union (institutionalize economic alliance)</a:t>
            </a:r>
          </a:p>
          <a:p>
            <a:pPr>
              <a:lnSpc>
                <a:spcPct val="100000"/>
              </a:lnSpc>
            </a:pPr>
            <a:r>
              <a:rPr lang="en-GB" dirty="0"/>
              <a:t>Shanghai Cooperation Organisation (monitor and control growing Chinese influence)</a:t>
            </a:r>
          </a:p>
          <a:p>
            <a:pPr>
              <a:lnSpc>
                <a:spcPct val="100000"/>
              </a:lnSpc>
            </a:pPr>
            <a:r>
              <a:rPr lang="en-GB" dirty="0"/>
              <a:t>Collective Security Treaty (institutionalized security alliance)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rgbClr val="C00000"/>
                </a:solidFill>
              </a:rPr>
              <a:t>BUT </a:t>
            </a:r>
            <a:r>
              <a:rPr lang="en-GB" dirty="0"/>
              <a:t>true multilateralism in the region confronted with challenges: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No common action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Sensitive issues dealt with bilaterally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Failing attempts to improve decision-making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hlinkClick r:id="rId2"/>
              </a:rPr>
              <a:t>https://www.youtube.com/watch?v=IHAGRCWCM1w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606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Regional multilateralism. What for?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Legitimize Russian political and military role (e.g. frozen conflicts)</a:t>
            </a:r>
          </a:p>
          <a:p>
            <a:r>
              <a:rPr lang="en-GB" dirty="0"/>
              <a:t>Prevent intervention of outside and inside actors</a:t>
            </a:r>
          </a:p>
          <a:p>
            <a:r>
              <a:rPr lang="en-GB" dirty="0"/>
              <a:t>Oppose growing attraction of the EU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53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Rise and fall of the OSCE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sz="2400" dirty="0">
                <a:hlinkClick r:id="rId2"/>
              </a:rPr>
              <a:t>https://www.youtube.com/watch?v=OXwRsYV4B9Y</a:t>
            </a:r>
            <a:r>
              <a:rPr lang="en-GB" sz="2400" dirty="0"/>
              <a:t> </a:t>
            </a:r>
          </a:p>
          <a:p>
            <a:pPr>
              <a:lnSpc>
                <a:spcPct val="100000"/>
              </a:lnSpc>
            </a:pPr>
            <a:r>
              <a:rPr lang="en-GB" dirty="0"/>
              <a:t>Extensive integration in the early 1990s</a:t>
            </a:r>
          </a:p>
          <a:p>
            <a:pPr>
              <a:lnSpc>
                <a:spcPct val="100000"/>
              </a:lnSpc>
            </a:pPr>
            <a:r>
              <a:rPr lang="en-GB" dirty="0"/>
              <a:t>OSCE aimed to help Russia transit to democracy </a:t>
            </a: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rgbClr val="FF0000"/>
                </a:solidFill>
              </a:rPr>
              <a:t>BUT </a:t>
            </a:r>
            <a:r>
              <a:rPr lang="en-GB" dirty="0"/>
              <a:t>Russian hopes too high </a:t>
            </a:r>
            <a:r>
              <a:rPr lang="en-GB" dirty="0">
                <a:sym typeface="Wingdings" panose="05000000000000000000" pitchFamily="2" charset="2"/>
              </a:rPr>
              <a:t> disappointment  re-defining RFP goals</a:t>
            </a:r>
          </a:p>
          <a:p>
            <a:pPr>
              <a:lnSpc>
                <a:spcPct val="100000"/>
              </a:lnSpc>
            </a:pPr>
            <a:r>
              <a:rPr lang="en-GB" dirty="0">
                <a:sym typeface="Wingdings" panose="05000000000000000000" pitchFamily="2" charset="2"/>
              </a:rPr>
              <a:t>Introduction of pragmatism and deteriorating of all 3 baskets of the OSCE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26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Summary. Key features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r>
              <a:rPr lang="en-GB" dirty="0"/>
              <a:t>Concert of great powers</a:t>
            </a:r>
          </a:p>
          <a:p>
            <a:r>
              <a:rPr lang="en-GB" dirty="0"/>
              <a:t>Acknowledgement and responses of effort at the international level</a:t>
            </a:r>
          </a:p>
          <a:p>
            <a:r>
              <a:rPr lang="en-GB" dirty="0"/>
              <a:t>Preference for bilateralism</a:t>
            </a:r>
          </a:p>
          <a:p>
            <a:r>
              <a:rPr lang="en-GB" dirty="0"/>
              <a:t>Limits to institutional power</a:t>
            </a:r>
          </a:p>
          <a:p>
            <a:r>
              <a:rPr lang="en-GB" dirty="0"/>
              <a:t>Norms dimension</a:t>
            </a:r>
          </a:p>
          <a:p>
            <a:r>
              <a:rPr lang="en-GB" dirty="0"/>
              <a:t>“low politics” by default</a:t>
            </a:r>
          </a:p>
          <a:p>
            <a:r>
              <a:rPr lang="en-GB" dirty="0"/>
              <a:t>Defending spheres of influence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90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414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Russia goes multilateral</vt:lpstr>
      <vt:lpstr>Structure</vt:lpstr>
      <vt:lpstr>1. Introduction</vt:lpstr>
      <vt:lpstr>1. Main features of Russian multilateralism</vt:lpstr>
      <vt:lpstr>2.Russia – instrumental multilateralist</vt:lpstr>
      <vt:lpstr>3. Regional multilateralism</vt:lpstr>
      <vt:lpstr>3. Regional multilateralism. What for?</vt:lpstr>
      <vt:lpstr>4. Rise and fall of the OSCE</vt:lpstr>
      <vt:lpstr>5. Summary. Key features</vt:lpstr>
      <vt:lpstr>Supershort essay questions (choose one out of three)</vt:lpstr>
      <vt:lpstr>Question not for the assignment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Ananyeva</dc:creator>
  <cp:lastModifiedBy>Ekaterina Ananyeva</cp:lastModifiedBy>
  <cp:revision>12</cp:revision>
  <dcterms:created xsi:type="dcterms:W3CDTF">2017-01-23T10:36:42Z</dcterms:created>
  <dcterms:modified xsi:type="dcterms:W3CDTF">2020-04-22T11:06:10Z</dcterms:modified>
</cp:coreProperties>
</file>