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359" r:id="rId3"/>
    <p:sldId id="352" r:id="rId4"/>
    <p:sldId id="363" r:id="rId5"/>
    <p:sldId id="365" r:id="rId6"/>
    <p:sldId id="374" r:id="rId7"/>
    <p:sldId id="367" r:id="rId8"/>
    <p:sldId id="366" r:id="rId9"/>
    <p:sldId id="368" r:id="rId10"/>
    <p:sldId id="372" r:id="rId11"/>
    <p:sldId id="370" r:id="rId12"/>
    <p:sldId id="369" r:id="rId13"/>
    <p:sldId id="373" r:id="rId14"/>
    <p:sldId id="375" r:id="rId15"/>
    <p:sldId id="376" r:id="rId16"/>
    <p:sldId id="384" r:id="rId17"/>
    <p:sldId id="380" r:id="rId18"/>
    <p:sldId id="379" r:id="rId19"/>
    <p:sldId id="381" r:id="rId20"/>
    <p:sldId id="383" r:id="rId21"/>
    <p:sldId id="377" r:id="rId22"/>
    <p:sldId id="378" r:id="rId23"/>
    <p:sldId id="385" r:id="rId24"/>
    <p:sldId id="382" r:id="rId25"/>
    <p:sldId id="386" r:id="rId26"/>
    <p:sldId id="387" r:id="rId27"/>
    <p:sldId id="389" r:id="rId28"/>
    <p:sldId id="38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F9994-95FE-4D2D-ACB6-19E2B77EB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11F98A-136B-40A6-B43A-F8D83C08C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FDFBEC-2B87-4EC5-A264-B0FD7877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456D9C-34D2-4B82-B589-3DE169A5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8714E9-8726-43A9-A711-D9DA44D6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10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1FB92-E328-43FF-A4AA-DA310A02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0972B2-45AA-439E-8577-B8D97E2BA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47A96F-09C2-4FDC-BB1E-13FD5C75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4A913A-72F6-4435-8006-CDE03769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496537-1783-44AA-B7D3-296938B3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53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761DF4-A6E4-42E9-A566-519A95DC0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53D55F-AA94-4719-9650-6CFAE184C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235C9-1643-4330-AF0B-5BB86061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CE310C-77CD-478A-85EC-E610864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6A9F88-2CD5-48F3-9621-04D267F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8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C9F44-1476-43E3-9D4E-2D043CF4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BE418A-A1D3-4F31-9894-3B8632BD8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118F7A-CFC9-4D83-BDAF-620FB392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34A161-8A1A-4D56-B053-1584F181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59AC11-EA4F-46E2-AFBB-79C02517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25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7B8AE-208F-4B67-9CA1-D039FE718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1D9FD3-641E-46CA-AE0C-FE679FBB0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EEF18C-A745-4B1B-B7DA-152FB16F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2DAF11-D08B-4161-9436-561719D4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187C25-08C9-4E3F-825F-C1CCC520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5F3CF-FC71-4FFA-8077-16279F61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EEEBA-17C3-4C75-865F-D0445DBE9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67AF4B-DA0F-4E10-AEA1-D246A496D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AA6A73-412C-49E8-BC2E-9F7FAD0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36A70A-5340-4BFA-B3D7-8B156075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BD2851-0CE7-4D87-9B7D-BB97710E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4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70EC1-DEC5-45E7-8DF3-94C8AE1C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49F223-11A7-4F99-8260-7B492709A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8DB915-A89B-49B9-82D6-F60338BED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EBFAA9-7D44-42C4-A54F-A630FBF25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6466B6-05D9-4EF6-B190-9D49912A8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3E8C25-0D3F-48C6-9719-E0B95525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018777-F389-418C-9256-FE841A29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53B4584-6B53-4B01-90B4-D5DA74A6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05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02E7A-9BD6-44F9-8DD5-2A722A13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D0DA2D-2AAC-440F-894D-3B6356A6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50F512-1416-4437-AFBA-2CEFF15D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BE0605-F016-4185-9294-4448EBB0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64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7FE914-2DCE-43A8-880C-DDDBCCE7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737032-0C9A-443A-8BB9-8EB307ED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B48229-F189-4932-A55F-7EA921F0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42AA8-645D-4312-9FBA-3419BD96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B8880-45CC-4A6E-8D57-AA3D9FECE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0B5BC8-4B10-40D2-9588-764C86694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42B058-4E91-4742-B621-E28A2800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32B8CC-4E6A-4886-BDF9-40F7C97E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0017EE-5E8B-421B-AA51-0E008585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68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F1AE8-9715-4472-8F6F-CC879A71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502482-3A58-4F76-96BF-8EE63DC0C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FD5906-D6D5-4854-8630-2F05FF11F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A0C79D-DD75-4293-B5BC-DFE11B1E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0F1A6D-C98A-412E-979D-43674055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2C9DF7-65AE-4F38-A581-8FAC74D9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2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F37A44-281B-470E-B633-4F3421E0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BC7318-2808-49C1-AC66-4E349BDD6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A527FC-8C75-4854-ABF0-090DBDD15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4ABB-164A-48D0-82E5-14DBB96D522C}" type="datetimeFigureOut">
              <a:rPr lang="cs-CZ" smtClean="0"/>
              <a:t>26.12.2020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311866-DDDD-40F7-AFBE-647386496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FA3243-2799-4A10-8904-7CB3DF996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3B84-8ED9-4DA6-8075-432562AC7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78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EFDE1B-F9A3-4469-A411-D37469C4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 panose="020F0302020204030204"/>
              </a:rPr>
              <a:t>10. LEKCE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8D1CE-4CE8-4A25-AF52-3B740A85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>
              <a:cs typeface="Calibri"/>
            </a:endParaRPr>
          </a:p>
          <a:p>
            <a:pPr marL="0" indent="0">
              <a:buNone/>
            </a:pPr>
            <a:endParaRPr lang="cs-CZ">
              <a:cs typeface="Calibri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VÝROBA VÁNOČNÍCH OZDOB POMOCÍ ELHAR ŠŇŮRY</a:t>
            </a:r>
          </a:p>
          <a:p>
            <a:pPr marL="0" indent="0">
              <a:buNone/>
            </a:pPr>
            <a:r>
              <a:rPr lang="cs-CZ">
                <a:cs typeface="Calibri"/>
              </a:rPr>
              <a:t>4.12.2020</a:t>
            </a:r>
          </a:p>
        </p:txBody>
      </p:sp>
    </p:spTree>
    <p:extLst>
      <p:ext uri="{BB962C8B-B14F-4D97-AF65-F5344CB8AC3E}">
        <p14:creationId xmlns:p14="http://schemas.microsoft.com/office/powerpoint/2010/main" val="113121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1FB49-A51C-4596-BE70-98765708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594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endParaRPr lang="cs-CZ">
              <a:ea typeface="+mj-lt"/>
              <a:cs typeface="+mj-lt"/>
            </a:endParaRPr>
          </a:p>
          <a:p>
            <a:pPr marL="228600" indent="-228600" algn="ctr">
              <a:spcBef>
                <a:spcPts val="1000"/>
              </a:spcBef>
            </a:pPr>
            <a:r>
              <a:rPr lang="cs-CZ">
                <a:solidFill>
                  <a:srgbClr val="FF0000"/>
                </a:solidFill>
                <a:latin typeface="Calibri"/>
                <a:cs typeface="Calibri"/>
              </a:rPr>
              <a:t>JAKOU HUDBU SI PŘEJETE?</a:t>
            </a:r>
          </a:p>
          <a:p>
            <a:pPr algn="ctr"/>
            <a:endParaRPr lang="cs-CZ">
              <a:cs typeface="Calibri Light"/>
            </a:endParaRPr>
          </a:p>
        </p:txBody>
      </p:sp>
      <p:pic>
        <p:nvPicPr>
          <p:cNvPr id="9" name="Obrázek 9" descr="To se nepovedlo">
            <a:extLst>
              <a:ext uri="{FF2B5EF4-FFF2-40B4-BE49-F238E27FC236}">
                <a16:creationId xmlns:a16="http://schemas.microsoft.com/office/drawing/2014/main" id="{D625505B-75E7-41A5-B07C-615C68A9E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353" y="280346"/>
            <a:ext cx="2619375" cy="261937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8C9B159-872B-49E9-9E74-ECF5A678876D}"/>
              </a:ext>
            </a:extLst>
          </p:cNvPr>
          <p:cNvSpPr txBox="1"/>
          <p:nvPr/>
        </p:nvSpPr>
        <p:spPr>
          <a:xfrm>
            <a:off x="4724400" y="39022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>
                <a:cs typeface="Calibri"/>
              </a:rPr>
              <a:t>S vánoční tématikou?</a:t>
            </a:r>
          </a:p>
        </p:txBody>
      </p:sp>
    </p:spTree>
    <p:extLst>
      <p:ext uri="{BB962C8B-B14F-4D97-AF65-F5344CB8AC3E}">
        <p14:creationId xmlns:p14="http://schemas.microsoft.com/office/powerpoint/2010/main" val="391636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B480A8-41D5-4804-8988-7F8690E8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VÁNOČNÍ VĚNEČEK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D63E1-6DF7-465C-AEA2-62A80877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  <a:p>
            <a:pPr marL="0" indent="0" algn="ctr">
              <a:buNone/>
            </a:pPr>
            <a:r>
              <a:rPr lang="cs-CZ" sz="3600" b="1" dirty="0">
                <a:cs typeface="Calibri"/>
              </a:rPr>
              <a:t>Co budete potřebovat?</a:t>
            </a:r>
            <a:endParaRPr lang="cs-CZ" sz="3600" dirty="0">
              <a:cs typeface="Calibri"/>
            </a:endParaRPr>
          </a:p>
          <a:p>
            <a:pPr marL="0" indent="0" algn="ctr">
              <a:buNone/>
            </a:pPr>
            <a:endParaRPr lang="cs-CZ" dirty="0">
              <a:cs typeface="Calibri"/>
            </a:endParaRPr>
          </a:p>
          <a:p>
            <a:pPr marL="0" indent="0" algn="ctr">
              <a:buNone/>
            </a:pPr>
            <a:r>
              <a:rPr lang="cs-CZ" dirty="0">
                <a:cs typeface="Calibri"/>
              </a:rPr>
              <a:t>polyesterový kruh, </a:t>
            </a:r>
            <a:r>
              <a:rPr lang="cs-CZ" dirty="0" err="1">
                <a:cs typeface="Calibri"/>
              </a:rPr>
              <a:t>elhar</a:t>
            </a:r>
            <a:r>
              <a:rPr lang="cs-CZ" dirty="0">
                <a:cs typeface="Calibri"/>
              </a:rPr>
              <a:t> šňůru, šišky, lepidlo, sůl, třpytky, ozdoby, tavící pistole</a:t>
            </a:r>
          </a:p>
          <a:p>
            <a:pPr marL="0" indent="0" algn="ctr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83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1A607-7711-4197-AC0D-3778FDE2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DNEŠNÍ POSTUP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36CDA-445B-42BD-AF45-BB7756CEB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>
              <a:cs typeface="Calibri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1. natřete kruh lepidlem</a:t>
            </a:r>
            <a:endParaRPr lang="cs-CZ"/>
          </a:p>
          <a:p>
            <a:pPr marL="0" indent="0">
              <a:buNone/>
            </a:pPr>
            <a:r>
              <a:rPr lang="cs-CZ">
                <a:cs typeface="Calibri"/>
              </a:rPr>
              <a:t>2. obtočte kruh </a:t>
            </a:r>
            <a:r>
              <a:rPr lang="cs-CZ" err="1">
                <a:cs typeface="Calibri"/>
              </a:rPr>
              <a:t>elhar</a:t>
            </a:r>
            <a:r>
              <a:rPr lang="cs-CZ">
                <a:cs typeface="Calibri"/>
              </a:rPr>
              <a:t> šňůrou</a:t>
            </a:r>
          </a:p>
          <a:p>
            <a:pPr marL="0" indent="0">
              <a:buNone/>
            </a:pPr>
            <a:r>
              <a:rPr lang="cs-CZ">
                <a:cs typeface="Calibri"/>
              </a:rPr>
              <a:t>3. natřete šišky lepidlem</a:t>
            </a:r>
          </a:p>
          <a:p>
            <a:pPr marL="0" indent="0">
              <a:buNone/>
            </a:pPr>
            <a:r>
              <a:rPr lang="cs-CZ">
                <a:cs typeface="Calibri"/>
              </a:rPr>
              <a:t>4. obalte v soli nebo třpytkách</a:t>
            </a:r>
          </a:p>
          <a:p>
            <a:pPr marL="0" indent="0">
              <a:buNone/>
            </a:pPr>
            <a:r>
              <a:rPr lang="cs-CZ">
                <a:cs typeface="Calibri"/>
              </a:rPr>
              <a:t>5. přilepte šišky tavící pistolí na kruh</a:t>
            </a:r>
          </a:p>
          <a:p>
            <a:pPr marL="0" indent="0">
              <a:buNone/>
            </a:pPr>
            <a:r>
              <a:rPr lang="cs-CZ">
                <a:cs typeface="Calibri"/>
              </a:rPr>
              <a:t>6. dozdobte ozdobami</a:t>
            </a:r>
          </a:p>
        </p:txBody>
      </p:sp>
      <p:pic>
        <p:nvPicPr>
          <p:cNvPr id="4" name="Grafický objekt 4" descr="Cesmína">
            <a:extLst>
              <a:ext uri="{FF2B5EF4-FFF2-40B4-BE49-F238E27FC236}">
                <a16:creationId xmlns:a16="http://schemas.microsoft.com/office/drawing/2014/main" id="{249D3B7B-7D7D-4BB7-9E13-F73ABCCF9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6089" y="906380"/>
            <a:ext cx="1606215" cy="16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5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1FB49-A51C-4596-BE70-98765708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594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endParaRPr lang="cs-CZ">
              <a:ea typeface="+mj-lt"/>
              <a:cs typeface="+mj-lt"/>
            </a:endParaRPr>
          </a:p>
          <a:p>
            <a:pPr marL="228600" indent="-228600" algn="ctr">
              <a:spcBef>
                <a:spcPts val="1000"/>
              </a:spcBef>
            </a:pPr>
            <a:r>
              <a:rPr lang="cs-CZ">
                <a:solidFill>
                  <a:srgbClr val="FF0000"/>
                </a:solidFill>
                <a:latin typeface="Calibri"/>
                <a:cs typeface="Calibri"/>
              </a:rPr>
              <a:t>JAKOU HUDBU SI PŘEJETE?</a:t>
            </a:r>
          </a:p>
          <a:p>
            <a:pPr algn="ctr"/>
            <a:endParaRPr lang="cs-CZ">
              <a:cs typeface="Calibri Light"/>
            </a:endParaRPr>
          </a:p>
        </p:txBody>
      </p:sp>
      <p:pic>
        <p:nvPicPr>
          <p:cNvPr id="9" name="Obrázek 9" descr="To se nepovedlo">
            <a:extLst>
              <a:ext uri="{FF2B5EF4-FFF2-40B4-BE49-F238E27FC236}">
                <a16:creationId xmlns:a16="http://schemas.microsoft.com/office/drawing/2014/main" id="{D625505B-75E7-41A5-B07C-615C68A9E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353" y="280346"/>
            <a:ext cx="2619375" cy="261937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8C9B159-872B-49E9-9E74-ECF5A678876D}"/>
              </a:ext>
            </a:extLst>
          </p:cNvPr>
          <p:cNvSpPr txBox="1"/>
          <p:nvPr/>
        </p:nvSpPr>
        <p:spPr>
          <a:xfrm>
            <a:off x="4724400" y="39022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>
                <a:cs typeface="Calibri"/>
              </a:rPr>
              <a:t>Pořád s vánoční tématikou?</a:t>
            </a:r>
          </a:p>
        </p:txBody>
      </p:sp>
    </p:spTree>
    <p:extLst>
      <p:ext uri="{BB962C8B-B14F-4D97-AF65-F5344CB8AC3E}">
        <p14:creationId xmlns:p14="http://schemas.microsoft.com/office/powerpoint/2010/main" val="377673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Free fotobanka : sladký, květ, roztomilý, vzor, Červené ...">
            <a:extLst>
              <a:ext uri="{FF2B5EF4-FFF2-40B4-BE49-F238E27FC236}">
                <a16:creationId xmlns:a16="http://schemas.microsoft.com/office/drawing/2014/main" id="{ED4E9DA2-E5CF-414E-80F6-483EA166D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16" r="8515" b="6118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63001-A06E-4319-90A8-E0AFF9FCD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752475"/>
            <a:ext cx="3764826" cy="5142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cs typeface="Calibri" panose="020F0502020204030204"/>
              </a:rPr>
              <a:t>Vyrábíte rádi ozdoby?</a:t>
            </a:r>
          </a:p>
          <a:p>
            <a:pPr marL="0" indent="0" algn="ctr">
              <a:buNone/>
            </a:pPr>
            <a:r>
              <a:rPr lang="cs-CZ" sz="2400" dirty="0">
                <a:cs typeface="Calibri" panose="020F0502020204030204"/>
              </a:rPr>
              <a:t>Zdobíte si váš domeček? Světýlka na stromu venku? V oknech lesklé ozdoby? Soby? Skřítky? Ponožky zavěšené nad krbem?</a:t>
            </a:r>
          </a:p>
          <a:p>
            <a:pPr marL="0" indent="0" algn="ctr">
              <a:buNone/>
            </a:pPr>
            <a:endParaRPr lang="cs-CZ" sz="24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cs-CZ" sz="2400" dirty="0">
                <a:cs typeface="Calibri" panose="020F0502020204030204"/>
              </a:rPr>
              <a:t>Užijte si krásný víkend.</a:t>
            </a:r>
          </a:p>
          <a:p>
            <a:pPr marL="0" indent="0" algn="ctr">
              <a:buNone/>
            </a:pPr>
            <a:r>
              <a:rPr lang="cs-CZ" sz="2400" dirty="0">
                <a:cs typeface="Calibri" panose="020F0502020204030204"/>
              </a:rPr>
              <a:t>Ať vás neodnesou čerti a dostanete něco dobrého na zub!</a:t>
            </a:r>
          </a:p>
          <a:p>
            <a:pPr marL="0" indent="0" algn="ctr">
              <a:buNone/>
            </a:pPr>
            <a:r>
              <a:rPr lang="cs-CZ" sz="2400" dirty="0">
                <a:cs typeface="Calibri" panose="020F0502020204030204"/>
              </a:rPr>
              <a:t>NA SHLEDANOU!</a:t>
            </a:r>
            <a:endParaRPr lang="cs-CZ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152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vsedě, strom, stůl, ovoce&#10;&#10;Popis se vygeneroval automaticky.">
            <a:extLst>
              <a:ext uri="{FF2B5EF4-FFF2-40B4-BE49-F238E27FC236}">
                <a16:creationId xmlns:a16="http://schemas.microsoft.com/office/drawing/2014/main" id="{A0C4CDD4-F501-46C0-9EE9-8830C9727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" y="918"/>
            <a:ext cx="12200349" cy="68561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EFDE1B-F9A3-4469-A411-D37469C4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>
                <a:solidFill>
                  <a:schemeClr val="bg1"/>
                </a:solidFill>
                <a:cs typeface="Calibri Light"/>
              </a:rPr>
              <a:t>11. LEKCE</a:t>
            </a:r>
            <a:endParaRPr lang="cs-CZ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8D1CE-4CE8-4A25-AF52-3B740A85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45" y="25041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cs-CZ">
              <a:cs typeface="Calibri"/>
            </a:endParaRPr>
          </a:p>
          <a:p>
            <a:pPr marL="0" indent="0" algn="ctr">
              <a:buNone/>
            </a:pPr>
            <a:endParaRPr lang="cs-CZ">
              <a:cs typeface="Calibri"/>
            </a:endParaRPr>
          </a:p>
          <a:p>
            <a:pPr marL="0" indent="0" algn="ctr">
              <a:buNone/>
            </a:pPr>
            <a:r>
              <a:rPr lang="cs-CZ" sz="2400">
                <a:solidFill>
                  <a:schemeClr val="bg1"/>
                </a:solidFill>
                <a:cs typeface="Calibri"/>
              </a:rPr>
              <a:t>PLETENÍ ZVONKU</a:t>
            </a:r>
          </a:p>
          <a:p>
            <a:pPr marL="0" indent="0" algn="ctr">
              <a:buNone/>
            </a:pPr>
            <a:r>
              <a:rPr lang="cs-CZ" sz="2400">
                <a:solidFill>
                  <a:schemeClr val="bg1"/>
                </a:solidFill>
                <a:cs typeface="Calibri"/>
              </a:rPr>
              <a:t>11.12.2020</a:t>
            </a:r>
          </a:p>
        </p:txBody>
      </p:sp>
    </p:spTree>
    <p:extLst>
      <p:ext uri="{BB962C8B-B14F-4D97-AF65-F5344CB8AC3E}">
        <p14:creationId xmlns:p14="http://schemas.microsoft.com/office/powerpoint/2010/main" val="157409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9A8ED-4C49-412C-9240-1355E395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EAE15-7A7D-402D-84CB-0E88E08B3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>
                <a:cs typeface="Calibri" panose="020F0502020204030204"/>
              </a:rPr>
              <a:t>Jaký byl Mikuláš? Dostali jste něco dobrého? Nebo uhlí?</a:t>
            </a:r>
            <a:endParaRPr lang="cs-CZ"/>
          </a:p>
          <a:p>
            <a:pPr marL="0" indent="0" algn="ctr">
              <a:buNone/>
            </a:pPr>
            <a:r>
              <a:rPr lang="cs-CZ">
                <a:cs typeface="Calibri" panose="020F0502020204030204"/>
              </a:rPr>
              <a:t>Míváte adventní kalendář? Pokud ano, dodržujete ho?</a:t>
            </a:r>
            <a:endParaRPr lang="cs-CZ" dirty="0">
              <a:cs typeface="Calibri" panose="020F0502020204030204"/>
            </a:endParaRPr>
          </a:p>
          <a:p>
            <a:pPr marL="0" indent="0" algn="ctr">
              <a:buNone/>
            </a:pPr>
            <a:endParaRPr lang="cs-CZ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cs-CZ">
                <a:cs typeface="Calibri" panose="020F0502020204030204"/>
              </a:rPr>
              <a:t>Dodržujete v rodině nějaké tradice?</a:t>
            </a:r>
            <a:endParaRPr lang="cs-CZ"/>
          </a:p>
          <a:p>
            <a:pPr marL="0" indent="0" algn="ctr">
              <a:buNone/>
            </a:pPr>
            <a:r>
              <a:rPr lang="cs-CZ">
                <a:cs typeface="Calibri" panose="020F0502020204030204"/>
              </a:rPr>
              <a:t>Držíte zlaté prasátko na Štědrý den? Nebo obědváte Kubu?</a:t>
            </a:r>
          </a:p>
          <a:p>
            <a:pPr marL="0" indent="0" algn="ctr">
              <a:buNone/>
            </a:pPr>
            <a:r>
              <a:rPr lang="cs-CZ">
                <a:cs typeface="Calibri" panose="020F0502020204030204"/>
              </a:rPr>
              <a:t>Rozkrajujete jablíčko? Lijete olovo? Pouštíte lodičky z oříšků?</a:t>
            </a:r>
          </a:p>
          <a:p>
            <a:pPr marL="0" indent="0" algn="ctr">
              <a:buNone/>
            </a:pPr>
            <a:r>
              <a:rPr lang="cs-CZ">
                <a:cs typeface="Calibri" panose="020F0502020204030204"/>
              </a:rPr>
              <a:t>Zpíváte vánoční koledy?</a:t>
            </a:r>
          </a:p>
          <a:p>
            <a:pPr marL="0" indent="0" algn="ctr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7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B480A8-41D5-4804-8988-7F8690E8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PLETENÍ ZVONKU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D63E1-6DF7-465C-AEA2-62A80877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  <a:p>
            <a:pPr marL="0" indent="0" algn="ctr">
              <a:buNone/>
            </a:pPr>
            <a:endParaRPr lang="cs-CZ" b="1" dirty="0">
              <a:cs typeface="Calibri"/>
            </a:endParaRPr>
          </a:p>
          <a:p>
            <a:pPr marL="0" indent="0" algn="ctr">
              <a:buNone/>
            </a:pPr>
            <a:endParaRPr lang="cs-CZ" b="1" dirty="0">
              <a:cs typeface="Calibri"/>
            </a:endParaRPr>
          </a:p>
          <a:p>
            <a:pPr marL="0" indent="0" algn="ctr">
              <a:buNone/>
            </a:pPr>
            <a:r>
              <a:rPr lang="cs-CZ" sz="3600" b="1" dirty="0">
                <a:cs typeface="Calibri"/>
              </a:rPr>
              <a:t>Co budete potřebovat?</a:t>
            </a:r>
            <a:endParaRPr lang="cs-CZ" sz="3600" dirty="0">
              <a:cs typeface="Calibri"/>
            </a:endParaRPr>
          </a:p>
          <a:p>
            <a:pPr marL="0" indent="0" algn="ctr">
              <a:buNone/>
            </a:pPr>
            <a:endParaRPr lang="cs-CZ" dirty="0">
              <a:cs typeface="Calibri"/>
            </a:endParaRPr>
          </a:p>
          <a:p>
            <a:pPr marL="0" indent="0" algn="ctr">
              <a:buNone/>
            </a:pPr>
            <a:r>
              <a:rPr lang="cs-CZ" dirty="0">
                <a:ea typeface="+mn-lt"/>
                <a:cs typeface="+mn-lt"/>
              </a:rPr>
              <a:t>2x lavor, 2x teplou vodu, osnovy, opletky, dno, šídlo, lepidlo, štětec, papírové ubrousky, pečící papír, žehlička, nůžky, kleště, metr, potřeby na barvení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cs-CZ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15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8AF87-64BC-4D13-857F-BC8C2246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PLETENÍ ZVONKU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679F3-5316-45AA-9F2F-23A7963EB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DNO: zvonek</a:t>
            </a:r>
          </a:p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DÉLKA OSNOV: 42cm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POČET OSNOV: 32ks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OPLETKY: 3ks</a:t>
            </a:r>
            <a:endParaRPr lang="cs-CZ" dirty="0">
              <a:cs typeface="Calibri"/>
            </a:endParaRPr>
          </a:p>
        </p:txBody>
      </p:sp>
      <p:pic>
        <p:nvPicPr>
          <p:cNvPr id="4" name="Obrázek 4" descr="Zamilovaná kočka">
            <a:extLst>
              <a:ext uri="{FF2B5EF4-FFF2-40B4-BE49-F238E27FC236}">
                <a16:creationId xmlns:a16="http://schemas.microsoft.com/office/drawing/2014/main" id="{06F01ED2-D7E7-4C83-99BD-2A902B1D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833" y="3674627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8EFC7-B462-4C37-97D1-56E285BD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DNEŠNÍ POSTUP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B57CF-4EEE-424D-A484-D6857B49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1. vyberte si jeden z papírových ubrousků, který se </a:t>
            </a:r>
            <a:r>
              <a:rPr lang="cs-CZ" dirty="0">
                <a:ea typeface="+mn-lt"/>
                <a:cs typeface="+mn-lt"/>
              </a:rPr>
              <a:t>vám nejvíce líbí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2. přiložte ubrousek a přes pečící papír zažehlete žehličkou (ŽEHLIČKOU MANIPULUJE POUZE DOSPĚLÁ OSOBA)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3. obarvěte osnovy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6. nechte trochu oschnout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7. pleťte klasickým způsobem</a:t>
            </a:r>
            <a:endParaRPr lang="en-US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5" name="Obrázek 5" descr="Vektorová grafika zdarma: Vánoční Stromek, Vánoční Pozadí ...">
            <a:extLst>
              <a:ext uri="{FF2B5EF4-FFF2-40B4-BE49-F238E27FC236}">
                <a16:creationId xmlns:a16="http://schemas.microsoft.com/office/drawing/2014/main" id="{19D72D63-F679-47D8-942F-ACAE5F2A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592" y="3429046"/>
            <a:ext cx="2743200" cy="29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4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Detailní záběr sněhové vločky">
            <a:extLst>
              <a:ext uri="{FF2B5EF4-FFF2-40B4-BE49-F238E27FC236}">
                <a16:creationId xmlns:a16="http://schemas.microsoft.com/office/drawing/2014/main" id="{1D6F4AFC-DB57-4723-8ECA-107341480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" t="18353" r="1395"/>
          <a:stretch/>
        </p:blipFill>
        <p:spPr>
          <a:xfrm>
            <a:off x="-1" y="-180965"/>
            <a:ext cx="1219200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DE0D4-4552-49CD-A12A-9D36F40B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cs typeface="Calibri Light"/>
              </a:rPr>
              <a:t>VÁNOCE</a:t>
            </a:r>
            <a:endParaRPr lang="cs-CZ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6485-4107-47C0-A9EC-4B8B46E54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1800" dirty="0">
                <a:cs typeface="Calibri" panose="020F0502020204030204"/>
              </a:rPr>
              <a:t>Co znamená slovo advent?</a:t>
            </a:r>
            <a:endParaRPr lang="cs-CZ" sz="1800" dirty="0"/>
          </a:p>
          <a:p>
            <a:pPr marL="0" indent="0" algn="ctr">
              <a:buNone/>
            </a:pPr>
            <a:endParaRPr lang="cs-CZ" sz="18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cs-CZ" sz="1800" dirty="0">
                <a:cs typeface="Calibri" panose="020F0502020204030204"/>
              </a:rPr>
              <a:t>Vysvětlíte mi, co je to půst?</a:t>
            </a:r>
          </a:p>
          <a:p>
            <a:pPr marL="0" indent="0" algn="ctr">
              <a:buNone/>
            </a:pPr>
            <a:endParaRPr lang="cs-CZ" sz="18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cs-CZ" sz="1800" dirty="0">
                <a:cs typeface="Calibri" panose="020F0502020204030204"/>
              </a:rPr>
              <a:t>Kdy je svátek sv. Mikuláše? A kdy chodí čert, Mikuláš a anděl?</a:t>
            </a:r>
          </a:p>
          <a:p>
            <a:pPr marL="0" indent="0" algn="ctr">
              <a:buNone/>
            </a:pPr>
            <a:endParaRPr lang="cs-CZ" sz="18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cs-CZ" sz="1800" dirty="0">
                <a:cs typeface="Calibri" panose="020F0502020204030204"/>
              </a:rPr>
              <a:t>Znáte zvyky, které lidé dělávali / dělávají na sv. Lucii? Znáte také rčení a jeho význam, které se s ní pojí?</a:t>
            </a:r>
          </a:p>
          <a:p>
            <a:pPr marL="0" indent="0" algn="ctr">
              <a:buNone/>
            </a:pPr>
            <a:endParaRPr lang="cs-CZ" sz="1800" dirty="0">
              <a:cs typeface="Calibri" panose="020F0502020204030204"/>
            </a:endParaRPr>
          </a:p>
          <a:p>
            <a:pPr marL="0" indent="0">
              <a:buNone/>
            </a:pPr>
            <a:endParaRPr lang="cs-CZ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402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1FB49-A51C-4596-BE70-98765708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594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endParaRPr lang="cs-CZ">
              <a:ea typeface="+mj-lt"/>
              <a:cs typeface="+mj-lt"/>
            </a:endParaRPr>
          </a:p>
          <a:p>
            <a:pPr marL="228600" indent="-228600" algn="ctr">
              <a:spcBef>
                <a:spcPts val="1000"/>
              </a:spcBef>
            </a:pPr>
            <a:r>
              <a:rPr lang="cs-CZ">
                <a:solidFill>
                  <a:srgbClr val="FF0000"/>
                </a:solidFill>
                <a:latin typeface="Calibri"/>
                <a:cs typeface="Calibri"/>
              </a:rPr>
              <a:t>NEZAPOMEŇTE, ŽE PEGIK MUSÍ BÝT VŽDY VLHKÝ NEBO SE VÁM BUDE LÁMAT</a:t>
            </a:r>
            <a:endParaRPr lang="cs-CZ">
              <a:latin typeface="Calibri"/>
              <a:cs typeface="Calibri"/>
            </a:endParaRPr>
          </a:p>
          <a:p>
            <a:pPr algn="ctr"/>
            <a:endParaRPr lang="cs-CZ">
              <a:cs typeface="Calibri Light"/>
            </a:endParaRPr>
          </a:p>
        </p:txBody>
      </p:sp>
      <p:pic>
        <p:nvPicPr>
          <p:cNvPr id="9" name="Obrázek 9" descr="To se nepovedlo">
            <a:extLst>
              <a:ext uri="{FF2B5EF4-FFF2-40B4-BE49-F238E27FC236}">
                <a16:creationId xmlns:a16="http://schemas.microsoft.com/office/drawing/2014/main" id="{D625505B-75E7-41A5-B07C-615C68A9E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353" y="280346"/>
            <a:ext cx="2619375" cy="2619375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6BD1B08-6FFD-4758-B07A-9FFAC7981ADC}"/>
              </a:ext>
            </a:extLst>
          </p:cNvPr>
          <p:cNvSpPr txBox="1"/>
          <p:nvPr/>
        </p:nvSpPr>
        <p:spPr>
          <a:xfrm>
            <a:off x="4734838" y="473483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cs typeface="Calibri"/>
              </a:rPr>
              <a:t>CHCETE NĚJAKOU HUDBU?</a:t>
            </a:r>
          </a:p>
          <a:p>
            <a:pPr algn="ctr"/>
            <a:r>
              <a:rPr lang="cs-CZ">
                <a:cs typeface="Calibri"/>
              </a:rPr>
              <a:t>NĚJAKÉ KOLEDY?</a:t>
            </a:r>
          </a:p>
        </p:txBody>
      </p:sp>
    </p:spTree>
    <p:extLst>
      <p:ext uri="{BB962C8B-B14F-4D97-AF65-F5344CB8AC3E}">
        <p14:creationId xmlns:p14="http://schemas.microsoft.com/office/powerpoint/2010/main" val="2007523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EFDE1B-F9A3-4469-A411-D37469C4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 panose="020F0302020204030204"/>
              </a:rPr>
              <a:t>12. LEKCE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8D1CE-4CE8-4A25-AF52-3B740A85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>
              <a:cs typeface="Calibri"/>
            </a:endParaRPr>
          </a:p>
          <a:p>
            <a:pPr marL="0" indent="0">
              <a:buNone/>
            </a:pPr>
            <a:endParaRPr lang="cs-CZ">
              <a:cs typeface="Calibri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PLETENÍ ZVONEČKU POMOCÍ FORMY</a:t>
            </a:r>
          </a:p>
          <a:p>
            <a:pPr marL="0" indent="0">
              <a:buNone/>
            </a:pPr>
            <a:r>
              <a:rPr lang="cs-CZ">
                <a:cs typeface="Calibri"/>
              </a:rPr>
              <a:t>18.12.2020</a:t>
            </a:r>
          </a:p>
        </p:txBody>
      </p:sp>
    </p:spTree>
    <p:extLst>
      <p:ext uri="{BB962C8B-B14F-4D97-AF65-F5344CB8AC3E}">
        <p14:creationId xmlns:p14="http://schemas.microsoft.com/office/powerpoint/2010/main" val="30943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 descr="Obsah obrázku interiér, stůl, vsedě, jídlo&#10;&#10;Popis se vygeneroval automaticky.">
            <a:extLst>
              <a:ext uri="{FF2B5EF4-FFF2-40B4-BE49-F238E27FC236}">
                <a16:creationId xmlns:a16="http://schemas.microsoft.com/office/drawing/2014/main" id="{8CFDF560-15DF-4FFD-8351-C09E62FB0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33" r="2" b="6771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Obrázek 6" descr="Obsah obrázku stůl, talíř, jídlo, vsedě&#10;&#10;Popis se vygeneroval automaticky.">
            <a:extLst>
              <a:ext uri="{FF2B5EF4-FFF2-40B4-BE49-F238E27FC236}">
                <a16:creationId xmlns:a16="http://schemas.microsoft.com/office/drawing/2014/main" id="{BE6605A2-DB4B-4A81-82C6-EA763D4E1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5" name="Obrázek 5" descr="Obsah obrázku dřevěné, fotka, hledání, hnědá&#10;&#10;Popis se vygeneroval automaticky.">
            <a:extLst>
              <a:ext uri="{FF2B5EF4-FFF2-40B4-BE49-F238E27FC236}">
                <a16:creationId xmlns:a16="http://schemas.microsoft.com/office/drawing/2014/main" id="{EF652D06-E7BE-493B-984F-651BAF2D78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4" name="Obrázek 4" descr="Obsah obrázku hrníček, jídlo, kobliha, káva&#10;&#10;Popis se vygeneroval automaticky.">
            <a:extLst>
              <a:ext uri="{FF2B5EF4-FFF2-40B4-BE49-F238E27FC236}">
                <a16:creationId xmlns:a16="http://schemas.microsoft.com/office/drawing/2014/main" id="{B49BB667-B8C8-4972-9187-322CCECF4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6090" b="884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E91A1C-0802-44EA-B8CB-9AAAB220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Jaké vánoční cukroví máte nejraději?</a:t>
            </a:r>
          </a:p>
        </p:txBody>
      </p:sp>
    </p:spTree>
    <p:extLst>
      <p:ext uri="{BB962C8B-B14F-4D97-AF65-F5344CB8AC3E}">
        <p14:creationId xmlns:p14="http://schemas.microsoft.com/office/powerpoint/2010/main" val="527133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B480A8-41D5-4804-8988-7F8690E8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PLETENÍ ZVONEČKU POMOCÍ FORMY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D63E1-6DF7-465C-AEA2-62A80877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  <a:p>
            <a:pPr marL="0" indent="0" algn="ctr">
              <a:buNone/>
            </a:pPr>
            <a:endParaRPr lang="cs-CZ" sz="3600" b="1" dirty="0">
              <a:cs typeface="Calibri"/>
            </a:endParaRPr>
          </a:p>
          <a:p>
            <a:pPr marL="0" indent="0" algn="ctr">
              <a:buNone/>
            </a:pPr>
            <a:endParaRPr lang="cs-CZ" sz="3600" b="1" dirty="0">
              <a:cs typeface="Calibri"/>
            </a:endParaRPr>
          </a:p>
          <a:p>
            <a:pPr marL="0" indent="0" algn="ctr">
              <a:buNone/>
            </a:pPr>
            <a:r>
              <a:rPr lang="cs-CZ" sz="3600" b="1" dirty="0">
                <a:cs typeface="Calibri"/>
              </a:rPr>
              <a:t>Co budete potřebovat?</a:t>
            </a:r>
            <a:endParaRPr lang="cs-CZ" sz="3600" dirty="0">
              <a:cs typeface="Calibri"/>
            </a:endParaRPr>
          </a:p>
          <a:p>
            <a:pPr marL="0" indent="0" algn="ctr">
              <a:buNone/>
            </a:pPr>
            <a:endParaRPr lang="cs-CZ" dirty="0">
              <a:cs typeface="Calibri"/>
            </a:endParaRPr>
          </a:p>
          <a:p>
            <a:pPr marL="0" indent="0" algn="ctr">
              <a:buNone/>
            </a:pPr>
            <a:r>
              <a:rPr lang="cs-CZ" dirty="0">
                <a:ea typeface="+mn-lt"/>
                <a:cs typeface="+mn-lt"/>
              </a:rPr>
              <a:t>2x lavor, 2x teplou vodu, opletky, formičku, šídlo, lepidlo, kleště, metr, potřeby na barvení</a:t>
            </a:r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031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74F51-2E1E-4B12-801C-8661FD05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PLETENÍ ZVONEČKU POMOCÍ FORMY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82DB36-EB3B-4E3A-84C4-9F5628E8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cs-CZ" dirty="0">
                <a:cs typeface="Calibri" panose="020F0502020204030204"/>
              </a:rPr>
              <a:t>FORMA: zvoneček</a:t>
            </a:r>
          </a:p>
          <a:p>
            <a:pPr marL="457200" indent="-457200"/>
            <a:endParaRPr lang="cs-CZ" dirty="0">
              <a:cs typeface="Calibri" panose="020F0502020204030204"/>
            </a:endParaRPr>
          </a:p>
          <a:p>
            <a:pPr marL="457200" indent="-457200"/>
            <a:r>
              <a:rPr lang="cs-CZ" dirty="0">
                <a:cs typeface="Calibri" panose="020F0502020204030204"/>
              </a:rPr>
              <a:t>POČET OPLETKŮ </a:t>
            </a:r>
            <a:r>
              <a:rPr lang="cs-CZ" dirty="0">
                <a:ea typeface="+mn-lt"/>
                <a:cs typeface="+mn-lt"/>
              </a:rPr>
              <a:t>(místo osnov)</a:t>
            </a:r>
            <a:r>
              <a:rPr lang="cs-CZ" dirty="0">
                <a:cs typeface="Calibri" panose="020F0502020204030204"/>
              </a:rPr>
              <a:t>: 4ks </a:t>
            </a:r>
          </a:p>
          <a:p>
            <a:pPr marL="457200" indent="-457200"/>
            <a:endParaRPr lang="cs-CZ" dirty="0">
              <a:cs typeface="Calibri" panose="020F0502020204030204"/>
            </a:endParaRPr>
          </a:p>
          <a:p>
            <a:pPr marL="457200" indent="-457200"/>
            <a:r>
              <a:rPr lang="cs-CZ" dirty="0">
                <a:cs typeface="Calibri" panose="020F0502020204030204"/>
              </a:rPr>
              <a:t>DÉLKA OPLETŮ </a:t>
            </a:r>
            <a:r>
              <a:rPr lang="cs-CZ" dirty="0">
                <a:ea typeface="+mn-lt"/>
                <a:cs typeface="+mn-lt"/>
              </a:rPr>
              <a:t>(místo osnov)</a:t>
            </a:r>
            <a:r>
              <a:rPr lang="cs-CZ" dirty="0">
                <a:cs typeface="Calibri" panose="020F0502020204030204"/>
              </a:rPr>
              <a:t>: 25cm</a:t>
            </a:r>
          </a:p>
          <a:p>
            <a:pPr marL="457200" indent="-457200"/>
            <a:endParaRPr lang="cs-CZ" dirty="0">
              <a:cs typeface="Calibri" panose="020F0502020204030204"/>
            </a:endParaRPr>
          </a:p>
          <a:p>
            <a:pPr marL="457200" indent="-457200"/>
            <a:r>
              <a:rPr lang="cs-CZ" dirty="0">
                <a:cs typeface="Calibri" panose="020F0502020204030204"/>
              </a:rPr>
              <a:t>OPLETKY: 1ks</a:t>
            </a:r>
          </a:p>
          <a:p>
            <a:pPr marL="457200" indent="-457200"/>
            <a:endParaRPr lang="cs-CZ" dirty="0">
              <a:cs typeface="Calibri" panose="020F0502020204030204"/>
            </a:endParaRPr>
          </a:p>
          <a:p>
            <a:pPr marL="457200" indent="-457200"/>
            <a:endParaRPr lang="cs-CZ" dirty="0">
              <a:cs typeface="Calibri" panose="020F0502020204030204"/>
            </a:endParaRPr>
          </a:p>
        </p:txBody>
      </p:sp>
      <p:pic>
        <p:nvPicPr>
          <p:cNvPr id="4" name="Obrázek 4" descr="Opatrná kočka">
            <a:extLst>
              <a:ext uri="{FF2B5EF4-FFF2-40B4-BE49-F238E27FC236}">
                <a16:creationId xmlns:a16="http://schemas.microsoft.com/office/drawing/2014/main" id="{2D2C70B7-00E0-43D4-9230-B9E5F9A44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72" y="3674627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12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C14CA-0963-4EF8-98D5-24C9FD78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DNEŠNÍ POSTUP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9570B-4BCE-44D3-ABCE-F8CFFC88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297"/>
            <a:ext cx="10515600" cy="48106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3000" dirty="0">
                <a:cs typeface="Calibri"/>
              </a:rPr>
              <a:t>1. ze 4 opletků (=osnov) udělejte kříž (2+2)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2. vložte </a:t>
            </a:r>
            <a:r>
              <a:rPr lang="cs-CZ" sz="3000">
                <a:cs typeface="Calibri"/>
              </a:rPr>
              <a:t>pod matičku </a:t>
            </a:r>
            <a:r>
              <a:rPr lang="cs-CZ" sz="3000" dirty="0">
                <a:cs typeface="Calibri"/>
              </a:rPr>
              <a:t>na vrcholu formy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3. opletek ohněte v půlce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4. navlékněte mezi opletky (=osnovy) připevněné na formě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5. vždy přepůlený opletek překřižte 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6. otvorem provlékněte opletek (=osnovu)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7. pokračujte až do konce formy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8. ukončete opletek</a:t>
            </a: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9. zapleťte uzavírku</a:t>
            </a:r>
          </a:p>
        </p:txBody>
      </p:sp>
      <p:pic>
        <p:nvPicPr>
          <p:cNvPr id="4" name="Obrázek 4" descr="Free fotobanka : dřevo, podepsat, jídlo, Dovolená, pečení ...">
            <a:extLst>
              <a:ext uri="{FF2B5EF4-FFF2-40B4-BE49-F238E27FC236}">
                <a16:creationId xmlns:a16="http://schemas.microsoft.com/office/drawing/2014/main" id="{685548F4-A70D-4238-A0B9-31BCBC3F2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0">
            <a:off x="9360294" y="372107"/>
            <a:ext cx="2242159" cy="28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40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1FB49-A51C-4596-BE70-98765708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594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endParaRPr lang="cs-CZ">
              <a:ea typeface="+mj-lt"/>
              <a:cs typeface="+mj-lt"/>
            </a:endParaRPr>
          </a:p>
          <a:p>
            <a:pPr marL="228600" indent="-228600" algn="ctr">
              <a:spcBef>
                <a:spcPts val="1000"/>
              </a:spcBef>
            </a:pPr>
            <a:r>
              <a:rPr lang="cs-CZ">
                <a:solidFill>
                  <a:srgbClr val="FF0000"/>
                </a:solidFill>
                <a:latin typeface="Calibri"/>
                <a:cs typeface="Calibri"/>
              </a:rPr>
              <a:t>NEZAPOMEŇTE, ŽE PEGIK MUSÍ BÝT VŽDY VLHKÝ NEBO SE VÁM BUDE LÁMAT</a:t>
            </a:r>
            <a:endParaRPr lang="cs-CZ">
              <a:latin typeface="Calibri"/>
              <a:cs typeface="Calibri"/>
            </a:endParaRPr>
          </a:p>
          <a:p>
            <a:pPr algn="ctr"/>
            <a:endParaRPr lang="cs-CZ">
              <a:cs typeface="Calibri Light"/>
            </a:endParaRPr>
          </a:p>
        </p:txBody>
      </p:sp>
      <p:pic>
        <p:nvPicPr>
          <p:cNvPr id="9" name="Obrázek 9" descr="To se nepovedlo">
            <a:extLst>
              <a:ext uri="{FF2B5EF4-FFF2-40B4-BE49-F238E27FC236}">
                <a16:creationId xmlns:a16="http://schemas.microsoft.com/office/drawing/2014/main" id="{D625505B-75E7-41A5-B07C-615C68A9E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353" y="280346"/>
            <a:ext cx="2619375" cy="2619375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6BD1B08-6FFD-4758-B07A-9FFAC7981ADC}"/>
              </a:ext>
            </a:extLst>
          </p:cNvPr>
          <p:cNvSpPr txBox="1"/>
          <p:nvPr/>
        </p:nvSpPr>
        <p:spPr>
          <a:xfrm>
            <a:off x="4734838" y="473483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cs typeface="Calibri"/>
              </a:rPr>
              <a:t>CHCETE NĚJAKOU HUDBU?</a:t>
            </a:r>
          </a:p>
          <a:p>
            <a:pPr algn="ctr"/>
            <a:r>
              <a:rPr lang="cs-CZ">
                <a:cs typeface="Calibri"/>
              </a:rPr>
              <a:t>NĚJAKÉ KOLEDY?</a:t>
            </a:r>
          </a:p>
        </p:txBody>
      </p:sp>
    </p:spTree>
    <p:extLst>
      <p:ext uri="{BB962C8B-B14F-4D97-AF65-F5344CB8AC3E}">
        <p14:creationId xmlns:p14="http://schemas.microsoft.com/office/powerpoint/2010/main" val="2744565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Advent Hvězda Vánoce Vánoční · Free image on Pixabay">
            <a:extLst>
              <a:ext uri="{FF2B5EF4-FFF2-40B4-BE49-F238E27FC236}">
                <a16:creationId xmlns:a16="http://schemas.microsoft.com/office/drawing/2014/main" id="{46D1F63F-BC72-4A46-BC2F-8C9EFE444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00" t="9091" r="6891" b="-2"/>
          <a:stretch/>
        </p:blipFill>
        <p:spPr>
          <a:xfrm>
            <a:off x="3729228" y="10"/>
            <a:ext cx="846277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64F70B-53F0-457F-95F4-50FD807E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74" y="843534"/>
            <a:ext cx="3570447" cy="1353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/>
              <a:t>NA ZÁVĚR </a:t>
            </a:r>
            <a:br>
              <a:rPr lang="cs-CZ" sz="2800" dirty="0"/>
            </a:br>
            <a:r>
              <a:rPr lang="en-US" sz="3100" dirty="0" err="1"/>
              <a:t>naše</a:t>
            </a:r>
            <a:r>
              <a:rPr lang="cs-CZ" sz="3100" dirty="0"/>
              <a:t> </a:t>
            </a:r>
            <a:r>
              <a:rPr lang="en-US" sz="3100" dirty="0" err="1"/>
              <a:t>společné</a:t>
            </a:r>
            <a:r>
              <a:rPr lang="cs-CZ" sz="3100" dirty="0"/>
              <a:t> </a:t>
            </a:r>
            <a:r>
              <a:rPr lang="en-US" sz="3100" dirty="0" err="1"/>
              <a:t>Vánoce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3E61E7-E676-4925-8452-F300545BCFFB}"/>
              </a:ext>
            </a:extLst>
          </p:cNvPr>
          <p:cNvSpPr txBox="1"/>
          <p:nvPr/>
        </p:nvSpPr>
        <p:spPr>
          <a:xfrm>
            <a:off x="424815" y="3796792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HUDBA, DĚTSKÝ PUNČ, FONDUE, POVÍDÁNÍ, DÁREČKY, POUŠTĚNÍ LODIČEK, KRÁJENÍ JABLKA,...</a:t>
            </a:r>
          </a:p>
        </p:txBody>
      </p:sp>
    </p:spTree>
    <p:extLst>
      <p:ext uri="{BB962C8B-B14F-4D97-AF65-F5344CB8AC3E}">
        <p14:creationId xmlns:p14="http://schemas.microsoft.com/office/powerpoint/2010/main" val="308280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Free Images : abstract, celebration, dance, drink, new ...">
            <a:extLst>
              <a:ext uri="{FF2B5EF4-FFF2-40B4-BE49-F238E27FC236}">
                <a16:creationId xmlns:a16="http://schemas.microsoft.com/office/drawing/2014/main" id="{94D0CF0F-661F-41C2-93DC-4238DC75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" y="-46058"/>
            <a:ext cx="12273417" cy="69083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195405-153E-4EF1-AF25-102B32A8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8B5F2-1A68-4624-ABB3-45A20080C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>
                <a:highlight>
                  <a:srgbClr val="C0C0C0"/>
                </a:highlight>
                <a:cs typeface="Calibri" panose="020F0502020204030204"/>
              </a:rPr>
              <a:t>Mockrát vám všem děkuji za spolupráci v průběhu celého kroužku.</a:t>
            </a:r>
            <a:endParaRPr lang="cs-CZ" dirty="0">
              <a:highlight>
                <a:srgbClr val="C0C0C0"/>
              </a:highlight>
              <a:cs typeface="Calibri" panose="020F0502020204030204"/>
            </a:endParaRPr>
          </a:p>
          <a:p>
            <a:pPr marL="0" indent="0" algn="ctr">
              <a:buNone/>
            </a:pPr>
            <a:r>
              <a:rPr lang="cs-CZ">
                <a:highlight>
                  <a:srgbClr val="C0C0C0"/>
                </a:highlight>
                <a:cs typeface="Calibri" panose="020F0502020204030204"/>
              </a:rPr>
              <a:t>Doufám, že jste si to užili a zažili jste krásné chvíle.</a:t>
            </a:r>
            <a:endParaRPr lang="cs-CZ" dirty="0">
              <a:highlight>
                <a:srgbClr val="C0C0C0"/>
              </a:highlight>
              <a:cs typeface="Calibri" panose="020F0502020204030204"/>
            </a:endParaRPr>
          </a:p>
          <a:p>
            <a:pPr marL="0" indent="0" algn="ctr">
              <a:buNone/>
            </a:pPr>
            <a:endParaRPr lang="cs-CZ" dirty="0">
              <a:highlight>
                <a:srgbClr val="C0C0C0"/>
              </a:highlight>
              <a:cs typeface="Calibri" panose="020F0502020204030204"/>
            </a:endParaRPr>
          </a:p>
          <a:p>
            <a:pPr marL="0" indent="0" algn="ctr">
              <a:buNone/>
            </a:pPr>
            <a:r>
              <a:rPr lang="cs-CZ">
                <a:highlight>
                  <a:srgbClr val="C0C0C0"/>
                </a:highlight>
                <a:cs typeface="Calibri" panose="020F0502020204030204"/>
              </a:rPr>
              <a:t>MĚJTE KRÁSNĚ PROŽITÉ VÁNOCE A PŘEJI VÁM ŠŤASTNÝ NOVÝ ROK!</a:t>
            </a:r>
            <a:endParaRPr lang="cs-CZ" dirty="0">
              <a:highlight>
                <a:srgbClr val="C0C0C0"/>
              </a:highlight>
              <a:cs typeface="Calibri" panose="020F0502020204030204"/>
            </a:endParaRPr>
          </a:p>
          <a:p>
            <a:pPr marL="0" indent="0" algn="ctr">
              <a:buNone/>
            </a:pPr>
            <a:r>
              <a:rPr lang="cs-CZ">
                <a:highlight>
                  <a:srgbClr val="C0C0C0"/>
                </a:highlight>
                <a:cs typeface="Calibri" panose="020F0502020204030204"/>
              </a:rPr>
              <a:t>NA SHLEDANOU!</a:t>
            </a:r>
            <a:endParaRPr lang="cs-CZ" dirty="0">
              <a:highlight>
                <a:srgbClr val="C0C0C0"/>
              </a:highlight>
              <a:cs typeface="Calibri" panose="020F0502020204030204"/>
            </a:endParaRPr>
          </a:p>
          <a:p>
            <a:pPr marL="0" indent="0" algn="ctr">
              <a:buNone/>
            </a:pPr>
            <a:endParaRPr lang="cs-CZ" dirty="0">
              <a:highlight>
                <a:srgbClr val="FF0000"/>
              </a:highlight>
              <a:cs typeface="Calibri" panose="020F0502020204030204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552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B480A8-41D5-4804-8988-7F8690E8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  <a:cs typeface="Calibri Light"/>
              </a:rPr>
              <a:t>VÁNOČNÍ STROMEK S ROLNIČKAMMI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D63E1-6DF7-465C-AEA2-62A80877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  <a:p>
            <a:pPr marL="0" indent="0" algn="ctr">
              <a:buNone/>
            </a:pPr>
            <a:r>
              <a:rPr lang="cs-CZ" sz="3600" b="1" dirty="0">
                <a:cs typeface="Calibri"/>
              </a:rPr>
              <a:t>Co budete potřebovat?</a:t>
            </a:r>
            <a:endParaRPr lang="cs-CZ" sz="3600" dirty="0">
              <a:cs typeface="Calibri"/>
            </a:endParaRPr>
          </a:p>
          <a:p>
            <a:pPr marL="0" indent="0" algn="ctr">
              <a:buNone/>
            </a:pPr>
            <a:endParaRPr lang="cs-CZ" dirty="0">
              <a:cs typeface="Calibri"/>
            </a:endParaRPr>
          </a:p>
          <a:p>
            <a:pPr marL="0" indent="0" algn="ctr">
              <a:buNone/>
            </a:pPr>
            <a:r>
              <a:rPr lang="cs-CZ" dirty="0">
                <a:cs typeface="Calibri"/>
              </a:rPr>
              <a:t>polyesterové kužele, </a:t>
            </a:r>
            <a:r>
              <a:rPr lang="cs-CZ" dirty="0" err="1">
                <a:cs typeface="Calibri"/>
              </a:rPr>
              <a:t>elhar</a:t>
            </a:r>
            <a:r>
              <a:rPr lang="cs-CZ" dirty="0">
                <a:cs typeface="Calibri"/>
              </a:rPr>
              <a:t> šňůry, rolničky, lepidlo, provázek, kleště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235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07260-2B38-48D0-9468-D2D5054A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VÁNOČNÍ STROMEK S ROLNIČKAMI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87086-0AAA-4E05-89E4-CEC175C08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>
              <a:cs typeface="Calibri"/>
            </a:endParaRPr>
          </a:p>
          <a:p>
            <a:r>
              <a:rPr lang="cs-CZ">
                <a:cs typeface="Calibri"/>
              </a:rPr>
              <a:t>KUŽEL: 3ks různých velikostí</a:t>
            </a:r>
          </a:p>
          <a:p>
            <a:endParaRPr lang="cs-CZ">
              <a:cs typeface="Calibri"/>
            </a:endParaRPr>
          </a:p>
          <a:p>
            <a:r>
              <a:rPr lang="cs-CZ">
                <a:cs typeface="Calibri"/>
              </a:rPr>
              <a:t>DÉLKA ELHAR ŠŇŮRY: dle velikosti kužele</a:t>
            </a:r>
          </a:p>
          <a:p>
            <a:endParaRPr lang="cs-CZ">
              <a:cs typeface="Calibri"/>
            </a:endParaRPr>
          </a:p>
          <a:p>
            <a:r>
              <a:rPr lang="cs-CZ">
                <a:cs typeface="Calibri"/>
              </a:rPr>
              <a:t>POČER ELHAR ŠŇŮR: 3ks (jede kus na každý jeden kužel)</a:t>
            </a:r>
          </a:p>
          <a:p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59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99484-5C95-49C9-B259-CDBCB69F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DNEŠNÍ POSTUP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BD570-74E1-45F7-9BBA-4752B8408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cs typeface="Calibri" panose="020F0502020204030204"/>
              </a:rPr>
              <a:t>1. natřete kužel lepidlem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cs typeface="Calibri" panose="020F0502020204030204"/>
              </a:rPr>
              <a:t>2. obtočte kužel </a:t>
            </a:r>
            <a:r>
              <a:rPr lang="cs-CZ" err="1">
                <a:cs typeface="Calibri" panose="020F0502020204030204"/>
              </a:rPr>
              <a:t>elhar</a:t>
            </a:r>
            <a:r>
              <a:rPr lang="cs-CZ">
                <a:cs typeface="Calibri" panose="020F0502020204030204"/>
              </a:rPr>
              <a:t> šňůrou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cs typeface="Calibri" panose="020F0502020204030204"/>
              </a:rPr>
              <a:t>3. připevněte rolničky pomocí provázku</a:t>
            </a:r>
          </a:p>
        </p:txBody>
      </p:sp>
      <p:pic>
        <p:nvPicPr>
          <p:cNvPr id="5" name="Grafický objekt 5" descr="Vánoční věnec">
            <a:extLst>
              <a:ext uri="{FF2B5EF4-FFF2-40B4-BE49-F238E27FC236}">
                <a16:creationId xmlns:a16="http://schemas.microsoft.com/office/drawing/2014/main" id="{706DB10C-17F8-4BFE-A499-E5697FAD9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5743" y="4212771"/>
            <a:ext cx="2645228" cy="26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8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1FB49-A51C-4596-BE70-98765708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594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endParaRPr lang="cs-CZ">
              <a:ea typeface="+mj-lt"/>
              <a:cs typeface="+mj-lt"/>
            </a:endParaRPr>
          </a:p>
          <a:p>
            <a:pPr marL="228600" indent="-228600" algn="ctr">
              <a:spcBef>
                <a:spcPts val="1000"/>
              </a:spcBef>
            </a:pPr>
            <a:r>
              <a:rPr lang="cs-CZ">
                <a:solidFill>
                  <a:srgbClr val="FF0000"/>
                </a:solidFill>
                <a:latin typeface="Calibri"/>
                <a:cs typeface="Calibri"/>
              </a:rPr>
              <a:t>JAKOU HUDBU SI PŘEJETE DNES?</a:t>
            </a:r>
          </a:p>
          <a:p>
            <a:pPr algn="ctr"/>
            <a:endParaRPr lang="cs-CZ">
              <a:cs typeface="Calibri Light"/>
            </a:endParaRPr>
          </a:p>
        </p:txBody>
      </p:sp>
      <p:pic>
        <p:nvPicPr>
          <p:cNvPr id="9" name="Obrázek 9" descr="To se nepovedlo">
            <a:extLst>
              <a:ext uri="{FF2B5EF4-FFF2-40B4-BE49-F238E27FC236}">
                <a16:creationId xmlns:a16="http://schemas.microsoft.com/office/drawing/2014/main" id="{D625505B-75E7-41A5-B07C-615C68A9E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353" y="280346"/>
            <a:ext cx="2619375" cy="261937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8C9B159-872B-49E9-9E74-ECF5A678876D}"/>
              </a:ext>
            </a:extLst>
          </p:cNvPr>
          <p:cNvSpPr txBox="1"/>
          <p:nvPr/>
        </p:nvSpPr>
        <p:spPr>
          <a:xfrm>
            <a:off x="4724400" y="39022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>
                <a:cs typeface="Calibri"/>
              </a:rPr>
              <a:t>S vánoční tématikou?</a:t>
            </a:r>
          </a:p>
        </p:txBody>
      </p:sp>
    </p:spTree>
    <p:extLst>
      <p:ext uri="{BB962C8B-B14F-4D97-AF65-F5344CB8AC3E}">
        <p14:creationId xmlns:p14="http://schemas.microsoft.com/office/powerpoint/2010/main" val="378362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B480A8-41D5-4804-8988-7F8690E8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SNĚHULÁCI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D63E1-6DF7-465C-AEA2-62A80877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  <a:p>
            <a:pPr marL="0" indent="0" algn="ctr">
              <a:buNone/>
            </a:pPr>
            <a:r>
              <a:rPr lang="cs-CZ" sz="3600" b="1" dirty="0">
                <a:cs typeface="Calibri"/>
              </a:rPr>
              <a:t>Co budete potřebovat?</a:t>
            </a:r>
            <a:endParaRPr lang="cs-CZ" sz="3600" dirty="0">
              <a:cs typeface="Calibri"/>
            </a:endParaRPr>
          </a:p>
          <a:p>
            <a:pPr marL="0" indent="0" algn="ctr">
              <a:buNone/>
            </a:pPr>
            <a:endParaRPr lang="cs-CZ" dirty="0">
              <a:cs typeface="Calibri"/>
            </a:endParaRPr>
          </a:p>
          <a:p>
            <a:pPr marL="0" indent="0" algn="ctr">
              <a:buNone/>
            </a:pPr>
            <a:r>
              <a:rPr lang="cs-CZ" dirty="0">
                <a:cs typeface="Calibri"/>
              </a:rPr>
              <a:t>polyesterové koule, </a:t>
            </a:r>
            <a:r>
              <a:rPr lang="cs-CZ" dirty="0" err="1">
                <a:cs typeface="Calibri"/>
              </a:rPr>
              <a:t>elhar</a:t>
            </a:r>
            <a:r>
              <a:rPr lang="cs-CZ" dirty="0">
                <a:cs typeface="Calibri"/>
              </a:rPr>
              <a:t> šňůru, párátka, lepidlo, sůl, hřebíček (koření), fixy</a:t>
            </a:r>
          </a:p>
          <a:p>
            <a:pPr marL="0" indent="0" algn="ctr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10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7E665-0CE4-4906-A5FC-B3C5364D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SNĚHULÁCI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ECFD52-3C38-4000-A847-9124A9D00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cs-CZ">
                <a:cs typeface="Calibri" panose="020F0502020204030204"/>
              </a:rPr>
              <a:t>KOULE: 2ks (menší a větší)</a:t>
            </a:r>
          </a:p>
          <a:p>
            <a:pPr marL="457200" indent="-457200"/>
            <a:endParaRPr lang="cs-CZ">
              <a:cs typeface="Calibri" panose="020F0502020204030204"/>
            </a:endParaRPr>
          </a:p>
          <a:p>
            <a:pPr marL="457200" indent="-457200"/>
            <a:r>
              <a:rPr lang="cs-CZ">
                <a:cs typeface="Calibri" panose="020F0502020204030204"/>
              </a:rPr>
              <a:t>POČET ELHAR ŠŇŮR: 1ks</a:t>
            </a:r>
          </a:p>
          <a:p>
            <a:pPr marL="457200" indent="-457200"/>
            <a:endParaRPr lang="cs-CZ">
              <a:cs typeface="Calibri" panose="020F0502020204030204"/>
            </a:endParaRPr>
          </a:p>
          <a:p>
            <a:pPr marL="457200" indent="-457200"/>
            <a:r>
              <a:rPr lang="cs-CZ">
                <a:cs typeface="Calibri" panose="020F0502020204030204"/>
              </a:rPr>
              <a:t>DÉLKA ELHAR ŠŇŮRY: 20cm</a:t>
            </a:r>
          </a:p>
        </p:txBody>
      </p:sp>
    </p:spTree>
    <p:extLst>
      <p:ext uri="{BB962C8B-B14F-4D97-AF65-F5344CB8AC3E}">
        <p14:creationId xmlns:p14="http://schemas.microsoft.com/office/powerpoint/2010/main" val="385833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14207-DE53-4D08-9243-30481E6C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DNEŠNÍ POSTUP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E1154-2926-4B20-A3C1-0B32F0438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cs typeface="Calibri" panose="020F0502020204030204"/>
              </a:rPr>
              <a:t>1. </a:t>
            </a:r>
            <a:r>
              <a:rPr lang="cs-CZ">
                <a:ea typeface="+mn-lt"/>
                <a:cs typeface="+mn-lt"/>
              </a:rPr>
              <a:t>natřete koule lepidlem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2. obalte v soli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3. nechte zaschnout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4. párátkem spojte 2 různě velké koule dohromady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cs typeface="Calibri" panose="020F0502020204030204"/>
              </a:rPr>
              <a:t>5. na místo rukou zapíchněte párátka</a:t>
            </a:r>
          </a:p>
          <a:p>
            <a:pPr marL="0" indent="0">
              <a:buNone/>
            </a:pPr>
            <a:r>
              <a:rPr lang="cs-CZ">
                <a:cs typeface="Calibri" panose="020F0502020204030204"/>
              </a:rPr>
              <a:t>6. na místo očí zapíchněte hřebíčky</a:t>
            </a:r>
          </a:p>
          <a:p>
            <a:pPr marL="0" indent="0">
              <a:buNone/>
            </a:pPr>
            <a:r>
              <a:rPr lang="cs-CZ">
                <a:cs typeface="Calibri" panose="020F0502020204030204"/>
              </a:rPr>
              <a:t>7. fixem dokreslete nos</a:t>
            </a:r>
          </a:p>
          <a:p>
            <a:pPr marL="0" indent="0">
              <a:buNone/>
            </a:pPr>
            <a:r>
              <a:rPr lang="cs-CZ">
                <a:cs typeface="Calibri" panose="020F0502020204030204"/>
              </a:rPr>
              <a:t>8. na spoj koulí uvažte </a:t>
            </a:r>
            <a:r>
              <a:rPr lang="cs-CZ" err="1">
                <a:cs typeface="Calibri" panose="020F0502020204030204"/>
              </a:rPr>
              <a:t>elhar</a:t>
            </a:r>
            <a:r>
              <a:rPr lang="cs-CZ">
                <a:cs typeface="Calibri" panose="020F0502020204030204"/>
              </a:rPr>
              <a:t> šňůru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  <p:pic>
        <p:nvPicPr>
          <p:cNvPr id="4" name="Grafický objekt 4" descr="Punčocha">
            <a:extLst>
              <a:ext uri="{FF2B5EF4-FFF2-40B4-BE49-F238E27FC236}">
                <a16:creationId xmlns:a16="http://schemas.microsoft.com/office/drawing/2014/main" id="{A765D3C5-3A31-403A-B46A-F0550AB98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1905" y="4586037"/>
            <a:ext cx="1455821" cy="14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09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768</Words>
  <Application>Microsoft Office PowerPoint</Application>
  <PresentationFormat>Širokoúhlá obrazovka</PresentationFormat>
  <Paragraphs>174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10. LEKCE</vt:lpstr>
      <vt:lpstr>VÁNOCE</vt:lpstr>
      <vt:lpstr>VÁNOČNÍ STROMEK S ROLNIČKAMMI</vt:lpstr>
      <vt:lpstr>VÁNOČNÍ STROMEK S ROLNIČKAMI</vt:lpstr>
      <vt:lpstr>DNEŠNÍ POSTUP</vt:lpstr>
      <vt:lpstr> JAKOU HUDBU SI PŘEJETE DNES? </vt:lpstr>
      <vt:lpstr>SNĚHULÁCI</vt:lpstr>
      <vt:lpstr>SNĚHULÁCI</vt:lpstr>
      <vt:lpstr>DNEŠNÍ POSTUP</vt:lpstr>
      <vt:lpstr> JAKOU HUDBU SI PŘEJETE? </vt:lpstr>
      <vt:lpstr>VÁNOČNÍ VĚNEČEK</vt:lpstr>
      <vt:lpstr>DNEŠNÍ POSTUP</vt:lpstr>
      <vt:lpstr> JAKOU HUDBU SI PŘEJETE? </vt:lpstr>
      <vt:lpstr>Prezentace aplikace PowerPoint</vt:lpstr>
      <vt:lpstr>11. LEKCE</vt:lpstr>
      <vt:lpstr>Prezentace aplikace PowerPoint</vt:lpstr>
      <vt:lpstr>PLETENÍ ZVONKU</vt:lpstr>
      <vt:lpstr>PLETENÍ ZVONKU</vt:lpstr>
      <vt:lpstr>DNEŠNÍ POSTUP</vt:lpstr>
      <vt:lpstr> NEZAPOMEŇTE, ŽE PEGIK MUSÍ BÝT VŽDY VLHKÝ NEBO SE VÁM BUDE LÁMAT </vt:lpstr>
      <vt:lpstr>12. LEKCE</vt:lpstr>
      <vt:lpstr>Jaké vánoční cukroví máte nejraději?</vt:lpstr>
      <vt:lpstr>PLETENÍ ZVONEČKU POMOCÍ FORMY</vt:lpstr>
      <vt:lpstr>PLETENÍ ZVONEČKU POMOCÍ FORMY</vt:lpstr>
      <vt:lpstr>DNEŠNÍ POSTUP</vt:lpstr>
      <vt:lpstr> NEZAPOMEŇTE, ŽE PEGIK MUSÍ BÝT VŽDY VLHKÝ NEBO SE VÁM BUDE LÁMAT </vt:lpstr>
      <vt:lpstr>NA ZÁVĚR  naše společné Vánoce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LEKCE</dc:title>
  <dc:creator>Jana Peroutková</dc:creator>
  <cp:lastModifiedBy>Jana Peroutková</cp:lastModifiedBy>
  <cp:revision>1</cp:revision>
  <dcterms:created xsi:type="dcterms:W3CDTF">2020-12-26T18:02:36Z</dcterms:created>
  <dcterms:modified xsi:type="dcterms:W3CDTF">2020-12-26T18:10:25Z</dcterms:modified>
</cp:coreProperties>
</file>