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50" r:id="rId3"/>
    <p:sldId id="306" r:id="rId4"/>
    <p:sldId id="303" r:id="rId5"/>
    <p:sldId id="361" r:id="rId6"/>
    <p:sldId id="308" r:id="rId7"/>
    <p:sldId id="307" r:id="rId8"/>
    <p:sldId id="309" r:id="rId9"/>
    <p:sldId id="310" r:id="rId10"/>
    <p:sldId id="311" r:id="rId11"/>
    <p:sldId id="313" r:id="rId12"/>
    <p:sldId id="314" r:id="rId13"/>
    <p:sldId id="315" r:id="rId14"/>
    <p:sldId id="316" r:id="rId15"/>
    <p:sldId id="318" r:id="rId16"/>
    <p:sldId id="317" r:id="rId17"/>
    <p:sldId id="319" r:id="rId18"/>
    <p:sldId id="320" r:id="rId19"/>
    <p:sldId id="321" r:id="rId20"/>
    <p:sldId id="322" r:id="rId21"/>
    <p:sldId id="323" r:id="rId22"/>
    <p:sldId id="324" r:id="rId23"/>
    <p:sldId id="325" r:id="rId24"/>
    <p:sldId id="326" r:id="rId25"/>
    <p:sldId id="327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3019D6-1603-419A-8431-E0D8732813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91494D-9310-4D03-88ED-CE6E1C9F6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E98E60-BE87-494E-8872-8B5ED829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BC4B0C-05D2-42C0-B957-99FBF0584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CE3DA8-6762-4BE0-B200-F47692E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2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13E2A-DC58-42F0-AB7E-FD7151BF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2A0B77F-2792-439D-AF43-78E046016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802D8F-58CA-4495-8403-16F7A61A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17DDB7-2E1C-4821-9AED-0278ACBCE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0462E8-0B15-4D90-8604-5B13AC74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675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416140A-F352-4620-B150-076DA085DB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1BA8C13-6B0E-41D6-BABC-62739F7680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B898A4-0FEC-49BA-B5EB-AD788CEB2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1074-6B8F-4C57-986C-4ECD416FA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622931-70CD-4806-8E1E-80439350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18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121267-14C5-44D4-8ED4-B37268D9C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7767E4-35F7-4E46-823D-EC6C8848B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E9621CD-97D2-4703-8819-25AFB0F9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A29C14-08D4-4823-B618-011829D3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04DEDF-C96E-45F5-B30D-665DB3A90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285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D7CDDB-1425-48C9-8067-DE3BC5025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E3E843-5AB8-48C8-BD1E-B3FCDA3C1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3D36FD-71A6-469F-94F3-CCF3D5AE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5C038E-7B22-425E-AE9F-A272933B1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526084-F3BE-42B0-8CB8-3FC095761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451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3F353-5985-4F6F-9F7E-52A0D586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249FC7-7926-497F-B187-ABEF9013E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F4F2F5F-9CB0-42EA-B6AC-9CC3A5F39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F167714-6665-4275-B9C2-A1EE232E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147ABAD-85BA-4024-9BC0-4CE574BF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A8C3F3E-DBAB-40E1-86A7-67F5F9CD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07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0BA09-66E5-4327-A8F2-942889C16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13503B3-03C2-43CD-A498-98EBCF19C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9EA15B2-9CC5-4A2C-A901-97F011D24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3F5CE1-3ECB-43F5-8D67-C4888F7CAC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E7CA0CA-56E2-436A-97B4-2FC8DB67C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5846BD8-F217-48CB-9E5A-55E3C191C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BC79331-6A0D-4DE3-8487-087D07D62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29CADB0-592E-4D47-A24F-19720A9F1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34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D38FAF-93CA-4F17-AAE6-63314D3DA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8ED56B9-C22E-4827-9533-A0D0A29C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E267DD0-E2BF-4DEB-9615-130551B58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7A355D4-ADF6-4C07-B511-137B88267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087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E3E302-4610-4A5D-B5F8-23568417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F7F6766-EDF4-4256-9994-6A1FB00FD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1E893E-6C5D-483E-9267-5988889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3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3F748F-1AF6-4917-96BA-7D7AC477E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6FC339-3DEA-45C3-982E-692AB1582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D8934A7-C28E-43B3-A14D-DB1030FCD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7382E5-98EC-4F71-B306-124E61A5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945934-15CC-495C-9D98-8982C239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FDA5437-9664-44B9-BB01-949A960D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763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C77099-1F51-4CEA-ACFB-D0CAF29D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B774F7-2634-426D-8CDC-CF1B3FCF2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D80F942-74BA-48EF-BB6B-3199A6179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15D0C7B-AF3D-4F56-8DEF-A83E7B98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9BC910-A35D-4371-82F8-01E164C76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E876393-4932-4595-80C3-56E47CB5E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724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461F61-E283-40A4-85BF-292302F5B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2EE021-6D14-4585-9FEA-A84BAB3C7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2F7248-F00C-4748-8B7D-6498BBBFA8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FA10F-BAD0-4156-83C8-7259B41A0DB7}" type="datetimeFigureOut">
              <a:rPr lang="cs-CZ" smtClean="0"/>
              <a:t>26.12.2020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9C20654-D5F8-4FB2-9F76-78498FEA9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F7C587-0C48-46B8-B637-48CB698A8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D47B7-B909-480E-8B7C-386F36CC36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139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83753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83745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ecyklopedie.org/wiki/Duch_obecn%C3%BD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a.wikipedia.org/wiki/%D8%A7%D8%B3%DA%A9%DB%8C_%D8%A2%D9%84%D9%BE%D8%A7%DB%8C%D9%86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https://cs.wikipedia.org/wiki/Houba%C5%99en%C3%AD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4.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PLETENÍ TUŽKOVNÍKU POMOCÍ ŠÉN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23.10.2020</a:t>
            </a:r>
          </a:p>
        </p:txBody>
      </p:sp>
    </p:spTree>
    <p:extLst>
      <p:ext uri="{BB962C8B-B14F-4D97-AF65-F5344CB8AC3E}">
        <p14:creationId xmlns:p14="http://schemas.microsoft.com/office/powerpoint/2010/main" val="333296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912A8-D4C5-4244-B0F1-F3BBA7C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8568"/>
            <a:ext cx="10515600" cy="5298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Líbí se vám </a:t>
            </a:r>
            <a:r>
              <a:rPr lang="cs-CZ" err="1">
                <a:cs typeface="Calibri" panose="020F0502020204030204"/>
              </a:rPr>
              <a:t>tužkovník</a:t>
            </a:r>
            <a:r>
              <a:rPr lang="cs-CZ">
                <a:cs typeface="Calibri" panose="020F0502020204030204"/>
              </a:rPr>
              <a:t>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Budete ho používat?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Baví vás pletení?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Mějte krásný zbytek dne!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</a:t>
            </a:r>
          </a:p>
        </p:txBody>
      </p:sp>
      <p:pic>
        <p:nvPicPr>
          <p:cNvPr id="2" name="Obrázek 4" descr="Červenající se kočka">
            <a:extLst>
              <a:ext uri="{FF2B5EF4-FFF2-40B4-BE49-F238E27FC236}">
                <a16:creationId xmlns:a16="http://schemas.microsoft.com/office/drawing/2014/main" id="{2BE0D532-CB95-48D3-971A-9C1E83532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389" y="3532174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Free illustration: Halloween, Jack O Lantern - Free Image ...">
            <a:extLst>
              <a:ext uri="{FF2B5EF4-FFF2-40B4-BE49-F238E27FC236}">
                <a16:creationId xmlns:a16="http://schemas.microsoft.com/office/drawing/2014/main" id="{0AF8DC27-C7C1-40D4-AAF3-F4202042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067"/>
            <a:ext cx="12246428" cy="690970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857" y="246681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6000">
                <a:solidFill>
                  <a:schemeClr val="bg1"/>
                </a:solidFill>
                <a:cs typeface="Calibri Light"/>
              </a:rPr>
              <a:t>5. LEKCE</a:t>
            </a:r>
            <a:endParaRPr lang="cs-CZ">
              <a:solidFill>
                <a:schemeClr val="bg1"/>
              </a:solidFill>
              <a:cs typeface="Calibri Light" panose="020F0302020204030204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584" y="25563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/>
            </a:endParaRPr>
          </a:p>
          <a:p>
            <a:pPr marL="0" indent="0" algn="ctr">
              <a:buNone/>
            </a:pPr>
            <a:endParaRPr lang="cs-CZ">
              <a:solidFill>
                <a:schemeClr val="bg1"/>
              </a:solidFill>
              <a:cs typeface="Calibri"/>
            </a:endParaRPr>
          </a:p>
          <a:p>
            <a:pPr marL="0" indent="0" algn="ctr">
              <a:buNone/>
            </a:pPr>
            <a:r>
              <a:rPr lang="cs-CZ" sz="2400">
                <a:solidFill>
                  <a:schemeClr val="bg1"/>
                </a:solidFill>
                <a:highlight>
                  <a:srgbClr val="000000"/>
                </a:highlight>
                <a:cs typeface="Calibri"/>
              </a:rPr>
              <a:t>PLETENÍ S BAREVNÝM PROUTÍM V TÉMATU HALLOWEEN</a:t>
            </a:r>
          </a:p>
          <a:p>
            <a:pPr marL="0" indent="0" algn="ctr">
              <a:buNone/>
            </a:pPr>
            <a:r>
              <a:rPr lang="cs-CZ" sz="2400">
                <a:solidFill>
                  <a:schemeClr val="bg1"/>
                </a:solidFill>
                <a:highlight>
                  <a:srgbClr val="000000"/>
                </a:highlight>
                <a:cs typeface="Calibri"/>
              </a:rPr>
              <a:t>30.10.2020</a:t>
            </a:r>
          </a:p>
        </p:txBody>
      </p:sp>
    </p:spTree>
    <p:extLst>
      <p:ext uri="{BB962C8B-B14F-4D97-AF65-F5344CB8AC3E}">
        <p14:creationId xmlns:p14="http://schemas.microsoft.com/office/powerpoint/2010/main" val="3008412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Free illustration: Halloween, The Witch, Weird - Free ...">
            <a:extLst>
              <a:ext uri="{FF2B5EF4-FFF2-40B4-BE49-F238E27FC236}">
                <a16:creationId xmlns:a16="http://schemas.microsoft.com/office/drawing/2014/main" id="{2DB8FDEE-4817-4EDE-90FB-7BA44ABD1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8" y="-3367"/>
            <a:ext cx="10722428" cy="686473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0140C9F-050A-463C-B8AB-F00D2364F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49F4E-262C-4402-85A7-E2B2F7EAA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600" b="1">
                <a:solidFill>
                  <a:schemeClr val="bg1"/>
                </a:solidFill>
                <a:highlight>
                  <a:srgbClr val="000000"/>
                </a:highlight>
                <a:cs typeface="Calibri" panose="020F0502020204030204"/>
              </a:rPr>
              <a:t>Proč se slaví Halloween?</a:t>
            </a:r>
          </a:p>
          <a:p>
            <a:pPr marL="0" indent="0" algn="ctr">
              <a:buNone/>
            </a:pPr>
            <a:endParaRPr lang="cs-CZ" sz="3600" b="1">
              <a:solidFill>
                <a:schemeClr val="bg1"/>
              </a:solidFill>
              <a:highlight>
                <a:srgbClr val="000000"/>
              </a:highlight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600" b="1">
                <a:solidFill>
                  <a:schemeClr val="bg1"/>
                </a:solidFill>
                <a:highlight>
                  <a:srgbClr val="000000"/>
                </a:highlight>
                <a:cs typeface="Calibri" panose="020F0502020204030204"/>
              </a:rPr>
              <a:t>Kdy se slaví?</a:t>
            </a:r>
          </a:p>
          <a:p>
            <a:pPr marL="0" indent="0" algn="ctr">
              <a:buNone/>
            </a:pPr>
            <a:endParaRPr lang="cs-CZ" sz="3600" b="1">
              <a:solidFill>
                <a:schemeClr val="bg1"/>
              </a:solidFill>
              <a:highlight>
                <a:srgbClr val="000000"/>
              </a:highlight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600" b="1">
                <a:solidFill>
                  <a:schemeClr val="bg1"/>
                </a:solidFill>
                <a:highlight>
                  <a:srgbClr val="000000"/>
                </a:highlight>
                <a:cs typeface="Calibri" panose="020F0502020204030204"/>
              </a:rPr>
              <a:t>V jakých zemí se slaví nejvíce?</a:t>
            </a:r>
          </a:p>
          <a:p>
            <a:pPr marL="0" indent="0" algn="ctr">
              <a:buNone/>
            </a:pPr>
            <a:endParaRPr lang="cs-CZ" sz="3600" b="1">
              <a:solidFill>
                <a:schemeClr val="bg1"/>
              </a:solidFill>
              <a:highlight>
                <a:srgbClr val="000000"/>
              </a:highlight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 sz="3600" b="1">
                <a:solidFill>
                  <a:schemeClr val="bg1"/>
                </a:solidFill>
                <a:highlight>
                  <a:srgbClr val="000000"/>
                </a:highlight>
                <a:cs typeface="Calibri" panose="020F0502020204030204"/>
              </a:rPr>
              <a:t>Jaké jsou jeho znaky? </a:t>
            </a:r>
          </a:p>
          <a:p>
            <a:pPr marL="0" indent="0" algn="ctr">
              <a:buNone/>
            </a:pPr>
            <a:endParaRPr lang="cs-CZ" sz="3600" b="1">
              <a:highlight>
                <a:srgbClr val="C0C0C0"/>
              </a:highlight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8472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ハロウィンフレーム ハロウィーン 幽霊 - Pixabayの無料画像">
            <a:extLst>
              <a:ext uri="{FF2B5EF4-FFF2-40B4-BE49-F238E27FC236}">
                <a16:creationId xmlns:a16="http://schemas.microsoft.com/office/drawing/2014/main" id="{C4AD6ADA-FE00-419F-82B4-D70ADA764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921" y="-3174"/>
            <a:ext cx="9677272" cy="6865936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857695-E524-487B-AAD1-12C9FE8B838B}"/>
              </a:ext>
            </a:extLst>
          </p:cNvPr>
          <p:cNvSpPr txBox="1"/>
          <p:nvPr/>
        </p:nvSpPr>
        <p:spPr>
          <a:xfrm>
            <a:off x="2732315" y="2895600"/>
            <a:ext cx="6727369" cy="27935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3600" b="1"/>
              <a:t>Co</a:t>
            </a:r>
            <a:r>
              <a:rPr lang="cs-CZ" sz="3600" b="1">
                <a:ea typeface="+mn-lt"/>
                <a:cs typeface="+mn-lt"/>
              </a:rPr>
              <a:t> budete potřebovat?</a:t>
            </a:r>
            <a:endParaRPr lang="cs-CZ" sz="3600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cs-CZ" sz="2400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cs-CZ" sz="2800">
                <a:ea typeface="+mn-lt"/>
                <a:cs typeface="+mn-lt"/>
              </a:rPr>
              <a:t>2x lavor, 2x teplou vodu, barvy, osnovy, opletky, dno, šídlo, kleště, metr</a:t>
            </a:r>
            <a:endParaRPr lang="en-US" sz="2800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cs-CZ" sz="2400">
              <a:ea typeface="+mn-lt"/>
              <a:cs typeface="+mn-lt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cs-CZ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63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030A7-A9F3-433B-A7F0-BF9B48E3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>
                <a:cs typeface="Calibri Light"/>
              </a:rPr>
              <a:t>VÝROBEK S BAREVNÝM PROUTÍM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DB937-9862-412F-A462-F9E22DE5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cs-CZ">
                <a:cs typeface="Calibri"/>
              </a:rPr>
              <a:t>DNO: čtverec</a:t>
            </a:r>
          </a:p>
          <a:p>
            <a:pPr algn="ctr"/>
            <a:endParaRPr lang="cs-CZ">
              <a:cs typeface="Calibri"/>
            </a:endParaRPr>
          </a:p>
          <a:p>
            <a:pPr algn="ctr"/>
            <a:r>
              <a:rPr lang="cs-CZ">
                <a:cs typeface="Calibri"/>
              </a:rPr>
              <a:t>DÉLKA OSNOV: 40cm</a:t>
            </a:r>
          </a:p>
          <a:p>
            <a:pPr algn="ctr"/>
            <a:endParaRPr lang="cs-CZ">
              <a:cs typeface="Calibri"/>
            </a:endParaRPr>
          </a:p>
          <a:p>
            <a:pPr algn="ctr"/>
            <a:r>
              <a:rPr lang="cs-CZ">
                <a:cs typeface="Calibri"/>
              </a:rPr>
              <a:t>POČET OSNOV: 24ks</a:t>
            </a:r>
          </a:p>
          <a:p>
            <a:pPr algn="ctr"/>
            <a:endParaRPr lang="cs-CZ">
              <a:cs typeface="Calibri"/>
            </a:endParaRPr>
          </a:p>
          <a:p>
            <a:pPr algn="ctr"/>
            <a:r>
              <a:rPr lang="cs-CZ">
                <a:cs typeface="Calibri"/>
              </a:rPr>
              <a:t>OPLETKY: 3ks</a:t>
            </a:r>
          </a:p>
        </p:txBody>
      </p:sp>
      <p:pic>
        <p:nvPicPr>
          <p:cNvPr id="7" name="Obrázek 7" descr="Obsah obrázku objekt, tmavé, lampa, monitor&#10;&#10;Popis se vygeneroval automaticky.">
            <a:extLst>
              <a:ext uri="{FF2B5EF4-FFF2-40B4-BE49-F238E27FC236}">
                <a16:creationId xmlns:a16="http://schemas.microsoft.com/office/drawing/2014/main" id="{2ACD60EA-B0DF-4A70-B0C5-308382759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187082"/>
            <a:ext cx="4276597" cy="36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9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FF726-562E-4FE6-A5D5-0680DA3CC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3831FF-526A-43DE-8F9E-5ACEBF3A85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obarvěte opletky a osnovy dle libosti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nechte opletky a osnovy trochu oschnout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pleťte základním způsobem pletení</a:t>
            </a:r>
          </a:p>
          <a:p>
            <a:pPr marL="0" indent="0">
              <a:buNone/>
            </a:pPr>
            <a:endParaRPr lang="cs-CZ">
              <a:solidFill>
                <a:srgbClr val="000000"/>
              </a:solidFill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solidFill>
                  <a:srgbClr val="FF0000"/>
                </a:solidFill>
                <a:cs typeface="Calibri" panose="020F0502020204030204"/>
              </a:rPr>
              <a:t>4. dávejte pozor na rohy, ať vám se vám nehroutí směrem dovnitř!</a:t>
            </a:r>
          </a:p>
        </p:txBody>
      </p:sp>
      <p:pic>
        <p:nvPicPr>
          <p:cNvPr id="4" name="Obrázek 4" descr="Obsah obrázku objekt, lampa&#10;&#10;Popis se vygeneroval automaticky.">
            <a:extLst>
              <a:ext uri="{FF2B5EF4-FFF2-40B4-BE49-F238E27FC236}">
                <a16:creationId xmlns:a16="http://schemas.microsoft.com/office/drawing/2014/main" id="{E36C8F0B-7F77-45CE-ADF9-C955DFC2C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03028" y="568565"/>
            <a:ext cx="3407228" cy="315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96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B029C-393B-48EB-A54B-5CD146426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BARVENÍ PEDIKU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157017-8978-47AE-80C5-40F848C56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743" y="1978025"/>
            <a:ext cx="429985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3600" b="1">
                <a:ea typeface="+mn-lt"/>
                <a:cs typeface="+mn-lt"/>
              </a:rPr>
              <a:t>Na co myslet?</a:t>
            </a:r>
            <a:endParaRPr lang="en-US">
              <a:ea typeface="+mn-lt"/>
              <a:cs typeface="+mn-lt"/>
            </a:endParaRPr>
          </a:p>
          <a:p>
            <a:pPr>
              <a:buChar char="-"/>
            </a:pPr>
            <a:r>
              <a:rPr lang="cs-CZ">
                <a:ea typeface="+mn-lt"/>
                <a:cs typeface="+mn-lt"/>
              </a:rPr>
              <a:t>neušpinit sebe ani ostatní</a:t>
            </a:r>
          </a:p>
          <a:p>
            <a:pPr>
              <a:buChar char="-"/>
            </a:pPr>
            <a:r>
              <a:rPr lang="cs-CZ">
                <a:ea typeface="+mn-lt"/>
                <a:cs typeface="+mn-lt"/>
              </a:rPr>
              <a:t>používat gumové rukavice</a:t>
            </a:r>
          </a:p>
          <a:p>
            <a:pPr>
              <a:buChar char="-"/>
            </a:pPr>
            <a:r>
              <a:rPr lang="cs-CZ">
                <a:ea typeface="+mn-lt"/>
                <a:cs typeface="+mn-lt"/>
              </a:rPr>
              <a:t>být opatrný</a:t>
            </a:r>
          </a:p>
          <a:p>
            <a:pPr>
              <a:buChar char="-"/>
            </a:pPr>
            <a:r>
              <a:rPr lang="cs-CZ">
                <a:ea typeface="+mn-lt"/>
                <a:cs typeface="+mn-lt"/>
              </a:rPr>
              <a:t>nedělat blbosti</a:t>
            </a:r>
          </a:p>
          <a:p>
            <a:pPr>
              <a:buChar char="-"/>
            </a:pPr>
            <a:r>
              <a:rPr lang="cs-CZ">
                <a:ea typeface="+mn-lt"/>
                <a:cs typeface="+mn-lt"/>
              </a:rPr>
              <a:t>dodržovat školní řád</a:t>
            </a: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endParaRPr lang="cs-CZ">
              <a:cs typeface="Calibri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C2086F0A-AFAD-4C87-B61C-175853F9EFE2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299858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3600" b="1">
                <a:ea typeface="+mn-lt"/>
                <a:cs typeface="+mn-lt"/>
              </a:rPr>
              <a:t>Co bude potřeba?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cs-CZ">
                <a:ea typeface="+mn-lt"/>
                <a:cs typeface="+mn-lt"/>
              </a:rPr>
              <a:t>přírodní </a:t>
            </a:r>
            <a:r>
              <a:rPr lang="cs-CZ" err="1">
                <a:ea typeface="+mn-lt"/>
                <a:cs typeface="+mn-lt"/>
              </a:rPr>
              <a:t>pedik</a:t>
            </a:r>
          </a:p>
          <a:p>
            <a:pPr>
              <a:buFont typeface="Arial" panose="020B0604020202020204" pitchFamily="34" charset="0"/>
              <a:buChar char="-"/>
            </a:pPr>
            <a:r>
              <a:rPr lang="cs-CZ">
                <a:ea typeface="+mn-lt"/>
                <a:cs typeface="+mn-lt"/>
              </a:rPr>
              <a:t>textilní barva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cs-CZ">
                <a:ea typeface="+mn-lt"/>
                <a:cs typeface="+mn-lt"/>
              </a:rPr>
              <a:t>horká voda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cs-CZ">
                <a:ea typeface="+mn-lt"/>
                <a:cs typeface="+mn-lt"/>
              </a:rPr>
              <a:t>ocet</a:t>
            </a:r>
            <a:endParaRPr lang="en-US">
              <a:ea typeface="+mn-lt"/>
              <a:cs typeface="+mn-lt"/>
            </a:endParaRPr>
          </a:p>
          <a:p>
            <a:pPr>
              <a:buFont typeface="Arial" panose="020B0604020202020204" pitchFamily="34" charset="0"/>
              <a:buChar char="-"/>
            </a:pPr>
            <a:r>
              <a:rPr lang="cs-CZ">
                <a:ea typeface="+mn-lt"/>
                <a:cs typeface="+mn-lt"/>
              </a:rPr>
              <a:t>provázek</a:t>
            </a:r>
            <a:endParaRPr lang="en-US">
              <a:ea typeface="+mn-lt"/>
              <a:cs typeface="+mn-lt"/>
            </a:endParaRPr>
          </a:p>
          <a:p>
            <a:endParaRPr lang="cs-CZ">
              <a:cs typeface="Calibri"/>
            </a:endParaRPr>
          </a:p>
        </p:txBody>
      </p:sp>
      <p:pic>
        <p:nvPicPr>
          <p:cNvPr id="6" name="Obrázek 6">
            <a:extLst>
              <a:ext uri="{FF2B5EF4-FFF2-40B4-BE49-F238E27FC236}">
                <a16:creationId xmlns:a16="http://schemas.microsoft.com/office/drawing/2014/main" id="{DC6B4271-D9FD-4E71-B4F4-4BABF086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359729" y="2891518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81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2874804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br>
              <a:rPr lang="cs-CZ">
                <a:solidFill>
                  <a:srgbClr val="FF0000"/>
                </a:solidFill>
                <a:latin typeface="Calibri"/>
                <a:cs typeface="Calibri"/>
              </a:rPr>
            </a:b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A PŘILETÍ NA VÁS ČARODĚJNICE!</a:t>
            </a: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5" name="Obrázek 5" descr="Halloween Witch Broomstick Clipart Free Stock Photo ...">
            <a:extLst>
              <a:ext uri="{FF2B5EF4-FFF2-40B4-BE49-F238E27FC236}">
                <a16:creationId xmlns:a16="http://schemas.microsoft.com/office/drawing/2014/main" id="{CC6F92F7-9E52-46B2-9E59-AB34EA579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8530" y="-3175"/>
            <a:ext cx="2696710" cy="2707596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NĚJAKOU DĚSIVOU?</a:t>
            </a:r>
          </a:p>
        </p:txBody>
      </p:sp>
    </p:spTree>
    <p:extLst>
      <p:ext uri="{BB962C8B-B14F-4D97-AF65-F5344CB8AC3E}">
        <p14:creationId xmlns:p14="http://schemas.microsoft.com/office/powerpoint/2010/main" val="3092355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Free fotobanka : předvečer Všech svatých, hračka ...">
            <a:extLst>
              <a:ext uri="{FF2B5EF4-FFF2-40B4-BE49-F238E27FC236}">
                <a16:creationId xmlns:a16="http://schemas.microsoft.com/office/drawing/2014/main" id="{1B300310-6F0E-4B68-9F78-5BB15F6C3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257030-1902-40D7-950C-7D10F5763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573" y="2612030"/>
            <a:ext cx="4593021" cy="26198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cs-CZ" sz="1800">
              <a:cs typeface="Calibri"/>
            </a:endParaRPr>
          </a:p>
          <a:p>
            <a:pPr marL="0" indent="0">
              <a:buNone/>
            </a:pPr>
            <a:endParaRPr lang="cs-CZ" sz="2400">
              <a:cs typeface="Calibri"/>
            </a:endParaRPr>
          </a:p>
          <a:p>
            <a:pPr marL="0" indent="0">
              <a:buNone/>
            </a:pPr>
            <a:r>
              <a:rPr lang="cs-CZ" sz="2400">
                <a:cs typeface="Calibri"/>
              </a:rPr>
              <a:t>Máte rádi Halloween?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Máte doma </a:t>
            </a:r>
            <a:r>
              <a:rPr lang="cs-CZ" sz="2400" err="1">
                <a:cs typeface="Calibri"/>
              </a:rPr>
              <a:t>halloweenskou</a:t>
            </a:r>
            <a:r>
              <a:rPr lang="cs-CZ" sz="2400">
                <a:cs typeface="Calibri"/>
              </a:rPr>
              <a:t> výzdobu?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Jste strašpytlové? Nebo jste nebojácní?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Krásný upírský den vám přeji!</a:t>
            </a:r>
          </a:p>
          <a:p>
            <a:pPr marL="0" indent="0">
              <a:buNone/>
            </a:pPr>
            <a:r>
              <a:rPr lang="cs-CZ" sz="2400">
                <a:cs typeface="Calibri"/>
              </a:rPr>
              <a:t>NA SHLEDANOU!</a:t>
            </a:r>
          </a:p>
        </p:txBody>
      </p:sp>
    </p:spTree>
    <p:extLst>
      <p:ext uri="{BB962C8B-B14F-4D97-AF65-F5344CB8AC3E}">
        <p14:creationId xmlns:p14="http://schemas.microsoft.com/office/powerpoint/2010/main" val="2213386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EFDE1B-F9A3-4469-A411-D37469C4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 panose="020F0302020204030204"/>
              </a:rPr>
              <a:t>6. LEKCE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38D1CE-4CE8-4A25-AF52-3B740A85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  <a:p>
            <a:pPr marL="0" indent="0">
              <a:buNone/>
            </a:pPr>
            <a:r>
              <a:rPr lang="cs-CZ">
                <a:cs typeface="Calibri"/>
              </a:rPr>
              <a:t>PLETENÍ SRDCE S KORÁLKY</a:t>
            </a:r>
          </a:p>
          <a:p>
            <a:pPr marL="0" indent="0">
              <a:buNone/>
            </a:pPr>
            <a:r>
              <a:rPr lang="cs-CZ">
                <a:cs typeface="Calibri"/>
              </a:rPr>
              <a:t>6.11.2020</a:t>
            </a:r>
          </a:p>
        </p:txBody>
      </p:sp>
    </p:spTree>
    <p:extLst>
      <p:ext uri="{BB962C8B-B14F-4D97-AF65-F5344CB8AC3E}">
        <p14:creationId xmlns:p14="http://schemas.microsoft.com/office/powerpoint/2010/main" val="1415435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lyžování, sníh, exteriér, osoba&#10;&#10;Popis se vygeneroval automaticky.">
            <a:extLst>
              <a:ext uri="{FF2B5EF4-FFF2-40B4-BE49-F238E27FC236}">
                <a16:creationId xmlns:a16="http://schemas.microsoft.com/office/drawing/2014/main" id="{EBE97771-8BEB-438B-955E-C9D53350C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9852" b="5242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8" name="Obrázek 8" descr="Obsah obrázku tráva, exteriér, vsedě, pole&#10;&#10;Popis se vygeneroval automaticky.">
            <a:extLst>
              <a:ext uri="{FF2B5EF4-FFF2-40B4-BE49-F238E27FC236}">
                <a16:creationId xmlns:a16="http://schemas.microsoft.com/office/drawing/2014/main" id="{BD6C2C76-B7C1-4B58-BE1B-FEA21D793A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290" b="871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11" name="Obrázek 11" descr="plavec, výcvik, voda, bazén, ochranné brýle, zdatnost ...">
            <a:extLst>
              <a:ext uri="{FF2B5EF4-FFF2-40B4-BE49-F238E27FC236}">
                <a16:creationId xmlns:a16="http://schemas.microsoft.com/office/drawing/2014/main" id="{850F10F8-71BF-4861-B70A-F0D9E9D0E1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36" r="-2" b="11962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7" name="Obrázek 7" descr="無料画像 : ビーチ, 海洋, 地平線, 人, 空, 木材, 日の出, 日没, 男の子, キッド, 夜明け ...">
            <a:extLst>
              <a:ext uri="{FF2B5EF4-FFF2-40B4-BE49-F238E27FC236}">
                <a16:creationId xmlns:a16="http://schemas.microsoft.com/office/drawing/2014/main" id="{F610318D-26C7-433A-928D-04F5826AD64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730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309C1-66A0-422B-BFC3-E0DE64711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Jaký obrázek byste si vybrali?</a:t>
            </a:r>
          </a:p>
        </p:txBody>
      </p:sp>
    </p:spTree>
    <p:extLst>
      <p:ext uri="{BB962C8B-B14F-4D97-AF65-F5344CB8AC3E}">
        <p14:creationId xmlns:p14="http://schemas.microsoft.com/office/powerpoint/2010/main" val="2481035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15CD80-EB89-4D24-9957-EDFD096F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Jak jste prožili Halloween?</a:t>
            </a:r>
            <a:endParaRPr lang="cs-CZ"/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Jak byste jedním slovem shrnuli váš týden?</a:t>
            </a:r>
          </a:p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Jakou barvu máte nejraději?</a:t>
            </a:r>
          </a:p>
        </p:txBody>
      </p:sp>
      <p:pic>
        <p:nvPicPr>
          <p:cNvPr id="4" name="Obrázek 4" descr="Kočka se myje">
            <a:extLst>
              <a:ext uri="{FF2B5EF4-FFF2-40B4-BE49-F238E27FC236}">
                <a16:creationId xmlns:a16="http://schemas.microsoft.com/office/drawing/2014/main" id="{8130DC99-BE9F-476D-891F-BFC8A38AF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764" y="939778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66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SRDCE S KORÁLKY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sz="3600" b="1" dirty="0">
                <a:cs typeface="Calibri"/>
              </a:rPr>
              <a:t>Co budete potřebovat?</a:t>
            </a:r>
            <a:endParaRPr lang="cs-CZ" sz="3600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dno, korálky, šídlo, kleště, metr</a:t>
            </a: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341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CA162-B687-45F8-96E4-A9A1CB0C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SRDCES KORÁLKY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73BF3-6FD5-4786-97C1-62D8FE038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DNO: srdce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45cm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34ks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OPLETKY: 3ks</a:t>
            </a:r>
          </a:p>
        </p:txBody>
      </p:sp>
      <p:pic>
        <p:nvPicPr>
          <p:cNvPr id="7" name="Obrázek 7" descr="Obsah obrázku kreslení&#10;&#10;Popis se vygeneroval automaticky.">
            <a:extLst>
              <a:ext uri="{FF2B5EF4-FFF2-40B4-BE49-F238E27FC236}">
                <a16:creationId xmlns:a16="http://schemas.microsoft.com/office/drawing/2014/main" id="{0D4DBB9D-919B-4A0A-989F-188B3200B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055" y="3643313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50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ADB6B-91E6-4812-8BDA-5087F17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DC208-C54B-449C-8A39-68B3DA6FA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83"/>
            <a:ext cx="10515600" cy="47758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začněte plést klasickým způsobem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až se vám výška bude zdát dostatečně vysoká, ukončete pletení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na osnovy navlékněte vámi vybrané korálky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4. začněte opět oplétat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5. zakončete pletení uzavírkou</a:t>
            </a:r>
          </a:p>
        </p:txBody>
      </p:sp>
    </p:spTree>
    <p:extLst>
      <p:ext uri="{BB962C8B-B14F-4D97-AF65-F5344CB8AC3E}">
        <p14:creationId xmlns:p14="http://schemas.microsoft.com/office/powerpoint/2010/main" val="3194120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NĚJAKOU ROMANTICKOU?</a:t>
            </a:r>
          </a:p>
        </p:txBody>
      </p:sp>
    </p:spTree>
    <p:extLst>
      <p:ext uri="{BB962C8B-B14F-4D97-AF65-F5344CB8AC3E}">
        <p14:creationId xmlns:p14="http://schemas.microsoft.com/office/powerpoint/2010/main" val="3619009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63F52E-AA09-4C00-912B-7C25E317A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cs-CZ">
              <a:cs typeface="Calibri" panose="020F0502020204030204"/>
            </a:endParaRP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Komu srdce darujete?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Budete teď někdy slavit narozeniny? 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Jak slavíte? S rodinou? S kamarády?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Co máte v plánu na víkend?</a:t>
            </a:r>
          </a:p>
          <a:p>
            <a:pPr marL="0" indent="0" algn="ctr">
              <a:buNone/>
            </a:pPr>
            <a:r>
              <a:rPr lang="cs-CZ">
                <a:cs typeface="Calibri" panose="020F0502020204030204"/>
              </a:rPr>
              <a:t>NA SHLEDANOU!</a:t>
            </a:r>
          </a:p>
        </p:txBody>
      </p:sp>
      <p:pic>
        <p:nvPicPr>
          <p:cNvPr id="5" name="Obrázek 4" descr="Červenající se kočka">
            <a:extLst>
              <a:ext uri="{FF2B5EF4-FFF2-40B4-BE49-F238E27FC236}">
                <a16:creationId xmlns:a16="http://schemas.microsoft.com/office/drawing/2014/main" id="{E65BD212-DCA2-4689-8FE6-89BA17FD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16" y="3751379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60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B52A46-40F5-4DCE-B991-1863E8D62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PAMATUJETE SI, CO TO JSOU ŠÉNY?</a:t>
            </a:r>
            <a:endParaRPr lang="cs-CZ"/>
          </a:p>
        </p:txBody>
      </p:sp>
      <p:pic>
        <p:nvPicPr>
          <p:cNvPr id="4" name="Obrázek 4" descr="Tázavá kočka">
            <a:extLst>
              <a:ext uri="{FF2B5EF4-FFF2-40B4-BE49-F238E27FC236}">
                <a16:creationId xmlns:a16="http://schemas.microsoft.com/office/drawing/2014/main" id="{75AF44B9-0DED-4025-B74D-B225B1D9A3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6312" y="2691606"/>
            <a:ext cx="2619375" cy="2619375"/>
          </a:xfrm>
        </p:spPr>
      </p:pic>
    </p:spTree>
    <p:extLst>
      <p:ext uri="{BB962C8B-B14F-4D97-AF65-F5344CB8AC3E}">
        <p14:creationId xmlns:p14="http://schemas.microsoft.com/office/powerpoint/2010/main" val="2718870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69498-30B4-4E1B-B68E-0B200185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JAK TAKOVÝ TUŽKOVNÍK VYPADÁ?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55F5E6-EA0F-4991-980D-2F3B4C7F7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cs-CZ" sz="3600">
                <a:cs typeface="Calibri" panose="020F0502020204030204"/>
              </a:rPr>
              <a:t>Máte nějaký nápad?</a:t>
            </a:r>
          </a:p>
        </p:txBody>
      </p:sp>
      <p:pic>
        <p:nvPicPr>
          <p:cNvPr id="4" name="Grafický objekt 4">
            <a:extLst>
              <a:ext uri="{FF2B5EF4-FFF2-40B4-BE49-F238E27FC236}">
                <a16:creationId xmlns:a16="http://schemas.microsoft.com/office/drawing/2014/main" id="{107EE5F4-A8D1-4397-8252-6CAAAA1E1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581" y="2930047"/>
            <a:ext cx="1686838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6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A0C7E-5AEA-44C6-ABC6-FE1E26AE0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4" descr="Obsah obrázku interiér, hrníček, stůl, kontejner&#10;&#10;Popis se vygeneroval automaticky.">
            <a:extLst>
              <a:ext uri="{FF2B5EF4-FFF2-40B4-BE49-F238E27FC236}">
                <a16:creationId xmlns:a16="http://schemas.microsoft.com/office/drawing/2014/main" id="{4F118DBC-9BC9-42B0-B4CF-5FA907FC59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090" y="539348"/>
            <a:ext cx="4349793" cy="5786111"/>
          </a:xfrm>
        </p:spPr>
      </p:pic>
      <p:pic>
        <p:nvPicPr>
          <p:cNvPr id="5" name="Obrázek 5" descr="Obsah obrázku interiér, kontejner, hrníček, stůl&#10;&#10;Popis se vygeneroval automaticky.">
            <a:extLst>
              <a:ext uri="{FF2B5EF4-FFF2-40B4-BE49-F238E27FC236}">
                <a16:creationId xmlns:a16="http://schemas.microsoft.com/office/drawing/2014/main" id="{FA4B7E6B-E96B-432D-8C63-3E14C59D8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60" y="535488"/>
            <a:ext cx="4350706" cy="5776586"/>
          </a:xfrm>
          <a:prstGeom prst="rect">
            <a:avLst/>
          </a:prstGeom>
        </p:spPr>
      </p:pic>
      <p:pic>
        <p:nvPicPr>
          <p:cNvPr id="6" name="Grafický objekt 6" descr="Tenká šipka zatočená ve směru hodinových ručiček">
            <a:extLst>
              <a:ext uri="{FF2B5EF4-FFF2-40B4-BE49-F238E27FC236}">
                <a16:creationId xmlns:a16="http://schemas.microsoft.com/office/drawing/2014/main" id="{44BF9EC9-DAF7-41B2-B00B-09E287A14D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140000">
            <a:off x="440500" y="2731719"/>
            <a:ext cx="1812098" cy="1801660"/>
          </a:xfrm>
          <a:prstGeom prst="rect">
            <a:avLst/>
          </a:prstGeom>
        </p:spPr>
      </p:pic>
      <p:pic>
        <p:nvPicPr>
          <p:cNvPr id="7" name="Grafický objekt 7" descr="Tenká šipka zatočená proti směru hodinových ručiček">
            <a:extLst>
              <a:ext uri="{FF2B5EF4-FFF2-40B4-BE49-F238E27FC236}">
                <a16:creationId xmlns:a16="http://schemas.microsoft.com/office/drawing/2014/main" id="{9C5095A6-246D-426E-A936-9C64498070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40000">
            <a:off x="9605375" y="3848621"/>
            <a:ext cx="1551140" cy="155114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5EC072-7E58-4413-BAE3-F2C4C4B3F56C}"/>
              </a:ext>
            </a:extLst>
          </p:cNvPr>
          <p:cNvSpPr txBox="1"/>
          <p:nvPr/>
        </p:nvSpPr>
        <p:spPr>
          <a:xfrm>
            <a:off x="58455" y="4442564"/>
            <a:ext cx="10417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cs typeface="Calibri"/>
              </a:rPr>
              <a:t>OPLETKY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4469767E-21FC-4B15-977E-70C5338BE2C3}"/>
              </a:ext>
            </a:extLst>
          </p:cNvPr>
          <p:cNvSpPr txBox="1"/>
          <p:nvPr/>
        </p:nvSpPr>
        <p:spPr>
          <a:xfrm>
            <a:off x="10952836" y="511779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cs-CZ">
                <a:cs typeface="Calibri"/>
              </a:rPr>
              <a:t>ŠÉNY</a:t>
            </a:r>
          </a:p>
        </p:txBody>
      </p:sp>
    </p:spTree>
    <p:extLst>
      <p:ext uri="{BB962C8B-B14F-4D97-AF65-F5344CB8AC3E}">
        <p14:creationId xmlns:p14="http://schemas.microsoft.com/office/powerpoint/2010/main" val="59912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B480A8-41D5-4804-8988-7F8690E8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 Light"/>
              </a:rPr>
              <a:t>TUŽKOVNÍK SE ŠÉNAMI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DD63E1-6DF7-465C-AEA2-62A80877F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b="1" dirty="0">
              <a:cs typeface="Calibri"/>
            </a:endParaRPr>
          </a:p>
          <a:p>
            <a:pPr marL="0" indent="0" algn="ctr">
              <a:buNone/>
            </a:pPr>
            <a:r>
              <a:rPr lang="cs-CZ" sz="4000" b="1" dirty="0">
                <a:cs typeface="Calibri"/>
              </a:rPr>
              <a:t>Co budete potřebovat?</a:t>
            </a:r>
            <a:endParaRPr lang="cs-CZ" sz="4000" dirty="0">
              <a:cs typeface="Calibri"/>
            </a:endParaRPr>
          </a:p>
          <a:p>
            <a:pPr marL="0" indent="0" algn="ctr">
              <a:buNone/>
            </a:pPr>
            <a:endParaRPr lang="cs-CZ" dirty="0">
              <a:cs typeface="Calibri"/>
            </a:endParaRPr>
          </a:p>
          <a:p>
            <a:pPr marL="0" indent="0" algn="ctr">
              <a:buNone/>
            </a:pPr>
            <a:r>
              <a:rPr lang="cs-CZ" dirty="0">
                <a:cs typeface="Calibri"/>
              </a:rPr>
              <a:t>lavor, teplou vodu, osnovy, opletky, dno, </a:t>
            </a:r>
            <a:r>
              <a:rPr lang="cs-CZ" dirty="0" err="1">
                <a:cs typeface="Calibri"/>
              </a:rPr>
              <a:t>šény</a:t>
            </a:r>
            <a:r>
              <a:rPr lang="cs-CZ" dirty="0">
                <a:cs typeface="Calibri"/>
              </a:rPr>
              <a:t>, šídlo, kleště, metr</a:t>
            </a: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cs typeface="Calibri"/>
            </a:endParaRPr>
          </a:p>
          <a:p>
            <a:pPr marL="0" indent="0">
              <a:buNone/>
            </a:pPr>
            <a:endParaRPr lang="cs-CZ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4200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4CA162-B687-45F8-96E4-A9A1CB0C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TUŽKOVNÍK SE ŠÉNAMI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173BF3-6FD5-4786-97C1-62D8FE038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>
                <a:cs typeface="Calibri"/>
              </a:rPr>
              <a:t>DNO: kruh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DÉLKA OSNOV: 45cm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POČET OSNOV: 14ks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OPLETKY: 3ks</a:t>
            </a:r>
          </a:p>
          <a:p>
            <a:endParaRPr lang="cs-CZ">
              <a:cs typeface="Calibri"/>
            </a:endParaRPr>
          </a:p>
          <a:p>
            <a:r>
              <a:rPr lang="cs-CZ">
                <a:cs typeface="Calibri"/>
              </a:rPr>
              <a:t>ŠÉNY: 2ks</a:t>
            </a:r>
          </a:p>
        </p:txBody>
      </p:sp>
      <p:pic>
        <p:nvPicPr>
          <p:cNvPr id="5" name="Obrázek 5" descr="Svačina pro kočku">
            <a:extLst>
              <a:ext uri="{FF2B5EF4-FFF2-40B4-BE49-F238E27FC236}">
                <a16:creationId xmlns:a16="http://schemas.microsoft.com/office/drawing/2014/main" id="{C29B08DA-B381-4CAA-AE98-272BB9E46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883" y="4133169"/>
            <a:ext cx="26193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99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5ADB6B-91E6-4812-8BDA-5087F17B4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DNEŠNÍ POSTUP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FDC208-C54B-449C-8A39-68B3DA6FA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483"/>
            <a:ext cx="10515600" cy="477588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cs-CZ">
                <a:cs typeface="Calibri" panose="020F0502020204030204"/>
              </a:rPr>
              <a:t>1. upleťte 5 pater základním stylem pletení (viz 2. lekce)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2. začněte plést 2 </a:t>
            </a:r>
            <a:r>
              <a:rPr lang="cs-CZ" err="1">
                <a:cs typeface="Calibri" panose="020F0502020204030204"/>
              </a:rPr>
              <a:t>šénami</a:t>
            </a:r>
            <a:r>
              <a:rPr lang="cs-CZ">
                <a:cs typeface="Calibri" panose="020F0502020204030204"/>
              </a:rPr>
              <a:t> tak, že vždy budete používat jednu </a:t>
            </a:r>
            <a:r>
              <a:rPr lang="cs-CZ" err="1">
                <a:cs typeface="Calibri" panose="020F0502020204030204"/>
              </a:rPr>
              <a:t>šénu</a:t>
            </a:r>
            <a:r>
              <a:rPr lang="cs-CZ">
                <a:cs typeface="Calibri" panose="020F0502020204030204"/>
              </a:rPr>
              <a:t> na</a:t>
            </a: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 opletení jednoho patra a poté použijte druhou </a:t>
            </a:r>
            <a:r>
              <a:rPr lang="cs-CZ" err="1">
                <a:cs typeface="Calibri" panose="020F0502020204030204"/>
              </a:rPr>
              <a:t>šénu</a:t>
            </a:r>
            <a:r>
              <a:rPr lang="cs-CZ">
                <a:cs typeface="Calibri" panose="020F0502020204030204"/>
              </a:rPr>
              <a:t> na další patro </a:t>
            </a:r>
            <a:endParaRPr lang="cs-CZ"/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3. tímto způsobem pleťte až do považované výšky výrobku (7 pater </a:t>
            </a:r>
            <a:r>
              <a:rPr lang="cs-CZ" err="1">
                <a:cs typeface="Calibri" panose="020F0502020204030204"/>
              </a:rPr>
              <a:t>šén</a:t>
            </a:r>
            <a:r>
              <a:rPr lang="cs-CZ">
                <a:cs typeface="Calibri" panose="020F0502020204030204"/>
              </a:rPr>
              <a:t>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4. ukončete pletení se </a:t>
            </a:r>
            <a:r>
              <a:rPr lang="cs-CZ" err="1">
                <a:cs typeface="Calibri" panose="020F0502020204030204"/>
              </a:rPr>
              <a:t>šénami</a:t>
            </a:r>
            <a:endParaRPr lang="cs-CZ">
              <a:cs typeface="Calibri" panose="020F0502020204030204"/>
            </a:endParaRP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5. upleťte opět 5 pater základním stylem pletení (s opletky)</a:t>
            </a:r>
          </a:p>
          <a:p>
            <a:pPr marL="0" indent="0">
              <a:buNone/>
            </a:pPr>
            <a:endParaRPr lang="cs-CZ"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cs typeface="Calibri" panose="020F0502020204030204"/>
              </a:rPr>
              <a:t>6. zakončete pletení uzavírkou</a:t>
            </a:r>
          </a:p>
        </p:txBody>
      </p:sp>
    </p:spTree>
    <p:extLst>
      <p:ext uri="{BB962C8B-B14F-4D97-AF65-F5344CB8AC3E}">
        <p14:creationId xmlns:p14="http://schemas.microsoft.com/office/powerpoint/2010/main" val="1414321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B1FB49-A51C-4596-BE70-98765708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5947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</a:pPr>
            <a:endParaRPr lang="cs-CZ">
              <a:ea typeface="+mj-lt"/>
              <a:cs typeface="+mj-lt"/>
            </a:endParaRPr>
          </a:p>
          <a:p>
            <a:pPr marL="228600" indent="-228600" algn="ctr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Calibri"/>
                <a:cs typeface="Calibri"/>
              </a:rPr>
              <a:t>NEZAPOMEŇTE, ŽE PEGIK MUSÍ BÝT VŽDY VLHKÝ NEBO SE VÁM BUDE LÁMAT</a:t>
            </a:r>
            <a:endParaRPr lang="cs-CZ">
              <a:latin typeface="Calibri"/>
              <a:cs typeface="Calibri"/>
            </a:endParaRPr>
          </a:p>
          <a:p>
            <a:pPr algn="ctr"/>
            <a:endParaRPr lang="cs-CZ">
              <a:cs typeface="Calibri Light"/>
            </a:endParaRPr>
          </a:p>
        </p:txBody>
      </p:sp>
      <p:pic>
        <p:nvPicPr>
          <p:cNvPr id="9" name="Obrázek 9" descr="To se nepovedlo">
            <a:extLst>
              <a:ext uri="{FF2B5EF4-FFF2-40B4-BE49-F238E27FC236}">
                <a16:creationId xmlns:a16="http://schemas.microsoft.com/office/drawing/2014/main" id="{D625505B-75E7-41A5-B07C-615C68A9E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5353" y="280346"/>
            <a:ext cx="2619375" cy="2619375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6BD1B08-6FFD-4758-B07A-9FFAC7981ADC}"/>
              </a:ext>
            </a:extLst>
          </p:cNvPr>
          <p:cNvSpPr txBox="1"/>
          <p:nvPr/>
        </p:nvSpPr>
        <p:spPr>
          <a:xfrm>
            <a:off x="4734838" y="473483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>
                <a:cs typeface="Calibri"/>
              </a:rPr>
              <a:t>CHCETE NĚJAKOU HUDBU?</a:t>
            </a:r>
          </a:p>
          <a:p>
            <a:pPr algn="ctr"/>
            <a:r>
              <a:rPr lang="cs-CZ">
                <a:cs typeface="Calibri"/>
              </a:rPr>
              <a:t>NĚJAKOU VESELOU?</a:t>
            </a:r>
          </a:p>
        </p:txBody>
      </p:sp>
    </p:spTree>
    <p:extLst>
      <p:ext uri="{BB962C8B-B14F-4D97-AF65-F5344CB8AC3E}">
        <p14:creationId xmlns:p14="http://schemas.microsoft.com/office/powerpoint/2010/main" val="142349944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553</Words>
  <Application>Microsoft Office PowerPoint</Application>
  <PresentationFormat>Širokoúhlá obrazovka</PresentationFormat>
  <Paragraphs>155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Motiv Office</vt:lpstr>
      <vt:lpstr>4. LEKCE</vt:lpstr>
      <vt:lpstr>Jaký obrázek byste si vybrali?</vt:lpstr>
      <vt:lpstr>PAMATUJETE SI, CO TO JSOU ŠÉNY?</vt:lpstr>
      <vt:lpstr>JAK TAKOVÝ TUŽKOVNÍK VYPADÁ?</vt:lpstr>
      <vt:lpstr>Prezentace aplikace PowerPoint</vt:lpstr>
      <vt:lpstr>TUŽKOVNÍK SE ŠÉNAMI</vt:lpstr>
      <vt:lpstr>TUŽKOVNÍK SE ŠÉNAMI</vt:lpstr>
      <vt:lpstr>DNEŠNÍ POSTUP</vt:lpstr>
      <vt:lpstr> NEZAPOMEŇTE, ŽE PEGIK MUSÍ BÝT VŽDY VLHKÝ NEBO SE VÁM BUDE LÁMAT </vt:lpstr>
      <vt:lpstr>Prezentace aplikace PowerPoint</vt:lpstr>
      <vt:lpstr>5. LEKCE</vt:lpstr>
      <vt:lpstr>Prezentace aplikace PowerPoint</vt:lpstr>
      <vt:lpstr>Prezentace aplikace PowerPoint</vt:lpstr>
      <vt:lpstr>VÝROBEK S BAREVNÝM PROUTÍM</vt:lpstr>
      <vt:lpstr>DNEŠNÍ POSTUP</vt:lpstr>
      <vt:lpstr>BARVENÍ PEDIKU</vt:lpstr>
      <vt:lpstr> NEZAPOMEŇTE, ŽE PEGIK MUSÍ BÝT VŽDY VLHKÝ NEBO SE VÁM BUDE LÁMAT A PŘILETÍ NA VÁS ČARODĚJNICE! </vt:lpstr>
      <vt:lpstr>Prezentace aplikace PowerPoint</vt:lpstr>
      <vt:lpstr>6. LEKCE</vt:lpstr>
      <vt:lpstr>Prezentace aplikace PowerPoint</vt:lpstr>
      <vt:lpstr>SRDCE S KORÁLKY</vt:lpstr>
      <vt:lpstr>SRDCES KORÁLKY</vt:lpstr>
      <vt:lpstr>DNEŠNÍ POSTUP</vt:lpstr>
      <vt:lpstr> NEZAPOMEŇTE, ŽE PEGIK MUSÍ BÝT VŽDY VLHKÝ NEBO SE VÁM BUDE LÁMAT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4. LEKCE</dc:title>
  <dc:creator>Jana Peroutková</dc:creator>
  <cp:lastModifiedBy>Jana Peroutková</cp:lastModifiedBy>
  <cp:revision>1</cp:revision>
  <dcterms:created xsi:type="dcterms:W3CDTF">2020-12-26T17:57:59Z</dcterms:created>
  <dcterms:modified xsi:type="dcterms:W3CDTF">2020-12-26T17:59:26Z</dcterms:modified>
</cp:coreProperties>
</file>