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9" r:id="rId3"/>
    <p:sldId id="260" r:id="rId4"/>
    <p:sldId id="274" r:id="rId5"/>
    <p:sldId id="297" r:id="rId6"/>
    <p:sldId id="261" r:id="rId7"/>
    <p:sldId id="298" r:id="rId8"/>
    <p:sldId id="263" r:id="rId9"/>
    <p:sldId id="299" r:id="rId10"/>
    <p:sldId id="264" r:id="rId11"/>
    <p:sldId id="300" r:id="rId12"/>
    <p:sldId id="265" r:id="rId13"/>
    <p:sldId id="266" r:id="rId14"/>
    <p:sldId id="267" r:id="rId15"/>
    <p:sldId id="268" r:id="rId16"/>
    <p:sldId id="269" r:id="rId17"/>
    <p:sldId id="271" r:id="rId18"/>
    <p:sldId id="281" r:id="rId19"/>
    <p:sldId id="272" r:id="rId20"/>
    <p:sldId id="270" r:id="rId21"/>
    <p:sldId id="273" r:id="rId22"/>
    <p:sldId id="275" r:id="rId23"/>
    <p:sldId id="362" r:id="rId24"/>
    <p:sldId id="390" r:id="rId25"/>
    <p:sldId id="276" r:id="rId26"/>
    <p:sldId id="392" r:id="rId27"/>
    <p:sldId id="338" r:id="rId28"/>
    <p:sldId id="278" r:id="rId29"/>
    <p:sldId id="279" r:id="rId30"/>
    <p:sldId id="293" r:id="rId31"/>
    <p:sldId id="301" r:id="rId32"/>
    <p:sldId id="280" r:id="rId33"/>
    <p:sldId id="282" r:id="rId34"/>
    <p:sldId id="283" r:id="rId35"/>
    <p:sldId id="284" r:id="rId36"/>
    <p:sldId id="285" r:id="rId37"/>
    <p:sldId id="286" r:id="rId38"/>
    <p:sldId id="287" r:id="rId39"/>
    <p:sldId id="288" r:id="rId40"/>
    <p:sldId id="289" r:id="rId41"/>
    <p:sldId id="290" r:id="rId42"/>
    <p:sldId id="291" r:id="rId43"/>
    <p:sldId id="294" r:id="rId44"/>
    <p:sldId id="302" r:id="rId45"/>
    <p:sldId id="292" r:id="rId46"/>
    <p:sldId id="339" r:id="rId47"/>
    <p:sldId id="295" r:id="rId48"/>
    <p:sldId id="296" r:id="rId49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0D4DC2E-B523-48EC-A926-C5D3941B0E2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E125836C-588F-45FF-BB83-6C271B5616A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5E553F72-5A3C-46E5-A156-4F1A57BEBF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0039AD-DFBE-4ED2-8248-89EA10B15BFA}" type="datetimeFigureOut">
              <a:rPr lang="cs-CZ" smtClean="0"/>
              <a:t>26.12.2020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B29BE941-37EB-4D6C-8C22-0E82EF23DB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E1AC800D-9200-44C2-AF15-A2BF837DF0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A1E970-3813-4B3E-A1BC-3B8E3BE13EC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792494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DC17B5F-E0C9-47E7-BC76-012793A090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6074805E-5FFA-4080-A6F2-B2A44AB08F1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F0C59890-278B-4B8A-8210-A219C77370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0039AD-DFBE-4ED2-8248-89EA10B15BFA}" type="datetimeFigureOut">
              <a:rPr lang="cs-CZ" smtClean="0"/>
              <a:t>26.12.2020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37C653B9-F56D-4148-B16D-FB70FC0FA3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E635C113-5B86-429D-A072-EBAC31EBA7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A1E970-3813-4B3E-A1BC-3B8E3BE13EC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995737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3854931C-DF15-46C6-A8F6-6728FBF21B3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940D7DE4-F473-4F7E-AC6E-8840F1445B7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5434A7D0-B352-4625-AF17-590773C227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0039AD-DFBE-4ED2-8248-89EA10B15BFA}" type="datetimeFigureOut">
              <a:rPr lang="cs-CZ" smtClean="0"/>
              <a:t>26.12.2020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A524A3E0-D2D6-4757-8DE2-D60628A998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B75563B1-B59E-4385-ACEF-58A53E66DF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A1E970-3813-4B3E-A1BC-3B8E3BE13EC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644754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54298FB-B064-47A2-8A7F-086DAAE193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A35942D-8A06-45C4-B0A6-D36D6738F7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B66AD0D9-63F4-4FA5-ABC1-C44674268E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0039AD-DFBE-4ED2-8248-89EA10B15BFA}" type="datetimeFigureOut">
              <a:rPr lang="cs-CZ" smtClean="0"/>
              <a:t>26.12.2020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7753798F-6A5F-4920-82A1-2113979BA8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C52F1266-A46A-4700-93B7-C880101B68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A1E970-3813-4B3E-A1BC-3B8E3BE13EC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364435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B8E6CBB-898A-4A9E-BEE8-2DCD2CC073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74F4014B-7F4D-43CA-9DF6-25424F1816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43D06F42-E98D-453D-AADA-36B37DED5B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0039AD-DFBE-4ED2-8248-89EA10B15BFA}" type="datetimeFigureOut">
              <a:rPr lang="cs-CZ" smtClean="0"/>
              <a:t>26.12.2020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D196E655-D64E-4187-83DB-D7523CC7FD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FFA7978D-4539-4910-A1FA-B95FE6157B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A1E970-3813-4B3E-A1BC-3B8E3BE13EC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925446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35045F6-5E6A-4912-9AC2-1E9F76CC8B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0DA79D7-7A94-46C7-A08E-3D373D406C0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468A06FB-7168-4B08-9104-84D2C5A7465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0C07E9DB-AB45-44B7-BD10-E7A4A9C024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0039AD-DFBE-4ED2-8248-89EA10B15BFA}" type="datetimeFigureOut">
              <a:rPr lang="cs-CZ" smtClean="0"/>
              <a:t>26.12.2020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2FAFF0D3-340D-4F6E-958F-28ED580B07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BD8C9C7C-B3BB-435F-A012-0CA368BE18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A1E970-3813-4B3E-A1BC-3B8E3BE13EC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995773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D425DBF-DF62-43F3-9CDD-30D7D58338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4DEE9D32-9F4F-4FF4-824C-9732D5CC22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F04192B9-9465-4384-A926-752789E94A5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EB9A5804-A0D2-4E6C-BC48-289E8DD88D0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CA2EDBAA-C522-4C5A-8FFE-6201C77AEE2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B779E5D1-EEAB-4325-80B5-54F22992F2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0039AD-DFBE-4ED2-8248-89EA10B15BFA}" type="datetimeFigureOut">
              <a:rPr lang="cs-CZ" smtClean="0"/>
              <a:t>26.12.2020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4AA54EF8-D2F8-4C20-8E75-823C1C2046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60743BB3-9338-4BDF-B992-57CCFA06B2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A1E970-3813-4B3E-A1BC-3B8E3BE13EC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165738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CF5C375-D1F0-4012-A21D-F586C55626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41C2F1E3-3FE7-4DBA-8216-F4701B32ED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0039AD-DFBE-4ED2-8248-89EA10B15BFA}" type="datetimeFigureOut">
              <a:rPr lang="cs-CZ" smtClean="0"/>
              <a:t>26.12.2020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9BDF0B43-A9F4-44FB-81EE-44C484E94E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3936CE1B-994A-4198-B5D0-0BFED747C6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A1E970-3813-4B3E-A1BC-3B8E3BE13EC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780541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DFA03547-101B-489F-8218-7D354816AB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0039AD-DFBE-4ED2-8248-89EA10B15BFA}" type="datetimeFigureOut">
              <a:rPr lang="cs-CZ" smtClean="0"/>
              <a:t>26.12.2020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257AFE8-B263-4CAC-9B32-FD81C0F618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914822E0-2CA9-4375-ABC5-CD8AC23889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A1E970-3813-4B3E-A1BC-3B8E3BE13EC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231849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E80CA5F-40F5-40C1-B966-54F267CFA7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C260283-758C-4C21-A8C5-AC91CC18D1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EE2A5CFB-6B6A-4C8B-8643-DAEBCDA0C6A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456E0423-FE42-4A8B-ADB6-32E72938E4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0039AD-DFBE-4ED2-8248-89EA10B15BFA}" type="datetimeFigureOut">
              <a:rPr lang="cs-CZ" smtClean="0"/>
              <a:t>26.12.2020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A9BBEAFF-0230-49A7-A37F-9F0978CC7E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9E84B8E0-A189-44A5-95D1-BEDA86F1B4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A1E970-3813-4B3E-A1BC-3B8E3BE13EC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874945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CCF8771-4615-443B-AE78-76A3586FD1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73AF2D44-10AB-4561-BB84-DD4BC16D117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604CE88E-FA07-4460-B4BF-5604C81B36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983EF517-7DF9-4E0A-B03A-07FC61C565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0039AD-DFBE-4ED2-8248-89EA10B15BFA}" type="datetimeFigureOut">
              <a:rPr lang="cs-CZ" smtClean="0"/>
              <a:t>26.12.2020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618049A3-980B-4C78-85A1-A43AB607C2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C9E7DADA-0F91-42B1-8EE2-EBAD454EB3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A1E970-3813-4B3E-A1BC-3B8E3BE13EC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206450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352D4974-D560-4309-B9B9-EF33F85CDB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97FC1BB6-BDBC-4029-8214-350C2BBAC3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84B4C404-2262-4AB8-8F0F-80FB0805C6F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0039AD-DFBE-4ED2-8248-89EA10B15BFA}" type="datetimeFigureOut">
              <a:rPr lang="cs-CZ" smtClean="0"/>
              <a:t>26.12.2020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7B485B63-1F95-4335-B7F2-C1B083E64B8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1699596D-271F-4EC4-BB93-2BB22EFBD96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A1E970-3813-4B3E-A1BC-3B8E3BE13EC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942101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14.png"/><Relationship Id="rId7" Type="http://schemas.openxmlformats.org/officeDocument/2006/relationships/image" Target="../media/image18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sv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svg"/><Relationship Id="rId4" Type="http://schemas.openxmlformats.org/officeDocument/2006/relationships/image" Target="../media/image33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4E1BEB12-92AF-4445-98AD-4C7756E7C9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0522C2C-7B5C-48A7-A969-03941E5D2E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2" name="Freeform 13">
            <a:extLst>
              <a:ext uri="{FF2B5EF4-FFF2-40B4-BE49-F238E27FC236}">
                <a16:creationId xmlns:a16="http://schemas.microsoft.com/office/drawing/2014/main" id="{9C682A1A-5B2D-4111-BBD6-620165633E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769476" y="220196"/>
            <a:ext cx="9422524" cy="6637806"/>
          </a:xfrm>
          <a:custGeom>
            <a:avLst/>
            <a:gdLst>
              <a:gd name="connsiteX0" fmla="*/ 4929467 w 8191500"/>
              <a:gd name="connsiteY0" fmla="*/ 0 h 5770597"/>
              <a:gd name="connsiteX1" fmla="*/ 8065066 w 8191500"/>
              <a:gd name="connsiteY1" fmla="*/ 1118513 h 5770597"/>
              <a:gd name="connsiteX2" fmla="*/ 8191500 w 8191500"/>
              <a:gd name="connsiteY2" fmla="*/ 1227339 h 5770597"/>
              <a:gd name="connsiteX3" fmla="*/ 8191500 w 8191500"/>
              <a:gd name="connsiteY3" fmla="*/ 5770597 h 5770597"/>
              <a:gd name="connsiteX4" fmla="*/ 79523 w 8191500"/>
              <a:gd name="connsiteY4" fmla="*/ 5770597 h 5770597"/>
              <a:gd name="connsiteX5" fmla="*/ 56799 w 8191500"/>
              <a:gd name="connsiteY5" fmla="*/ 5644158 h 5770597"/>
              <a:gd name="connsiteX6" fmla="*/ 0 w 8191500"/>
              <a:gd name="connsiteY6" fmla="*/ 4898209 h 5770597"/>
              <a:gd name="connsiteX7" fmla="*/ 4929467 w 8191500"/>
              <a:gd name="connsiteY7" fmla="*/ 0 h 57705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191500" h="5770597">
                <a:moveTo>
                  <a:pt x="4929467" y="0"/>
                </a:moveTo>
                <a:cubicBezTo>
                  <a:pt x="6120547" y="0"/>
                  <a:pt x="7212963" y="419755"/>
                  <a:pt x="8065066" y="1118513"/>
                </a:cubicBezTo>
                <a:lnTo>
                  <a:pt x="8191500" y="1227339"/>
                </a:lnTo>
                <a:lnTo>
                  <a:pt x="8191500" y="5770597"/>
                </a:lnTo>
                <a:lnTo>
                  <a:pt x="79523" y="5770597"/>
                </a:lnTo>
                <a:lnTo>
                  <a:pt x="56799" y="5644158"/>
                </a:lnTo>
                <a:cubicBezTo>
                  <a:pt x="19398" y="5400934"/>
                  <a:pt x="0" y="5151822"/>
                  <a:pt x="0" y="4898209"/>
                </a:cubicBezTo>
                <a:cubicBezTo>
                  <a:pt x="0" y="2193003"/>
                  <a:pt x="2206998" y="0"/>
                  <a:pt x="4929467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D6EE29F2-D77F-4BD0-A20B-334D316A1C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09800" y="2099696"/>
            <a:ext cx="1942241" cy="1889551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Arc 15">
            <a:extLst>
              <a:ext uri="{FF2B5EF4-FFF2-40B4-BE49-F238E27FC236}">
                <a16:creationId xmlns:a16="http://schemas.microsoft.com/office/drawing/2014/main" id="{22D09ED2-868F-42C6-866E-F92E0CEF31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520172">
            <a:off x="1613162" y="1492572"/>
            <a:ext cx="2987899" cy="2987899"/>
          </a:xfrm>
          <a:prstGeom prst="arc">
            <a:avLst>
              <a:gd name="adj1" fmla="val 14455503"/>
              <a:gd name="adj2" fmla="val 227775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C609B3F9-F6D2-48D4-A67A-3109D7714D2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38600" y="1939159"/>
            <a:ext cx="7644627" cy="2751086"/>
          </a:xfrm>
        </p:spPr>
        <p:txBody>
          <a:bodyPr>
            <a:normAutofit/>
          </a:bodyPr>
          <a:lstStyle/>
          <a:p>
            <a:pPr algn="r"/>
            <a:r>
              <a:rPr lang="cs-CZ" u="sng"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</a:rPr>
              <a:t>Šikovné ruce </a:t>
            </a:r>
            <a:endParaRPr lang="cs-CZ" u="sng"/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E6427280-116D-47EA-BD8D-8975EF91506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038600" y="4782320"/>
            <a:ext cx="7644627" cy="1329443"/>
          </a:xfrm>
        </p:spPr>
        <p:txBody>
          <a:bodyPr vert="horz" lIns="91440" tIns="45720" rIns="91440" bIns="45720" rtlCol="0">
            <a:normAutofit/>
          </a:bodyPr>
          <a:lstStyle/>
          <a:p>
            <a:pPr algn="r"/>
            <a:r>
              <a:rPr lang="cs-CZ" sz="2200"/>
              <a:t>Jana Peroutková</a:t>
            </a:r>
            <a:endParaRPr lang="cs-CZ" sz="2200">
              <a:cs typeface="Calibri"/>
            </a:endParaRPr>
          </a:p>
          <a:p>
            <a:pPr algn="r"/>
            <a:r>
              <a:rPr lang="cs-CZ" sz="2200"/>
              <a:t>studentka 1. ročníku Pedagogické fakulty UK </a:t>
            </a:r>
            <a:endParaRPr lang="cs-CZ" sz="2200">
              <a:cs typeface="Calibri"/>
            </a:endParaRPr>
          </a:p>
          <a:p>
            <a:pPr algn="r"/>
            <a:r>
              <a:rPr lang="cs-CZ" sz="2200"/>
              <a:t>Učitelství pro 1. stupeň ZŠ</a:t>
            </a:r>
            <a:endParaRPr lang="cs-CZ" sz="220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2663780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44523CC-8670-4625-B119-5D3FA3D0C0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CO TO JE ELHAR ŠŇŮRA?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B6146A4-024A-44FE-9E94-1A453F62D9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mořská tráva</a:t>
            </a:r>
          </a:p>
          <a:p>
            <a:pPr lvl="0"/>
            <a:endParaRPr lang="cs-CZ"/>
          </a:p>
          <a:p>
            <a:pPr lvl="0"/>
            <a:r>
              <a:rPr lang="cs-CZ"/>
              <a:t>vhodná k dekorativnímu oplétání</a:t>
            </a:r>
          </a:p>
          <a:p>
            <a:pPr lvl="0"/>
            <a:endParaRPr lang="cs-CZ"/>
          </a:p>
          <a:p>
            <a:pPr lvl="0"/>
            <a:r>
              <a:rPr lang="cs-CZ"/>
              <a:t>není tak pevná jako </a:t>
            </a:r>
            <a:r>
              <a:rPr lang="cs-CZ" err="1"/>
              <a:t>pedik</a:t>
            </a:r>
            <a:endParaRPr lang="cs-CZ"/>
          </a:p>
          <a:p>
            <a:endParaRPr lang="cs-CZ"/>
          </a:p>
          <a:p>
            <a:r>
              <a:rPr lang="cs-CZ"/>
              <a:t>přírodní</a:t>
            </a:r>
          </a:p>
        </p:txBody>
      </p:sp>
      <p:pic>
        <p:nvPicPr>
          <p:cNvPr id="7" name="Obrázek 6" descr="Obsah obrázku kontejner, koš, vsedě, stůl&#10;&#10;Popis byl vytvořen automaticky">
            <a:extLst>
              <a:ext uri="{FF2B5EF4-FFF2-40B4-BE49-F238E27FC236}">
                <a16:creationId xmlns:a16="http://schemas.microsoft.com/office/drawing/2014/main" id="{B8F2B54D-9D73-4FA0-BED7-3DFF4B692968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2492" y="1754945"/>
            <a:ext cx="3573194" cy="3348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467166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EB492CD-616E-47F8-933B-5E2D952A05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1" name="Arc 10">
            <a:extLst>
              <a:ext uri="{FF2B5EF4-FFF2-40B4-BE49-F238E27FC236}">
                <a16:creationId xmlns:a16="http://schemas.microsoft.com/office/drawing/2014/main" id="{59383CF9-23B5-4335-9B21-1791C4CF1C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3967198" flipH="1">
            <a:off x="8631348" y="490493"/>
            <a:ext cx="2987899" cy="2987899"/>
          </a:xfrm>
          <a:prstGeom prst="arc">
            <a:avLst>
              <a:gd name="adj1" fmla="val 14441841"/>
              <a:gd name="adj2" fmla="val 0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C92829D0-724C-43F6-99CA-1F9DB5A370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94962" y="479493"/>
            <a:ext cx="5458838" cy="1325563"/>
          </a:xfrm>
        </p:spPr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0007FE00-9498-4706-B255-6437B0252C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5486400"/>
            <a:ext cx="2672863" cy="1371600"/>
          </a:xfrm>
          <a:custGeom>
            <a:avLst/>
            <a:gdLst>
              <a:gd name="connsiteX0" fmla="*/ 1721734 w 2672863"/>
              <a:gd name="connsiteY0" fmla="*/ 0 h 1371600"/>
              <a:gd name="connsiteX1" fmla="*/ 2564444 w 2672863"/>
              <a:gd name="connsiteY1" fmla="*/ 213382 h 1371600"/>
              <a:gd name="connsiteX2" fmla="*/ 2672863 w 2672863"/>
              <a:gd name="connsiteY2" fmla="*/ 279248 h 1371600"/>
              <a:gd name="connsiteX3" fmla="*/ 2672863 w 2672863"/>
              <a:gd name="connsiteY3" fmla="*/ 1371600 h 1371600"/>
              <a:gd name="connsiteX4" fmla="*/ 0 w 2672863"/>
              <a:gd name="connsiteY4" fmla="*/ 1371600 h 1371600"/>
              <a:gd name="connsiteX5" fmla="*/ 33268 w 2672863"/>
              <a:gd name="connsiteY5" fmla="*/ 1242216 h 1371600"/>
              <a:gd name="connsiteX6" fmla="*/ 1721734 w 2672863"/>
              <a:gd name="connsiteY6" fmla="*/ 0 h 137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672863" h="1371600">
                <a:moveTo>
                  <a:pt x="1721734" y="0"/>
                </a:moveTo>
                <a:cubicBezTo>
                  <a:pt x="2026863" y="0"/>
                  <a:pt x="2313937" y="77299"/>
                  <a:pt x="2564444" y="213382"/>
                </a:cubicBezTo>
                <a:lnTo>
                  <a:pt x="2672863" y="279248"/>
                </a:lnTo>
                <a:lnTo>
                  <a:pt x="2672863" y="1371600"/>
                </a:lnTo>
                <a:lnTo>
                  <a:pt x="0" y="1371600"/>
                </a:lnTo>
                <a:lnTo>
                  <a:pt x="33268" y="1242216"/>
                </a:lnTo>
                <a:cubicBezTo>
                  <a:pt x="257110" y="522539"/>
                  <a:pt x="928399" y="0"/>
                  <a:pt x="172173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4" name="Grafický objekt 4">
            <a:extLst>
              <a:ext uri="{FF2B5EF4-FFF2-40B4-BE49-F238E27FC236}">
                <a16:creationId xmlns:a16="http://schemas.microsoft.com/office/drawing/2014/main" id="{477D6AB8-08FE-4909-82FF-A3B2B0C1ED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03182" y="955437"/>
            <a:ext cx="4777381" cy="4777381"/>
          </a:xfrm>
          <a:custGeom>
            <a:avLst/>
            <a:gdLst/>
            <a:ahLst/>
            <a:cxnLst/>
            <a:rect l="l" t="t" r="r" b="b"/>
            <a:pathLst>
              <a:path w="4777381" h="5643794">
                <a:moveTo>
                  <a:pt x="143704" y="0"/>
                </a:moveTo>
                <a:lnTo>
                  <a:pt x="4633677" y="0"/>
                </a:lnTo>
                <a:cubicBezTo>
                  <a:pt x="4713043" y="0"/>
                  <a:pt x="4777381" y="64338"/>
                  <a:pt x="4777381" y="143704"/>
                </a:cubicBezTo>
                <a:lnTo>
                  <a:pt x="4777381" y="5500090"/>
                </a:lnTo>
                <a:cubicBezTo>
                  <a:pt x="4777381" y="5579456"/>
                  <a:pt x="4713043" y="5643794"/>
                  <a:pt x="4633677" y="5643794"/>
                </a:cubicBezTo>
                <a:lnTo>
                  <a:pt x="143704" y="5643794"/>
                </a:lnTo>
                <a:cubicBezTo>
                  <a:pt x="64338" y="5643794"/>
                  <a:pt x="0" y="5579456"/>
                  <a:pt x="0" y="5500090"/>
                </a:cubicBezTo>
                <a:lnTo>
                  <a:pt x="0" y="143704"/>
                </a:lnTo>
                <a:cubicBezTo>
                  <a:pt x="0" y="64338"/>
                  <a:pt x="64338" y="0"/>
                  <a:pt x="143704" y="0"/>
                </a:cubicBezTo>
                <a:close/>
              </a:path>
            </a:pathLst>
          </a:custGeom>
        </p:spPr>
      </p:pic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20A1ED7-3F3E-4E7C-B92C-867BC0CD53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94962" y="1984443"/>
            <a:ext cx="5458838" cy="4192520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buNone/>
            </a:pPr>
            <a:endParaRPr lang="cs-CZ" dirty="0">
              <a:cs typeface="Calibri" panose="020F0502020204030204"/>
            </a:endParaRPr>
          </a:p>
          <a:p>
            <a:pPr marL="0" indent="0">
              <a:buNone/>
            </a:pPr>
            <a:endParaRPr lang="cs-CZ" dirty="0">
              <a:cs typeface="Calibri" panose="020F0502020204030204"/>
            </a:endParaRPr>
          </a:p>
          <a:p>
            <a:pPr marL="0" indent="0" algn="ctr">
              <a:buNone/>
            </a:pPr>
            <a:r>
              <a:rPr lang="cs-CZ" sz="4000" dirty="0">
                <a:cs typeface="Calibri" panose="020F0502020204030204"/>
              </a:rPr>
              <a:t>Co dále potřebujete znát?</a:t>
            </a:r>
          </a:p>
        </p:txBody>
      </p:sp>
    </p:spTree>
    <p:extLst>
      <p:ext uri="{BB962C8B-B14F-4D97-AF65-F5344CB8AC3E}">
        <p14:creationId xmlns:p14="http://schemas.microsoft.com/office/powerpoint/2010/main" val="1336021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584434C-95E7-463D-B940-D28A3F497B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DNA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BEE9C06-2B07-4E04-9FB0-8AC65C7C53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b="1"/>
              <a:t> </a:t>
            </a:r>
            <a:r>
              <a:rPr lang="cs-CZ"/>
              <a:t>z březové překližky, z bukové překližky, z masivu</a:t>
            </a:r>
          </a:p>
          <a:p>
            <a:pPr lvl="0"/>
            <a:endParaRPr lang="cs-CZ"/>
          </a:p>
          <a:p>
            <a:pPr lvl="0"/>
            <a:r>
              <a:rPr lang="cs-CZ"/>
              <a:t>s otvory o průměru 3mm – pro osnovy</a:t>
            </a:r>
          </a:p>
          <a:p>
            <a:pPr lvl="0"/>
            <a:endParaRPr lang="cs-CZ"/>
          </a:p>
          <a:p>
            <a:pPr lvl="0"/>
            <a:r>
              <a:rPr lang="cs-CZ"/>
              <a:t>různé velikosti -&gt; různý počet otvorů</a:t>
            </a:r>
          </a:p>
          <a:p>
            <a:endParaRPr lang="cs-CZ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D6ADDF1C-93B3-4D57-99B6-4DC1D796367E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8080" y="2644726"/>
            <a:ext cx="3249637" cy="3175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566286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926CA0B-D543-4996-A75D-0CAF41AAA1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NÁŘADÍ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06C4159-6637-4865-BADF-A22A992466C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lvl="0"/>
            <a:r>
              <a:rPr lang="cs-CZ"/>
              <a:t>šídlo </a:t>
            </a:r>
          </a:p>
          <a:p>
            <a:pPr lvl="0"/>
            <a:endParaRPr lang="cs-CZ"/>
          </a:p>
          <a:p>
            <a:pPr lvl="0"/>
            <a:r>
              <a:rPr lang="cs-CZ"/>
              <a:t>kleště</a:t>
            </a:r>
          </a:p>
          <a:p>
            <a:pPr lvl="0"/>
            <a:endParaRPr lang="cs-CZ"/>
          </a:p>
          <a:p>
            <a:pPr lvl="0"/>
            <a:r>
              <a:rPr lang="cs-CZ"/>
              <a:t>skládací metr</a:t>
            </a:r>
          </a:p>
          <a:p>
            <a:pPr marL="0" lvl="0" indent="0">
              <a:buNone/>
            </a:pPr>
            <a:endParaRPr lang="cs-CZ"/>
          </a:p>
          <a:p>
            <a:pPr lvl="0"/>
            <a:r>
              <a:rPr lang="cs-CZ"/>
              <a:t>lepidlo – Herkules</a:t>
            </a:r>
          </a:p>
          <a:p>
            <a:pPr lvl="0"/>
            <a:endParaRPr lang="cs-CZ"/>
          </a:p>
          <a:p>
            <a:pPr lvl="0"/>
            <a:r>
              <a:rPr lang="cs-CZ"/>
              <a:t>štětec</a:t>
            </a:r>
          </a:p>
          <a:p>
            <a:endParaRPr lang="cs-CZ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9E3F1B72-761B-4D8A-94FD-6E9051CE037B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772" y="1106702"/>
            <a:ext cx="2611315" cy="1680650"/>
          </a:xfrm>
          <a:prstGeom prst="rect">
            <a:avLst/>
          </a:prstGeom>
        </p:spPr>
      </p:pic>
      <p:pic>
        <p:nvPicPr>
          <p:cNvPr id="6" name="Obrázek 5" descr="Obsah obrázku nástroj, dvojice, hráč, držení&#10;&#10;Popis byl vytvořen automaticky">
            <a:extLst>
              <a:ext uri="{FF2B5EF4-FFF2-40B4-BE49-F238E27FC236}">
                <a16:creationId xmlns:a16="http://schemas.microsoft.com/office/drawing/2014/main" id="{AE325B09-5A02-4642-87F2-EDB61A8611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6680" y="1372172"/>
            <a:ext cx="3826836" cy="2870127"/>
          </a:xfrm>
          <a:prstGeom prst="rect">
            <a:avLst/>
          </a:prstGeom>
        </p:spPr>
      </p:pic>
      <p:pic>
        <p:nvPicPr>
          <p:cNvPr id="8" name="Obrázek 7" descr="Obsah obrázku stůl&#10;&#10;Popis byl vytvořen automaticky">
            <a:extLst>
              <a:ext uri="{FF2B5EF4-FFF2-40B4-BE49-F238E27FC236}">
                <a16:creationId xmlns:a16="http://schemas.microsoft.com/office/drawing/2014/main" id="{74E97E3A-B371-4235-8311-C486C5B37A9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87566">
            <a:off x="4546868" y="4614319"/>
            <a:ext cx="5095875" cy="119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974911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BFD8E74-AC1B-4031-9059-152F0E9916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FORMY, KTERÉ BUDEME VYUŽÍVAT</a:t>
            </a:r>
          </a:p>
        </p:txBody>
      </p:sp>
      <p:pic>
        <p:nvPicPr>
          <p:cNvPr id="4" name="Zástupný obsah 3" descr="Obsah obrázku vsedě, stůl, hledání, vpředu&#10;&#10;Popis byl vytvořen automaticky">
            <a:extLst>
              <a:ext uri="{FF2B5EF4-FFF2-40B4-BE49-F238E27FC236}">
                <a16:creationId xmlns:a16="http://schemas.microsoft.com/office/drawing/2014/main" id="{9D2B7D11-B311-4506-9D48-0DA1D813C7DE}"/>
              </a:ext>
            </a:extLst>
          </p:cNvPr>
          <p:cNvPicPr>
            <a:picLocks noGrp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417" b="22500"/>
          <a:stretch/>
        </p:blipFill>
        <p:spPr bwMode="auto">
          <a:xfrm>
            <a:off x="1726096" y="2199863"/>
            <a:ext cx="7033591" cy="291561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7796028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7481EA5-E099-48B1-AF2B-8AE90BCA43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CO BUDEME VYRÁBĚT?</a:t>
            </a:r>
          </a:p>
        </p:txBody>
      </p:sp>
      <p:pic>
        <p:nvPicPr>
          <p:cNvPr id="3" name="Obrázek 3" descr="Obsah obrázku interiér, pták, vsedě, hnědá&#10;&#10;Popis se vygeneroval automaticky.">
            <a:extLst>
              <a:ext uri="{FF2B5EF4-FFF2-40B4-BE49-F238E27FC236}">
                <a16:creationId xmlns:a16="http://schemas.microsoft.com/office/drawing/2014/main" id="{E62BAA3C-D854-4274-9DD7-637F463E7CE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2335" t="397" r="5286"/>
          <a:stretch/>
        </p:blipFill>
        <p:spPr>
          <a:xfrm rot="5400000">
            <a:off x="1076911" y="1072284"/>
            <a:ext cx="2688439" cy="4334046"/>
          </a:xfrm>
        </p:spPr>
      </p:pic>
      <p:pic>
        <p:nvPicPr>
          <p:cNvPr id="8" name="Obrázek 9" descr="Tázavá kočka">
            <a:extLst>
              <a:ext uri="{FF2B5EF4-FFF2-40B4-BE49-F238E27FC236}">
                <a16:creationId xmlns:a16="http://schemas.microsoft.com/office/drawing/2014/main" id="{133115AA-BA55-4843-817B-717949B8FA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59004" y="80681"/>
            <a:ext cx="1813259" cy="1823697"/>
          </a:xfrm>
          <a:prstGeom prst="rect">
            <a:avLst/>
          </a:prstGeom>
        </p:spPr>
      </p:pic>
      <p:pic>
        <p:nvPicPr>
          <p:cNvPr id="4" name="Obrázek 4" descr="Obsah obrázku koš, kontejner, vsedě, hnědá&#10;&#10;Popis se vygeneroval automaticky.">
            <a:extLst>
              <a:ext uri="{FF2B5EF4-FFF2-40B4-BE49-F238E27FC236}">
                <a16:creationId xmlns:a16="http://schemas.microsoft.com/office/drawing/2014/main" id="{61005D37-3AE0-42E0-9583-A7E93F3164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81909" y="1825207"/>
            <a:ext cx="3447690" cy="2574984"/>
          </a:xfrm>
          <a:prstGeom prst="rect">
            <a:avLst/>
          </a:prstGeom>
        </p:spPr>
      </p:pic>
      <p:pic>
        <p:nvPicPr>
          <p:cNvPr id="5" name="Obrázek 5" descr="Obsah obrázku kontejner, koš, interiér, stůl&#10;&#10;Popis se vygeneroval automaticky.">
            <a:extLst>
              <a:ext uri="{FF2B5EF4-FFF2-40B4-BE49-F238E27FC236}">
                <a16:creationId xmlns:a16="http://schemas.microsoft.com/office/drawing/2014/main" id="{A5D657D8-77F3-46F3-AC5F-27C0A6F6B22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73683" y="746904"/>
            <a:ext cx="3720860" cy="2790645"/>
          </a:xfrm>
          <a:prstGeom prst="rect">
            <a:avLst/>
          </a:prstGeom>
        </p:spPr>
      </p:pic>
      <p:pic>
        <p:nvPicPr>
          <p:cNvPr id="6" name="Obrázek 6" descr="Obsah obrázku koš, kontejner, stůl, interiér&#10;&#10;Popis se vygeneroval automaticky.">
            <a:extLst>
              <a:ext uri="{FF2B5EF4-FFF2-40B4-BE49-F238E27FC236}">
                <a16:creationId xmlns:a16="http://schemas.microsoft.com/office/drawing/2014/main" id="{DCBED413-FB73-431F-BFE9-8B60C315323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31834" y="3119168"/>
            <a:ext cx="3922143" cy="2991928"/>
          </a:xfrm>
          <a:prstGeom prst="rect">
            <a:avLst/>
          </a:prstGeom>
        </p:spPr>
      </p:pic>
      <p:pic>
        <p:nvPicPr>
          <p:cNvPr id="7" name="Obrázek 8" descr="Obsah obrázku koš, kontejner, vsedě, stůl&#10;&#10;Popis se vygeneroval automaticky.">
            <a:extLst>
              <a:ext uri="{FF2B5EF4-FFF2-40B4-BE49-F238E27FC236}">
                <a16:creationId xmlns:a16="http://schemas.microsoft.com/office/drawing/2014/main" id="{6654AC4F-46E7-4F40-A04A-8745D9B2065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53796" y="4053697"/>
            <a:ext cx="3289539" cy="2488720"/>
          </a:xfrm>
          <a:prstGeom prst="rect">
            <a:avLst/>
          </a:prstGeom>
        </p:spPr>
      </p:pic>
      <p:pic>
        <p:nvPicPr>
          <p:cNvPr id="9" name="Obrázek 9" descr="Obsah obrázku vsedě, jídlo, malé, oranžová&#10;&#10;Popis se vygeneroval automaticky.">
            <a:extLst>
              <a:ext uri="{FF2B5EF4-FFF2-40B4-BE49-F238E27FC236}">
                <a16:creationId xmlns:a16="http://schemas.microsoft.com/office/drawing/2014/main" id="{9758B81D-B79B-43A0-9952-D2D74146AF1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58174" y="3953055"/>
            <a:ext cx="3289539" cy="2488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4503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6980A97-0A43-48F3-B378-3D97495FFF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JAK ROZEZNÁME DRUHY PEDIKU? 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5BEE882A-6A16-4881-9C7C-C87A17BDE8F4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cs-CZ" sz="3200" u="sng"/>
              <a:t>OSNOVA</a:t>
            </a:r>
          </a:p>
          <a:p>
            <a:pPr marL="0" indent="0" algn="ctr">
              <a:buNone/>
            </a:pPr>
            <a:r>
              <a:rPr lang="cs-CZ"/>
              <a:t>silnější</a:t>
            </a:r>
          </a:p>
          <a:p>
            <a:pPr marL="0" indent="0" algn="ctr">
              <a:buNone/>
            </a:pPr>
            <a:r>
              <a:rPr lang="cs-CZ"/>
              <a:t>větší průměr proutku</a:t>
            </a:r>
          </a:p>
          <a:p>
            <a:pPr marL="0" indent="0" algn="ctr">
              <a:buNone/>
            </a:pPr>
            <a:r>
              <a:rPr lang="cs-CZ"/>
              <a:t>délka podle výšky chtěného výrobku</a:t>
            </a:r>
          </a:p>
          <a:p>
            <a:pPr marL="0" indent="0" algn="ctr">
              <a:buNone/>
            </a:pPr>
            <a:r>
              <a:rPr lang="cs-CZ"/>
              <a:t>počet podle šířky chtěného výrobku</a:t>
            </a:r>
          </a:p>
          <a:p>
            <a:pPr marL="0" indent="0" algn="ctr">
              <a:buNone/>
            </a:pPr>
            <a:r>
              <a:rPr lang="cs-CZ">
                <a:solidFill>
                  <a:srgbClr val="FF0000"/>
                </a:solidFill>
              </a:rPr>
              <a:t>NESMÍ SE ZLOMIT </a:t>
            </a:r>
            <a:r>
              <a:rPr lang="cs-CZ" sz="2400"/>
              <a:t>(lze nahradit, ale složitým způsobem)</a:t>
            </a:r>
            <a:endParaRPr lang="cs-CZ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0A74E2D1-D72D-4A6F-8CB3-19B855B5E210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cs-CZ" sz="3200" u="sng"/>
              <a:t>OPLETEK</a:t>
            </a:r>
          </a:p>
          <a:p>
            <a:pPr marL="0" indent="0" algn="ctr">
              <a:buNone/>
            </a:pPr>
            <a:r>
              <a:rPr lang="cs-CZ"/>
              <a:t>užší</a:t>
            </a:r>
          </a:p>
          <a:p>
            <a:pPr marL="0" indent="0" algn="ctr">
              <a:buNone/>
            </a:pPr>
            <a:r>
              <a:rPr lang="cs-CZ"/>
              <a:t>menší průměr proutku</a:t>
            </a:r>
          </a:p>
          <a:p>
            <a:pPr marL="0" indent="0" algn="ctr">
              <a:buNone/>
            </a:pPr>
            <a:r>
              <a:rPr lang="cs-CZ"/>
              <a:t>délka podle výšky chtěného výrobku</a:t>
            </a:r>
          </a:p>
          <a:p>
            <a:pPr marL="0" indent="0" algn="ctr">
              <a:buNone/>
            </a:pPr>
            <a:r>
              <a:rPr lang="cs-CZ"/>
              <a:t>3ks</a:t>
            </a:r>
          </a:p>
          <a:p>
            <a:pPr marL="0" indent="0" algn="ctr">
              <a:buNone/>
            </a:pPr>
            <a:r>
              <a:rPr lang="cs-CZ"/>
              <a:t>MŮŽE SE ZLOMIT (lze bezproblémově nahradit)</a:t>
            </a:r>
          </a:p>
        </p:txBody>
      </p:sp>
      <p:pic>
        <p:nvPicPr>
          <p:cNvPr id="3" name="Obrázek 9" descr="Tázavá kočka">
            <a:extLst>
              <a:ext uri="{FF2B5EF4-FFF2-40B4-BE49-F238E27FC236}">
                <a16:creationId xmlns:a16="http://schemas.microsoft.com/office/drawing/2014/main" id="{97D1B3F0-39AB-4C83-8609-93BC471026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28319" y="4715311"/>
            <a:ext cx="2001149" cy="2001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432051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>
            <a:extLst>
              <a:ext uri="{FF2B5EF4-FFF2-40B4-BE49-F238E27FC236}">
                <a16:creationId xmlns:a16="http://schemas.microsoft.com/office/drawing/2014/main" id="{74ABB764-2F93-4593-8CC8-3811F0F840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JAK A KDY PRACUJEME SE ŠÍDLEM?</a:t>
            </a:r>
          </a:p>
        </p:txBody>
      </p:sp>
      <p:sp>
        <p:nvSpPr>
          <p:cNvPr id="8" name="Zástupný obsah 7">
            <a:extLst>
              <a:ext uri="{FF2B5EF4-FFF2-40B4-BE49-F238E27FC236}">
                <a16:creationId xmlns:a16="http://schemas.microsoft.com/office/drawing/2014/main" id="{89B1300B-8C47-4976-BFED-3481AF878B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/>
              <a:t>VŽDY OPATRNĚ – velmi ostrý nástroj, nebezpečí úrazu</a:t>
            </a:r>
          </a:p>
          <a:p>
            <a:pPr marL="0" indent="0">
              <a:buNone/>
            </a:pPr>
            <a:endParaRPr lang="cs-CZ"/>
          </a:p>
          <a:p>
            <a:r>
              <a:rPr lang="cs-CZ"/>
              <a:t>POD DOHLEDEM VYUČUJÍCÍHO</a:t>
            </a:r>
          </a:p>
          <a:p>
            <a:endParaRPr lang="cs-CZ"/>
          </a:p>
          <a:p>
            <a:r>
              <a:rPr lang="cs-CZ"/>
              <a:t>pouze v případě nutnosti: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cs-CZ"/>
              <a:t>při nastavování opletků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cs-CZ"/>
              <a:t>při ukončování práce</a:t>
            </a:r>
          </a:p>
          <a:p>
            <a:endParaRPr lang="cs-CZ"/>
          </a:p>
        </p:txBody>
      </p:sp>
      <p:pic>
        <p:nvPicPr>
          <p:cNvPr id="2" name="Obrázek 2" descr="Kočka v kanceláři">
            <a:extLst>
              <a:ext uri="{FF2B5EF4-FFF2-40B4-BE49-F238E27FC236}">
                <a16:creationId xmlns:a16="http://schemas.microsoft.com/office/drawing/2014/main" id="{05C235DF-3B9A-48AA-AD21-E106815DBE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59209" y="2675480"/>
            <a:ext cx="3424507" cy="3424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553849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1F90F8D-3567-4905-A207-21541339AC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>
                <a:cs typeface="Calibri Light"/>
              </a:rPr>
              <a:t>PŘÍPRAVA NA SAMOTNÉ PLETENÍ</a:t>
            </a:r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83D5EFD-1B56-4EA7-9FEF-74FD83525F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 fontScale="92500"/>
          </a:bodyPr>
          <a:lstStyle/>
          <a:p>
            <a:pPr marL="0" indent="0">
              <a:buNone/>
            </a:pPr>
            <a:r>
              <a:rPr lang="cs-CZ">
                <a:cs typeface="Calibri" panose="020F0502020204030204"/>
              </a:rPr>
              <a:t>1. vybrat si tvar dna/dýnka</a:t>
            </a:r>
          </a:p>
          <a:p>
            <a:pPr marL="0" indent="0">
              <a:buNone/>
            </a:pPr>
            <a:endParaRPr lang="cs-CZ">
              <a:cs typeface="Calibri" panose="020F0502020204030204"/>
            </a:endParaRPr>
          </a:p>
          <a:p>
            <a:pPr marL="0" indent="0">
              <a:buNone/>
            </a:pPr>
            <a:r>
              <a:rPr lang="cs-CZ">
                <a:cs typeface="Calibri" panose="020F0502020204030204"/>
              </a:rPr>
              <a:t>2. naměřit si metrem délku osnovy </a:t>
            </a:r>
            <a:r>
              <a:rPr lang="cs-CZ">
                <a:ea typeface="+mn-lt"/>
                <a:cs typeface="+mn-lt"/>
              </a:rPr>
              <a:t>(závisí na výšce výrobku)</a:t>
            </a:r>
            <a:endParaRPr lang="cs-CZ">
              <a:cs typeface="Calibri" panose="020F0502020204030204"/>
            </a:endParaRPr>
          </a:p>
          <a:p>
            <a:pPr marL="0" indent="0">
              <a:buNone/>
            </a:pPr>
            <a:endParaRPr lang="cs-CZ">
              <a:cs typeface="Calibri" panose="020F0502020204030204"/>
            </a:endParaRPr>
          </a:p>
          <a:p>
            <a:pPr marL="0" indent="0">
              <a:buNone/>
            </a:pPr>
            <a:r>
              <a:rPr lang="cs-CZ">
                <a:cs typeface="Calibri" panose="020F0502020204030204"/>
              </a:rPr>
              <a:t>3. nastříhat si daný počet osnov (závisí na počtu dírek v dýnku)</a:t>
            </a:r>
          </a:p>
          <a:p>
            <a:pPr marL="0" indent="0">
              <a:buNone/>
            </a:pPr>
            <a:endParaRPr lang="cs-CZ">
              <a:cs typeface="Calibri" panose="020F0502020204030204"/>
            </a:endParaRPr>
          </a:p>
          <a:p>
            <a:pPr marL="0" indent="0">
              <a:buNone/>
            </a:pPr>
            <a:r>
              <a:rPr lang="cs-CZ">
                <a:cs typeface="Calibri" panose="020F0502020204030204"/>
              </a:rPr>
              <a:t>4. v lavoru s teplou vodou namočit 3 opletky (čím delší, tím lepší)</a:t>
            </a:r>
          </a:p>
          <a:p>
            <a:pPr marL="0" indent="0">
              <a:buNone/>
            </a:pPr>
            <a:endParaRPr lang="cs-CZ">
              <a:cs typeface="Calibri" panose="020F0502020204030204"/>
            </a:endParaRPr>
          </a:p>
          <a:p>
            <a:pPr algn="ctr">
              <a:buNone/>
            </a:pPr>
            <a:r>
              <a:rPr lang="cs-CZ">
                <a:solidFill>
                  <a:srgbClr val="FF0000"/>
                </a:solidFill>
                <a:cs typeface="Calibri" panose="020F0502020204030204"/>
              </a:rPr>
              <a:t>NEZAPOMEŇTE, ŽE PEGIK MUSÍ BÝT VŽDY VLHKÝ NEBO SE VÁM BUDE LÁMAT</a:t>
            </a:r>
            <a:endParaRPr lang="cs-CZ">
              <a:ea typeface="+mn-lt"/>
              <a:cs typeface="+mn-lt"/>
            </a:endParaRPr>
          </a:p>
          <a:p>
            <a:pPr marL="0" indent="0">
              <a:buNone/>
            </a:pPr>
            <a:endParaRPr lang="cs-CZ">
              <a:solidFill>
                <a:srgbClr val="FF0000"/>
              </a:solidFill>
              <a:cs typeface="Calibri" panose="020F0502020204030204"/>
            </a:endParaRPr>
          </a:p>
          <a:p>
            <a:pPr marL="0" indent="0">
              <a:buNone/>
            </a:pPr>
            <a:endParaRPr lang="cs-CZ">
              <a:cs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97257984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>
            <a:extLst>
              <a:ext uri="{FF2B5EF4-FFF2-40B4-BE49-F238E27FC236}">
                <a16:creationId xmlns:a16="http://schemas.microsoft.com/office/drawing/2014/main" id="{7AD4FA11-5BE5-4981-9ACD-9150BD0AFE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         VIDEO - úvod</a:t>
            </a:r>
          </a:p>
        </p:txBody>
      </p:sp>
      <p:pic>
        <p:nvPicPr>
          <p:cNvPr id="2" name="Grafický objekt 2" descr="Klapka">
            <a:extLst>
              <a:ext uri="{FF2B5EF4-FFF2-40B4-BE49-F238E27FC236}">
                <a16:creationId xmlns:a16="http://schemas.microsoft.com/office/drawing/2014/main" id="{64A7992E-3031-47B3-BE41-9D7BD233112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55111" y="517699"/>
            <a:ext cx="914400" cy="914400"/>
          </a:xfrm>
        </p:spPr>
      </p:pic>
    </p:spTree>
    <p:extLst>
      <p:ext uri="{BB962C8B-B14F-4D97-AF65-F5344CB8AC3E}">
        <p14:creationId xmlns:p14="http://schemas.microsoft.com/office/powerpoint/2010/main" val="38960171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5CA2F22-2CCB-467B-8708-76748E910E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321734"/>
            <a:ext cx="10905066" cy="1135737"/>
          </a:xfrm>
        </p:spPr>
        <p:txBody>
          <a:bodyPr>
            <a:normAutofit/>
          </a:bodyPr>
          <a:lstStyle/>
          <a:p>
            <a:r>
              <a:rPr lang="cs-CZ" sz="3600"/>
              <a:t>SEZNAM LEKCÍ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9851BD8-3ED2-4A87-831E-046F7904C4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4782" y="1574214"/>
            <a:ext cx="10905066" cy="4393982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cs-CZ" sz="2000" dirty="0"/>
              <a:t>lekce: Seznámení se s materiály, nářadím a výrobky. Výroba ozdoby – 2.10.2020</a:t>
            </a:r>
            <a:endParaRPr lang="cs-CZ" sz="1600" dirty="0">
              <a:cs typeface="Calibri"/>
            </a:endParaRPr>
          </a:p>
          <a:p>
            <a:pPr marL="514350" indent="-514350">
              <a:buFont typeface="+mj-lt"/>
              <a:buAutoNum type="arabicPeriod"/>
            </a:pPr>
            <a:r>
              <a:rPr lang="cs-CZ" sz="2000" dirty="0"/>
              <a:t>lekce: Technika pletení a 1. výrobek – 9.10.2020 lekce: </a:t>
            </a:r>
          </a:p>
          <a:p>
            <a:pPr marL="514350" indent="-514350">
              <a:buFont typeface="+mj-lt"/>
              <a:buAutoNum type="arabicPeriod"/>
            </a:pPr>
            <a:r>
              <a:rPr lang="cs-CZ" sz="2000" dirty="0"/>
              <a:t>Pletení </a:t>
            </a:r>
            <a:r>
              <a:rPr lang="cs-CZ" sz="2000" dirty="0">
                <a:ea typeface="+mn-lt"/>
                <a:cs typeface="+mn-lt"/>
              </a:rPr>
              <a:t>košíku s ozdobným dnem</a:t>
            </a:r>
            <a:r>
              <a:rPr lang="cs-CZ" sz="2000" dirty="0"/>
              <a:t> – 16.10.2020</a:t>
            </a:r>
          </a:p>
          <a:p>
            <a:pPr marL="514350" indent="-514350">
              <a:buFont typeface="+mj-lt"/>
              <a:buAutoNum type="arabicPeriod"/>
            </a:pPr>
            <a:r>
              <a:rPr lang="cs-CZ" sz="2000" dirty="0"/>
              <a:t>lekce: Pletení </a:t>
            </a:r>
            <a:r>
              <a:rPr lang="cs-CZ" sz="2000" dirty="0" err="1"/>
              <a:t>tužkovníku</a:t>
            </a:r>
            <a:r>
              <a:rPr lang="cs-CZ" sz="2000" dirty="0">
                <a:ea typeface="+mn-lt"/>
                <a:cs typeface="+mn-lt"/>
              </a:rPr>
              <a:t> pomocí </a:t>
            </a:r>
            <a:r>
              <a:rPr lang="cs-CZ" sz="2000" dirty="0" err="1">
                <a:ea typeface="+mn-lt"/>
                <a:cs typeface="+mn-lt"/>
              </a:rPr>
              <a:t>šén</a:t>
            </a:r>
            <a:r>
              <a:rPr lang="cs-CZ" sz="2000" dirty="0">
                <a:ea typeface="+mn-lt"/>
                <a:cs typeface="+mn-lt"/>
              </a:rPr>
              <a:t> </a:t>
            </a:r>
            <a:r>
              <a:rPr lang="cs-CZ" sz="2000" dirty="0"/>
              <a:t> – 23.10.2020 </a:t>
            </a:r>
          </a:p>
          <a:p>
            <a:pPr marL="514350" indent="-514350">
              <a:buFont typeface="+mj-lt"/>
              <a:buAutoNum type="arabicPeriod"/>
            </a:pPr>
            <a:r>
              <a:rPr lang="cs-CZ" sz="2000" dirty="0"/>
              <a:t>lekce: Pletení s barevným proutím – 30.10.2020</a:t>
            </a:r>
            <a:endParaRPr lang="cs-CZ" sz="1600" dirty="0">
              <a:cs typeface="Calibri"/>
            </a:endParaRPr>
          </a:p>
          <a:p>
            <a:pPr marL="514350" indent="-514350">
              <a:buFont typeface="+mj-lt"/>
              <a:buAutoNum type="arabicPeriod"/>
            </a:pPr>
            <a:r>
              <a:rPr lang="cs-CZ" sz="2000" dirty="0"/>
              <a:t>lekce: Pletení srdce s korálky – 6.11.2020</a:t>
            </a:r>
            <a:r>
              <a:rPr lang="cs-CZ" sz="1600" dirty="0"/>
              <a:t> </a:t>
            </a:r>
          </a:p>
          <a:p>
            <a:pPr marL="514350" indent="-514350">
              <a:buFont typeface="+mj-lt"/>
              <a:buAutoNum type="arabicPeriod"/>
            </a:pPr>
            <a:r>
              <a:rPr lang="cs-CZ" sz="2000" dirty="0"/>
              <a:t>lekce: Pletení </a:t>
            </a:r>
            <a:r>
              <a:rPr lang="cs-CZ" sz="2000" dirty="0" err="1"/>
              <a:t>kapesníkovníku</a:t>
            </a:r>
            <a:r>
              <a:rPr lang="cs-CZ" sz="2000" dirty="0"/>
              <a:t> – 13.11.2020</a:t>
            </a:r>
          </a:p>
          <a:p>
            <a:pPr marL="514350" indent="-514350">
              <a:buFont typeface="+mj-lt"/>
              <a:buAutoNum type="arabicPeriod"/>
            </a:pPr>
            <a:r>
              <a:rPr lang="cs-CZ" sz="2000" dirty="0"/>
              <a:t>lekce: Pletení </a:t>
            </a:r>
            <a:r>
              <a:rPr lang="cs-CZ" sz="2000" dirty="0" err="1"/>
              <a:t>podtácku</a:t>
            </a:r>
            <a:r>
              <a:rPr lang="cs-CZ" sz="2000" dirty="0"/>
              <a:t> (nebo košíku s pleteným dnem) – 20.11.2020</a:t>
            </a:r>
          </a:p>
          <a:p>
            <a:pPr marL="514350" indent="-514350">
              <a:buFont typeface="+mj-lt"/>
              <a:buAutoNum type="arabicPeriod"/>
            </a:pPr>
            <a:r>
              <a:rPr lang="cs-CZ" sz="2000" dirty="0"/>
              <a:t>lekce: Pletení </a:t>
            </a:r>
            <a:r>
              <a:rPr lang="cs-CZ" sz="2000" dirty="0" err="1"/>
              <a:t>ubrouskovníku</a:t>
            </a:r>
            <a:r>
              <a:rPr lang="cs-CZ" sz="2000" dirty="0"/>
              <a:t> – 29.11.2020</a:t>
            </a:r>
          </a:p>
          <a:p>
            <a:pPr marL="514350" indent="-514350">
              <a:buFont typeface="+mj-lt"/>
              <a:buAutoNum type="arabicPeriod"/>
            </a:pPr>
            <a:r>
              <a:rPr lang="cs-CZ" sz="2000" dirty="0"/>
              <a:t>lekce: Výroba vánočních ozdob pomocí </a:t>
            </a:r>
            <a:r>
              <a:rPr lang="cs-CZ" sz="2000" dirty="0" err="1"/>
              <a:t>elhar</a:t>
            </a:r>
            <a:r>
              <a:rPr lang="cs-CZ" sz="2000" dirty="0"/>
              <a:t> šňůry – 4.12.2020</a:t>
            </a:r>
          </a:p>
          <a:p>
            <a:pPr marL="514350" indent="-514350">
              <a:buFont typeface="+mj-lt"/>
              <a:buAutoNum type="arabicPeriod"/>
            </a:pPr>
            <a:r>
              <a:rPr lang="cs-CZ" sz="2000" dirty="0"/>
              <a:t>lekce: Pletení zvonku – 11.12.2020</a:t>
            </a:r>
          </a:p>
          <a:p>
            <a:pPr marL="514350" indent="-514350">
              <a:buFont typeface="+mj-lt"/>
              <a:buAutoNum type="arabicPeriod"/>
            </a:pPr>
            <a:r>
              <a:rPr lang="cs-CZ" sz="2000" dirty="0"/>
              <a:t>lekce: Pletení zvonečku pomocí formy – 18.12.2020</a:t>
            </a:r>
            <a:endParaRPr lang="cs-CZ" sz="1600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2391959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FA09293-9BFD-4ADD-B71B-1409928A2E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JE LIBO BAREVNÝ PEDIK?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8DBE7353-CFED-497E-A4AD-4A7242F0856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/>
              <a:t>JEDNODUCHÁ (nudná) VERZE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A98F46D-0F3C-42E9-8470-486077EE66C5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cs-CZ"/>
              <a:t>- objednat a koupit barevný </a:t>
            </a:r>
            <a:r>
              <a:rPr lang="cs-CZ" err="1"/>
              <a:t>pedik</a:t>
            </a:r>
            <a:r>
              <a:rPr lang="cs-CZ"/>
              <a:t> na internetových stránkách</a:t>
            </a:r>
          </a:p>
          <a:p>
            <a:pPr marL="0" indent="0">
              <a:buNone/>
            </a:pPr>
            <a:endParaRPr lang="cs-CZ">
              <a:cs typeface="Calibri"/>
            </a:endParaRPr>
          </a:p>
          <a:p>
            <a:pPr marL="0" indent="0">
              <a:buNone/>
            </a:pPr>
            <a:endParaRPr lang="cs-CZ">
              <a:cs typeface="Calibri"/>
            </a:endParaRPr>
          </a:p>
          <a:p>
            <a:pPr marL="0" indent="0">
              <a:buNone/>
            </a:pPr>
            <a:endParaRPr lang="cs-CZ">
              <a:cs typeface="Calibri"/>
            </a:endParaRPr>
          </a:p>
          <a:p>
            <a:pPr marL="0" indent="0">
              <a:buNone/>
            </a:pPr>
            <a:r>
              <a:rPr lang="cs-CZ" b="1">
                <a:cs typeface="Calibri"/>
              </a:rPr>
              <a:t>Jaký postup si vybereme?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FC22EA2C-8013-4852-B2EA-2C2FAA50F96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cs-CZ"/>
              <a:t>SLOŽITĚJŠÍ (zábavnější) VERZE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2D6A522B-B96B-4CF8-882D-E81F1EF4C367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/>
              <a:t>Co bude potřeba?</a:t>
            </a:r>
          </a:p>
          <a:p>
            <a:pPr>
              <a:buFontTx/>
              <a:buChar char="-"/>
            </a:pPr>
            <a:r>
              <a:rPr lang="cs-CZ"/>
              <a:t>přírodní </a:t>
            </a:r>
            <a:r>
              <a:rPr lang="cs-CZ" err="1"/>
              <a:t>pedik</a:t>
            </a:r>
            <a:endParaRPr lang="cs-CZ"/>
          </a:p>
          <a:p>
            <a:pPr>
              <a:buFontTx/>
              <a:buChar char="-"/>
            </a:pPr>
            <a:r>
              <a:rPr lang="cs-CZ"/>
              <a:t>textilní barva</a:t>
            </a:r>
          </a:p>
          <a:p>
            <a:pPr>
              <a:buFontTx/>
              <a:buChar char="-"/>
            </a:pPr>
            <a:r>
              <a:rPr lang="cs-CZ"/>
              <a:t>lavor</a:t>
            </a:r>
          </a:p>
          <a:p>
            <a:pPr>
              <a:buFontTx/>
              <a:buChar char="-"/>
            </a:pPr>
            <a:r>
              <a:rPr lang="cs-CZ"/>
              <a:t>horká voda</a:t>
            </a:r>
          </a:p>
          <a:p>
            <a:pPr>
              <a:buFontTx/>
              <a:buChar char="-"/>
            </a:pPr>
            <a:r>
              <a:rPr lang="cs-CZ"/>
              <a:t>ocet</a:t>
            </a:r>
          </a:p>
        </p:txBody>
      </p:sp>
      <p:pic>
        <p:nvPicPr>
          <p:cNvPr id="9" name="Obrázek 9" descr="Tázavá kočka">
            <a:extLst>
              <a:ext uri="{FF2B5EF4-FFF2-40B4-BE49-F238E27FC236}">
                <a16:creationId xmlns:a16="http://schemas.microsoft.com/office/drawing/2014/main" id="{C42E7ACE-1B90-4DD5-A115-44E51D3FB6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26237" y="4851010"/>
            <a:ext cx="2001149" cy="2001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229678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00CDD1A-E3BF-4229-B7D5-7E88BE25CB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>
                <a:cs typeface="Calibri Light"/>
              </a:rPr>
              <a:t>         VIDEO - barvení</a:t>
            </a:r>
            <a:endParaRPr lang="cs-CZ"/>
          </a:p>
        </p:txBody>
      </p:sp>
      <p:pic>
        <p:nvPicPr>
          <p:cNvPr id="5" name="Grafický objekt 2" descr="Klapka">
            <a:extLst>
              <a:ext uri="{FF2B5EF4-FFF2-40B4-BE49-F238E27FC236}">
                <a16:creationId xmlns:a16="http://schemas.microsoft.com/office/drawing/2014/main" id="{509CD259-B1A3-46D6-9529-1C476E17EB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55111" y="517699"/>
            <a:ext cx="914400" cy="914400"/>
          </a:xfrm>
          <a:prstGeom prst="rect">
            <a:avLst/>
          </a:prstGeom>
        </p:spPr>
      </p:pic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A53C2C9D-C45C-4A32-8D6C-3342EFD08F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0577960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E92FEB64-6EEA-4759-B4A4-BD2C1E660B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B10BB131-AC8E-4A8E-A5D1-36260F720C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07393" y="847600"/>
            <a:ext cx="4619938" cy="461993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8AB480A8-41D5-4804-8988-7F8690E87F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9278" y="1233241"/>
            <a:ext cx="3240506" cy="4064628"/>
          </a:xfrm>
        </p:spPr>
        <p:txBody>
          <a:bodyPr>
            <a:normAutofit/>
          </a:bodyPr>
          <a:lstStyle/>
          <a:p>
            <a:pPr algn="ctr"/>
            <a:r>
              <a:rPr lang="cs-CZ" dirty="0">
                <a:solidFill>
                  <a:srgbClr val="FFFFFF"/>
                </a:solidFill>
                <a:cs typeface="Calibri Light"/>
              </a:rPr>
              <a:t>VÝROBA OZDOBY</a:t>
            </a:r>
            <a:endParaRPr lang="cs-CZ" dirty="0">
              <a:solidFill>
                <a:srgbClr val="FFFFFF"/>
              </a:solidFill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14847E93-7DC1-4D4B-8829-B19AA7137C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30529" y="0"/>
            <a:ext cx="1155142" cy="591009"/>
          </a:xfrm>
          <a:custGeom>
            <a:avLst/>
            <a:gdLst>
              <a:gd name="connsiteX0" fmla="*/ 1355 w 1155142"/>
              <a:gd name="connsiteY0" fmla="*/ 0 h 591009"/>
              <a:gd name="connsiteX1" fmla="*/ 1153787 w 1155142"/>
              <a:gd name="connsiteY1" fmla="*/ 0 h 591009"/>
              <a:gd name="connsiteX2" fmla="*/ 1155142 w 1155142"/>
              <a:gd name="connsiteY2" fmla="*/ 13438 h 591009"/>
              <a:gd name="connsiteX3" fmla="*/ 577571 w 1155142"/>
              <a:gd name="connsiteY3" fmla="*/ 591009 h 591009"/>
              <a:gd name="connsiteX4" fmla="*/ 0 w 1155142"/>
              <a:gd name="connsiteY4" fmla="*/ 13438 h 5910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55142" h="591009">
                <a:moveTo>
                  <a:pt x="1355" y="0"/>
                </a:moveTo>
                <a:lnTo>
                  <a:pt x="1153787" y="0"/>
                </a:lnTo>
                <a:lnTo>
                  <a:pt x="1155142" y="13438"/>
                </a:lnTo>
                <a:cubicBezTo>
                  <a:pt x="1155142" y="332422"/>
                  <a:pt x="896555" y="591009"/>
                  <a:pt x="577571" y="591009"/>
                </a:cubicBezTo>
                <a:cubicBezTo>
                  <a:pt x="258587" y="591009"/>
                  <a:pt x="0" y="332422"/>
                  <a:pt x="0" y="13438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5566D6E1-03A1-4D73-A4E0-35D74D568A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3961511" y="-1"/>
            <a:ext cx="1737401" cy="959536"/>
          </a:xfrm>
          <a:custGeom>
            <a:avLst/>
            <a:gdLst>
              <a:gd name="connsiteX0" fmla="*/ 0 w 1737401"/>
              <a:gd name="connsiteY0" fmla="*/ 0 h 959536"/>
              <a:gd name="connsiteX1" fmla="*/ 123825 w 1737401"/>
              <a:gd name="connsiteY1" fmla="*/ 0 h 959536"/>
              <a:gd name="connsiteX2" fmla="*/ 123825 w 1737401"/>
              <a:gd name="connsiteY2" fmla="*/ 790277 h 959536"/>
              <a:gd name="connsiteX3" fmla="*/ 1490095 w 1737401"/>
              <a:gd name="connsiteY3" fmla="*/ 0 h 959536"/>
              <a:gd name="connsiteX4" fmla="*/ 1737401 w 1737401"/>
              <a:gd name="connsiteY4" fmla="*/ 0 h 959536"/>
              <a:gd name="connsiteX5" fmla="*/ 92869 w 1737401"/>
              <a:gd name="connsiteY5" fmla="*/ 951249 h 959536"/>
              <a:gd name="connsiteX6" fmla="*/ 61913 w 1737401"/>
              <a:gd name="connsiteY6" fmla="*/ 959536 h 959536"/>
              <a:gd name="connsiteX7" fmla="*/ 0 w 1737401"/>
              <a:gd name="connsiteY7" fmla="*/ 897624 h 959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37401" h="959536">
                <a:moveTo>
                  <a:pt x="0" y="0"/>
                </a:moveTo>
                <a:lnTo>
                  <a:pt x="123825" y="0"/>
                </a:lnTo>
                <a:lnTo>
                  <a:pt x="123825" y="790277"/>
                </a:lnTo>
                <a:lnTo>
                  <a:pt x="1490095" y="0"/>
                </a:lnTo>
                <a:lnTo>
                  <a:pt x="1737401" y="0"/>
                </a:lnTo>
                <a:lnTo>
                  <a:pt x="92869" y="951249"/>
                </a:lnTo>
                <a:cubicBezTo>
                  <a:pt x="83458" y="956688"/>
                  <a:pt x="72780" y="959546"/>
                  <a:pt x="61913" y="959536"/>
                </a:cubicBezTo>
                <a:cubicBezTo>
                  <a:pt x="27719" y="959536"/>
                  <a:pt x="0" y="931818"/>
                  <a:pt x="0" y="897624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9F835A99-04AC-494A-A572-AFE8413CC9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2936831"/>
            <a:ext cx="159741" cy="552996"/>
          </a:xfrm>
          <a:custGeom>
            <a:avLst/>
            <a:gdLst>
              <a:gd name="connsiteX0" fmla="*/ 159741 w 159741"/>
              <a:gd name="connsiteY0" fmla="*/ 0 h 552996"/>
              <a:gd name="connsiteX1" fmla="*/ 159741 w 159741"/>
              <a:gd name="connsiteY1" fmla="*/ 552996 h 552996"/>
              <a:gd name="connsiteX2" fmla="*/ 141849 w 159741"/>
              <a:gd name="connsiteY2" fmla="*/ 543285 h 552996"/>
              <a:gd name="connsiteX3" fmla="*/ 0 w 159741"/>
              <a:gd name="connsiteY3" fmla="*/ 276498 h 552996"/>
              <a:gd name="connsiteX4" fmla="*/ 141849 w 159741"/>
              <a:gd name="connsiteY4" fmla="*/ 9711 h 5529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9741" h="552996">
                <a:moveTo>
                  <a:pt x="159741" y="0"/>
                </a:moveTo>
                <a:lnTo>
                  <a:pt x="159741" y="552996"/>
                </a:lnTo>
                <a:lnTo>
                  <a:pt x="141849" y="543285"/>
                </a:lnTo>
                <a:cubicBezTo>
                  <a:pt x="56268" y="485467"/>
                  <a:pt x="0" y="387554"/>
                  <a:pt x="0" y="276498"/>
                </a:cubicBezTo>
                <a:cubicBezTo>
                  <a:pt x="0" y="165443"/>
                  <a:pt x="56268" y="67529"/>
                  <a:pt x="141849" y="9711"/>
                </a:cubicBezTo>
                <a:close/>
              </a:path>
            </a:pathLst>
          </a:custGeom>
          <a:solidFill>
            <a:schemeClr val="accent4"/>
          </a:solidFill>
          <a:ln w="1270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6DD63E1-6DF7-465C-AEA2-62A80877F1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820880"/>
            <a:ext cx="5257799" cy="4889350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endParaRPr lang="cs-CZ" dirty="0">
              <a:cs typeface="Calibri"/>
            </a:endParaRPr>
          </a:p>
          <a:p>
            <a:pPr marL="0" indent="0">
              <a:buNone/>
            </a:pPr>
            <a:endParaRPr lang="cs-CZ" b="1" dirty="0">
              <a:cs typeface="Calibri"/>
            </a:endParaRPr>
          </a:p>
          <a:p>
            <a:pPr marL="0" indent="0" algn="ctr">
              <a:buNone/>
            </a:pPr>
            <a:r>
              <a:rPr lang="cs-CZ" b="1" dirty="0">
                <a:cs typeface="Calibri"/>
              </a:rPr>
              <a:t>Co budete potřebovat?</a:t>
            </a:r>
            <a:endParaRPr lang="cs-CZ" dirty="0">
              <a:cs typeface="Calibri"/>
            </a:endParaRPr>
          </a:p>
          <a:p>
            <a:pPr marL="0" indent="0" algn="ctr">
              <a:buNone/>
            </a:pPr>
            <a:endParaRPr lang="cs-CZ" dirty="0">
              <a:cs typeface="Calibri"/>
            </a:endParaRPr>
          </a:p>
          <a:p>
            <a:pPr marL="0" indent="0" algn="ctr">
              <a:buNone/>
            </a:pPr>
            <a:r>
              <a:rPr lang="cs-CZ" dirty="0">
                <a:cs typeface="Calibri"/>
              </a:rPr>
              <a:t>lavor, teplou vodu, opletky, šídlo, korálky, kleště, tavící pistole</a:t>
            </a:r>
          </a:p>
          <a:p>
            <a:pPr marL="0" indent="0" algn="ctr">
              <a:buNone/>
            </a:pPr>
            <a:endParaRPr lang="cs-CZ" dirty="0">
              <a:cs typeface="Calibri"/>
            </a:endParaRPr>
          </a:p>
          <a:p>
            <a:pPr marL="0" indent="0">
              <a:buNone/>
            </a:pPr>
            <a:endParaRPr lang="cs-CZ" dirty="0">
              <a:cs typeface="Calibri"/>
            </a:endParaRPr>
          </a:p>
          <a:p>
            <a:pPr>
              <a:buNone/>
            </a:pPr>
            <a:endParaRPr lang="cs-CZ" dirty="0">
              <a:cs typeface="Calibri"/>
            </a:endParaRPr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7B786209-1B0B-4CA9-9BDD-F7327066A8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5835649"/>
            <a:ext cx="1548180" cy="1022351"/>
          </a:xfrm>
          <a:custGeom>
            <a:avLst/>
            <a:gdLst>
              <a:gd name="connsiteX0" fmla="*/ 61913 w 1548180"/>
              <a:gd name="connsiteY0" fmla="*/ 0 h 1022351"/>
              <a:gd name="connsiteX1" fmla="*/ 1548180 w 1548180"/>
              <a:gd name="connsiteY1" fmla="*/ 0 h 1022351"/>
              <a:gd name="connsiteX2" fmla="*/ 1548180 w 1548180"/>
              <a:gd name="connsiteY2" fmla="*/ 123825 h 1022351"/>
              <a:gd name="connsiteX3" fmla="*/ 123825 w 1548180"/>
              <a:gd name="connsiteY3" fmla="*/ 123825 h 1022351"/>
              <a:gd name="connsiteX4" fmla="*/ 123825 w 1548180"/>
              <a:gd name="connsiteY4" fmla="*/ 1022351 h 1022351"/>
              <a:gd name="connsiteX5" fmla="*/ 0 w 1548180"/>
              <a:gd name="connsiteY5" fmla="*/ 1022351 h 1022351"/>
              <a:gd name="connsiteX6" fmla="*/ 0 w 1548180"/>
              <a:gd name="connsiteY6" fmla="*/ 61913 h 1022351"/>
              <a:gd name="connsiteX7" fmla="*/ 61913 w 1548180"/>
              <a:gd name="connsiteY7" fmla="*/ 0 h 10223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548180" h="1022351">
                <a:moveTo>
                  <a:pt x="61913" y="0"/>
                </a:moveTo>
                <a:lnTo>
                  <a:pt x="1548180" y="0"/>
                </a:lnTo>
                <a:lnTo>
                  <a:pt x="1548180" y="123825"/>
                </a:lnTo>
                <a:lnTo>
                  <a:pt x="123825" y="123825"/>
                </a:lnTo>
                <a:lnTo>
                  <a:pt x="123825" y="1022351"/>
                </a:lnTo>
                <a:lnTo>
                  <a:pt x="0" y="1022351"/>
                </a:lnTo>
                <a:lnTo>
                  <a:pt x="0" y="61913"/>
                </a:lnTo>
                <a:cubicBezTo>
                  <a:pt x="0" y="27719"/>
                  <a:pt x="27719" y="0"/>
                  <a:pt x="61913" y="0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2D2964BB-484D-45AE-AD66-D407D06296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3405056" y="5717905"/>
            <a:ext cx="1771609" cy="1140095"/>
          </a:xfrm>
          <a:custGeom>
            <a:avLst/>
            <a:gdLst>
              <a:gd name="connsiteX0" fmla="*/ 1561721 w 1771609"/>
              <a:gd name="connsiteY0" fmla="*/ 763041 h 1140095"/>
              <a:gd name="connsiteX1" fmla="*/ 1623024 w 1771609"/>
              <a:gd name="connsiteY1" fmla="*/ 792810 h 1140095"/>
              <a:gd name="connsiteX2" fmla="*/ 1711735 w 1771609"/>
              <a:gd name="connsiteY2" fmla="*/ 970132 h 1140095"/>
              <a:gd name="connsiteX3" fmla="*/ 1771609 w 1771609"/>
              <a:gd name="connsiteY3" fmla="*/ 1140095 h 1140095"/>
              <a:gd name="connsiteX4" fmla="*/ 1637225 w 1771609"/>
              <a:gd name="connsiteY4" fmla="*/ 1140095 h 1140095"/>
              <a:gd name="connsiteX5" fmla="*/ 1594820 w 1771609"/>
              <a:gd name="connsiteY5" fmla="*/ 1019711 h 1140095"/>
              <a:gd name="connsiteX6" fmla="*/ 1513200 w 1771609"/>
              <a:gd name="connsiteY6" fmla="*/ 856627 h 1140095"/>
              <a:gd name="connsiteX7" fmla="*/ 1538499 w 1771609"/>
              <a:gd name="connsiteY7" fmla="*/ 770415 h 1140095"/>
              <a:gd name="connsiteX8" fmla="*/ 1561721 w 1771609"/>
              <a:gd name="connsiteY8" fmla="*/ 763041 h 1140095"/>
              <a:gd name="connsiteX9" fmla="*/ 933455 w 1771609"/>
              <a:gd name="connsiteY9" fmla="*/ 161309 h 1140095"/>
              <a:gd name="connsiteX10" fmla="*/ 957797 w 1771609"/>
              <a:gd name="connsiteY10" fmla="*/ 167970 h 1140095"/>
              <a:gd name="connsiteX11" fmla="*/ 1286982 w 1771609"/>
              <a:gd name="connsiteY11" fmla="*/ 387616 h 1140095"/>
              <a:gd name="connsiteX12" fmla="*/ 1293725 w 1771609"/>
              <a:gd name="connsiteY12" fmla="*/ 477075 h 1140095"/>
              <a:gd name="connsiteX13" fmla="*/ 1245453 w 1771609"/>
              <a:gd name="connsiteY13" fmla="*/ 499154 h 1140095"/>
              <a:gd name="connsiteX14" fmla="*/ 1245167 w 1771609"/>
              <a:gd name="connsiteY14" fmla="*/ 499154 h 1140095"/>
              <a:gd name="connsiteX15" fmla="*/ 1203638 w 1771609"/>
              <a:gd name="connsiteY15" fmla="*/ 484104 h 1140095"/>
              <a:gd name="connsiteX16" fmla="*/ 900647 w 1771609"/>
              <a:gd name="connsiteY16" fmla="*/ 281508 h 1140095"/>
              <a:gd name="connsiteX17" fmla="*/ 872454 w 1771609"/>
              <a:gd name="connsiteY17" fmla="*/ 196164 h 1140095"/>
              <a:gd name="connsiteX18" fmla="*/ 933455 w 1771609"/>
              <a:gd name="connsiteY18" fmla="*/ 161309 h 1140095"/>
              <a:gd name="connsiteX19" fmla="*/ 256260 w 1771609"/>
              <a:gd name="connsiteY19" fmla="*/ 29 h 1140095"/>
              <a:gd name="connsiteX20" fmla="*/ 454020 w 1771609"/>
              <a:gd name="connsiteY20" fmla="*/ 13474 h 1140095"/>
              <a:gd name="connsiteX21" fmla="*/ 509236 w 1771609"/>
              <a:gd name="connsiteY21" fmla="*/ 84182 h 1140095"/>
              <a:gd name="connsiteX22" fmla="*/ 445829 w 1771609"/>
              <a:gd name="connsiteY22" fmla="*/ 139871 h 1140095"/>
              <a:gd name="connsiteX23" fmla="*/ 437447 w 1771609"/>
              <a:gd name="connsiteY23" fmla="*/ 139395 h 1140095"/>
              <a:gd name="connsiteX24" fmla="*/ 73211 w 1771609"/>
              <a:gd name="connsiteY24" fmla="*/ 137204 h 1140095"/>
              <a:gd name="connsiteX25" fmla="*/ 749 w 1771609"/>
              <a:gd name="connsiteY25" fmla="*/ 84082 h 1140095"/>
              <a:gd name="connsiteX26" fmla="*/ 53871 w 1771609"/>
              <a:gd name="connsiteY26" fmla="*/ 11621 h 1140095"/>
              <a:gd name="connsiteX27" fmla="*/ 58352 w 1771609"/>
              <a:gd name="connsiteY27" fmla="*/ 11093 h 1140095"/>
              <a:gd name="connsiteX28" fmla="*/ 256260 w 1771609"/>
              <a:gd name="connsiteY28" fmla="*/ 29 h 1140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1771609" h="1140095">
                <a:moveTo>
                  <a:pt x="1561721" y="763041"/>
                </a:moveTo>
                <a:cubicBezTo>
                  <a:pt x="1585506" y="760324"/>
                  <a:pt x="1609722" y="771249"/>
                  <a:pt x="1623024" y="792810"/>
                </a:cubicBezTo>
                <a:cubicBezTo>
                  <a:pt x="1656300" y="850065"/>
                  <a:pt x="1685920" y="909291"/>
                  <a:pt x="1711735" y="970132"/>
                </a:cubicBezTo>
                <a:lnTo>
                  <a:pt x="1771609" y="1140095"/>
                </a:lnTo>
                <a:lnTo>
                  <a:pt x="1637225" y="1140095"/>
                </a:lnTo>
                <a:lnTo>
                  <a:pt x="1594820" y="1019711"/>
                </a:lnTo>
                <a:cubicBezTo>
                  <a:pt x="1571072" y="963753"/>
                  <a:pt x="1543818" y="909282"/>
                  <a:pt x="1513200" y="856627"/>
                </a:cubicBezTo>
                <a:cubicBezTo>
                  <a:pt x="1496379" y="825834"/>
                  <a:pt x="1507704" y="787236"/>
                  <a:pt x="1538499" y="770415"/>
                </a:cubicBezTo>
                <a:cubicBezTo>
                  <a:pt x="1545912" y="766367"/>
                  <a:pt x="1553792" y="763946"/>
                  <a:pt x="1561721" y="763041"/>
                </a:cubicBezTo>
                <a:close/>
                <a:moveTo>
                  <a:pt x="933455" y="161309"/>
                </a:moveTo>
                <a:cubicBezTo>
                  <a:pt x="941693" y="161855"/>
                  <a:pt x="949959" y="164025"/>
                  <a:pt x="957797" y="167970"/>
                </a:cubicBezTo>
                <a:cubicBezTo>
                  <a:pt x="1076184" y="227289"/>
                  <a:pt x="1186759" y="301068"/>
                  <a:pt x="1286982" y="387616"/>
                </a:cubicBezTo>
                <a:cubicBezTo>
                  <a:pt x="1313547" y="410457"/>
                  <a:pt x="1316566" y="450510"/>
                  <a:pt x="1293725" y="477075"/>
                </a:cubicBezTo>
                <a:cubicBezTo>
                  <a:pt x="1281638" y="491137"/>
                  <a:pt x="1263998" y="499204"/>
                  <a:pt x="1245453" y="499154"/>
                </a:cubicBezTo>
                <a:lnTo>
                  <a:pt x="1245167" y="499154"/>
                </a:lnTo>
                <a:cubicBezTo>
                  <a:pt x="1229965" y="499301"/>
                  <a:pt x="1215220" y="493956"/>
                  <a:pt x="1203638" y="484104"/>
                </a:cubicBezTo>
                <a:cubicBezTo>
                  <a:pt x="1111407" y="404300"/>
                  <a:pt x="1009633" y="336248"/>
                  <a:pt x="900647" y="281508"/>
                </a:cubicBezTo>
                <a:cubicBezTo>
                  <a:pt x="869295" y="265726"/>
                  <a:pt x="856672" y="227516"/>
                  <a:pt x="872454" y="196164"/>
                </a:cubicBezTo>
                <a:cubicBezTo>
                  <a:pt x="884290" y="172650"/>
                  <a:pt x="908742" y="159670"/>
                  <a:pt x="933455" y="161309"/>
                </a:cubicBezTo>
                <a:close/>
                <a:moveTo>
                  <a:pt x="256260" y="29"/>
                </a:moveTo>
                <a:cubicBezTo>
                  <a:pt x="322331" y="427"/>
                  <a:pt x="388378" y="4909"/>
                  <a:pt x="454020" y="13474"/>
                </a:cubicBezTo>
                <a:cubicBezTo>
                  <a:pt x="488793" y="17752"/>
                  <a:pt x="513514" y="49409"/>
                  <a:pt x="509236" y="84182"/>
                </a:cubicBezTo>
                <a:cubicBezTo>
                  <a:pt x="505303" y="116151"/>
                  <a:pt x="478038" y="140098"/>
                  <a:pt x="445829" y="139871"/>
                </a:cubicBezTo>
                <a:cubicBezTo>
                  <a:pt x="443027" y="139899"/>
                  <a:pt x="440227" y="139740"/>
                  <a:pt x="437447" y="139395"/>
                </a:cubicBezTo>
                <a:cubicBezTo>
                  <a:pt x="316592" y="123615"/>
                  <a:pt x="194247" y="122878"/>
                  <a:pt x="73211" y="137204"/>
                </a:cubicBezTo>
                <a:cubicBezTo>
                  <a:pt x="38532" y="142545"/>
                  <a:pt x="6090" y="118762"/>
                  <a:pt x="749" y="84082"/>
                </a:cubicBezTo>
                <a:cubicBezTo>
                  <a:pt x="-4591" y="49403"/>
                  <a:pt x="19192" y="16961"/>
                  <a:pt x="53871" y="11621"/>
                </a:cubicBezTo>
                <a:cubicBezTo>
                  <a:pt x="55358" y="11392"/>
                  <a:pt x="56852" y="11216"/>
                  <a:pt x="58352" y="11093"/>
                </a:cubicBezTo>
                <a:cubicBezTo>
                  <a:pt x="124093" y="3319"/>
                  <a:pt x="190189" y="-369"/>
                  <a:pt x="256260" y="29"/>
                </a:cubicBezTo>
                <a:close/>
              </a:path>
            </a:pathLst>
          </a:custGeom>
          <a:solidFill>
            <a:schemeClr val="accent4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6691AC69-A76E-4DAB-B565-468B6B87AC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132972" y="6258755"/>
            <a:ext cx="1565940" cy="599245"/>
          </a:xfrm>
          <a:custGeom>
            <a:avLst/>
            <a:gdLst>
              <a:gd name="connsiteX0" fmla="*/ 782970 w 1565940"/>
              <a:gd name="connsiteY0" fmla="*/ 0 h 599245"/>
              <a:gd name="connsiteX1" fmla="*/ 1528042 w 1565940"/>
              <a:gd name="connsiteY1" fmla="*/ 480469 h 599245"/>
              <a:gd name="connsiteX2" fmla="*/ 1565940 w 1565940"/>
              <a:gd name="connsiteY2" fmla="*/ 599245 h 599245"/>
              <a:gd name="connsiteX3" fmla="*/ 0 w 1565940"/>
              <a:gd name="connsiteY3" fmla="*/ 599245 h 599245"/>
              <a:gd name="connsiteX4" fmla="*/ 37898 w 1565940"/>
              <a:gd name="connsiteY4" fmla="*/ 480469 h 599245"/>
              <a:gd name="connsiteX5" fmla="*/ 782970 w 1565940"/>
              <a:gd name="connsiteY5" fmla="*/ 0 h 5992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65940" h="599245">
                <a:moveTo>
                  <a:pt x="782970" y="0"/>
                </a:moveTo>
                <a:cubicBezTo>
                  <a:pt x="1117910" y="0"/>
                  <a:pt x="1405287" y="198118"/>
                  <a:pt x="1528042" y="480469"/>
                </a:cubicBezTo>
                <a:lnTo>
                  <a:pt x="1565940" y="599245"/>
                </a:lnTo>
                <a:lnTo>
                  <a:pt x="0" y="599245"/>
                </a:lnTo>
                <a:lnTo>
                  <a:pt x="37898" y="480469"/>
                </a:lnTo>
                <a:cubicBezTo>
                  <a:pt x="160653" y="198118"/>
                  <a:pt x="448030" y="0"/>
                  <a:pt x="78297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690568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931761E-BA19-4AC9-926A-01603A7015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>
                <a:cs typeface="Calibri Light"/>
              </a:rPr>
              <a:t>DNEŠNÍ POSTUP</a:t>
            </a:r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6620B78-7859-4FB8-AA80-F035127695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3932" y="1584993"/>
            <a:ext cx="10515600" cy="4982995"/>
          </a:xfr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pPr marL="0" indent="0">
              <a:buNone/>
            </a:pPr>
            <a:r>
              <a:rPr lang="cs-CZ" sz="3200" dirty="0">
                <a:cs typeface="Calibri"/>
              </a:rPr>
              <a:t>1. ustřihněte si 1 libovolně dlouhý opletek</a:t>
            </a:r>
          </a:p>
          <a:p>
            <a:pPr marL="0" indent="0">
              <a:buNone/>
            </a:pPr>
            <a:endParaRPr lang="cs-CZ" sz="3200" dirty="0">
              <a:cs typeface="Calibri"/>
            </a:endParaRPr>
          </a:p>
          <a:p>
            <a:pPr marL="0" indent="0">
              <a:buNone/>
            </a:pPr>
            <a:r>
              <a:rPr lang="cs-CZ" sz="3200" dirty="0">
                <a:cs typeface="Calibri"/>
              </a:rPr>
              <a:t>2. namočte ho na cca 3 minuty do teplé vody</a:t>
            </a:r>
          </a:p>
          <a:p>
            <a:pPr marL="0" indent="0">
              <a:buNone/>
            </a:pPr>
            <a:endParaRPr lang="cs-CZ" sz="3200" dirty="0">
              <a:cs typeface="Calibri"/>
            </a:endParaRPr>
          </a:p>
          <a:p>
            <a:pPr marL="0" indent="0">
              <a:buNone/>
            </a:pPr>
            <a:r>
              <a:rPr lang="cs-CZ" sz="3200" dirty="0">
                <a:cs typeface="Calibri"/>
              </a:rPr>
              <a:t>3. vyndejte opletek z vody, nechte ho okapat</a:t>
            </a:r>
          </a:p>
          <a:p>
            <a:pPr marL="0" indent="0">
              <a:buNone/>
            </a:pPr>
            <a:endParaRPr lang="cs-CZ" sz="3200" dirty="0">
              <a:cs typeface="Calibri"/>
            </a:endParaRPr>
          </a:p>
          <a:p>
            <a:pPr marL="0" indent="0">
              <a:buNone/>
            </a:pPr>
            <a:r>
              <a:rPr lang="cs-CZ" sz="3200" dirty="0">
                <a:cs typeface="Calibri"/>
              </a:rPr>
              <a:t>4. navlékněte na něj 2 korálky</a:t>
            </a:r>
          </a:p>
          <a:p>
            <a:pPr marL="0" indent="0">
              <a:buNone/>
            </a:pPr>
            <a:endParaRPr lang="cs-CZ" sz="3200" dirty="0">
              <a:cs typeface="Calibri"/>
            </a:endParaRPr>
          </a:p>
          <a:p>
            <a:pPr>
              <a:buNone/>
            </a:pPr>
            <a:r>
              <a:rPr lang="cs-CZ" sz="3200" dirty="0">
                <a:cs typeface="Calibri"/>
              </a:rPr>
              <a:t>5. ohněte jeden konec opletku, udělejte oblouk a provlékněte opletek korálky</a:t>
            </a:r>
            <a:endParaRPr lang="cs-CZ" sz="3200" dirty="0">
              <a:ea typeface="+mn-lt"/>
              <a:cs typeface="+mn-lt"/>
            </a:endParaRPr>
          </a:p>
          <a:p>
            <a:pPr marL="0" indent="0">
              <a:buNone/>
            </a:pPr>
            <a:endParaRPr lang="cs-CZ" sz="3200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7450074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DC0248D-DEF8-4D31-B9D4-483DD79C62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cs typeface="Calibri Light"/>
              </a:rPr>
              <a:t>DNEŠNÍ POSTUP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3C38ABF-CE74-4C21-8224-43108BC3BC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5283"/>
            <a:ext cx="10515600" cy="4732337"/>
          </a:xfr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pPr marL="0" indent="0">
              <a:buNone/>
            </a:pPr>
            <a:r>
              <a:rPr lang="cs-CZ" sz="3000" dirty="0">
                <a:ea typeface="+mn-lt"/>
                <a:cs typeface="+mn-lt"/>
              </a:rPr>
              <a:t>6. ten samý konec opletku ohněte na druhou stranu, udělejte oblouk a opět provlékněte korálky</a:t>
            </a:r>
          </a:p>
          <a:p>
            <a:pPr marL="0" indent="0">
              <a:buNone/>
            </a:pPr>
            <a:endParaRPr lang="cs-CZ" sz="3000" dirty="0">
              <a:ea typeface="+mn-lt"/>
              <a:cs typeface="+mn-lt"/>
            </a:endParaRPr>
          </a:p>
          <a:p>
            <a:pPr marL="0" indent="0">
              <a:buNone/>
            </a:pPr>
            <a:r>
              <a:rPr lang="cs-CZ" sz="3000" dirty="0">
                <a:ea typeface="+mn-lt"/>
                <a:cs typeface="+mn-lt"/>
              </a:rPr>
              <a:t>7. utáhněte si nebo povolte proutek tak, aby vám vznikly požadovaně velká křídla</a:t>
            </a:r>
            <a:endParaRPr lang="en-US" sz="3000">
              <a:ea typeface="+mn-lt"/>
              <a:cs typeface="+mn-lt"/>
            </a:endParaRPr>
          </a:p>
          <a:p>
            <a:pPr marL="0" indent="0">
              <a:buNone/>
            </a:pPr>
            <a:endParaRPr lang="cs-CZ" sz="3000" dirty="0">
              <a:ea typeface="+mn-lt"/>
              <a:cs typeface="+mn-lt"/>
            </a:endParaRPr>
          </a:p>
          <a:p>
            <a:pPr marL="0" indent="0">
              <a:buNone/>
            </a:pPr>
            <a:r>
              <a:rPr lang="cs-CZ" sz="3000" dirty="0">
                <a:ea typeface="+mn-lt"/>
                <a:cs typeface="+mn-lt"/>
              </a:rPr>
              <a:t>8. z jiného proutku ustříhněte malý kousek a provlékněte jej prvním korálkem, tak vznikne druhé tykadlo (první je již vytvořené - původní)</a:t>
            </a:r>
            <a:endParaRPr lang="en-US" sz="3000">
              <a:ea typeface="+mn-lt"/>
              <a:cs typeface="+mn-lt"/>
            </a:endParaRPr>
          </a:p>
          <a:p>
            <a:pPr marL="0" indent="0">
              <a:buNone/>
            </a:pPr>
            <a:endParaRPr lang="cs-CZ" sz="3000" dirty="0">
              <a:ea typeface="+mn-lt"/>
              <a:cs typeface="+mn-lt"/>
            </a:endParaRPr>
          </a:p>
          <a:p>
            <a:pPr marL="0" indent="0">
              <a:buNone/>
            </a:pPr>
            <a:r>
              <a:rPr lang="cs-CZ" sz="3000" dirty="0">
                <a:ea typeface="+mn-lt"/>
                <a:cs typeface="+mn-lt"/>
              </a:rPr>
              <a:t>9. na konec tykadel navlékněte korálky a zalepte je tavící pistolí</a:t>
            </a:r>
            <a:endParaRPr lang="en-US" sz="3000">
              <a:ea typeface="+mn-lt"/>
              <a:cs typeface="+mn-lt"/>
            </a:endParaRPr>
          </a:p>
          <a:p>
            <a:endParaRPr lang="cs-CZ" sz="3100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1202338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B93D737-84D9-428D-AEE0-B6AA2D6400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>
                <a:cs typeface="Calibri Light"/>
              </a:rPr>
              <a:t>         VIDEO - výroba ozdoby</a:t>
            </a:r>
            <a:endParaRPr lang="cs-CZ"/>
          </a:p>
        </p:txBody>
      </p:sp>
      <p:pic>
        <p:nvPicPr>
          <p:cNvPr id="5" name="Grafický objekt 2" descr="Klapka">
            <a:extLst>
              <a:ext uri="{FF2B5EF4-FFF2-40B4-BE49-F238E27FC236}">
                <a16:creationId xmlns:a16="http://schemas.microsoft.com/office/drawing/2014/main" id="{3BD40132-6D90-4245-959D-1F1AA3249A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55111" y="517699"/>
            <a:ext cx="914400" cy="914400"/>
          </a:xfrm>
          <a:prstGeom prst="rect">
            <a:avLst/>
          </a:prstGeom>
        </p:spPr>
      </p:pic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67AB592F-9002-4D4B-B863-B5FA18004B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5138193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CA89C32-A596-4C62-9B47-02A072DE8D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94400046-F72F-4561-9443-93A56031293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499" cy="6858000"/>
          </a:xfrm>
        </p:spPr>
      </p:pic>
    </p:spTree>
    <p:extLst>
      <p:ext uri="{BB962C8B-B14F-4D97-AF65-F5344CB8AC3E}">
        <p14:creationId xmlns:p14="http://schemas.microsoft.com/office/powerpoint/2010/main" val="140096596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B09DFD1-74C2-469E-8382-AAD6239266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A1637F1-437B-4B18-A4F4-46D62EC58C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0" indent="0" algn="ctr">
              <a:buNone/>
            </a:pPr>
            <a:endParaRPr lang="cs-CZ">
              <a:cs typeface="Calibri" panose="020F0502020204030204"/>
            </a:endParaRPr>
          </a:p>
          <a:p>
            <a:pPr marL="0" indent="0" algn="ctr">
              <a:buNone/>
            </a:pPr>
            <a:r>
              <a:rPr lang="cs-CZ">
                <a:cs typeface="Calibri" panose="020F0502020204030204"/>
              </a:rPr>
              <a:t>Bylo vše srozumitelné?</a:t>
            </a:r>
          </a:p>
          <a:p>
            <a:pPr marL="0" indent="0" algn="ctr">
              <a:buNone/>
            </a:pPr>
            <a:r>
              <a:rPr lang="cs-CZ">
                <a:cs typeface="Calibri" panose="020F0502020204030204"/>
              </a:rPr>
              <a:t>Chcete se na něco zeptat?</a:t>
            </a:r>
          </a:p>
          <a:p>
            <a:pPr marL="0" indent="0" algn="ctr">
              <a:buNone/>
            </a:pPr>
            <a:r>
              <a:rPr lang="cs-CZ">
                <a:cs typeface="Calibri" panose="020F0502020204030204"/>
              </a:rPr>
              <a:t>Líbí se vám vaše ozdoby?</a:t>
            </a:r>
          </a:p>
          <a:p>
            <a:pPr marL="0" indent="0" algn="ctr">
              <a:buNone/>
            </a:pPr>
            <a:r>
              <a:rPr lang="cs-CZ">
                <a:cs typeface="Calibri" panose="020F0502020204030204"/>
              </a:rPr>
              <a:t>NA SHLEDANOU!</a:t>
            </a:r>
          </a:p>
          <a:p>
            <a:pPr marL="0" indent="0">
              <a:buNone/>
            </a:pPr>
            <a:endParaRPr lang="cs-CZ">
              <a:cs typeface="Calibri" panose="020F0502020204030204"/>
            </a:endParaRPr>
          </a:p>
          <a:p>
            <a:pPr marL="0" indent="0">
              <a:buNone/>
            </a:pPr>
            <a:endParaRPr lang="cs-CZ">
              <a:cs typeface="Calibri" panose="020F0502020204030204"/>
            </a:endParaRPr>
          </a:p>
          <a:p>
            <a:pPr marL="0" indent="0">
              <a:buNone/>
            </a:pPr>
            <a:endParaRPr lang="cs-CZ">
              <a:cs typeface="Calibri" panose="020F0502020204030204"/>
            </a:endParaRPr>
          </a:p>
        </p:txBody>
      </p:sp>
      <p:pic>
        <p:nvPicPr>
          <p:cNvPr id="4" name="Obrázek 4" descr="Červenající se kočka">
            <a:extLst>
              <a:ext uri="{FF2B5EF4-FFF2-40B4-BE49-F238E27FC236}">
                <a16:creationId xmlns:a16="http://schemas.microsoft.com/office/drawing/2014/main" id="{D4A085E1-B9DA-46DA-9907-5604FC66B1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15855" y="4002541"/>
            <a:ext cx="2619375" cy="2619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625647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907EF6B7-1338-4443-8C46-6A318D952D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DAAE4CDD-124C-4DCF-9584-B6033B545D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167271" cy="6858000"/>
          </a:xfrm>
          <a:custGeom>
            <a:avLst/>
            <a:gdLst>
              <a:gd name="connsiteX0" fmla="*/ 0 w 4167271"/>
              <a:gd name="connsiteY0" fmla="*/ 0 h 6858000"/>
              <a:gd name="connsiteX1" fmla="*/ 2259550 w 4167271"/>
              <a:gd name="connsiteY1" fmla="*/ 0 h 6858000"/>
              <a:gd name="connsiteX2" fmla="*/ 2387803 w 4167271"/>
              <a:gd name="connsiteY2" fmla="*/ 82222 h 6858000"/>
              <a:gd name="connsiteX3" fmla="*/ 4167271 w 4167271"/>
              <a:gd name="connsiteY3" fmla="*/ 3429000 h 6858000"/>
              <a:gd name="connsiteX4" fmla="*/ 2387803 w 4167271"/>
              <a:gd name="connsiteY4" fmla="*/ 6775779 h 6858000"/>
              <a:gd name="connsiteX5" fmla="*/ 2259550 w 4167271"/>
              <a:gd name="connsiteY5" fmla="*/ 6858000 h 6858000"/>
              <a:gd name="connsiteX6" fmla="*/ 0 w 416727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67271" h="6858000">
                <a:moveTo>
                  <a:pt x="0" y="0"/>
                </a:moveTo>
                <a:lnTo>
                  <a:pt x="2259550" y="0"/>
                </a:lnTo>
                <a:lnTo>
                  <a:pt x="2387803" y="82222"/>
                </a:lnTo>
                <a:cubicBezTo>
                  <a:pt x="3461407" y="807534"/>
                  <a:pt x="4167271" y="2035835"/>
                  <a:pt x="4167271" y="3429000"/>
                </a:cubicBezTo>
                <a:cubicBezTo>
                  <a:pt x="4167271" y="4822165"/>
                  <a:pt x="3461407" y="6050467"/>
                  <a:pt x="2387803" y="6775779"/>
                </a:cubicBezTo>
                <a:lnTo>
                  <a:pt x="22595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09EFDE1B-F9A3-4469-A411-D37469C4B1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6834" y="1153572"/>
            <a:ext cx="3200400" cy="4461163"/>
          </a:xfrm>
        </p:spPr>
        <p:txBody>
          <a:bodyPr>
            <a:normAutofit/>
          </a:bodyPr>
          <a:lstStyle/>
          <a:p>
            <a:r>
              <a:rPr lang="cs-CZ" dirty="0">
                <a:solidFill>
                  <a:srgbClr val="FFFFFF"/>
                </a:solidFill>
                <a:cs typeface="Calibri Light" panose="020F0302020204030204"/>
              </a:rPr>
              <a:t>2. LEKCE</a:t>
            </a:r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7550402" y="245547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B38D1CE-4CE8-4A25-AF52-3B740A85E4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47308" y="591344"/>
            <a:ext cx="6906491" cy="558561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indent="0">
              <a:buNone/>
            </a:pPr>
            <a:endParaRPr lang="cs-CZ">
              <a:cs typeface="Calibri"/>
            </a:endParaRPr>
          </a:p>
          <a:p>
            <a:pPr marL="0" indent="0">
              <a:buNone/>
            </a:pPr>
            <a:endParaRPr lang="cs-CZ">
              <a:cs typeface="Calibri"/>
            </a:endParaRPr>
          </a:p>
          <a:p>
            <a:pPr marL="0" indent="0">
              <a:buNone/>
            </a:pPr>
            <a:r>
              <a:rPr lang="cs-CZ">
                <a:cs typeface="Calibri"/>
              </a:rPr>
              <a:t>TECHNIKA PLETENÍ A PRVNÍ PLETENÝ VÝROBEK</a:t>
            </a:r>
          </a:p>
          <a:p>
            <a:pPr marL="0" indent="0">
              <a:buNone/>
            </a:pPr>
            <a:r>
              <a:rPr lang="cs-CZ">
                <a:cs typeface="Calibri"/>
              </a:rPr>
              <a:t>9.10.2020</a:t>
            </a:r>
          </a:p>
        </p:txBody>
      </p:sp>
    </p:spTree>
    <p:extLst>
      <p:ext uri="{BB962C8B-B14F-4D97-AF65-F5344CB8AC3E}">
        <p14:creationId xmlns:p14="http://schemas.microsoft.com/office/powerpoint/2010/main" val="17371372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281E4AF-3171-4694-A43C-D0F030F96A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>
              <a:cs typeface="Calibri Light"/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A5CE969-7C44-4CA7-8130-8F81E936FE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0" indent="0" algn="ctr">
              <a:buNone/>
            </a:pPr>
            <a:endParaRPr lang="cs-CZ">
              <a:cs typeface="Calibri"/>
            </a:endParaRPr>
          </a:p>
          <a:p>
            <a:pPr marL="0" indent="0" algn="ctr">
              <a:buNone/>
            </a:pPr>
            <a:endParaRPr lang="cs-CZ">
              <a:cs typeface="Calibri"/>
            </a:endParaRPr>
          </a:p>
          <a:p>
            <a:pPr marL="0" indent="0" algn="ctr">
              <a:buNone/>
            </a:pPr>
            <a:r>
              <a:rPr lang="cs-CZ">
                <a:cs typeface="Calibri"/>
              </a:rPr>
              <a:t>Co jsme dělali minulý týden?</a:t>
            </a:r>
          </a:p>
          <a:p>
            <a:pPr marL="0" indent="0" algn="ctr">
              <a:buNone/>
            </a:pPr>
            <a:endParaRPr lang="cs-CZ">
              <a:cs typeface="Calibri"/>
            </a:endParaRPr>
          </a:p>
          <a:p>
            <a:pPr marL="0" indent="0" algn="ctr">
              <a:buNone/>
            </a:pPr>
            <a:r>
              <a:rPr lang="cs-CZ">
                <a:cs typeface="Calibri"/>
              </a:rPr>
              <a:t>Měli doma z výrobku </a:t>
            </a:r>
            <a:r>
              <a:rPr lang="cs-CZ">
                <a:ea typeface="+mn-lt"/>
                <a:cs typeface="+mn-lt"/>
              </a:rPr>
              <a:t>radost </a:t>
            </a:r>
            <a:r>
              <a:rPr lang="cs-CZ">
                <a:cs typeface="Calibri"/>
              </a:rPr>
              <a:t>?</a:t>
            </a:r>
          </a:p>
          <a:p>
            <a:pPr marL="0" indent="0">
              <a:buNone/>
            </a:pPr>
            <a:endParaRPr lang="cs-CZ">
              <a:cs typeface="Calibri"/>
            </a:endParaRPr>
          </a:p>
        </p:txBody>
      </p:sp>
      <p:pic>
        <p:nvPicPr>
          <p:cNvPr id="4" name="Obrázek 4" descr="Kočka se myje">
            <a:extLst>
              <a:ext uri="{FF2B5EF4-FFF2-40B4-BE49-F238E27FC236}">
                <a16:creationId xmlns:a16="http://schemas.microsoft.com/office/drawing/2014/main" id="{74D01CE7-C455-42B3-B136-72DCBF0879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22202" y="3820764"/>
            <a:ext cx="2619375" cy="2619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46296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8" name="Rectangle 37">
            <a:extLst>
              <a:ext uri="{FF2B5EF4-FFF2-40B4-BE49-F238E27FC236}">
                <a16:creationId xmlns:a16="http://schemas.microsoft.com/office/drawing/2014/main" id="{D278ADA9-6383-4BDD-80D2-8899A40268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484B7147-B0F6-40ED-B5A2-FF72BC8198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B36D2DE0-0628-4A9A-A59D-7BA8B5EB30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48E405C9-94BE-41DA-928C-DEC9A8550E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815929" y="148929"/>
            <a:ext cx="6560142" cy="656014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30B14BB8-9A21-4823-AA30-9B4C81ED5F1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15031" y="1380754"/>
            <a:ext cx="5561938" cy="2513516"/>
          </a:xfrm>
        </p:spPr>
        <p:txBody>
          <a:bodyPr>
            <a:normAutofit/>
          </a:bodyPr>
          <a:lstStyle/>
          <a:p>
            <a:r>
              <a:rPr lang="cs-CZ"/>
              <a:t>1. LEKCE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B436DB35-3FA2-4A66-B429-09D03C5091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15031" y="4076802"/>
            <a:ext cx="5561938" cy="1534587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cs-CZ" sz="2000"/>
              <a:t>SEZNÁMENÍ SE S MATERIÁLY, NÁŘADÍM A VÝROBKY</a:t>
            </a:r>
          </a:p>
          <a:p>
            <a:r>
              <a:rPr lang="cs-CZ" sz="2000">
                <a:cs typeface="Calibri"/>
              </a:rPr>
              <a:t>VÝROBA OZDOBY</a:t>
            </a:r>
            <a:endParaRPr lang="cs-CZ" sz="2000"/>
          </a:p>
          <a:p>
            <a:r>
              <a:rPr lang="cs-CZ" sz="2000"/>
              <a:t>2. 10. 2020 </a:t>
            </a:r>
          </a:p>
          <a:p>
            <a:endParaRPr lang="cs-CZ" sz="2000"/>
          </a:p>
        </p:txBody>
      </p:sp>
      <p:sp>
        <p:nvSpPr>
          <p:cNvPr id="46" name="Arc 45">
            <a:extLst>
              <a:ext uri="{FF2B5EF4-FFF2-40B4-BE49-F238E27FC236}">
                <a16:creationId xmlns:a16="http://schemas.microsoft.com/office/drawing/2014/main" id="{D2091A72-D5BB-42AC-8FD3-F7747D9086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9222429" flipV="1">
            <a:off x="2494119" y="6170"/>
            <a:ext cx="6816262" cy="6816262"/>
          </a:xfrm>
          <a:prstGeom prst="arc">
            <a:avLst>
              <a:gd name="adj1" fmla="val 16200000"/>
              <a:gd name="adj2" fmla="val 20093138"/>
            </a:avLst>
          </a:prstGeom>
          <a:ln w="127000" cap="rnd">
            <a:solidFill>
              <a:schemeClr val="accent4">
                <a:alpha val="9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6ED12BFC-A737-46AF-8411-481112D54B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200995" y="5310973"/>
            <a:ext cx="705948" cy="686798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27245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E92FEB64-6EEA-4759-B4A4-BD2C1E660B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B10BB131-AC8E-4A8E-A5D1-36260F720C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07393" y="847600"/>
            <a:ext cx="4619938" cy="461993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8AB480A8-41D5-4804-8988-7F8690E87F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9278" y="1233241"/>
            <a:ext cx="3240506" cy="4064628"/>
          </a:xfrm>
        </p:spPr>
        <p:txBody>
          <a:bodyPr>
            <a:normAutofit/>
          </a:bodyPr>
          <a:lstStyle/>
          <a:p>
            <a:pPr algn="ctr"/>
            <a:r>
              <a:rPr lang="cs-CZ" dirty="0">
                <a:solidFill>
                  <a:srgbClr val="FFFFFF"/>
                </a:solidFill>
                <a:cs typeface="Calibri Light"/>
              </a:rPr>
              <a:t>PRVNÍ PLETENÝ VÝROBEK</a:t>
            </a: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14847E93-7DC1-4D4B-8829-B19AA7137C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30529" y="0"/>
            <a:ext cx="1155142" cy="591009"/>
          </a:xfrm>
          <a:custGeom>
            <a:avLst/>
            <a:gdLst>
              <a:gd name="connsiteX0" fmla="*/ 1355 w 1155142"/>
              <a:gd name="connsiteY0" fmla="*/ 0 h 591009"/>
              <a:gd name="connsiteX1" fmla="*/ 1153787 w 1155142"/>
              <a:gd name="connsiteY1" fmla="*/ 0 h 591009"/>
              <a:gd name="connsiteX2" fmla="*/ 1155142 w 1155142"/>
              <a:gd name="connsiteY2" fmla="*/ 13438 h 591009"/>
              <a:gd name="connsiteX3" fmla="*/ 577571 w 1155142"/>
              <a:gd name="connsiteY3" fmla="*/ 591009 h 591009"/>
              <a:gd name="connsiteX4" fmla="*/ 0 w 1155142"/>
              <a:gd name="connsiteY4" fmla="*/ 13438 h 5910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55142" h="591009">
                <a:moveTo>
                  <a:pt x="1355" y="0"/>
                </a:moveTo>
                <a:lnTo>
                  <a:pt x="1153787" y="0"/>
                </a:lnTo>
                <a:lnTo>
                  <a:pt x="1155142" y="13438"/>
                </a:lnTo>
                <a:cubicBezTo>
                  <a:pt x="1155142" y="332422"/>
                  <a:pt x="896555" y="591009"/>
                  <a:pt x="577571" y="591009"/>
                </a:cubicBezTo>
                <a:cubicBezTo>
                  <a:pt x="258587" y="591009"/>
                  <a:pt x="0" y="332422"/>
                  <a:pt x="0" y="13438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5566D6E1-03A1-4D73-A4E0-35D74D568A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3961511" y="-1"/>
            <a:ext cx="1737401" cy="959536"/>
          </a:xfrm>
          <a:custGeom>
            <a:avLst/>
            <a:gdLst>
              <a:gd name="connsiteX0" fmla="*/ 0 w 1737401"/>
              <a:gd name="connsiteY0" fmla="*/ 0 h 959536"/>
              <a:gd name="connsiteX1" fmla="*/ 123825 w 1737401"/>
              <a:gd name="connsiteY1" fmla="*/ 0 h 959536"/>
              <a:gd name="connsiteX2" fmla="*/ 123825 w 1737401"/>
              <a:gd name="connsiteY2" fmla="*/ 790277 h 959536"/>
              <a:gd name="connsiteX3" fmla="*/ 1490095 w 1737401"/>
              <a:gd name="connsiteY3" fmla="*/ 0 h 959536"/>
              <a:gd name="connsiteX4" fmla="*/ 1737401 w 1737401"/>
              <a:gd name="connsiteY4" fmla="*/ 0 h 959536"/>
              <a:gd name="connsiteX5" fmla="*/ 92869 w 1737401"/>
              <a:gd name="connsiteY5" fmla="*/ 951249 h 959536"/>
              <a:gd name="connsiteX6" fmla="*/ 61913 w 1737401"/>
              <a:gd name="connsiteY6" fmla="*/ 959536 h 959536"/>
              <a:gd name="connsiteX7" fmla="*/ 0 w 1737401"/>
              <a:gd name="connsiteY7" fmla="*/ 897624 h 959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37401" h="959536">
                <a:moveTo>
                  <a:pt x="0" y="0"/>
                </a:moveTo>
                <a:lnTo>
                  <a:pt x="123825" y="0"/>
                </a:lnTo>
                <a:lnTo>
                  <a:pt x="123825" y="790277"/>
                </a:lnTo>
                <a:lnTo>
                  <a:pt x="1490095" y="0"/>
                </a:lnTo>
                <a:lnTo>
                  <a:pt x="1737401" y="0"/>
                </a:lnTo>
                <a:lnTo>
                  <a:pt x="92869" y="951249"/>
                </a:lnTo>
                <a:cubicBezTo>
                  <a:pt x="83458" y="956688"/>
                  <a:pt x="72780" y="959546"/>
                  <a:pt x="61913" y="959536"/>
                </a:cubicBezTo>
                <a:cubicBezTo>
                  <a:pt x="27719" y="959536"/>
                  <a:pt x="0" y="931818"/>
                  <a:pt x="0" y="897624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9F835A99-04AC-494A-A572-AFE8413CC9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2936831"/>
            <a:ext cx="159741" cy="552996"/>
          </a:xfrm>
          <a:custGeom>
            <a:avLst/>
            <a:gdLst>
              <a:gd name="connsiteX0" fmla="*/ 159741 w 159741"/>
              <a:gd name="connsiteY0" fmla="*/ 0 h 552996"/>
              <a:gd name="connsiteX1" fmla="*/ 159741 w 159741"/>
              <a:gd name="connsiteY1" fmla="*/ 552996 h 552996"/>
              <a:gd name="connsiteX2" fmla="*/ 141849 w 159741"/>
              <a:gd name="connsiteY2" fmla="*/ 543285 h 552996"/>
              <a:gd name="connsiteX3" fmla="*/ 0 w 159741"/>
              <a:gd name="connsiteY3" fmla="*/ 276498 h 552996"/>
              <a:gd name="connsiteX4" fmla="*/ 141849 w 159741"/>
              <a:gd name="connsiteY4" fmla="*/ 9711 h 5529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9741" h="552996">
                <a:moveTo>
                  <a:pt x="159741" y="0"/>
                </a:moveTo>
                <a:lnTo>
                  <a:pt x="159741" y="552996"/>
                </a:lnTo>
                <a:lnTo>
                  <a:pt x="141849" y="543285"/>
                </a:lnTo>
                <a:cubicBezTo>
                  <a:pt x="56268" y="485467"/>
                  <a:pt x="0" y="387554"/>
                  <a:pt x="0" y="276498"/>
                </a:cubicBezTo>
                <a:cubicBezTo>
                  <a:pt x="0" y="165443"/>
                  <a:pt x="56268" y="67529"/>
                  <a:pt x="141849" y="9711"/>
                </a:cubicBezTo>
                <a:close/>
              </a:path>
            </a:pathLst>
          </a:custGeom>
          <a:solidFill>
            <a:schemeClr val="accent4"/>
          </a:solidFill>
          <a:ln w="1270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6DD63E1-6DF7-465C-AEA2-62A80877F1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820880"/>
            <a:ext cx="5257799" cy="4889350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endParaRPr lang="cs-CZ" dirty="0">
              <a:cs typeface="Calibri"/>
            </a:endParaRPr>
          </a:p>
          <a:p>
            <a:pPr marL="0" indent="0">
              <a:buNone/>
            </a:pPr>
            <a:endParaRPr lang="cs-CZ" b="1" dirty="0">
              <a:cs typeface="Calibri"/>
            </a:endParaRPr>
          </a:p>
          <a:p>
            <a:pPr marL="0" indent="0" algn="ctr">
              <a:buNone/>
            </a:pPr>
            <a:r>
              <a:rPr lang="cs-CZ" b="1" dirty="0">
                <a:cs typeface="Calibri"/>
              </a:rPr>
              <a:t>Co budete potřebovat?</a:t>
            </a:r>
            <a:endParaRPr lang="cs-CZ" dirty="0">
              <a:cs typeface="Calibri"/>
            </a:endParaRPr>
          </a:p>
          <a:p>
            <a:pPr marL="0" indent="0" algn="ctr">
              <a:buNone/>
            </a:pPr>
            <a:endParaRPr lang="cs-CZ" dirty="0">
              <a:cs typeface="Calibri"/>
            </a:endParaRPr>
          </a:p>
          <a:p>
            <a:pPr marL="0" indent="0" algn="ctr">
              <a:buNone/>
            </a:pPr>
            <a:r>
              <a:rPr lang="cs-CZ" dirty="0">
                <a:cs typeface="Calibri"/>
              </a:rPr>
              <a:t>lavor, teplou vodu, osnovy, opletky, dno, šídlo, kleště, metr</a:t>
            </a:r>
          </a:p>
          <a:p>
            <a:pPr marL="0" indent="0" algn="ctr">
              <a:buNone/>
            </a:pPr>
            <a:endParaRPr lang="cs-CZ" dirty="0">
              <a:cs typeface="Calibri"/>
            </a:endParaRPr>
          </a:p>
          <a:p>
            <a:pPr marL="0" indent="0">
              <a:buNone/>
            </a:pPr>
            <a:endParaRPr lang="cs-CZ" dirty="0">
              <a:cs typeface="Calibri"/>
            </a:endParaRPr>
          </a:p>
          <a:p>
            <a:pPr marL="0" indent="0">
              <a:buNone/>
            </a:pPr>
            <a:endParaRPr lang="cs-CZ" dirty="0">
              <a:ea typeface="+mn-lt"/>
              <a:cs typeface="+mn-lt"/>
            </a:endParaRPr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7B786209-1B0B-4CA9-9BDD-F7327066A8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5835649"/>
            <a:ext cx="1548180" cy="1022351"/>
          </a:xfrm>
          <a:custGeom>
            <a:avLst/>
            <a:gdLst>
              <a:gd name="connsiteX0" fmla="*/ 61913 w 1548180"/>
              <a:gd name="connsiteY0" fmla="*/ 0 h 1022351"/>
              <a:gd name="connsiteX1" fmla="*/ 1548180 w 1548180"/>
              <a:gd name="connsiteY1" fmla="*/ 0 h 1022351"/>
              <a:gd name="connsiteX2" fmla="*/ 1548180 w 1548180"/>
              <a:gd name="connsiteY2" fmla="*/ 123825 h 1022351"/>
              <a:gd name="connsiteX3" fmla="*/ 123825 w 1548180"/>
              <a:gd name="connsiteY3" fmla="*/ 123825 h 1022351"/>
              <a:gd name="connsiteX4" fmla="*/ 123825 w 1548180"/>
              <a:gd name="connsiteY4" fmla="*/ 1022351 h 1022351"/>
              <a:gd name="connsiteX5" fmla="*/ 0 w 1548180"/>
              <a:gd name="connsiteY5" fmla="*/ 1022351 h 1022351"/>
              <a:gd name="connsiteX6" fmla="*/ 0 w 1548180"/>
              <a:gd name="connsiteY6" fmla="*/ 61913 h 1022351"/>
              <a:gd name="connsiteX7" fmla="*/ 61913 w 1548180"/>
              <a:gd name="connsiteY7" fmla="*/ 0 h 10223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548180" h="1022351">
                <a:moveTo>
                  <a:pt x="61913" y="0"/>
                </a:moveTo>
                <a:lnTo>
                  <a:pt x="1548180" y="0"/>
                </a:lnTo>
                <a:lnTo>
                  <a:pt x="1548180" y="123825"/>
                </a:lnTo>
                <a:lnTo>
                  <a:pt x="123825" y="123825"/>
                </a:lnTo>
                <a:lnTo>
                  <a:pt x="123825" y="1022351"/>
                </a:lnTo>
                <a:lnTo>
                  <a:pt x="0" y="1022351"/>
                </a:lnTo>
                <a:lnTo>
                  <a:pt x="0" y="61913"/>
                </a:lnTo>
                <a:cubicBezTo>
                  <a:pt x="0" y="27719"/>
                  <a:pt x="27719" y="0"/>
                  <a:pt x="61913" y="0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2D2964BB-484D-45AE-AD66-D407D06296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3405056" y="5717905"/>
            <a:ext cx="1771609" cy="1140095"/>
          </a:xfrm>
          <a:custGeom>
            <a:avLst/>
            <a:gdLst>
              <a:gd name="connsiteX0" fmla="*/ 1561721 w 1771609"/>
              <a:gd name="connsiteY0" fmla="*/ 763041 h 1140095"/>
              <a:gd name="connsiteX1" fmla="*/ 1623024 w 1771609"/>
              <a:gd name="connsiteY1" fmla="*/ 792810 h 1140095"/>
              <a:gd name="connsiteX2" fmla="*/ 1711735 w 1771609"/>
              <a:gd name="connsiteY2" fmla="*/ 970132 h 1140095"/>
              <a:gd name="connsiteX3" fmla="*/ 1771609 w 1771609"/>
              <a:gd name="connsiteY3" fmla="*/ 1140095 h 1140095"/>
              <a:gd name="connsiteX4" fmla="*/ 1637225 w 1771609"/>
              <a:gd name="connsiteY4" fmla="*/ 1140095 h 1140095"/>
              <a:gd name="connsiteX5" fmla="*/ 1594820 w 1771609"/>
              <a:gd name="connsiteY5" fmla="*/ 1019711 h 1140095"/>
              <a:gd name="connsiteX6" fmla="*/ 1513200 w 1771609"/>
              <a:gd name="connsiteY6" fmla="*/ 856627 h 1140095"/>
              <a:gd name="connsiteX7" fmla="*/ 1538499 w 1771609"/>
              <a:gd name="connsiteY7" fmla="*/ 770415 h 1140095"/>
              <a:gd name="connsiteX8" fmla="*/ 1561721 w 1771609"/>
              <a:gd name="connsiteY8" fmla="*/ 763041 h 1140095"/>
              <a:gd name="connsiteX9" fmla="*/ 933455 w 1771609"/>
              <a:gd name="connsiteY9" fmla="*/ 161309 h 1140095"/>
              <a:gd name="connsiteX10" fmla="*/ 957797 w 1771609"/>
              <a:gd name="connsiteY10" fmla="*/ 167970 h 1140095"/>
              <a:gd name="connsiteX11" fmla="*/ 1286982 w 1771609"/>
              <a:gd name="connsiteY11" fmla="*/ 387616 h 1140095"/>
              <a:gd name="connsiteX12" fmla="*/ 1293725 w 1771609"/>
              <a:gd name="connsiteY12" fmla="*/ 477075 h 1140095"/>
              <a:gd name="connsiteX13" fmla="*/ 1245453 w 1771609"/>
              <a:gd name="connsiteY13" fmla="*/ 499154 h 1140095"/>
              <a:gd name="connsiteX14" fmla="*/ 1245167 w 1771609"/>
              <a:gd name="connsiteY14" fmla="*/ 499154 h 1140095"/>
              <a:gd name="connsiteX15" fmla="*/ 1203638 w 1771609"/>
              <a:gd name="connsiteY15" fmla="*/ 484104 h 1140095"/>
              <a:gd name="connsiteX16" fmla="*/ 900647 w 1771609"/>
              <a:gd name="connsiteY16" fmla="*/ 281508 h 1140095"/>
              <a:gd name="connsiteX17" fmla="*/ 872454 w 1771609"/>
              <a:gd name="connsiteY17" fmla="*/ 196164 h 1140095"/>
              <a:gd name="connsiteX18" fmla="*/ 933455 w 1771609"/>
              <a:gd name="connsiteY18" fmla="*/ 161309 h 1140095"/>
              <a:gd name="connsiteX19" fmla="*/ 256260 w 1771609"/>
              <a:gd name="connsiteY19" fmla="*/ 29 h 1140095"/>
              <a:gd name="connsiteX20" fmla="*/ 454020 w 1771609"/>
              <a:gd name="connsiteY20" fmla="*/ 13474 h 1140095"/>
              <a:gd name="connsiteX21" fmla="*/ 509236 w 1771609"/>
              <a:gd name="connsiteY21" fmla="*/ 84182 h 1140095"/>
              <a:gd name="connsiteX22" fmla="*/ 445829 w 1771609"/>
              <a:gd name="connsiteY22" fmla="*/ 139871 h 1140095"/>
              <a:gd name="connsiteX23" fmla="*/ 437447 w 1771609"/>
              <a:gd name="connsiteY23" fmla="*/ 139395 h 1140095"/>
              <a:gd name="connsiteX24" fmla="*/ 73211 w 1771609"/>
              <a:gd name="connsiteY24" fmla="*/ 137204 h 1140095"/>
              <a:gd name="connsiteX25" fmla="*/ 749 w 1771609"/>
              <a:gd name="connsiteY25" fmla="*/ 84082 h 1140095"/>
              <a:gd name="connsiteX26" fmla="*/ 53871 w 1771609"/>
              <a:gd name="connsiteY26" fmla="*/ 11621 h 1140095"/>
              <a:gd name="connsiteX27" fmla="*/ 58352 w 1771609"/>
              <a:gd name="connsiteY27" fmla="*/ 11093 h 1140095"/>
              <a:gd name="connsiteX28" fmla="*/ 256260 w 1771609"/>
              <a:gd name="connsiteY28" fmla="*/ 29 h 1140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1771609" h="1140095">
                <a:moveTo>
                  <a:pt x="1561721" y="763041"/>
                </a:moveTo>
                <a:cubicBezTo>
                  <a:pt x="1585506" y="760324"/>
                  <a:pt x="1609722" y="771249"/>
                  <a:pt x="1623024" y="792810"/>
                </a:cubicBezTo>
                <a:cubicBezTo>
                  <a:pt x="1656300" y="850065"/>
                  <a:pt x="1685920" y="909291"/>
                  <a:pt x="1711735" y="970132"/>
                </a:cubicBezTo>
                <a:lnTo>
                  <a:pt x="1771609" y="1140095"/>
                </a:lnTo>
                <a:lnTo>
                  <a:pt x="1637225" y="1140095"/>
                </a:lnTo>
                <a:lnTo>
                  <a:pt x="1594820" y="1019711"/>
                </a:lnTo>
                <a:cubicBezTo>
                  <a:pt x="1571072" y="963753"/>
                  <a:pt x="1543818" y="909282"/>
                  <a:pt x="1513200" y="856627"/>
                </a:cubicBezTo>
                <a:cubicBezTo>
                  <a:pt x="1496379" y="825834"/>
                  <a:pt x="1507704" y="787236"/>
                  <a:pt x="1538499" y="770415"/>
                </a:cubicBezTo>
                <a:cubicBezTo>
                  <a:pt x="1545912" y="766367"/>
                  <a:pt x="1553792" y="763946"/>
                  <a:pt x="1561721" y="763041"/>
                </a:cubicBezTo>
                <a:close/>
                <a:moveTo>
                  <a:pt x="933455" y="161309"/>
                </a:moveTo>
                <a:cubicBezTo>
                  <a:pt x="941693" y="161855"/>
                  <a:pt x="949959" y="164025"/>
                  <a:pt x="957797" y="167970"/>
                </a:cubicBezTo>
                <a:cubicBezTo>
                  <a:pt x="1076184" y="227289"/>
                  <a:pt x="1186759" y="301068"/>
                  <a:pt x="1286982" y="387616"/>
                </a:cubicBezTo>
                <a:cubicBezTo>
                  <a:pt x="1313547" y="410457"/>
                  <a:pt x="1316566" y="450510"/>
                  <a:pt x="1293725" y="477075"/>
                </a:cubicBezTo>
                <a:cubicBezTo>
                  <a:pt x="1281638" y="491137"/>
                  <a:pt x="1263998" y="499204"/>
                  <a:pt x="1245453" y="499154"/>
                </a:cubicBezTo>
                <a:lnTo>
                  <a:pt x="1245167" y="499154"/>
                </a:lnTo>
                <a:cubicBezTo>
                  <a:pt x="1229965" y="499301"/>
                  <a:pt x="1215220" y="493956"/>
                  <a:pt x="1203638" y="484104"/>
                </a:cubicBezTo>
                <a:cubicBezTo>
                  <a:pt x="1111407" y="404300"/>
                  <a:pt x="1009633" y="336248"/>
                  <a:pt x="900647" y="281508"/>
                </a:cubicBezTo>
                <a:cubicBezTo>
                  <a:pt x="869295" y="265726"/>
                  <a:pt x="856672" y="227516"/>
                  <a:pt x="872454" y="196164"/>
                </a:cubicBezTo>
                <a:cubicBezTo>
                  <a:pt x="884290" y="172650"/>
                  <a:pt x="908742" y="159670"/>
                  <a:pt x="933455" y="161309"/>
                </a:cubicBezTo>
                <a:close/>
                <a:moveTo>
                  <a:pt x="256260" y="29"/>
                </a:moveTo>
                <a:cubicBezTo>
                  <a:pt x="322331" y="427"/>
                  <a:pt x="388378" y="4909"/>
                  <a:pt x="454020" y="13474"/>
                </a:cubicBezTo>
                <a:cubicBezTo>
                  <a:pt x="488793" y="17752"/>
                  <a:pt x="513514" y="49409"/>
                  <a:pt x="509236" y="84182"/>
                </a:cubicBezTo>
                <a:cubicBezTo>
                  <a:pt x="505303" y="116151"/>
                  <a:pt x="478038" y="140098"/>
                  <a:pt x="445829" y="139871"/>
                </a:cubicBezTo>
                <a:cubicBezTo>
                  <a:pt x="443027" y="139899"/>
                  <a:pt x="440227" y="139740"/>
                  <a:pt x="437447" y="139395"/>
                </a:cubicBezTo>
                <a:cubicBezTo>
                  <a:pt x="316592" y="123615"/>
                  <a:pt x="194247" y="122878"/>
                  <a:pt x="73211" y="137204"/>
                </a:cubicBezTo>
                <a:cubicBezTo>
                  <a:pt x="38532" y="142545"/>
                  <a:pt x="6090" y="118762"/>
                  <a:pt x="749" y="84082"/>
                </a:cubicBezTo>
                <a:cubicBezTo>
                  <a:pt x="-4591" y="49403"/>
                  <a:pt x="19192" y="16961"/>
                  <a:pt x="53871" y="11621"/>
                </a:cubicBezTo>
                <a:cubicBezTo>
                  <a:pt x="55358" y="11392"/>
                  <a:pt x="56852" y="11216"/>
                  <a:pt x="58352" y="11093"/>
                </a:cubicBezTo>
                <a:cubicBezTo>
                  <a:pt x="124093" y="3319"/>
                  <a:pt x="190189" y="-369"/>
                  <a:pt x="256260" y="29"/>
                </a:cubicBezTo>
                <a:close/>
              </a:path>
            </a:pathLst>
          </a:custGeom>
          <a:solidFill>
            <a:schemeClr val="accent4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6691AC69-A76E-4DAB-B565-468B6B87AC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132972" y="6258755"/>
            <a:ext cx="1565940" cy="599245"/>
          </a:xfrm>
          <a:custGeom>
            <a:avLst/>
            <a:gdLst>
              <a:gd name="connsiteX0" fmla="*/ 782970 w 1565940"/>
              <a:gd name="connsiteY0" fmla="*/ 0 h 599245"/>
              <a:gd name="connsiteX1" fmla="*/ 1528042 w 1565940"/>
              <a:gd name="connsiteY1" fmla="*/ 480469 h 599245"/>
              <a:gd name="connsiteX2" fmla="*/ 1565940 w 1565940"/>
              <a:gd name="connsiteY2" fmla="*/ 599245 h 599245"/>
              <a:gd name="connsiteX3" fmla="*/ 0 w 1565940"/>
              <a:gd name="connsiteY3" fmla="*/ 599245 h 599245"/>
              <a:gd name="connsiteX4" fmla="*/ 37898 w 1565940"/>
              <a:gd name="connsiteY4" fmla="*/ 480469 h 599245"/>
              <a:gd name="connsiteX5" fmla="*/ 782970 w 1565940"/>
              <a:gd name="connsiteY5" fmla="*/ 0 h 5992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65940" h="599245">
                <a:moveTo>
                  <a:pt x="782970" y="0"/>
                </a:moveTo>
                <a:cubicBezTo>
                  <a:pt x="1117910" y="0"/>
                  <a:pt x="1405287" y="198118"/>
                  <a:pt x="1528042" y="480469"/>
                </a:cubicBezTo>
                <a:lnTo>
                  <a:pt x="1565940" y="599245"/>
                </a:lnTo>
                <a:lnTo>
                  <a:pt x="0" y="599245"/>
                </a:lnTo>
                <a:lnTo>
                  <a:pt x="37898" y="480469"/>
                </a:lnTo>
                <a:cubicBezTo>
                  <a:pt x="160653" y="198118"/>
                  <a:pt x="448030" y="0"/>
                  <a:pt x="78297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899502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4816A8D-9A85-42F3-8A76-71081DFD21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>
                <a:cs typeface="Calibri Light"/>
              </a:rPr>
              <a:t>PRVNÍ PLETENÝ VÝROBEK</a:t>
            </a:r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F60A50F-0AF1-42AD-92F7-5408C5C2BF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cs-CZ">
                <a:cs typeface="Calibri"/>
              </a:rPr>
              <a:t>DNO: kruh</a:t>
            </a:r>
          </a:p>
          <a:p>
            <a:endParaRPr lang="cs-CZ">
              <a:cs typeface="Calibri"/>
            </a:endParaRPr>
          </a:p>
          <a:p>
            <a:r>
              <a:rPr lang="cs-CZ">
                <a:cs typeface="Calibri"/>
              </a:rPr>
              <a:t>DÉLKA OSNOV: 30cm</a:t>
            </a:r>
            <a:endParaRPr lang="cs-CZ"/>
          </a:p>
          <a:p>
            <a:endParaRPr lang="cs-CZ">
              <a:cs typeface="Calibri"/>
            </a:endParaRPr>
          </a:p>
          <a:p>
            <a:r>
              <a:rPr lang="cs-CZ">
                <a:cs typeface="Calibri"/>
              </a:rPr>
              <a:t>POČET OSNOV: 12ks</a:t>
            </a:r>
          </a:p>
          <a:p>
            <a:endParaRPr lang="cs-CZ">
              <a:cs typeface="Calibri"/>
            </a:endParaRPr>
          </a:p>
          <a:p>
            <a:r>
              <a:rPr lang="cs-CZ">
                <a:cs typeface="Calibri"/>
              </a:rPr>
              <a:t>OPLETKY: 3ks</a:t>
            </a:r>
          </a:p>
        </p:txBody>
      </p:sp>
      <p:pic>
        <p:nvPicPr>
          <p:cNvPr id="4" name="Obrázek 4" descr="Kočka ve skoku">
            <a:extLst>
              <a:ext uri="{FF2B5EF4-FFF2-40B4-BE49-F238E27FC236}">
                <a16:creationId xmlns:a16="http://schemas.microsoft.com/office/drawing/2014/main" id="{32020BB6-634B-4940-AB09-7BD9DE9B44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45541" y="3360284"/>
            <a:ext cx="3272517" cy="3272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750457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E7D12B3-F9AB-4DA9-B994-9554F34A4A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>
                <a:cs typeface="Calibri Light"/>
              </a:rPr>
              <a:t>TECHNIKA PLETENÍ </a:t>
            </a:r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E223C2B-FBC7-40F1-9DCB-FF3AB2C58A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cs-CZ">
                <a:cs typeface="Calibri"/>
              </a:rPr>
              <a:t>1. nandejte VLHKÉ osnovy do dýnka tak, aby na spodní straně „koukaly“ cca 4cm proutku a na vrchní straně zbytek </a:t>
            </a:r>
          </a:p>
          <a:p>
            <a:pPr marL="0" indent="0">
              <a:buNone/>
            </a:pPr>
            <a:r>
              <a:rPr lang="cs-CZ">
                <a:cs typeface="Calibri"/>
              </a:rPr>
              <a:t>(vrchní strana dýnka je obarvená na bílo)</a:t>
            </a:r>
          </a:p>
          <a:p>
            <a:pPr marL="0" indent="0">
              <a:buNone/>
            </a:pPr>
            <a:endParaRPr lang="cs-CZ">
              <a:cs typeface="Calibri"/>
            </a:endParaRPr>
          </a:p>
          <a:p>
            <a:pPr marL="0" indent="0">
              <a:buNone/>
            </a:pPr>
            <a:r>
              <a:rPr lang="cs-CZ">
                <a:cs typeface="Calibri"/>
              </a:rPr>
              <a:t>2. zapleťte spodní část (ty kratší části proutků) do zámečku</a:t>
            </a:r>
            <a:endParaRPr lang="cs-CZ"/>
          </a:p>
          <a:p>
            <a:pPr marL="0" indent="0">
              <a:buNone/>
            </a:pPr>
            <a:endParaRPr lang="cs-CZ">
              <a:cs typeface="Calibri"/>
            </a:endParaRPr>
          </a:p>
          <a:p>
            <a:pPr marL="0" indent="0">
              <a:buNone/>
            </a:pPr>
            <a:r>
              <a:rPr lang="cs-CZ">
                <a:cs typeface="Calibri"/>
              </a:rPr>
              <a:t>Zámeček: vyberte si jeden proutek a veďte ho kolem následujícího proutku vrchem a poté ho ihned stočte dovnitř (měl by se zaseknout o další proutek) a pokračujte neustále dál</a:t>
            </a:r>
            <a:endParaRPr lang="cs-CZ"/>
          </a:p>
          <a:p>
            <a:pPr marL="0" indent="0">
              <a:buNone/>
            </a:pPr>
            <a:endParaRPr lang="cs-CZ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1220775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6ECB136-CDD5-4BB7-8C7B-6C4EC38C51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>
                <a:cs typeface="Calibri Light"/>
              </a:rPr>
              <a:t>         VIDEO - zámeček na spodní části dýnka</a:t>
            </a:r>
            <a:endParaRPr lang="cs-CZ"/>
          </a:p>
        </p:txBody>
      </p:sp>
      <p:pic>
        <p:nvPicPr>
          <p:cNvPr id="5" name="Grafický objekt 2" descr="Klapka">
            <a:extLst>
              <a:ext uri="{FF2B5EF4-FFF2-40B4-BE49-F238E27FC236}">
                <a16:creationId xmlns:a16="http://schemas.microsoft.com/office/drawing/2014/main" id="{39FF1136-3154-4705-8E06-532A691D34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55111" y="517699"/>
            <a:ext cx="914400" cy="914400"/>
          </a:xfrm>
          <a:prstGeom prst="rect">
            <a:avLst/>
          </a:prstGeom>
        </p:spPr>
      </p:pic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DD7523C5-EE3E-4E49-81E2-E71481E8AA8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2874453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B529303-77D4-48D9-9078-83FD689D9B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>
                <a:cs typeface="Calibri Light"/>
              </a:rPr>
              <a:t>TECHNIKA PLETENÍ</a:t>
            </a:r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4A96856-B5BA-46C8-B185-A947CCFC8E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cs-CZ">
                <a:cs typeface="Calibri"/>
              </a:rPr>
              <a:t>3. připravte si 3  VLHKÉ opletky</a:t>
            </a:r>
          </a:p>
          <a:p>
            <a:pPr marL="0" indent="0">
              <a:buNone/>
            </a:pPr>
            <a:endParaRPr lang="cs-CZ">
              <a:cs typeface="Calibri"/>
            </a:endParaRPr>
          </a:p>
          <a:p>
            <a:pPr marL="0" indent="0">
              <a:buNone/>
            </a:pPr>
            <a:r>
              <a:rPr lang="cs-CZ">
                <a:cs typeface="Calibri"/>
              </a:rPr>
              <a:t>4. každý jeden opletek přiložte k jedné osnově tak, aby byly za sebou</a:t>
            </a:r>
          </a:p>
          <a:p>
            <a:pPr marL="0" indent="0">
              <a:buNone/>
            </a:pPr>
            <a:endParaRPr lang="cs-CZ">
              <a:cs typeface="Calibri"/>
            </a:endParaRPr>
          </a:p>
          <a:p>
            <a:pPr marL="0" indent="0">
              <a:buNone/>
            </a:pPr>
            <a:r>
              <a:rPr lang="cs-CZ">
                <a:cs typeface="Calibri"/>
              </a:rPr>
              <a:t>5. první opletek v pořadí vezměte a opleťte jím zezadu (opletkem směřujete dovnitř a po "objetí" dané osnovy ji vyndáte ven a opět přiložíte) následující osnovu, která "za sebou nemá opletek"</a:t>
            </a:r>
          </a:p>
          <a:p>
            <a:pPr marL="0" indent="0">
              <a:buNone/>
            </a:pPr>
            <a:endParaRPr lang="cs-CZ">
              <a:cs typeface="Calibri"/>
            </a:endParaRPr>
          </a:p>
          <a:p>
            <a:pPr marL="0" indent="0">
              <a:buNone/>
            </a:pPr>
            <a:r>
              <a:rPr lang="cs-CZ">
                <a:cs typeface="Calibri"/>
              </a:rPr>
              <a:t>6. neustále opakujte 5. bod dokud nedosáhnete požadované velikosti</a:t>
            </a:r>
          </a:p>
        </p:txBody>
      </p:sp>
    </p:spTree>
    <p:extLst>
      <p:ext uri="{BB962C8B-B14F-4D97-AF65-F5344CB8AC3E}">
        <p14:creationId xmlns:p14="http://schemas.microsoft.com/office/powerpoint/2010/main" val="369489729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1CD1FE3-C35F-45EE-B117-9523F2A7F2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>
                <a:cs typeface="Calibri Light"/>
              </a:rPr>
              <a:t>        VIDEO  - samotné pletení</a:t>
            </a:r>
          </a:p>
        </p:txBody>
      </p:sp>
      <p:pic>
        <p:nvPicPr>
          <p:cNvPr id="5" name="Grafický objekt 2" descr="Klapka">
            <a:extLst>
              <a:ext uri="{FF2B5EF4-FFF2-40B4-BE49-F238E27FC236}">
                <a16:creationId xmlns:a16="http://schemas.microsoft.com/office/drawing/2014/main" id="{9AC9B68E-85E0-43A6-85B6-6ACBA37495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55111" y="517699"/>
            <a:ext cx="914400" cy="914400"/>
          </a:xfrm>
          <a:prstGeom prst="rect">
            <a:avLst/>
          </a:prstGeom>
        </p:spPr>
      </p:pic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6AA6887D-5385-44AB-BBFD-B9580BA1F2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6134619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AB1FB49-A51C-4596-BE70-9876570855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65947"/>
            <a:ext cx="10515600" cy="1325563"/>
          </a:xfrm>
        </p:spPr>
        <p:txBody>
          <a:bodyPr>
            <a:normAutofit fontScale="90000"/>
          </a:bodyPr>
          <a:lstStyle/>
          <a:p>
            <a:pPr algn="ctr">
              <a:spcBef>
                <a:spcPts val="1000"/>
              </a:spcBef>
            </a:pPr>
            <a:endParaRPr lang="cs-CZ">
              <a:ea typeface="+mj-lt"/>
              <a:cs typeface="+mj-lt"/>
            </a:endParaRPr>
          </a:p>
          <a:p>
            <a:pPr marL="228600" indent="-228600" algn="ctr">
              <a:spcBef>
                <a:spcPts val="1000"/>
              </a:spcBef>
            </a:pPr>
            <a:r>
              <a:rPr lang="cs-CZ">
                <a:solidFill>
                  <a:srgbClr val="FF0000"/>
                </a:solidFill>
                <a:latin typeface="Calibri"/>
                <a:cs typeface="Calibri"/>
              </a:rPr>
              <a:t>NEZAPOMEŇTE, ŽE PEGIK MUSÍ BÝT VŽDY VLHKÝ NEBO SE VÁM BUDE LÁMAT</a:t>
            </a:r>
            <a:endParaRPr lang="cs-CZ">
              <a:latin typeface="Calibri"/>
              <a:cs typeface="Calibri"/>
            </a:endParaRPr>
          </a:p>
          <a:p>
            <a:pPr algn="ctr"/>
            <a:endParaRPr lang="cs-CZ">
              <a:cs typeface="Calibri Light"/>
            </a:endParaRPr>
          </a:p>
        </p:txBody>
      </p:sp>
      <p:pic>
        <p:nvPicPr>
          <p:cNvPr id="9" name="Obrázek 9" descr="To se nepovedlo">
            <a:extLst>
              <a:ext uri="{FF2B5EF4-FFF2-40B4-BE49-F238E27FC236}">
                <a16:creationId xmlns:a16="http://schemas.microsoft.com/office/drawing/2014/main" id="{D625505B-75E7-41A5-B07C-615C68A9E61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25353" y="280346"/>
            <a:ext cx="2619375" cy="2619375"/>
          </a:xfrm>
        </p:spPr>
      </p:pic>
      <p:sp>
        <p:nvSpPr>
          <p:cNvPr id="10" name="TextovéPole 9">
            <a:extLst>
              <a:ext uri="{FF2B5EF4-FFF2-40B4-BE49-F238E27FC236}">
                <a16:creationId xmlns:a16="http://schemas.microsoft.com/office/drawing/2014/main" id="{46BD1B08-6FFD-4758-B07A-9FFAC7981ADC}"/>
              </a:ext>
            </a:extLst>
          </p:cNvPr>
          <p:cNvSpPr txBox="1"/>
          <p:nvPr/>
        </p:nvSpPr>
        <p:spPr>
          <a:xfrm>
            <a:off x="4734838" y="4734839"/>
            <a:ext cx="2743199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cs-CZ">
                <a:cs typeface="Calibri"/>
              </a:rPr>
              <a:t>CHCETE NĚJAKOU HUDBU?</a:t>
            </a:r>
          </a:p>
          <a:p>
            <a:pPr algn="ctr"/>
            <a:r>
              <a:rPr lang="cs-CZ">
                <a:cs typeface="Calibri"/>
              </a:rPr>
              <a:t>JAKOU?</a:t>
            </a:r>
          </a:p>
        </p:txBody>
      </p:sp>
    </p:spTree>
    <p:extLst>
      <p:ext uri="{BB962C8B-B14F-4D97-AF65-F5344CB8AC3E}">
        <p14:creationId xmlns:p14="http://schemas.microsoft.com/office/powerpoint/2010/main" val="36768901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8FCCD0A-8973-40FB-B406-74088A60ED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>
                <a:cs typeface="Calibri Light"/>
              </a:rPr>
              <a:t>TECHNIKA PLETENÍ</a:t>
            </a:r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1A36E2F-58EA-47EE-B08A-284E406047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 lnSpcReduction="10000"/>
          </a:bodyPr>
          <a:lstStyle/>
          <a:p>
            <a:pPr marL="0" indent="0">
              <a:buNone/>
            </a:pPr>
            <a:r>
              <a:rPr lang="cs-CZ">
                <a:cs typeface="Calibri"/>
              </a:rPr>
              <a:t>7. s opletky se dopleťte na místo, kde jste začínali a zde zakončete opletky </a:t>
            </a:r>
            <a:endParaRPr lang="cs-CZ"/>
          </a:p>
          <a:p>
            <a:pPr marL="0" indent="0">
              <a:buNone/>
            </a:pPr>
            <a:endParaRPr lang="cs-CZ">
              <a:cs typeface="Calibri"/>
            </a:endParaRPr>
          </a:p>
          <a:p>
            <a:pPr marL="0" indent="0">
              <a:buNone/>
            </a:pPr>
            <a:r>
              <a:rPr lang="cs-CZ">
                <a:cs typeface="Calibri"/>
              </a:rPr>
              <a:t>8. zapleťte uzavírku  </a:t>
            </a:r>
          </a:p>
          <a:p>
            <a:pPr marL="0" indent="0">
              <a:buNone/>
            </a:pPr>
            <a:endParaRPr lang="cs-CZ">
              <a:cs typeface="Calibri"/>
            </a:endParaRPr>
          </a:p>
          <a:p>
            <a:pPr marL="0" indent="0">
              <a:buNone/>
            </a:pPr>
            <a:r>
              <a:rPr lang="cs-CZ">
                <a:cs typeface="Calibri"/>
              </a:rPr>
              <a:t>Uzavírka: začněte s libovolnou osnovou tak, že ji ohnete a vnitřkem objedete následující osnovu; dále pokračujte stejným způsobem; až vám zůstane poslední osnova "stát", zasuňte ji do vzniklého očka první osnovy, se kterou jste začínali; dále pokračujte tak, že jednu osnovu zasunete do vzniklého očka za 2 následujícími osnovami</a:t>
            </a:r>
          </a:p>
          <a:p>
            <a:pPr marL="0" indent="0">
              <a:buNone/>
            </a:pPr>
            <a:endParaRPr lang="cs-CZ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0589970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6371D1A-866D-4023-85CB-D5F4309DE9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>
                <a:cs typeface="Calibri Light"/>
              </a:rPr>
              <a:t>        VIDEO  - uzavírka</a:t>
            </a:r>
            <a:endParaRPr lang="cs-CZ"/>
          </a:p>
        </p:txBody>
      </p:sp>
      <p:pic>
        <p:nvPicPr>
          <p:cNvPr id="5" name="Grafický objekt 2" descr="Klapka">
            <a:extLst>
              <a:ext uri="{FF2B5EF4-FFF2-40B4-BE49-F238E27FC236}">
                <a16:creationId xmlns:a16="http://schemas.microsoft.com/office/drawing/2014/main" id="{D4E12717-D2C5-437D-9027-FC42D33C51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55111" y="517699"/>
            <a:ext cx="914400" cy="914400"/>
          </a:xfrm>
          <a:prstGeom prst="rect">
            <a:avLst/>
          </a:prstGeom>
        </p:spPr>
      </p:pic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3EACCCC2-ED39-499C-B186-8C1FD81C81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4332913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C6A6AF2-6B09-4D1A-8289-CADC97C699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65947"/>
            <a:ext cx="10515600" cy="1325563"/>
          </a:xfrm>
        </p:spPr>
        <p:txBody>
          <a:bodyPr/>
          <a:lstStyle/>
          <a:p>
            <a:pPr algn="ctr"/>
            <a:r>
              <a:rPr lang="cs-CZ">
                <a:cs typeface="Calibri Light"/>
              </a:rPr>
              <a:t>A je to..... první košík na světě!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0AF2C12-7A1A-4830-AA9F-0D48EEB80A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934172"/>
            <a:ext cx="10515600" cy="2242791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 algn="ctr">
              <a:buNone/>
            </a:pPr>
            <a:r>
              <a:rPr lang="cs-CZ">
                <a:ea typeface="+mn-lt"/>
                <a:cs typeface="+mn-lt"/>
              </a:rPr>
              <a:t>Nějaké dotazy?</a:t>
            </a:r>
            <a:endParaRPr lang="cs-CZ"/>
          </a:p>
          <a:p>
            <a:pPr marL="0" indent="0" algn="ctr">
              <a:buNone/>
            </a:pPr>
            <a:r>
              <a:rPr lang="cs-CZ">
                <a:cs typeface="Calibri"/>
              </a:rPr>
              <a:t>Děkuji všem za pozornost!</a:t>
            </a:r>
            <a:endParaRPr lang="cs-CZ"/>
          </a:p>
          <a:p>
            <a:pPr marL="0" indent="0" algn="ctr">
              <a:buNone/>
            </a:pPr>
            <a:r>
              <a:rPr lang="cs-CZ">
                <a:cs typeface="Calibri"/>
              </a:rPr>
              <a:t>NA SHLEDANOU!</a:t>
            </a:r>
          </a:p>
          <a:p>
            <a:pPr marL="0" indent="0" algn="ctr">
              <a:buNone/>
            </a:pPr>
            <a:endParaRPr lang="cs-CZ">
              <a:cs typeface="Calibri"/>
            </a:endParaRPr>
          </a:p>
        </p:txBody>
      </p:sp>
      <p:pic>
        <p:nvPicPr>
          <p:cNvPr id="5" name="Obrázek 5" descr="Červenající se kočka">
            <a:extLst>
              <a:ext uri="{FF2B5EF4-FFF2-40B4-BE49-F238E27FC236}">
                <a16:creationId xmlns:a16="http://schemas.microsoft.com/office/drawing/2014/main" id="{438B9A2A-D54E-4319-B9C5-AF7C1FD74B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83600" y="584874"/>
            <a:ext cx="2619375" cy="2619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39900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81858A2-31F6-48E1-BC78-B15B9F43C2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7293E00-5202-45F5-89CC-A5D9F36F69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0" indent="0" algn="ctr">
              <a:buNone/>
            </a:pPr>
            <a:endParaRPr lang="cs-CZ">
              <a:ea typeface="+mn-lt"/>
              <a:cs typeface="+mn-lt"/>
            </a:endParaRPr>
          </a:p>
          <a:p>
            <a:pPr marL="0" indent="0" algn="ctr">
              <a:buNone/>
            </a:pPr>
            <a:endParaRPr lang="cs-CZ">
              <a:ea typeface="+mn-lt"/>
              <a:cs typeface="+mn-lt"/>
            </a:endParaRPr>
          </a:p>
          <a:p>
            <a:pPr marL="0" indent="0" algn="ctr">
              <a:buNone/>
            </a:pPr>
            <a:r>
              <a:rPr lang="cs-CZ">
                <a:ea typeface="+mn-lt"/>
                <a:cs typeface="+mn-lt"/>
              </a:rPr>
              <a:t>Budeme si povídat o materiálech, které můžeme při pletení potřebovat, o náčiních, které nám usnadní práci a o různých postupech, jak si vytvořit originální výrobky.</a:t>
            </a:r>
            <a:endParaRPr lang="cs-CZ">
              <a:cs typeface="Calibri"/>
            </a:endParaRPr>
          </a:p>
          <a:p>
            <a:endParaRPr lang="cs-CZ">
              <a:cs typeface="Calibri"/>
            </a:endParaRPr>
          </a:p>
        </p:txBody>
      </p:sp>
      <p:pic>
        <p:nvPicPr>
          <p:cNvPr id="6" name="Obrázek 6" descr="Opalující se kočka">
            <a:extLst>
              <a:ext uri="{FF2B5EF4-FFF2-40B4-BE49-F238E27FC236}">
                <a16:creationId xmlns:a16="http://schemas.microsoft.com/office/drawing/2014/main" id="{FB3F8157-C3E2-4A7F-815B-F0C627B636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14915" y="4165230"/>
            <a:ext cx="2619375" cy="2619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738934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907EF6B7-1338-4443-8C46-6A318D952D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DAAE4CDD-124C-4DCF-9584-B6033B545D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167271" cy="6858000"/>
          </a:xfrm>
          <a:custGeom>
            <a:avLst/>
            <a:gdLst>
              <a:gd name="connsiteX0" fmla="*/ 0 w 4167271"/>
              <a:gd name="connsiteY0" fmla="*/ 0 h 6858000"/>
              <a:gd name="connsiteX1" fmla="*/ 2259550 w 4167271"/>
              <a:gd name="connsiteY1" fmla="*/ 0 h 6858000"/>
              <a:gd name="connsiteX2" fmla="*/ 2387803 w 4167271"/>
              <a:gd name="connsiteY2" fmla="*/ 82222 h 6858000"/>
              <a:gd name="connsiteX3" fmla="*/ 4167271 w 4167271"/>
              <a:gd name="connsiteY3" fmla="*/ 3429000 h 6858000"/>
              <a:gd name="connsiteX4" fmla="*/ 2387803 w 4167271"/>
              <a:gd name="connsiteY4" fmla="*/ 6775779 h 6858000"/>
              <a:gd name="connsiteX5" fmla="*/ 2259550 w 4167271"/>
              <a:gd name="connsiteY5" fmla="*/ 6858000 h 6858000"/>
              <a:gd name="connsiteX6" fmla="*/ 0 w 416727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67271" h="6858000">
                <a:moveTo>
                  <a:pt x="0" y="0"/>
                </a:moveTo>
                <a:lnTo>
                  <a:pt x="2259550" y="0"/>
                </a:lnTo>
                <a:lnTo>
                  <a:pt x="2387803" y="82222"/>
                </a:lnTo>
                <a:cubicBezTo>
                  <a:pt x="3461407" y="807534"/>
                  <a:pt x="4167271" y="2035835"/>
                  <a:pt x="4167271" y="3429000"/>
                </a:cubicBezTo>
                <a:cubicBezTo>
                  <a:pt x="4167271" y="4822165"/>
                  <a:pt x="3461407" y="6050467"/>
                  <a:pt x="2387803" y="6775779"/>
                </a:cubicBezTo>
                <a:lnTo>
                  <a:pt x="22595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C4454B7A-2EDE-483D-9DB9-F4FE5FF3D7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6834" y="1153572"/>
            <a:ext cx="3200400" cy="4461163"/>
          </a:xfrm>
        </p:spPr>
        <p:txBody>
          <a:bodyPr>
            <a:normAutofit/>
          </a:bodyPr>
          <a:lstStyle/>
          <a:p>
            <a:r>
              <a:rPr lang="cs-CZ">
                <a:solidFill>
                  <a:srgbClr val="FFFFFF"/>
                </a:solidFill>
                <a:cs typeface="Calibri Light" panose="020F0302020204030204"/>
              </a:rPr>
              <a:t>3. LEKCE</a:t>
            </a:r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7550402" y="245547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95DE5FB-B4E5-4541-BB5B-4191675847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47308" y="591344"/>
            <a:ext cx="6906491" cy="558561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indent="0">
              <a:buNone/>
            </a:pPr>
            <a:r>
              <a:rPr lang="cs-CZ">
                <a:cs typeface="Calibri" panose="020F0502020204030204"/>
              </a:rPr>
              <a:t>PLETENÍ KOŠÍKU S OZDOBNÝM DNEM</a:t>
            </a:r>
          </a:p>
          <a:p>
            <a:pPr marL="0" indent="0">
              <a:buNone/>
            </a:pPr>
            <a:r>
              <a:rPr lang="cs-CZ">
                <a:cs typeface="Calibri" panose="020F0502020204030204"/>
              </a:rPr>
              <a:t>16.10.2020</a:t>
            </a:r>
          </a:p>
        </p:txBody>
      </p:sp>
    </p:spTree>
    <p:extLst>
      <p:ext uri="{BB962C8B-B14F-4D97-AF65-F5344CB8AC3E}">
        <p14:creationId xmlns:p14="http://schemas.microsoft.com/office/powerpoint/2010/main" val="348838859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ECA7098-9B4D-452A-B7FB-55B3B3340C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2996" y="4571216"/>
            <a:ext cx="10906008" cy="1115415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60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Jaké zvířátko byste dneska byli?</a:t>
            </a:r>
          </a:p>
        </p:txBody>
      </p:sp>
      <p:pic>
        <p:nvPicPr>
          <p:cNvPr id="6" name="Obrázek 6" descr="Obsah obrázku pes, hnědá, interiér, malé&#10;&#10;Popis se vygeneroval automaticky.">
            <a:extLst>
              <a:ext uri="{FF2B5EF4-FFF2-40B4-BE49-F238E27FC236}">
                <a16:creationId xmlns:a16="http://schemas.microsoft.com/office/drawing/2014/main" id="{E6989DEA-E361-4B96-87B7-2CF903CBCE3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992" r="13605" b="-2"/>
          <a:stretch/>
        </p:blipFill>
        <p:spPr>
          <a:xfrm>
            <a:off x="321628" y="320511"/>
            <a:ext cx="3794760" cy="3930978"/>
          </a:xfrm>
          <a:prstGeom prst="rect">
            <a:avLst/>
          </a:prstGeom>
        </p:spPr>
      </p:pic>
      <p:pic>
        <p:nvPicPr>
          <p:cNvPr id="4" name="Obrázek 4" descr="Obsah obrázku tráva, seno, savci, budova&#10;&#10;Popis se vygeneroval automaticky.">
            <a:extLst>
              <a:ext uri="{FF2B5EF4-FFF2-40B4-BE49-F238E27FC236}">
                <a16:creationId xmlns:a16="http://schemas.microsoft.com/office/drawing/2014/main" id="{E9DB6899-7D9A-4C01-8966-25B3E0DC616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16389" r="9280" b="1"/>
          <a:stretch/>
        </p:blipFill>
        <p:spPr>
          <a:xfrm>
            <a:off x="4198385" y="320511"/>
            <a:ext cx="3794760" cy="3930978"/>
          </a:xfrm>
          <a:prstGeom prst="rect">
            <a:avLst/>
          </a:prstGeom>
        </p:spPr>
      </p:pic>
      <p:pic>
        <p:nvPicPr>
          <p:cNvPr id="5" name="Obrázek 5" descr="Obsah obrázku exteriér, medvěd, savci, budova&#10;&#10;Popis se vygeneroval automaticky.">
            <a:extLst>
              <a:ext uri="{FF2B5EF4-FFF2-40B4-BE49-F238E27FC236}">
                <a16:creationId xmlns:a16="http://schemas.microsoft.com/office/drawing/2014/main" id="{140835CF-0A0D-4B66-A81D-06ECE4F06E0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054" b="3"/>
          <a:stretch/>
        </p:blipFill>
        <p:spPr>
          <a:xfrm>
            <a:off x="8075142" y="320511"/>
            <a:ext cx="3794760" cy="3930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98928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C23344E-620F-41DD-BE1D-0FE3FE88C1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>
                <a:cs typeface="Calibri Light"/>
              </a:rPr>
              <a:t>Pamatujete si, jak jsme pletli minule?</a:t>
            </a:r>
          </a:p>
        </p:txBody>
      </p:sp>
      <p:pic>
        <p:nvPicPr>
          <p:cNvPr id="4" name="Grafický objekt 4" descr="Komentář, lajk">
            <a:extLst>
              <a:ext uri="{FF2B5EF4-FFF2-40B4-BE49-F238E27FC236}">
                <a16:creationId xmlns:a16="http://schemas.microsoft.com/office/drawing/2014/main" id="{37AD402E-1F12-4B79-864B-9BCA77AB93F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061883" y="2164044"/>
            <a:ext cx="3166781" cy="3166781"/>
          </a:xfrm>
        </p:spPr>
      </p:pic>
      <p:pic>
        <p:nvPicPr>
          <p:cNvPr id="5" name="Grafický objekt 5" descr="Komentář, dislajk">
            <a:extLst>
              <a:ext uri="{FF2B5EF4-FFF2-40B4-BE49-F238E27FC236}">
                <a16:creationId xmlns:a16="http://schemas.microsoft.com/office/drawing/2014/main" id="{A6942C38-01DF-4118-988F-7522A60B202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005918" y="2164977"/>
            <a:ext cx="3166782" cy="3166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078429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C2554CA6-288E-4202-BC52-2E5A8F0C0A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B10BB131-AC8E-4A8E-A5D1-36260F720C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9189" y="1119031"/>
            <a:ext cx="4619938" cy="461993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8AB480A8-41D5-4804-8988-7F8690E87F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1074" y="1396686"/>
            <a:ext cx="3240506" cy="4064628"/>
          </a:xfrm>
        </p:spPr>
        <p:txBody>
          <a:bodyPr>
            <a:normAutofit/>
          </a:bodyPr>
          <a:lstStyle/>
          <a:p>
            <a:pPr algn="ctr"/>
            <a:r>
              <a:rPr lang="cs-CZ" dirty="0">
                <a:solidFill>
                  <a:srgbClr val="FFFFFF"/>
                </a:solidFill>
                <a:cs typeface="Calibri Light"/>
              </a:rPr>
              <a:t>KOŠÍK S OZDOBNÝM DNEM</a:t>
            </a:r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5B7778FC-632E-4DCA-A7CB-0D7731CCF9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9809111">
            <a:off x="8683720" y="941148"/>
            <a:ext cx="2987899" cy="2987899"/>
          </a:xfrm>
          <a:prstGeom prst="arc">
            <a:avLst>
              <a:gd name="adj1" fmla="val 15817365"/>
              <a:gd name="adj2" fmla="val 1781380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FA23A907-97FB-4A8F-880A-DD77401C42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0048" y="4780992"/>
            <a:ext cx="546100" cy="5461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6DD63E1-6DF7-465C-AEA2-62A80877F1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70153" y="1526033"/>
            <a:ext cx="5536397" cy="3935281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buNone/>
            </a:pPr>
            <a:endParaRPr lang="cs-CZ" dirty="0">
              <a:cs typeface="Calibri"/>
            </a:endParaRPr>
          </a:p>
          <a:p>
            <a:pPr marL="0" indent="0">
              <a:buNone/>
            </a:pPr>
            <a:endParaRPr lang="cs-CZ" b="1" dirty="0">
              <a:cs typeface="Calibri"/>
            </a:endParaRPr>
          </a:p>
          <a:p>
            <a:pPr marL="0" indent="0" algn="ctr">
              <a:buNone/>
            </a:pPr>
            <a:r>
              <a:rPr lang="cs-CZ" b="1" dirty="0">
                <a:cs typeface="Calibri"/>
              </a:rPr>
              <a:t>Co budete potřebovat?</a:t>
            </a:r>
            <a:endParaRPr lang="cs-CZ" dirty="0">
              <a:cs typeface="Calibri"/>
            </a:endParaRPr>
          </a:p>
          <a:p>
            <a:pPr marL="0" indent="0" algn="ctr">
              <a:buNone/>
            </a:pPr>
            <a:endParaRPr lang="cs-CZ" dirty="0">
              <a:cs typeface="Calibri"/>
            </a:endParaRPr>
          </a:p>
          <a:p>
            <a:pPr marL="0" indent="0" algn="ctr">
              <a:buNone/>
            </a:pPr>
            <a:r>
              <a:rPr lang="cs-CZ" dirty="0">
                <a:cs typeface="Calibri"/>
              </a:rPr>
              <a:t>lavor, teplou vodu, osnovy, opletky, dno, šídlo, lepidlo, štětec, papírové ubrousky, pečící papír, žehlička, nůžky, kleště, metr</a:t>
            </a:r>
          </a:p>
          <a:p>
            <a:pPr marL="0" indent="0">
              <a:buNone/>
            </a:pPr>
            <a:endParaRPr lang="cs-CZ" dirty="0">
              <a:cs typeface="Calibri"/>
            </a:endParaRPr>
          </a:p>
          <a:p>
            <a:pPr marL="0" indent="0">
              <a:buNone/>
            </a:pPr>
            <a:endParaRPr lang="cs-CZ" dirty="0">
              <a:cs typeface="Calibri"/>
            </a:endParaRPr>
          </a:p>
          <a:p>
            <a:pPr marL="0" indent="0">
              <a:buNone/>
            </a:pPr>
            <a:endParaRPr lang="cs-CZ" dirty="0">
              <a:ea typeface="+mn-lt"/>
              <a:cs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62809165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5F826E7-33D2-48B4-AADC-38E7E99EDF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>
                <a:cs typeface="Calibri Light"/>
              </a:rPr>
              <a:t>KOŠÍK S OZDOBNÝM DNEM</a:t>
            </a:r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61DACCD-B26A-414F-A7D3-E60D92BB8D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cs-CZ">
                <a:ea typeface="+mn-lt"/>
                <a:cs typeface="+mn-lt"/>
              </a:rPr>
              <a:t>DNO: dle výběru</a:t>
            </a:r>
          </a:p>
          <a:p>
            <a:endParaRPr lang="cs-CZ">
              <a:ea typeface="+mn-lt"/>
              <a:cs typeface="+mn-lt"/>
            </a:endParaRPr>
          </a:p>
          <a:p>
            <a:r>
              <a:rPr lang="cs-CZ">
                <a:ea typeface="+mn-lt"/>
                <a:cs typeface="+mn-lt"/>
              </a:rPr>
              <a:t>DÉLKA OSNOV: 45cm</a:t>
            </a:r>
            <a:endParaRPr lang="en-US">
              <a:ea typeface="+mn-lt"/>
              <a:cs typeface="+mn-lt"/>
            </a:endParaRPr>
          </a:p>
          <a:p>
            <a:endParaRPr lang="cs-CZ">
              <a:ea typeface="+mn-lt"/>
              <a:cs typeface="+mn-lt"/>
            </a:endParaRPr>
          </a:p>
          <a:p>
            <a:r>
              <a:rPr lang="cs-CZ">
                <a:ea typeface="+mn-lt"/>
                <a:cs typeface="+mn-lt"/>
              </a:rPr>
              <a:t>POČET OSNOV: podle otvorů v dýnku</a:t>
            </a:r>
            <a:endParaRPr lang="en-US">
              <a:ea typeface="+mn-lt"/>
              <a:cs typeface="+mn-lt"/>
            </a:endParaRPr>
          </a:p>
          <a:p>
            <a:endParaRPr lang="cs-CZ">
              <a:ea typeface="+mn-lt"/>
              <a:cs typeface="+mn-lt"/>
            </a:endParaRPr>
          </a:p>
          <a:p>
            <a:r>
              <a:rPr lang="cs-CZ">
                <a:ea typeface="+mn-lt"/>
                <a:cs typeface="+mn-lt"/>
              </a:rPr>
              <a:t>OPLETKY: 3ks</a:t>
            </a:r>
            <a:endParaRPr lang="en-US">
              <a:ea typeface="+mn-lt"/>
              <a:cs typeface="+mn-lt"/>
            </a:endParaRPr>
          </a:p>
          <a:p>
            <a:endParaRPr lang="cs-CZ">
              <a:cs typeface="Calibri"/>
            </a:endParaRPr>
          </a:p>
        </p:txBody>
      </p:sp>
      <p:pic>
        <p:nvPicPr>
          <p:cNvPr id="4" name="Obrázek 4" descr="Ležící kočka">
            <a:extLst>
              <a:ext uri="{FF2B5EF4-FFF2-40B4-BE49-F238E27FC236}">
                <a16:creationId xmlns:a16="http://schemas.microsoft.com/office/drawing/2014/main" id="{F6CEF101-AED4-4EC3-8CCD-6062E39466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86312" y="4002540"/>
            <a:ext cx="2619375" cy="2619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841067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F62A8C6-6DF6-4E8E-ADFB-9359013BD6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>
                <a:cs typeface="Calibri Light"/>
              </a:rPr>
              <a:t>DNEŠNÍ POSTUP</a:t>
            </a:r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B0F13CA-53F1-45EC-8B6F-8707D08348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6"/>
            <a:ext cx="10515600" cy="4586661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cs-CZ">
                <a:cs typeface="Calibri" panose="020F0502020204030204"/>
              </a:rPr>
              <a:t>1. vyberte si jedno dýnko a jeden z papírových ubrousků, který se vám nejvíce líbí</a:t>
            </a:r>
          </a:p>
          <a:p>
            <a:pPr marL="0" indent="0">
              <a:buNone/>
            </a:pPr>
            <a:endParaRPr lang="cs-CZ">
              <a:cs typeface="Calibri" panose="020F0502020204030204"/>
            </a:endParaRPr>
          </a:p>
          <a:p>
            <a:pPr marL="0" indent="0">
              <a:buNone/>
            </a:pPr>
            <a:r>
              <a:rPr lang="cs-CZ">
                <a:cs typeface="Calibri" panose="020F0502020204030204"/>
              </a:rPr>
              <a:t>2. rozložte ubrousek a sundejte z něj přebytečné bílé vrstvy, abyste získali pouze vrstvu s potiskem</a:t>
            </a:r>
          </a:p>
          <a:p>
            <a:pPr marL="0" indent="0">
              <a:buNone/>
            </a:pPr>
            <a:endParaRPr lang="cs-CZ">
              <a:cs typeface="Calibri" panose="020F0502020204030204"/>
            </a:endParaRPr>
          </a:p>
          <a:p>
            <a:pPr marL="0" indent="0">
              <a:buNone/>
            </a:pPr>
            <a:r>
              <a:rPr lang="cs-CZ">
                <a:cs typeface="Calibri" panose="020F0502020204030204"/>
              </a:rPr>
              <a:t>3. potřete dýnko vrstvou lepidla (Herkules)</a:t>
            </a:r>
          </a:p>
          <a:p>
            <a:pPr marL="0" indent="0">
              <a:buNone/>
            </a:pPr>
            <a:endParaRPr lang="cs-CZ">
              <a:cs typeface="Calibri" panose="020F0502020204030204"/>
            </a:endParaRPr>
          </a:p>
          <a:p>
            <a:pPr marL="0" indent="0">
              <a:buNone/>
            </a:pPr>
            <a:r>
              <a:rPr lang="cs-CZ">
                <a:cs typeface="Calibri" panose="020F0502020204030204"/>
              </a:rPr>
              <a:t>4. nechte lehce uschnout tak, aby dýnko bylo trochu "lepkavé"</a:t>
            </a:r>
            <a:endParaRPr lang="cs-CZ"/>
          </a:p>
          <a:p>
            <a:pPr marL="0" indent="0">
              <a:buNone/>
            </a:pPr>
            <a:endParaRPr lang="cs-CZ">
              <a:cs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60622610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A79A2C7-6D4F-46B9-9CF4-87273F896C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>
                <a:cs typeface="Calibri Light"/>
              </a:rPr>
              <a:t>DNEŠNÍ POSTUP</a:t>
            </a:r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1D3617B-C23D-41B4-8EB6-88E0E969C47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>
              <a:buNone/>
            </a:pPr>
            <a:r>
              <a:rPr lang="cs-CZ">
                <a:ea typeface="+mn-lt"/>
                <a:cs typeface="+mn-lt"/>
              </a:rPr>
              <a:t>5. přiložte ubrousek a přes pečící papír zažehlete žehličkou (ŽEHLIČKOU MANIPULUJE POUZE DOSPĚLÁ OSOBA)</a:t>
            </a:r>
          </a:p>
          <a:p>
            <a:pPr marL="0" indent="0">
              <a:buNone/>
            </a:pPr>
            <a:endParaRPr lang="cs-CZ">
              <a:ea typeface="+mn-lt"/>
              <a:cs typeface="+mn-lt"/>
            </a:endParaRPr>
          </a:p>
          <a:p>
            <a:pPr marL="0" indent="0">
              <a:buNone/>
            </a:pPr>
            <a:r>
              <a:rPr lang="cs-CZ">
                <a:ea typeface="+mn-lt"/>
                <a:cs typeface="+mn-lt"/>
              </a:rPr>
              <a:t>6. odstřihněte přebytečný ubrousek</a:t>
            </a:r>
            <a:endParaRPr lang="en-US">
              <a:ea typeface="+mn-lt"/>
              <a:cs typeface="+mn-lt"/>
            </a:endParaRPr>
          </a:p>
          <a:p>
            <a:endParaRPr lang="cs-CZ">
              <a:ea typeface="+mn-lt"/>
              <a:cs typeface="+mn-lt"/>
            </a:endParaRPr>
          </a:p>
          <a:p>
            <a:pPr marL="0" indent="0">
              <a:buNone/>
            </a:pPr>
            <a:r>
              <a:rPr lang="cs-CZ">
                <a:ea typeface="+mn-lt"/>
                <a:cs typeface="+mn-lt"/>
              </a:rPr>
              <a:t>7. pleťte jako při minulé hodině (viz 2. lekce - technika pletení)</a:t>
            </a:r>
            <a:endParaRPr lang="en-US">
              <a:ea typeface="+mn-lt"/>
              <a:cs typeface="+mn-lt"/>
            </a:endParaRPr>
          </a:p>
          <a:p>
            <a:endParaRPr lang="cs-CZ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3804635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AB1FB49-A51C-4596-BE70-9876570855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65947"/>
            <a:ext cx="10515600" cy="1325563"/>
          </a:xfrm>
        </p:spPr>
        <p:txBody>
          <a:bodyPr>
            <a:normAutofit fontScale="90000"/>
          </a:bodyPr>
          <a:lstStyle/>
          <a:p>
            <a:pPr algn="ctr">
              <a:spcBef>
                <a:spcPts val="1000"/>
              </a:spcBef>
            </a:pPr>
            <a:endParaRPr lang="cs-CZ">
              <a:ea typeface="+mj-lt"/>
              <a:cs typeface="+mj-lt"/>
            </a:endParaRPr>
          </a:p>
          <a:p>
            <a:pPr marL="228600" indent="-228600" algn="ctr">
              <a:spcBef>
                <a:spcPts val="1000"/>
              </a:spcBef>
            </a:pPr>
            <a:r>
              <a:rPr lang="cs-CZ">
                <a:solidFill>
                  <a:srgbClr val="FF0000"/>
                </a:solidFill>
                <a:latin typeface="Calibri"/>
                <a:cs typeface="Calibri"/>
              </a:rPr>
              <a:t>NEZAPOMEŇTE, ŽE PEGIK MUSÍ BÝT VŽDY VLHKÝ NEBO SE VÁM BUDE LÁMAT</a:t>
            </a:r>
            <a:endParaRPr lang="cs-CZ">
              <a:latin typeface="Calibri"/>
              <a:cs typeface="Calibri"/>
            </a:endParaRPr>
          </a:p>
          <a:p>
            <a:pPr algn="ctr"/>
            <a:endParaRPr lang="cs-CZ">
              <a:cs typeface="Calibri Light"/>
            </a:endParaRPr>
          </a:p>
        </p:txBody>
      </p:sp>
      <p:pic>
        <p:nvPicPr>
          <p:cNvPr id="9" name="Obrázek 9" descr="To se nepovedlo">
            <a:extLst>
              <a:ext uri="{FF2B5EF4-FFF2-40B4-BE49-F238E27FC236}">
                <a16:creationId xmlns:a16="http://schemas.microsoft.com/office/drawing/2014/main" id="{D625505B-75E7-41A5-B07C-615C68A9E61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25353" y="280346"/>
            <a:ext cx="2619375" cy="2619375"/>
          </a:xfrm>
        </p:spPr>
      </p:pic>
      <p:sp>
        <p:nvSpPr>
          <p:cNvPr id="10" name="TextovéPole 9">
            <a:extLst>
              <a:ext uri="{FF2B5EF4-FFF2-40B4-BE49-F238E27FC236}">
                <a16:creationId xmlns:a16="http://schemas.microsoft.com/office/drawing/2014/main" id="{46BD1B08-6FFD-4758-B07A-9FFAC7981ADC}"/>
              </a:ext>
            </a:extLst>
          </p:cNvPr>
          <p:cNvSpPr txBox="1"/>
          <p:nvPr/>
        </p:nvSpPr>
        <p:spPr>
          <a:xfrm>
            <a:off x="4734838" y="4734839"/>
            <a:ext cx="2743199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cs-CZ">
                <a:cs typeface="Calibri"/>
              </a:rPr>
              <a:t>CHCETE NĚJAKOU HUDBU?</a:t>
            </a:r>
          </a:p>
          <a:p>
            <a:pPr algn="ctr"/>
            <a:r>
              <a:rPr lang="cs-CZ">
                <a:cs typeface="Calibri"/>
              </a:rPr>
              <a:t>JAKOU DNES?</a:t>
            </a:r>
          </a:p>
        </p:txBody>
      </p:sp>
    </p:spTree>
    <p:extLst>
      <p:ext uri="{BB962C8B-B14F-4D97-AF65-F5344CB8AC3E}">
        <p14:creationId xmlns:p14="http://schemas.microsoft.com/office/powerpoint/2010/main" val="204839040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77A8A54-1BC3-40F2-B0F8-ABD99BF7A6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929EA04-7517-40EC-B1DC-F42CC8BC449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0" indent="0" algn="ctr">
              <a:buNone/>
            </a:pPr>
            <a:r>
              <a:rPr lang="cs-CZ">
                <a:cs typeface="Calibri" panose="020F0502020204030204"/>
              </a:rPr>
              <a:t>Budete dnešní výrobek někomu darovat?</a:t>
            </a:r>
            <a:endParaRPr lang="cs-CZ"/>
          </a:p>
          <a:p>
            <a:pPr marL="0" indent="0" algn="ctr">
              <a:buNone/>
            </a:pPr>
            <a:r>
              <a:rPr lang="cs-CZ">
                <a:cs typeface="Calibri" panose="020F0502020204030204"/>
              </a:rPr>
              <a:t>Povedl se vám?</a:t>
            </a:r>
          </a:p>
          <a:p>
            <a:pPr marL="0" indent="0" algn="ctr">
              <a:buNone/>
            </a:pPr>
            <a:r>
              <a:rPr lang="cs-CZ">
                <a:cs typeface="Calibri" panose="020F0502020204030204"/>
              </a:rPr>
              <a:t>Pokud ano, pochvalte se. Pokud ne, tak se také pochvalte, protože jste do toho dali vše.</a:t>
            </a:r>
          </a:p>
          <a:p>
            <a:pPr marL="0" indent="0" algn="ctr">
              <a:buNone/>
            </a:pPr>
            <a:r>
              <a:rPr lang="cs-CZ">
                <a:cs typeface="Calibri" panose="020F0502020204030204"/>
              </a:rPr>
              <a:t>Děkuji vám za spolupráci.</a:t>
            </a:r>
          </a:p>
          <a:p>
            <a:pPr marL="0" indent="0" algn="ctr">
              <a:buNone/>
            </a:pPr>
            <a:r>
              <a:rPr lang="cs-CZ">
                <a:cs typeface="Calibri" panose="020F0502020204030204"/>
              </a:rPr>
              <a:t>Mějte se krásně!</a:t>
            </a:r>
          </a:p>
          <a:p>
            <a:pPr marL="0" indent="0" algn="ctr">
              <a:buNone/>
            </a:pPr>
            <a:r>
              <a:rPr lang="cs-CZ">
                <a:cs typeface="Calibri" panose="020F0502020204030204"/>
              </a:rPr>
              <a:t>NA SHLEDANOU!</a:t>
            </a:r>
          </a:p>
        </p:txBody>
      </p:sp>
      <p:pic>
        <p:nvPicPr>
          <p:cNvPr id="4" name="Obrázek 4" descr="Červenající se kočka">
            <a:extLst>
              <a:ext uri="{FF2B5EF4-FFF2-40B4-BE49-F238E27FC236}">
                <a16:creationId xmlns:a16="http://schemas.microsoft.com/office/drawing/2014/main" id="{35C2BD84-8211-4517-AF8C-59EEDD581F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99841" y="4001900"/>
            <a:ext cx="2619375" cy="2619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59477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4AC6B390-BC59-4F1D-A0EE-D71A92F0A0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B6C60D79-16F1-4C4B-B7E3-7634E7069C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519137" y="5486400"/>
            <a:ext cx="2672863" cy="1371600"/>
          </a:xfrm>
          <a:custGeom>
            <a:avLst/>
            <a:gdLst>
              <a:gd name="connsiteX0" fmla="*/ 1721734 w 2672863"/>
              <a:gd name="connsiteY0" fmla="*/ 0 h 1371600"/>
              <a:gd name="connsiteX1" fmla="*/ 2564444 w 2672863"/>
              <a:gd name="connsiteY1" fmla="*/ 213382 h 1371600"/>
              <a:gd name="connsiteX2" fmla="*/ 2672863 w 2672863"/>
              <a:gd name="connsiteY2" fmla="*/ 279248 h 1371600"/>
              <a:gd name="connsiteX3" fmla="*/ 2672863 w 2672863"/>
              <a:gd name="connsiteY3" fmla="*/ 1371600 h 1371600"/>
              <a:gd name="connsiteX4" fmla="*/ 0 w 2672863"/>
              <a:gd name="connsiteY4" fmla="*/ 1371600 h 1371600"/>
              <a:gd name="connsiteX5" fmla="*/ 33268 w 2672863"/>
              <a:gd name="connsiteY5" fmla="*/ 1242216 h 1371600"/>
              <a:gd name="connsiteX6" fmla="*/ 1721734 w 2672863"/>
              <a:gd name="connsiteY6" fmla="*/ 0 h 137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672863" h="1371600">
                <a:moveTo>
                  <a:pt x="1721734" y="0"/>
                </a:moveTo>
                <a:cubicBezTo>
                  <a:pt x="2026863" y="0"/>
                  <a:pt x="2313937" y="77299"/>
                  <a:pt x="2564444" y="213382"/>
                </a:cubicBezTo>
                <a:lnTo>
                  <a:pt x="2672863" y="279248"/>
                </a:lnTo>
                <a:lnTo>
                  <a:pt x="2672863" y="1371600"/>
                </a:lnTo>
                <a:lnTo>
                  <a:pt x="0" y="1371600"/>
                </a:lnTo>
                <a:lnTo>
                  <a:pt x="33268" y="1242216"/>
                </a:lnTo>
                <a:cubicBezTo>
                  <a:pt x="257110" y="522539"/>
                  <a:pt x="928399" y="0"/>
                  <a:pt x="172173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" name="Grafický objekt 4">
            <a:extLst>
              <a:ext uri="{FF2B5EF4-FFF2-40B4-BE49-F238E27FC236}">
                <a16:creationId xmlns:a16="http://schemas.microsoft.com/office/drawing/2014/main" id="{9EC22680-7DFC-4B0A-8BE6-E019F6AFE0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541053" y="953955"/>
            <a:ext cx="4777381" cy="4777381"/>
          </a:xfrm>
          <a:custGeom>
            <a:avLst/>
            <a:gdLst/>
            <a:ahLst/>
            <a:cxnLst/>
            <a:rect l="l" t="t" r="r" b="b"/>
            <a:pathLst>
              <a:path w="4777381" h="5643794">
                <a:moveTo>
                  <a:pt x="143704" y="0"/>
                </a:moveTo>
                <a:lnTo>
                  <a:pt x="4633677" y="0"/>
                </a:lnTo>
                <a:cubicBezTo>
                  <a:pt x="4713043" y="0"/>
                  <a:pt x="4777381" y="64338"/>
                  <a:pt x="4777381" y="143704"/>
                </a:cubicBezTo>
                <a:lnTo>
                  <a:pt x="4777381" y="5500090"/>
                </a:lnTo>
                <a:cubicBezTo>
                  <a:pt x="4777381" y="5579456"/>
                  <a:pt x="4713043" y="5643794"/>
                  <a:pt x="4633677" y="5643794"/>
                </a:cubicBezTo>
                <a:lnTo>
                  <a:pt x="143704" y="5643794"/>
                </a:lnTo>
                <a:cubicBezTo>
                  <a:pt x="64338" y="5643794"/>
                  <a:pt x="0" y="5579456"/>
                  <a:pt x="0" y="5500090"/>
                </a:cubicBezTo>
                <a:lnTo>
                  <a:pt x="0" y="143704"/>
                </a:lnTo>
                <a:cubicBezTo>
                  <a:pt x="0" y="64338"/>
                  <a:pt x="64338" y="0"/>
                  <a:pt x="143704" y="0"/>
                </a:cubicBezTo>
                <a:close/>
              </a:path>
            </a:pathLst>
          </a:custGeom>
        </p:spPr>
      </p:pic>
      <p:sp>
        <p:nvSpPr>
          <p:cNvPr id="14" name="Arc 13">
            <a:extLst>
              <a:ext uri="{FF2B5EF4-FFF2-40B4-BE49-F238E27FC236}">
                <a16:creationId xmlns:a16="http://schemas.microsoft.com/office/drawing/2014/main" id="{426B127E-6498-4C77-9C9D-4553A5113B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02050" y="650160"/>
            <a:ext cx="2987899" cy="2987899"/>
          </a:xfrm>
          <a:prstGeom prst="arc">
            <a:avLst>
              <a:gd name="adj1" fmla="val 14441841"/>
              <a:gd name="adj2" fmla="val 0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FD91A0A8-C63C-459C-932D-D3E3027790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479493"/>
            <a:ext cx="5257800" cy="1325563"/>
          </a:xfrm>
        </p:spPr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3125105-52AF-454B-BEC5-BF0EC0F641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984443"/>
            <a:ext cx="5257800" cy="4192520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buNone/>
            </a:pPr>
            <a:endParaRPr lang="cs-CZ" dirty="0">
              <a:cs typeface="Calibri" panose="020F0502020204030204"/>
            </a:endParaRPr>
          </a:p>
          <a:p>
            <a:pPr marL="0" indent="0">
              <a:buNone/>
            </a:pPr>
            <a:endParaRPr lang="cs-CZ" dirty="0">
              <a:cs typeface="Calibri" panose="020F0502020204030204"/>
            </a:endParaRPr>
          </a:p>
          <a:p>
            <a:pPr marL="0" indent="0" algn="ctr">
              <a:buNone/>
            </a:pPr>
            <a:r>
              <a:rPr lang="cs-CZ" sz="4000" dirty="0">
                <a:cs typeface="Calibri" panose="020F0502020204030204"/>
              </a:rPr>
              <a:t>Ví někdo z vás, co to je </a:t>
            </a:r>
            <a:r>
              <a:rPr lang="cs-CZ" sz="4000" dirty="0" err="1">
                <a:cs typeface="Calibri" panose="020F0502020204030204"/>
              </a:rPr>
              <a:t>pedik</a:t>
            </a:r>
            <a:r>
              <a:rPr lang="cs-CZ" sz="4000" dirty="0">
                <a:cs typeface="Calibri" panose="020F0502020204030204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9696352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ACC6C25-FBAC-42DD-9E73-7273612ECB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CO TO JE PEDIK?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9A64707-AAF3-4227-8331-3E02DA9119F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úzký dřevěný proutek různých velikostí -&gt; 1 – 8mm</a:t>
            </a:r>
          </a:p>
          <a:p>
            <a:pPr lvl="0"/>
            <a:endParaRPr lang="cs-CZ"/>
          </a:p>
          <a:p>
            <a:pPr lvl="0"/>
            <a:r>
              <a:rPr lang="cs-CZ"/>
              <a:t>dělí se na: </a:t>
            </a:r>
            <a:r>
              <a:rPr lang="cs-CZ" b="1"/>
              <a:t>osnovy</a:t>
            </a:r>
            <a:r>
              <a:rPr lang="cs-CZ"/>
              <a:t> </a:t>
            </a:r>
          </a:p>
          <a:p>
            <a:pPr marL="0" indent="0">
              <a:buNone/>
            </a:pPr>
            <a:r>
              <a:rPr lang="cs-CZ" b="1"/>
              <a:t>	           opletky</a:t>
            </a:r>
            <a:r>
              <a:rPr lang="cs-CZ"/>
              <a:t>   </a:t>
            </a:r>
          </a:p>
          <a:p>
            <a:pPr marL="0" indent="0">
              <a:buNone/>
            </a:pPr>
            <a:endParaRPr lang="cs-CZ"/>
          </a:p>
          <a:p>
            <a:pPr lvl="0"/>
            <a:r>
              <a:rPr lang="cs-CZ"/>
              <a:t>po namočení pružné, snadno ohybatelné </a:t>
            </a:r>
          </a:p>
          <a:p>
            <a:pPr lvl="0"/>
            <a:endParaRPr lang="cs-CZ"/>
          </a:p>
          <a:p>
            <a:pPr lvl="0"/>
            <a:r>
              <a:rPr lang="cs-CZ"/>
              <a:t>přírodní x barevné</a:t>
            </a:r>
          </a:p>
        </p:txBody>
      </p:sp>
      <p:pic>
        <p:nvPicPr>
          <p:cNvPr id="4" name="Obrázek 3" descr="Obsah obrázku drát, jídlo&#10;&#10;Popis byl vytvořen automaticky">
            <a:extLst>
              <a:ext uri="{FF2B5EF4-FFF2-40B4-BE49-F238E27FC236}">
                <a16:creationId xmlns:a16="http://schemas.microsoft.com/office/drawing/2014/main" id="{D17F6150-9B82-4E61-B0CA-22FE3F1D11F2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7224" y="1254918"/>
            <a:ext cx="2426576" cy="2746376"/>
          </a:xfrm>
          <a:prstGeom prst="rect">
            <a:avLst/>
          </a:prstGeom>
        </p:spPr>
      </p:pic>
      <p:pic>
        <p:nvPicPr>
          <p:cNvPr id="5" name="Obrázek 4" descr="Obsah obrázku kabel, konektor&#10;&#10;Popis byl vytvořen automaticky">
            <a:extLst>
              <a:ext uri="{FF2B5EF4-FFF2-40B4-BE49-F238E27FC236}">
                <a16:creationId xmlns:a16="http://schemas.microsoft.com/office/drawing/2014/main" id="{8C70F7A2-8190-4969-86CB-333AF30A3FE4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0450" y="3466733"/>
            <a:ext cx="2341831" cy="2520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7488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4AC6B390-BC59-4F1D-A0EE-D71A92F0A0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B6C60D79-16F1-4C4B-B7E3-7634E7069C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519137" y="5486400"/>
            <a:ext cx="2672863" cy="1371600"/>
          </a:xfrm>
          <a:custGeom>
            <a:avLst/>
            <a:gdLst>
              <a:gd name="connsiteX0" fmla="*/ 1721734 w 2672863"/>
              <a:gd name="connsiteY0" fmla="*/ 0 h 1371600"/>
              <a:gd name="connsiteX1" fmla="*/ 2564444 w 2672863"/>
              <a:gd name="connsiteY1" fmla="*/ 213382 h 1371600"/>
              <a:gd name="connsiteX2" fmla="*/ 2672863 w 2672863"/>
              <a:gd name="connsiteY2" fmla="*/ 279248 h 1371600"/>
              <a:gd name="connsiteX3" fmla="*/ 2672863 w 2672863"/>
              <a:gd name="connsiteY3" fmla="*/ 1371600 h 1371600"/>
              <a:gd name="connsiteX4" fmla="*/ 0 w 2672863"/>
              <a:gd name="connsiteY4" fmla="*/ 1371600 h 1371600"/>
              <a:gd name="connsiteX5" fmla="*/ 33268 w 2672863"/>
              <a:gd name="connsiteY5" fmla="*/ 1242216 h 1371600"/>
              <a:gd name="connsiteX6" fmla="*/ 1721734 w 2672863"/>
              <a:gd name="connsiteY6" fmla="*/ 0 h 137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672863" h="1371600">
                <a:moveTo>
                  <a:pt x="1721734" y="0"/>
                </a:moveTo>
                <a:cubicBezTo>
                  <a:pt x="2026863" y="0"/>
                  <a:pt x="2313937" y="77299"/>
                  <a:pt x="2564444" y="213382"/>
                </a:cubicBezTo>
                <a:lnTo>
                  <a:pt x="2672863" y="279248"/>
                </a:lnTo>
                <a:lnTo>
                  <a:pt x="2672863" y="1371600"/>
                </a:lnTo>
                <a:lnTo>
                  <a:pt x="0" y="1371600"/>
                </a:lnTo>
                <a:lnTo>
                  <a:pt x="33268" y="1242216"/>
                </a:lnTo>
                <a:cubicBezTo>
                  <a:pt x="257110" y="522539"/>
                  <a:pt x="928399" y="0"/>
                  <a:pt x="172173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" name="Grafický objekt 4">
            <a:extLst>
              <a:ext uri="{FF2B5EF4-FFF2-40B4-BE49-F238E27FC236}">
                <a16:creationId xmlns:a16="http://schemas.microsoft.com/office/drawing/2014/main" id="{FF8B38BB-6F36-4B38-823B-279D0296E9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541053" y="953955"/>
            <a:ext cx="4777381" cy="4777381"/>
          </a:xfrm>
          <a:custGeom>
            <a:avLst/>
            <a:gdLst/>
            <a:ahLst/>
            <a:cxnLst/>
            <a:rect l="l" t="t" r="r" b="b"/>
            <a:pathLst>
              <a:path w="4777381" h="5643794">
                <a:moveTo>
                  <a:pt x="143704" y="0"/>
                </a:moveTo>
                <a:lnTo>
                  <a:pt x="4633677" y="0"/>
                </a:lnTo>
                <a:cubicBezTo>
                  <a:pt x="4713043" y="0"/>
                  <a:pt x="4777381" y="64338"/>
                  <a:pt x="4777381" y="143704"/>
                </a:cubicBezTo>
                <a:lnTo>
                  <a:pt x="4777381" y="5500090"/>
                </a:lnTo>
                <a:cubicBezTo>
                  <a:pt x="4777381" y="5579456"/>
                  <a:pt x="4713043" y="5643794"/>
                  <a:pt x="4633677" y="5643794"/>
                </a:cubicBezTo>
                <a:lnTo>
                  <a:pt x="143704" y="5643794"/>
                </a:lnTo>
                <a:cubicBezTo>
                  <a:pt x="64338" y="5643794"/>
                  <a:pt x="0" y="5579456"/>
                  <a:pt x="0" y="5500090"/>
                </a:cubicBezTo>
                <a:lnTo>
                  <a:pt x="0" y="143704"/>
                </a:lnTo>
                <a:cubicBezTo>
                  <a:pt x="0" y="64338"/>
                  <a:pt x="64338" y="0"/>
                  <a:pt x="143704" y="0"/>
                </a:cubicBezTo>
                <a:close/>
              </a:path>
            </a:pathLst>
          </a:custGeom>
        </p:spPr>
      </p:pic>
      <p:sp>
        <p:nvSpPr>
          <p:cNvPr id="7" name="Arc 13">
            <a:extLst>
              <a:ext uri="{FF2B5EF4-FFF2-40B4-BE49-F238E27FC236}">
                <a16:creationId xmlns:a16="http://schemas.microsoft.com/office/drawing/2014/main" id="{426B127E-6498-4C77-9C9D-4553A5113B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02050" y="650160"/>
            <a:ext cx="2987899" cy="2987899"/>
          </a:xfrm>
          <a:prstGeom prst="arc">
            <a:avLst>
              <a:gd name="adj1" fmla="val 14441841"/>
              <a:gd name="adj2" fmla="val 0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7D5B0415-7604-4644-A959-6F5F2EEC23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479493"/>
            <a:ext cx="5257800" cy="1325563"/>
          </a:xfrm>
        </p:spPr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E2C7AFE-ECE7-4BBC-8F1B-1A3595E5D8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984443"/>
            <a:ext cx="5257800" cy="4192520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buNone/>
            </a:pPr>
            <a:endParaRPr lang="cs-CZ" dirty="0">
              <a:cs typeface="Calibri" panose="020F0502020204030204"/>
            </a:endParaRPr>
          </a:p>
          <a:p>
            <a:pPr marL="0" indent="0">
              <a:buNone/>
            </a:pPr>
            <a:endParaRPr lang="cs-CZ" dirty="0">
              <a:cs typeface="Calibri" panose="020F0502020204030204"/>
            </a:endParaRPr>
          </a:p>
          <a:p>
            <a:pPr marL="0" indent="0" algn="ctr">
              <a:buNone/>
            </a:pPr>
            <a:r>
              <a:rPr lang="cs-CZ" sz="4000" dirty="0">
                <a:cs typeface="Calibri" panose="020F0502020204030204"/>
              </a:rPr>
              <a:t>Ví někdo z vás, co to jsou </a:t>
            </a:r>
            <a:r>
              <a:rPr lang="cs-CZ" sz="4000" dirty="0" err="1">
                <a:cs typeface="Calibri" panose="020F0502020204030204"/>
              </a:rPr>
              <a:t>šény</a:t>
            </a:r>
            <a:r>
              <a:rPr lang="cs-CZ" sz="4000" dirty="0">
                <a:cs typeface="Calibri" panose="020F0502020204030204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00580468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202FE6E-AEC1-470C-BEE0-C92AA76085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CO TO JSOU ŠÉNY?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CDEC506-3850-46D1-8031-0CD3549756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široké dřevěné proutky různých velikostí -&gt; 4 – 10mm  </a:t>
            </a:r>
          </a:p>
          <a:p>
            <a:pPr lvl="0"/>
            <a:r>
              <a:rPr lang="cs-CZ"/>
              <a:t>po namočení pružné, snadno ohybatelné</a:t>
            </a:r>
          </a:p>
          <a:p>
            <a:pPr lvl="0"/>
            <a:endParaRPr lang="cs-CZ"/>
          </a:p>
          <a:p>
            <a:pPr lvl="0"/>
            <a:r>
              <a:rPr lang="cs-CZ"/>
              <a:t>přírodní x barevné</a:t>
            </a:r>
          </a:p>
          <a:p>
            <a:pPr lvl="0"/>
            <a:endParaRPr lang="cs-CZ"/>
          </a:p>
          <a:p>
            <a:pPr lvl="0"/>
            <a:r>
              <a:rPr lang="cs-CZ"/>
              <a:t>vhodné zejména k oplétání</a:t>
            </a:r>
          </a:p>
          <a:p>
            <a:pPr lvl="0"/>
            <a:endParaRPr lang="cs-CZ"/>
          </a:p>
          <a:p>
            <a:r>
              <a:rPr lang="cs-CZ"/>
              <a:t>dekorativní prvek</a:t>
            </a:r>
          </a:p>
        </p:txBody>
      </p:sp>
      <p:pic>
        <p:nvPicPr>
          <p:cNvPr id="4" name="Obrázek 3" descr="Obsah obrázku kontejner, koš, stůl, vsedě&#10;&#10;Popis byl vytvořen automaticky">
            <a:extLst>
              <a:ext uri="{FF2B5EF4-FFF2-40B4-BE49-F238E27FC236}">
                <a16:creationId xmlns:a16="http://schemas.microsoft.com/office/drawing/2014/main" id="{3F224A52-FEF9-4916-BA53-DB1FD8B33A2F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5073" y="2590800"/>
            <a:ext cx="3281289" cy="3586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749801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2EB492CD-616E-47F8-933B-5E2D952A05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59383CF9-23B5-4335-9B21-1791C4CF1C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3967198" flipH="1">
            <a:off x="8631348" y="490493"/>
            <a:ext cx="2987899" cy="2987899"/>
          </a:xfrm>
          <a:prstGeom prst="arc">
            <a:avLst>
              <a:gd name="adj1" fmla="val 14441841"/>
              <a:gd name="adj2" fmla="val 0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7D5B0415-7604-4644-A959-6F5F2EEC23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94962" y="479493"/>
            <a:ext cx="5458838" cy="1325563"/>
          </a:xfrm>
        </p:spPr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0007FE00-9498-4706-B255-6437B0252C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5486400"/>
            <a:ext cx="2672863" cy="1371600"/>
          </a:xfrm>
          <a:custGeom>
            <a:avLst/>
            <a:gdLst>
              <a:gd name="connsiteX0" fmla="*/ 1721734 w 2672863"/>
              <a:gd name="connsiteY0" fmla="*/ 0 h 1371600"/>
              <a:gd name="connsiteX1" fmla="*/ 2564444 w 2672863"/>
              <a:gd name="connsiteY1" fmla="*/ 213382 h 1371600"/>
              <a:gd name="connsiteX2" fmla="*/ 2672863 w 2672863"/>
              <a:gd name="connsiteY2" fmla="*/ 279248 h 1371600"/>
              <a:gd name="connsiteX3" fmla="*/ 2672863 w 2672863"/>
              <a:gd name="connsiteY3" fmla="*/ 1371600 h 1371600"/>
              <a:gd name="connsiteX4" fmla="*/ 0 w 2672863"/>
              <a:gd name="connsiteY4" fmla="*/ 1371600 h 1371600"/>
              <a:gd name="connsiteX5" fmla="*/ 33268 w 2672863"/>
              <a:gd name="connsiteY5" fmla="*/ 1242216 h 1371600"/>
              <a:gd name="connsiteX6" fmla="*/ 1721734 w 2672863"/>
              <a:gd name="connsiteY6" fmla="*/ 0 h 137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672863" h="1371600">
                <a:moveTo>
                  <a:pt x="1721734" y="0"/>
                </a:moveTo>
                <a:cubicBezTo>
                  <a:pt x="2026863" y="0"/>
                  <a:pt x="2313937" y="77299"/>
                  <a:pt x="2564444" y="213382"/>
                </a:cubicBezTo>
                <a:lnTo>
                  <a:pt x="2672863" y="279248"/>
                </a:lnTo>
                <a:lnTo>
                  <a:pt x="2672863" y="1371600"/>
                </a:lnTo>
                <a:lnTo>
                  <a:pt x="0" y="1371600"/>
                </a:lnTo>
                <a:lnTo>
                  <a:pt x="33268" y="1242216"/>
                </a:lnTo>
                <a:cubicBezTo>
                  <a:pt x="257110" y="522539"/>
                  <a:pt x="928399" y="0"/>
                  <a:pt x="172173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" name="Grafický objekt 4">
            <a:extLst>
              <a:ext uri="{FF2B5EF4-FFF2-40B4-BE49-F238E27FC236}">
                <a16:creationId xmlns:a16="http://schemas.microsoft.com/office/drawing/2014/main" id="{D72ADE8F-1508-4A12-9434-E4BA45E31F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03182" y="955437"/>
            <a:ext cx="4777381" cy="4777381"/>
          </a:xfrm>
          <a:custGeom>
            <a:avLst/>
            <a:gdLst/>
            <a:ahLst/>
            <a:cxnLst/>
            <a:rect l="l" t="t" r="r" b="b"/>
            <a:pathLst>
              <a:path w="4777381" h="5643794">
                <a:moveTo>
                  <a:pt x="143704" y="0"/>
                </a:moveTo>
                <a:lnTo>
                  <a:pt x="4633677" y="0"/>
                </a:lnTo>
                <a:cubicBezTo>
                  <a:pt x="4713043" y="0"/>
                  <a:pt x="4777381" y="64338"/>
                  <a:pt x="4777381" y="143704"/>
                </a:cubicBezTo>
                <a:lnTo>
                  <a:pt x="4777381" y="5500090"/>
                </a:lnTo>
                <a:cubicBezTo>
                  <a:pt x="4777381" y="5579456"/>
                  <a:pt x="4713043" y="5643794"/>
                  <a:pt x="4633677" y="5643794"/>
                </a:cubicBezTo>
                <a:lnTo>
                  <a:pt x="143704" y="5643794"/>
                </a:lnTo>
                <a:cubicBezTo>
                  <a:pt x="64338" y="5643794"/>
                  <a:pt x="0" y="5579456"/>
                  <a:pt x="0" y="5500090"/>
                </a:cubicBezTo>
                <a:lnTo>
                  <a:pt x="0" y="143704"/>
                </a:lnTo>
                <a:cubicBezTo>
                  <a:pt x="0" y="64338"/>
                  <a:pt x="64338" y="0"/>
                  <a:pt x="143704" y="0"/>
                </a:cubicBezTo>
                <a:close/>
              </a:path>
            </a:pathLst>
          </a:custGeom>
        </p:spPr>
      </p:pic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E2C7AFE-ECE7-4BBC-8F1B-1A3595E5D8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94962" y="1984443"/>
            <a:ext cx="5458838" cy="4192520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buNone/>
            </a:pPr>
            <a:endParaRPr lang="cs-CZ" dirty="0">
              <a:cs typeface="Calibri" panose="020F0502020204030204"/>
            </a:endParaRPr>
          </a:p>
          <a:p>
            <a:pPr marL="0" indent="0">
              <a:buNone/>
            </a:pPr>
            <a:endParaRPr lang="cs-CZ" dirty="0">
              <a:cs typeface="Calibri" panose="020F0502020204030204"/>
            </a:endParaRPr>
          </a:p>
          <a:p>
            <a:pPr marL="0" indent="0" algn="ctr">
              <a:buNone/>
            </a:pPr>
            <a:r>
              <a:rPr lang="cs-CZ" sz="4000" dirty="0">
                <a:cs typeface="Calibri" panose="020F0502020204030204"/>
              </a:rPr>
              <a:t>Ví někdo z vás, co to je </a:t>
            </a:r>
            <a:r>
              <a:rPr lang="cs-CZ" sz="4000" dirty="0" err="1">
                <a:cs typeface="Calibri" panose="020F0502020204030204"/>
              </a:rPr>
              <a:t>elhar</a:t>
            </a:r>
            <a:r>
              <a:rPr lang="cs-CZ" sz="4000" dirty="0">
                <a:cs typeface="Calibri" panose="020F0502020204030204"/>
              </a:rPr>
              <a:t> šňůra?</a:t>
            </a:r>
          </a:p>
        </p:txBody>
      </p:sp>
    </p:spTree>
    <p:extLst>
      <p:ext uri="{BB962C8B-B14F-4D97-AF65-F5344CB8AC3E}">
        <p14:creationId xmlns:p14="http://schemas.microsoft.com/office/powerpoint/2010/main" val="1231423891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1343</Words>
  <Application>Microsoft Office PowerPoint</Application>
  <PresentationFormat>Širokoúhlá obrazovka</PresentationFormat>
  <Paragraphs>260</Paragraphs>
  <Slides>48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48</vt:i4>
      </vt:variant>
    </vt:vector>
  </HeadingPairs>
  <TitlesOfParts>
    <vt:vector size="53" baseType="lpstr">
      <vt:lpstr>Arial</vt:lpstr>
      <vt:lpstr>Calibri</vt:lpstr>
      <vt:lpstr>Calibri Light</vt:lpstr>
      <vt:lpstr>Courier New</vt:lpstr>
      <vt:lpstr>Motiv Office</vt:lpstr>
      <vt:lpstr>Šikovné ruce </vt:lpstr>
      <vt:lpstr>SEZNAM LEKCÍ</vt:lpstr>
      <vt:lpstr>1. LEKCE</vt:lpstr>
      <vt:lpstr>Prezentace aplikace PowerPoint</vt:lpstr>
      <vt:lpstr>Prezentace aplikace PowerPoint</vt:lpstr>
      <vt:lpstr>CO TO JE PEDIK?</vt:lpstr>
      <vt:lpstr>Prezentace aplikace PowerPoint</vt:lpstr>
      <vt:lpstr>CO TO JSOU ŠÉNY?</vt:lpstr>
      <vt:lpstr>Prezentace aplikace PowerPoint</vt:lpstr>
      <vt:lpstr>CO TO JE ELHAR ŠŇŮRA?</vt:lpstr>
      <vt:lpstr>Prezentace aplikace PowerPoint</vt:lpstr>
      <vt:lpstr>DNA</vt:lpstr>
      <vt:lpstr>NÁŘADÍ</vt:lpstr>
      <vt:lpstr>FORMY, KTERÉ BUDEME VYUŽÍVAT</vt:lpstr>
      <vt:lpstr>CO BUDEME VYRÁBĚT?</vt:lpstr>
      <vt:lpstr>JAK ROZEZNÁME DRUHY PEDIKU? </vt:lpstr>
      <vt:lpstr>JAK A KDY PRACUJEME SE ŠÍDLEM?</vt:lpstr>
      <vt:lpstr>PŘÍPRAVA NA SAMOTNÉ PLETENÍ</vt:lpstr>
      <vt:lpstr>         VIDEO - úvod</vt:lpstr>
      <vt:lpstr>JE LIBO BAREVNÝ PEDIK?</vt:lpstr>
      <vt:lpstr>         VIDEO - barvení</vt:lpstr>
      <vt:lpstr>VÝROBA OZDOBY</vt:lpstr>
      <vt:lpstr>DNEŠNÍ POSTUP</vt:lpstr>
      <vt:lpstr>DNEŠNÍ POSTUP</vt:lpstr>
      <vt:lpstr>         VIDEO - výroba ozdoby</vt:lpstr>
      <vt:lpstr>Prezentace aplikace PowerPoint</vt:lpstr>
      <vt:lpstr>Prezentace aplikace PowerPoint</vt:lpstr>
      <vt:lpstr>2. LEKCE</vt:lpstr>
      <vt:lpstr>Prezentace aplikace PowerPoint</vt:lpstr>
      <vt:lpstr>PRVNÍ PLETENÝ VÝROBEK</vt:lpstr>
      <vt:lpstr>PRVNÍ PLETENÝ VÝROBEK</vt:lpstr>
      <vt:lpstr>TECHNIKA PLETENÍ </vt:lpstr>
      <vt:lpstr>         VIDEO - zámeček na spodní části dýnka</vt:lpstr>
      <vt:lpstr>TECHNIKA PLETENÍ</vt:lpstr>
      <vt:lpstr>        VIDEO  - samotné pletení</vt:lpstr>
      <vt:lpstr> NEZAPOMEŇTE, ŽE PEGIK MUSÍ BÝT VŽDY VLHKÝ NEBO SE VÁM BUDE LÁMAT </vt:lpstr>
      <vt:lpstr>TECHNIKA PLETENÍ</vt:lpstr>
      <vt:lpstr>        VIDEO  - uzavírka</vt:lpstr>
      <vt:lpstr>A je to..... první košík na světě!</vt:lpstr>
      <vt:lpstr>3. LEKCE</vt:lpstr>
      <vt:lpstr>Jaké zvířátko byste dneska byli?</vt:lpstr>
      <vt:lpstr>Pamatujete si, jak jsme pletli minule?</vt:lpstr>
      <vt:lpstr>KOŠÍK S OZDOBNÝM DNEM</vt:lpstr>
      <vt:lpstr>KOŠÍK S OZDOBNÝM DNEM</vt:lpstr>
      <vt:lpstr>DNEŠNÍ POSTUP</vt:lpstr>
      <vt:lpstr>DNEŠNÍ POSTUP</vt:lpstr>
      <vt:lpstr> NEZAPOMEŇTE, ŽE PEGIK MUSÍ BÝT VŽDY VLHKÝ NEBO SE VÁM BUDE LÁMAT 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Šikovné ruce </dc:title>
  <dc:creator>Jana Peroutková</dc:creator>
  <cp:lastModifiedBy>Jana Peroutková</cp:lastModifiedBy>
  <cp:revision>4</cp:revision>
  <dcterms:created xsi:type="dcterms:W3CDTF">2020-12-22T22:54:09Z</dcterms:created>
  <dcterms:modified xsi:type="dcterms:W3CDTF">2020-12-26T18:12:36Z</dcterms:modified>
</cp:coreProperties>
</file>