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71" r:id="rId7"/>
    <p:sldId id="264" r:id="rId8"/>
    <p:sldId id="265" r:id="rId9"/>
    <p:sldId id="270"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82" d="100"/>
          <a:sy n="82" d="100"/>
        </p:scale>
        <p:origin x="720"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E6C24-B3BC-43CD-ADAB-0B745E411A3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617E2BF-A5C2-44A0-9B3B-0298AB902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88F089D-D724-4BC7-A7BE-E1C03FD8F778}"/>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6A2F6B5C-6D58-411E-B91A-508E2AF252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7ECCCBF-2039-4D2B-887F-2DF57AA55809}"/>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116553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08656-556A-4A5C-B6AA-56710FDBE37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422706-CB5F-47E2-AC55-81AA18C9874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C10C4D-9995-4833-8D40-DA08B7D515D2}"/>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B8E9333B-2ECD-4FB5-9D36-97C3A3CDBC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CC5AB7-66AB-4F70-81F3-1D73022A32D4}"/>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127431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0816FF9-29AD-4CEE-9F00-499C7D80C2F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4AF9948-9221-4AFE-A1B2-44DB4C46138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1DC30FA-3550-401E-BB14-3D08AD68E6C9}"/>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1A6632C9-D043-4B53-B9A0-71136756AE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A39A5D2-0E28-4346-8D24-858296467345}"/>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326204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BFDA3-42B8-4C50-821B-8ED1E933DA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38D72EC-1587-452B-8F39-88FB9524026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1D7F068-2E07-4B05-9844-FE8F7C967915}"/>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D5D61542-6DD8-4877-9150-00A90D643CD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7591FD-067D-4931-98C9-F1970E5D1D6A}"/>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367168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D07371-8F6D-4496-B663-525ED6DA511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0A77C16-980B-476A-9069-DA7E75352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B4C12CC-63B3-4EF6-B027-20364EEC3DA3}"/>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106AD12E-0D7C-42D4-860B-8C8FAEEA47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E1CE131-FBF6-4960-92E3-2D73843B7149}"/>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185452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BF580-0ED9-46E7-9B67-3BBFDF397B5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A7B0C7-0602-47BA-AA99-8F3949310C6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B1D0540-508C-4A70-A131-87E7F93C877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7016F-2902-4313-B2D4-BB2627D1C565}"/>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6" name="Zástupný symbol pro zápatí 5">
            <a:extLst>
              <a:ext uri="{FF2B5EF4-FFF2-40B4-BE49-F238E27FC236}">
                <a16:creationId xmlns:a16="http://schemas.microsoft.com/office/drawing/2014/main" id="{0D4A8FC7-06CD-461E-80FB-F7494203126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07C6B4-85B8-46F0-AA48-4DC2A5CC784D}"/>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48841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D2957-9114-46FD-A176-89C99B1B8A4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C4CBA13-E163-4610-8D08-DFBAD502F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236EE5D-F9B5-429B-87E2-C3E8F7F937D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1EFC5F4-9F14-4EB2-B7B0-7E89C9E84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E0B1B8F-BD46-4644-A51E-0FB9B148793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68BA8FE-E9F9-42B7-857B-A8A63B29A4D9}"/>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8" name="Zástupný symbol pro zápatí 7">
            <a:extLst>
              <a:ext uri="{FF2B5EF4-FFF2-40B4-BE49-F238E27FC236}">
                <a16:creationId xmlns:a16="http://schemas.microsoft.com/office/drawing/2014/main" id="{692B70A3-3A48-4E30-9641-638F46FC5C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F98FE6F-4E8F-434F-A4CD-3E2367584FD5}"/>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2113748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438188-14F2-49DE-B66A-C46B95CA3EF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94D74DE-8FAA-4FF5-897B-261946000F9B}"/>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4" name="Zástupný symbol pro zápatí 3">
            <a:extLst>
              <a:ext uri="{FF2B5EF4-FFF2-40B4-BE49-F238E27FC236}">
                <a16:creationId xmlns:a16="http://schemas.microsoft.com/office/drawing/2014/main" id="{FACE83AA-E64E-4B46-A176-1251284F4F2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7E1629F-ED23-45D6-ACF1-E8F0FFCC4EB7}"/>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86921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5B92FB0-3642-427E-BAAE-0E5ADC751E2A}"/>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3" name="Zástupný symbol pro zápatí 2">
            <a:extLst>
              <a:ext uri="{FF2B5EF4-FFF2-40B4-BE49-F238E27FC236}">
                <a16:creationId xmlns:a16="http://schemas.microsoft.com/office/drawing/2014/main" id="{E8A413B9-56A2-4B35-B784-83656568908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1358306-9878-41BB-A9D1-073DEA2CE7A0}"/>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305089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6855F4-83CB-4583-8E30-FD5FC7CC7B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7253B29-AFC6-4484-86E7-67489B9D71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A309008-DC91-4AD8-96EB-8CB7F21AC5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8C3EB41-E75F-45B5-8871-2DA887400243}"/>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6" name="Zástupný symbol pro zápatí 5">
            <a:extLst>
              <a:ext uri="{FF2B5EF4-FFF2-40B4-BE49-F238E27FC236}">
                <a16:creationId xmlns:a16="http://schemas.microsoft.com/office/drawing/2014/main" id="{6FC5C82D-3229-47E8-BE79-A416D83972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D2CE26-1882-4C14-B3AC-A0DC5A8941C6}"/>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313701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754ACD-BF04-46A7-A46B-6BA6B5318E9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B4B15C0-620D-430A-A8BB-BE53D338F5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2A1DE8F0-BFC9-4574-A3FB-7355EDFDD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B1A449F-AFDA-4318-B142-97E52DD7C044}"/>
              </a:ext>
            </a:extLst>
          </p:cNvPr>
          <p:cNvSpPr>
            <a:spLocks noGrp="1"/>
          </p:cNvSpPr>
          <p:nvPr>
            <p:ph type="dt" sz="half" idx="10"/>
          </p:nvPr>
        </p:nvSpPr>
        <p:spPr/>
        <p:txBody>
          <a:bodyPr/>
          <a:lstStyle/>
          <a:p>
            <a:fld id="{76B8A0EE-9D5D-4F5E-B368-96EE5E61318C}" type="datetimeFigureOut">
              <a:rPr lang="cs-CZ" smtClean="0"/>
              <a:t>26. 4. 2020</a:t>
            </a:fld>
            <a:endParaRPr lang="cs-CZ"/>
          </a:p>
        </p:txBody>
      </p:sp>
      <p:sp>
        <p:nvSpPr>
          <p:cNvPr id="6" name="Zástupný symbol pro zápatí 5">
            <a:extLst>
              <a:ext uri="{FF2B5EF4-FFF2-40B4-BE49-F238E27FC236}">
                <a16:creationId xmlns:a16="http://schemas.microsoft.com/office/drawing/2014/main" id="{82AA8BB5-E969-48ED-8211-1028748D5E5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CE5DE60-9012-4504-A09D-DCB884CCA040}"/>
              </a:ext>
            </a:extLst>
          </p:cNvPr>
          <p:cNvSpPr>
            <a:spLocks noGrp="1"/>
          </p:cNvSpPr>
          <p:nvPr>
            <p:ph type="sldNum" sz="quarter" idx="12"/>
          </p:nvPr>
        </p:nvSpPr>
        <p:spPr/>
        <p:txBody>
          <a:bodyPr/>
          <a:lstStyle/>
          <a:p>
            <a:fld id="{740DD008-A8E6-489D-9683-0546FA6D2FE1}" type="slidenum">
              <a:rPr lang="cs-CZ" smtClean="0"/>
              <a:t>‹#›</a:t>
            </a:fld>
            <a:endParaRPr lang="cs-CZ"/>
          </a:p>
        </p:txBody>
      </p:sp>
    </p:spTree>
    <p:extLst>
      <p:ext uri="{BB962C8B-B14F-4D97-AF65-F5344CB8AC3E}">
        <p14:creationId xmlns:p14="http://schemas.microsoft.com/office/powerpoint/2010/main" val="300396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083EBCD-9B0E-4BF6-894B-1D6261C952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C3926CC-F97B-4F13-8215-4F73E6C69A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844185-9B7E-46D8-B23A-05FE7ED871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8A0EE-9D5D-4F5E-B368-96EE5E61318C}" type="datetimeFigureOut">
              <a:rPr lang="cs-CZ" smtClean="0"/>
              <a:t>26. 4. 2020</a:t>
            </a:fld>
            <a:endParaRPr lang="cs-CZ"/>
          </a:p>
        </p:txBody>
      </p:sp>
      <p:sp>
        <p:nvSpPr>
          <p:cNvPr id="5" name="Zástupný symbol pro zápatí 4">
            <a:extLst>
              <a:ext uri="{FF2B5EF4-FFF2-40B4-BE49-F238E27FC236}">
                <a16:creationId xmlns:a16="http://schemas.microsoft.com/office/drawing/2014/main" id="{55D1D8DA-E003-4CB5-83BC-E0BCB6EE8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2912CBD-B84D-4669-B0CA-3965E56AB1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DD008-A8E6-489D-9683-0546FA6D2FE1}" type="slidenum">
              <a:rPr lang="cs-CZ" smtClean="0"/>
              <a:t>‹#›</a:t>
            </a:fld>
            <a:endParaRPr lang="cs-CZ"/>
          </a:p>
        </p:txBody>
      </p:sp>
    </p:spTree>
    <p:extLst>
      <p:ext uri="{BB962C8B-B14F-4D97-AF65-F5344CB8AC3E}">
        <p14:creationId xmlns:p14="http://schemas.microsoft.com/office/powerpoint/2010/main" val="4076807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3DB00D92-A1DB-439C-8372-DF6F5B3A48F5}"/>
              </a:ext>
            </a:extLst>
          </p:cNvPr>
          <p:cNvSpPr>
            <a:spLocks noGrp="1"/>
          </p:cNvSpPr>
          <p:nvPr>
            <p:ph type="ctrTitle" idx="4294967295"/>
          </p:nvPr>
        </p:nvSpPr>
        <p:spPr>
          <a:xfrm>
            <a:off x="838199" y="4525347"/>
            <a:ext cx="6801321" cy="1737360"/>
          </a:xfrm>
        </p:spPr>
        <p:txBody>
          <a:bodyPr vert="horz" lIns="91440" tIns="45720" rIns="91440" bIns="45720" rtlCol="0" anchor="ctr">
            <a:normAutofit/>
          </a:bodyPr>
          <a:lstStyle/>
          <a:p>
            <a:pPr algn="r"/>
            <a:r>
              <a:rPr lang="en-US" sz="6000" kern="1200" dirty="0">
                <a:solidFill>
                  <a:schemeClr val="tx1"/>
                </a:solidFill>
                <a:latin typeface="+mj-lt"/>
                <a:ea typeface="+mj-ea"/>
                <a:cs typeface="+mj-cs"/>
              </a:rPr>
              <a:t>ČESKÝ JAZYK</a:t>
            </a:r>
            <a:br>
              <a:rPr lang="cs-CZ" sz="6000" kern="1200" dirty="0">
                <a:solidFill>
                  <a:schemeClr val="tx1"/>
                </a:solidFill>
                <a:latin typeface="+mj-lt"/>
                <a:ea typeface="+mj-ea"/>
                <a:cs typeface="+mj-cs"/>
              </a:rPr>
            </a:br>
            <a:r>
              <a:rPr lang="cs-CZ" sz="2800" kern="1200" dirty="0">
                <a:solidFill>
                  <a:schemeClr val="tx1"/>
                </a:solidFill>
                <a:latin typeface="+mj-lt"/>
                <a:ea typeface="+mj-ea"/>
                <a:cs typeface="+mj-cs"/>
              </a:rPr>
              <a:t>KROUŽEK</a:t>
            </a:r>
            <a:endParaRPr lang="en-US" sz="2800" kern="1200" dirty="0">
              <a:solidFill>
                <a:schemeClr val="tx1"/>
              </a:solidFill>
              <a:latin typeface="+mj-lt"/>
              <a:ea typeface="+mj-ea"/>
              <a:cs typeface="+mj-cs"/>
            </a:endParaRPr>
          </a:p>
        </p:txBody>
      </p:sp>
      <p:sp>
        <p:nvSpPr>
          <p:cNvPr id="3" name="Podnadpis 2">
            <a:extLst>
              <a:ext uri="{FF2B5EF4-FFF2-40B4-BE49-F238E27FC236}">
                <a16:creationId xmlns:a16="http://schemas.microsoft.com/office/drawing/2014/main" id="{B66B5097-0AFD-4A73-BCA7-5434569FFC68}"/>
              </a:ext>
            </a:extLst>
          </p:cNvPr>
          <p:cNvSpPr>
            <a:spLocks noGrp="1"/>
          </p:cNvSpPr>
          <p:nvPr>
            <p:ph type="subTitle" idx="4294967295"/>
          </p:nvPr>
        </p:nvSpPr>
        <p:spPr>
          <a:xfrm>
            <a:off x="7961258" y="4525347"/>
            <a:ext cx="3258675" cy="1737360"/>
          </a:xfrm>
        </p:spPr>
        <p:txBody>
          <a:bodyPr vert="horz" lIns="91440" tIns="45720" rIns="91440" bIns="45720" rtlCol="0" anchor="ctr">
            <a:normAutofit/>
          </a:bodyPr>
          <a:lstStyle/>
          <a:p>
            <a:pPr marL="0" indent="0">
              <a:buNone/>
            </a:pPr>
            <a:r>
              <a:rPr lang="cs-CZ" sz="2400" kern="1200" dirty="0">
                <a:solidFill>
                  <a:schemeClr val="tx1"/>
                </a:solidFill>
                <a:latin typeface="+mn-lt"/>
                <a:ea typeface="+mn-ea"/>
                <a:cs typeface="+mn-cs"/>
              </a:rPr>
              <a:t>PODMĚT</a:t>
            </a:r>
            <a:endParaRPr lang="cs-CZ" sz="2400" dirty="0"/>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40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ZÁKLADNÍ VĚTNÉ ČLENY</a:t>
            </a:r>
            <a:endParaRPr lang="en-US" sz="2800" kern="1200" dirty="0">
              <a:solidFill>
                <a:srgbClr val="FFFFFF"/>
              </a:solidFill>
              <a:latin typeface="+mj-lt"/>
              <a:ea typeface="+mj-ea"/>
              <a:cs typeface="+mj-cs"/>
            </a:endParaRPr>
          </a:p>
        </p:txBody>
      </p:sp>
      <p:sp>
        <p:nvSpPr>
          <p:cNvPr id="3" name="TextovéPole 2">
            <a:extLst>
              <a:ext uri="{FF2B5EF4-FFF2-40B4-BE49-F238E27FC236}">
                <a16:creationId xmlns:a16="http://schemas.microsoft.com/office/drawing/2014/main" id="{62A1CE06-5358-4F68-BA01-2A1595CB8F67}"/>
              </a:ext>
            </a:extLst>
          </p:cNvPr>
          <p:cNvSpPr txBox="1"/>
          <p:nvPr/>
        </p:nvSpPr>
        <p:spPr>
          <a:xfrm>
            <a:off x="1328738" y="2985796"/>
            <a:ext cx="9983788" cy="1089317"/>
          </a:xfrm>
          <a:prstGeom prst="rect">
            <a:avLst/>
          </a:prstGeom>
          <a:noFill/>
        </p:spPr>
        <p:txBody>
          <a:bodyPr wrap="square" rtlCol="0" anchor="t">
            <a:normAutofit fontScale="92500"/>
          </a:bodyPr>
          <a:lstStyle/>
          <a:p>
            <a:pPr>
              <a:spcAft>
                <a:spcPts val="600"/>
              </a:spcAft>
            </a:pPr>
            <a:endParaRPr lang="cs-CZ" sz="2800" dirty="0"/>
          </a:p>
          <a:p>
            <a:pPr marL="457200" indent="-457200">
              <a:spcAft>
                <a:spcPts val="600"/>
              </a:spcAft>
              <a:buFont typeface="Arial" panose="020B0604020202020204" pitchFamily="34" charset="0"/>
              <a:buChar char="•"/>
            </a:pPr>
            <a:r>
              <a:rPr lang="cs-CZ" sz="2800" dirty="0"/>
              <a:t>Každá věta má obvykle </a:t>
            </a:r>
            <a:r>
              <a:rPr lang="cs-CZ" sz="2800" dirty="0">
                <a:solidFill>
                  <a:srgbClr val="FF0000"/>
                </a:solidFill>
              </a:rPr>
              <a:t>podmět</a:t>
            </a:r>
            <a:r>
              <a:rPr lang="cs-CZ" sz="2800" dirty="0"/>
              <a:t> a </a:t>
            </a:r>
            <a:r>
              <a:rPr lang="cs-CZ" sz="2800" dirty="0">
                <a:solidFill>
                  <a:srgbClr val="FF0000"/>
                </a:solidFill>
              </a:rPr>
              <a:t>přísudek</a:t>
            </a:r>
            <a:r>
              <a:rPr lang="cs-CZ" sz="2800" dirty="0"/>
              <a:t> – </a:t>
            </a:r>
            <a:r>
              <a:rPr lang="cs-CZ" sz="2800" dirty="0">
                <a:solidFill>
                  <a:schemeClr val="accent1">
                    <a:lumMod val="75000"/>
                  </a:schemeClr>
                </a:solidFill>
              </a:rPr>
              <a:t>základní větné členy.</a:t>
            </a:r>
          </a:p>
        </p:txBody>
      </p:sp>
      <p:sp>
        <p:nvSpPr>
          <p:cNvPr id="4" name="TextovéPole 3">
            <a:extLst>
              <a:ext uri="{FF2B5EF4-FFF2-40B4-BE49-F238E27FC236}">
                <a16:creationId xmlns:a16="http://schemas.microsoft.com/office/drawing/2014/main" id="{81A4BCA6-DAE0-4120-9E79-E5AB62F96AA6}"/>
              </a:ext>
            </a:extLst>
          </p:cNvPr>
          <p:cNvSpPr txBox="1"/>
          <p:nvPr/>
        </p:nvSpPr>
        <p:spPr>
          <a:xfrm>
            <a:off x="1328738" y="4156075"/>
            <a:ext cx="9983788" cy="1584325"/>
          </a:xfrm>
          <a:prstGeom prst="rect">
            <a:avLst/>
          </a:prstGeom>
          <a:noFill/>
        </p:spPr>
        <p:txBody>
          <a:bodyPr wrap="square" rtlCol="0" anchor="t">
            <a:normAutofit/>
          </a:bodyPr>
          <a:lstStyle/>
          <a:p>
            <a:pPr marL="457200" indent="-457200">
              <a:spcAft>
                <a:spcPts val="600"/>
              </a:spcAft>
              <a:buFont typeface="Arial" panose="020B0604020202020204" pitchFamily="34" charset="0"/>
              <a:buChar char="•"/>
            </a:pPr>
            <a:r>
              <a:rPr lang="cs-CZ" sz="2800" dirty="0"/>
              <a:t>Spolu tvoří </a:t>
            </a:r>
            <a:r>
              <a:rPr lang="cs-CZ" sz="2800" dirty="0">
                <a:solidFill>
                  <a:schemeClr val="accent1">
                    <a:lumMod val="75000"/>
                  </a:schemeClr>
                </a:solidFill>
              </a:rPr>
              <a:t>základní skladební dvojici.</a:t>
            </a:r>
          </a:p>
        </p:txBody>
      </p:sp>
      <p:sp>
        <p:nvSpPr>
          <p:cNvPr id="5" name="TextovéPole 4">
            <a:extLst>
              <a:ext uri="{FF2B5EF4-FFF2-40B4-BE49-F238E27FC236}">
                <a16:creationId xmlns:a16="http://schemas.microsoft.com/office/drawing/2014/main" id="{91270DCF-E312-443D-844C-019A0839F082}"/>
              </a:ext>
            </a:extLst>
          </p:cNvPr>
          <p:cNvSpPr txBox="1"/>
          <p:nvPr/>
        </p:nvSpPr>
        <p:spPr>
          <a:xfrm>
            <a:off x="1328738" y="2819400"/>
            <a:ext cx="9771739" cy="523220"/>
          </a:xfrm>
          <a:prstGeom prst="rect">
            <a:avLst/>
          </a:prstGeom>
          <a:noFill/>
        </p:spPr>
        <p:txBody>
          <a:bodyPr wrap="square" rtlCol="0">
            <a:spAutoFit/>
          </a:bodyPr>
          <a:lstStyle/>
          <a:p>
            <a:pPr marL="457200" indent="-457200">
              <a:buFont typeface="Arial" panose="020B0604020202020204" pitchFamily="34" charset="0"/>
              <a:buChar char="•"/>
            </a:pPr>
            <a:r>
              <a:rPr lang="cs-CZ" sz="2800" dirty="0"/>
              <a:t>Každý projev se skládá z vět.</a:t>
            </a:r>
          </a:p>
        </p:txBody>
      </p:sp>
      <p:sp>
        <p:nvSpPr>
          <p:cNvPr id="6" name="TextovéPole 5">
            <a:extLst>
              <a:ext uri="{FF2B5EF4-FFF2-40B4-BE49-F238E27FC236}">
                <a16:creationId xmlns:a16="http://schemas.microsoft.com/office/drawing/2014/main" id="{4F3C4189-7385-4C51-B6B4-537CEE09ADAC}"/>
              </a:ext>
            </a:extLst>
          </p:cNvPr>
          <p:cNvSpPr txBox="1"/>
          <p:nvPr/>
        </p:nvSpPr>
        <p:spPr>
          <a:xfrm>
            <a:off x="1328738" y="4753431"/>
            <a:ext cx="5640647" cy="523220"/>
          </a:xfrm>
          <a:prstGeom prst="rect">
            <a:avLst/>
          </a:prstGeom>
          <a:noFill/>
        </p:spPr>
        <p:txBody>
          <a:bodyPr wrap="none" rtlCol="0">
            <a:spAutoFit/>
          </a:bodyPr>
          <a:lstStyle/>
          <a:p>
            <a:pPr marL="285750" indent="-285750">
              <a:buFont typeface="Arial" panose="020B0604020202020204" pitchFamily="34" charset="0"/>
              <a:buChar char="•"/>
            </a:pPr>
            <a:r>
              <a:rPr lang="cs-CZ" sz="2800" dirty="0"/>
              <a:t>  Ostatní větné členy jsou rozvíjející.</a:t>
            </a:r>
          </a:p>
        </p:txBody>
      </p:sp>
    </p:spTree>
    <p:extLst>
      <p:ext uri="{BB962C8B-B14F-4D97-AF65-F5344CB8AC3E}">
        <p14:creationId xmlns:p14="http://schemas.microsoft.com/office/powerpoint/2010/main" val="183701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dirty="0">
                <a:solidFill>
                  <a:srgbClr val="FFFFFF"/>
                </a:solidFill>
              </a:rPr>
              <a:t>PODMĚT</a:t>
            </a:r>
            <a:endParaRPr lang="en-US" sz="2800" kern="1200" dirty="0">
              <a:solidFill>
                <a:srgbClr val="FFFFFF"/>
              </a:solidFill>
              <a:latin typeface="+mj-lt"/>
              <a:ea typeface="+mj-ea"/>
              <a:cs typeface="+mj-cs"/>
            </a:endParaRPr>
          </a:p>
        </p:txBody>
      </p:sp>
      <p:sp>
        <p:nvSpPr>
          <p:cNvPr id="3" name="TextovéPole 2">
            <a:extLst>
              <a:ext uri="{FF2B5EF4-FFF2-40B4-BE49-F238E27FC236}">
                <a16:creationId xmlns:a16="http://schemas.microsoft.com/office/drawing/2014/main" id="{EA5524D5-30F3-4312-AFFA-FCA478A848AD}"/>
              </a:ext>
            </a:extLst>
          </p:cNvPr>
          <p:cNvSpPr txBox="1"/>
          <p:nvPr/>
        </p:nvSpPr>
        <p:spPr>
          <a:xfrm>
            <a:off x="1286932" y="2442102"/>
            <a:ext cx="6144118" cy="461665"/>
          </a:xfrm>
          <a:prstGeom prst="rect">
            <a:avLst/>
          </a:prstGeom>
          <a:noFill/>
        </p:spPr>
        <p:txBody>
          <a:bodyPr wrap="none" rtlCol="0">
            <a:spAutoFit/>
          </a:bodyPr>
          <a:lstStyle/>
          <a:p>
            <a:pPr marL="285750" indent="-285750">
              <a:buFont typeface="Arial" panose="020B0604020202020204" pitchFamily="34" charset="0"/>
              <a:buChar char="•"/>
            </a:pPr>
            <a:r>
              <a:rPr lang="cs-CZ" sz="2400" dirty="0"/>
              <a:t>Na podmět se ptáme Kdo? Co? – Je v 1. pádě.</a:t>
            </a:r>
          </a:p>
        </p:txBody>
      </p:sp>
      <p:sp>
        <p:nvSpPr>
          <p:cNvPr id="4" name="TextovéPole 3">
            <a:extLst>
              <a:ext uri="{FF2B5EF4-FFF2-40B4-BE49-F238E27FC236}">
                <a16:creationId xmlns:a16="http://schemas.microsoft.com/office/drawing/2014/main" id="{592546AC-0BCE-4C1A-9824-5FDC27772695}"/>
              </a:ext>
            </a:extLst>
          </p:cNvPr>
          <p:cNvSpPr txBox="1"/>
          <p:nvPr/>
        </p:nvSpPr>
        <p:spPr>
          <a:xfrm>
            <a:off x="1286932" y="2967335"/>
            <a:ext cx="9948061" cy="461665"/>
          </a:xfrm>
          <a:prstGeom prst="rect">
            <a:avLst/>
          </a:prstGeom>
          <a:noFill/>
        </p:spPr>
        <p:txBody>
          <a:bodyPr wrap="square" rtlCol="0">
            <a:spAutoFit/>
          </a:bodyPr>
          <a:lstStyle/>
          <a:p>
            <a:pPr marL="285750" indent="-285750">
              <a:buFont typeface="Arial" panose="020B0604020202020204" pitchFamily="34" charset="0"/>
              <a:buChar char="•"/>
            </a:pPr>
            <a:r>
              <a:rPr lang="cs-CZ" sz="2400" dirty="0"/>
              <a:t>Nejčastěji je vyjádřen podstatným jménem. (</a:t>
            </a:r>
            <a:r>
              <a:rPr lang="cs-CZ" sz="2400" dirty="0">
                <a:solidFill>
                  <a:schemeClr val="accent1">
                    <a:lumMod val="75000"/>
                  </a:schemeClr>
                </a:solidFill>
              </a:rPr>
              <a:t>Vlak </a:t>
            </a:r>
            <a:r>
              <a:rPr lang="cs-CZ" sz="2400" dirty="0"/>
              <a:t>přijel.)</a:t>
            </a:r>
          </a:p>
        </p:txBody>
      </p:sp>
      <p:sp>
        <p:nvSpPr>
          <p:cNvPr id="5" name="TextovéPole 4">
            <a:extLst>
              <a:ext uri="{FF2B5EF4-FFF2-40B4-BE49-F238E27FC236}">
                <a16:creationId xmlns:a16="http://schemas.microsoft.com/office/drawing/2014/main" id="{EB3DC63B-560C-4BB6-BFE3-B4F3E21963EF}"/>
              </a:ext>
            </a:extLst>
          </p:cNvPr>
          <p:cNvSpPr txBox="1"/>
          <p:nvPr/>
        </p:nvSpPr>
        <p:spPr>
          <a:xfrm>
            <a:off x="1286932" y="3464127"/>
            <a:ext cx="6443815" cy="461665"/>
          </a:xfrm>
          <a:prstGeom prst="rect">
            <a:avLst/>
          </a:prstGeom>
          <a:noFill/>
        </p:spPr>
        <p:txBody>
          <a:bodyPr wrap="none" rtlCol="0">
            <a:spAutoFit/>
          </a:bodyPr>
          <a:lstStyle/>
          <a:p>
            <a:pPr marL="285750" indent="-285750">
              <a:buFont typeface="Arial" panose="020B0604020202020204" pitchFamily="34" charset="0"/>
              <a:buChar char="•"/>
            </a:pPr>
            <a:r>
              <a:rPr lang="cs-CZ" sz="2400" dirty="0"/>
              <a:t>Může být vyjádřen i jinými slovními druhy, např:</a:t>
            </a:r>
          </a:p>
        </p:txBody>
      </p:sp>
      <p:sp>
        <p:nvSpPr>
          <p:cNvPr id="6" name="TextovéPole 5">
            <a:extLst>
              <a:ext uri="{FF2B5EF4-FFF2-40B4-BE49-F238E27FC236}">
                <a16:creationId xmlns:a16="http://schemas.microsoft.com/office/drawing/2014/main" id="{5F542494-2A7B-4D3F-AEB8-1C61EAD562D7}"/>
              </a:ext>
            </a:extLst>
          </p:cNvPr>
          <p:cNvSpPr txBox="1"/>
          <p:nvPr/>
        </p:nvSpPr>
        <p:spPr>
          <a:xfrm>
            <a:off x="2900963" y="3960919"/>
            <a:ext cx="4829784" cy="3139321"/>
          </a:xfrm>
          <a:prstGeom prst="rect">
            <a:avLst/>
          </a:prstGeom>
          <a:noFill/>
        </p:spPr>
        <p:txBody>
          <a:bodyPr wrap="none" rtlCol="0">
            <a:spAutoFit/>
          </a:bodyPr>
          <a:lstStyle/>
          <a:p>
            <a:r>
              <a:rPr lang="cs-CZ" dirty="0"/>
              <a:t>Přídavným jménem – </a:t>
            </a:r>
            <a:r>
              <a:rPr lang="cs-CZ" dirty="0">
                <a:solidFill>
                  <a:schemeClr val="accent1">
                    <a:lumMod val="75000"/>
                  </a:schemeClr>
                </a:solidFill>
              </a:rPr>
              <a:t>Raněný </a:t>
            </a:r>
            <a:r>
              <a:rPr lang="cs-CZ" dirty="0"/>
              <a:t>se dobelhal k lékaři.</a:t>
            </a:r>
          </a:p>
          <a:p>
            <a:r>
              <a:rPr lang="cs-CZ" dirty="0"/>
              <a:t>Zájmenem – </a:t>
            </a:r>
            <a:r>
              <a:rPr lang="cs-CZ" dirty="0">
                <a:solidFill>
                  <a:schemeClr val="accent1">
                    <a:lumMod val="75000"/>
                  </a:schemeClr>
                </a:solidFill>
              </a:rPr>
              <a:t>On</a:t>
            </a:r>
            <a:r>
              <a:rPr lang="cs-CZ" dirty="0"/>
              <a:t> to nebyl.</a:t>
            </a:r>
          </a:p>
          <a:p>
            <a:r>
              <a:rPr lang="cs-CZ" dirty="0"/>
              <a:t>Číslovkou – </a:t>
            </a:r>
            <a:r>
              <a:rPr lang="cs-CZ" dirty="0">
                <a:solidFill>
                  <a:schemeClr val="accent1">
                    <a:lumMod val="75000"/>
                  </a:schemeClr>
                </a:solidFill>
              </a:rPr>
              <a:t>Miliony</a:t>
            </a:r>
            <a:r>
              <a:rPr lang="cs-CZ" dirty="0"/>
              <a:t> přežily.</a:t>
            </a:r>
          </a:p>
          <a:p>
            <a:r>
              <a:rPr lang="cs-CZ" dirty="0"/>
              <a:t>Slovesem – </a:t>
            </a:r>
            <a:r>
              <a:rPr lang="cs-CZ" dirty="0">
                <a:solidFill>
                  <a:schemeClr val="accent1">
                    <a:lumMod val="75000"/>
                  </a:schemeClr>
                </a:solidFill>
              </a:rPr>
              <a:t>Létat</a:t>
            </a:r>
            <a:r>
              <a:rPr lang="cs-CZ" dirty="0"/>
              <a:t> je krásné.</a:t>
            </a:r>
          </a:p>
          <a:p>
            <a:r>
              <a:rPr lang="cs-CZ" dirty="0"/>
              <a:t>Příslovcem - </a:t>
            </a:r>
            <a:r>
              <a:rPr lang="cs-CZ" dirty="0">
                <a:solidFill>
                  <a:schemeClr val="accent1">
                    <a:lumMod val="75000"/>
                  </a:schemeClr>
                </a:solidFill>
              </a:rPr>
              <a:t>Levně</a:t>
            </a:r>
            <a:r>
              <a:rPr lang="cs-CZ" dirty="0"/>
              <a:t> je heslem našeho podniku.</a:t>
            </a:r>
          </a:p>
          <a:p>
            <a:r>
              <a:rPr lang="cs-CZ" dirty="0"/>
              <a:t>Předložku – </a:t>
            </a:r>
            <a:r>
              <a:rPr lang="cs-CZ" dirty="0">
                <a:solidFill>
                  <a:schemeClr val="accent1"/>
                </a:solidFill>
              </a:rPr>
              <a:t>Nad </a:t>
            </a:r>
            <a:r>
              <a:rPr lang="cs-CZ" dirty="0"/>
              <a:t>je předložka.</a:t>
            </a:r>
          </a:p>
          <a:p>
            <a:r>
              <a:rPr lang="cs-CZ" dirty="0"/>
              <a:t>Spojkou - To tvé věčné </a:t>
            </a:r>
            <a:r>
              <a:rPr lang="cs-CZ" dirty="0">
                <a:solidFill>
                  <a:schemeClr val="accent1">
                    <a:lumMod val="75000"/>
                  </a:schemeClr>
                </a:solidFill>
              </a:rPr>
              <a:t>ale </a:t>
            </a:r>
            <a:r>
              <a:rPr lang="cs-CZ" dirty="0"/>
              <a:t>mě unavuje.</a:t>
            </a:r>
          </a:p>
          <a:p>
            <a:r>
              <a:rPr lang="cs-CZ" dirty="0"/>
              <a:t>Č</a:t>
            </a:r>
            <a:r>
              <a:rPr lang="fr-FR" dirty="0"/>
              <a:t>ástic</a:t>
            </a:r>
            <a:r>
              <a:rPr lang="cs-CZ" dirty="0"/>
              <a:t>í –</a:t>
            </a:r>
            <a:r>
              <a:rPr lang="fr-FR" dirty="0"/>
              <a:t> </a:t>
            </a:r>
            <a:r>
              <a:rPr lang="fr-FR" dirty="0">
                <a:solidFill>
                  <a:schemeClr val="accent1">
                    <a:lumMod val="75000"/>
                  </a:schemeClr>
                </a:solidFill>
              </a:rPr>
              <a:t>Ne</a:t>
            </a:r>
            <a:r>
              <a:rPr lang="fr-FR" dirty="0"/>
              <a:t> je mé poslední slovo.</a:t>
            </a:r>
            <a:endParaRPr lang="cs-CZ" dirty="0"/>
          </a:p>
          <a:p>
            <a:r>
              <a:rPr lang="cs-CZ" dirty="0"/>
              <a:t>Citoslovcem – Z křoví znělo </a:t>
            </a:r>
            <a:r>
              <a:rPr lang="cs-CZ" dirty="0">
                <a:solidFill>
                  <a:schemeClr val="accent1">
                    <a:lumMod val="75000"/>
                  </a:schemeClr>
                </a:solidFill>
              </a:rPr>
              <a:t>píp.</a:t>
            </a:r>
          </a:p>
          <a:p>
            <a:endParaRPr lang="cs-CZ" dirty="0"/>
          </a:p>
          <a:p>
            <a:endParaRPr lang="cs-CZ" dirty="0"/>
          </a:p>
        </p:txBody>
      </p:sp>
    </p:spTree>
    <p:extLst>
      <p:ext uri="{BB962C8B-B14F-4D97-AF65-F5344CB8AC3E}">
        <p14:creationId xmlns:p14="http://schemas.microsoft.com/office/powerpoint/2010/main" val="364981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PODMĚT HOLÝ A ROZVITÝ</a:t>
            </a:r>
            <a:endParaRPr lang="en-US" sz="2800" u="sng" kern="1200" dirty="0">
              <a:solidFill>
                <a:srgbClr val="FFFFFF"/>
              </a:solidFill>
              <a:latin typeface="+mj-lt"/>
              <a:ea typeface="+mj-ea"/>
              <a:cs typeface="+mj-cs"/>
            </a:endParaRPr>
          </a:p>
        </p:txBody>
      </p:sp>
      <p:sp>
        <p:nvSpPr>
          <p:cNvPr id="3" name="TextovéPole 2">
            <a:extLst>
              <a:ext uri="{FF2B5EF4-FFF2-40B4-BE49-F238E27FC236}">
                <a16:creationId xmlns:a16="http://schemas.microsoft.com/office/drawing/2014/main" id="{3E828157-0120-4F17-9C04-1F4495AF0157}"/>
              </a:ext>
            </a:extLst>
          </p:cNvPr>
          <p:cNvSpPr txBox="1"/>
          <p:nvPr/>
        </p:nvSpPr>
        <p:spPr>
          <a:xfrm>
            <a:off x="1408922" y="2967135"/>
            <a:ext cx="7815025" cy="830997"/>
          </a:xfrm>
          <a:prstGeom prst="rect">
            <a:avLst/>
          </a:prstGeom>
          <a:noFill/>
        </p:spPr>
        <p:txBody>
          <a:bodyPr wrap="none" rtlCol="0">
            <a:spAutoFit/>
          </a:bodyPr>
          <a:lstStyle/>
          <a:p>
            <a:pPr marL="285750" indent="-285750">
              <a:buFont typeface="Arial" panose="020B0604020202020204" pitchFamily="34" charset="0"/>
              <a:buChar char="•"/>
            </a:pPr>
            <a:r>
              <a:rPr lang="cs-CZ" sz="2400" dirty="0"/>
              <a:t>Podmět holý není rozvinutý žádným jiným větným členem. </a:t>
            </a:r>
          </a:p>
          <a:p>
            <a:r>
              <a:rPr lang="cs-CZ" sz="2400" dirty="0">
                <a:solidFill>
                  <a:schemeClr val="accent1"/>
                </a:solidFill>
              </a:rPr>
              <a:t>    Kocour</a:t>
            </a:r>
            <a:r>
              <a:rPr lang="cs-CZ" sz="2400" dirty="0"/>
              <a:t> snědl všechny granule.</a:t>
            </a:r>
            <a:r>
              <a:rPr lang="cs-CZ" dirty="0"/>
              <a:t> </a:t>
            </a:r>
          </a:p>
        </p:txBody>
      </p:sp>
      <p:sp>
        <p:nvSpPr>
          <p:cNvPr id="4" name="TextovéPole 3">
            <a:extLst>
              <a:ext uri="{FF2B5EF4-FFF2-40B4-BE49-F238E27FC236}">
                <a16:creationId xmlns:a16="http://schemas.microsoft.com/office/drawing/2014/main" id="{4171BEAE-B699-4E16-B09C-B33F20175DA2}"/>
              </a:ext>
            </a:extLst>
          </p:cNvPr>
          <p:cNvSpPr txBox="1"/>
          <p:nvPr/>
        </p:nvSpPr>
        <p:spPr>
          <a:xfrm>
            <a:off x="1408922" y="4133461"/>
            <a:ext cx="6756209" cy="830997"/>
          </a:xfrm>
          <a:prstGeom prst="rect">
            <a:avLst/>
          </a:prstGeom>
          <a:noFill/>
        </p:spPr>
        <p:txBody>
          <a:bodyPr wrap="none" rtlCol="0">
            <a:spAutoFit/>
          </a:bodyPr>
          <a:lstStyle/>
          <a:p>
            <a:pPr marL="285750" indent="-285750">
              <a:buFont typeface="Arial" panose="020B0604020202020204" pitchFamily="34" charset="0"/>
              <a:buChar char="•"/>
            </a:pPr>
            <a:r>
              <a:rPr lang="cs-CZ" sz="2400" dirty="0"/>
              <a:t>Podmět rozvitý je rozvinutý jiným větným členem. </a:t>
            </a:r>
          </a:p>
          <a:p>
            <a:r>
              <a:rPr lang="cs-CZ" sz="2400" dirty="0">
                <a:solidFill>
                  <a:srgbClr val="C00000"/>
                </a:solidFill>
              </a:rPr>
              <a:t>    Náš</a:t>
            </a:r>
            <a:r>
              <a:rPr lang="cs-CZ" sz="2400" dirty="0"/>
              <a:t> </a:t>
            </a:r>
            <a:r>
              <a:rPr lang="cs-CZ" sz="2400" dirty="0">
                <a:solidFill>
                  <a:schemeClr val="accent1"/>
                </a:solidFill>
              </a:rPr>
              <a:t>kocour</a:t>
            </a:r>
            <a:r>
              <a:rPr lang="cs-CZ" sz="2400" dirty="0"/>
              <a:t> snědl všechny granule.</a:t>
            </a:r>
          </a:p>
        </p:txBody>
      </p:sp>
    </p:spTree>
    <p:extLst>
      <p:ext uri="{BB962C8B-B14F-4D97-AF65-F5344CB8AC3E}">
        <p14:creationId xmlns:p14="http://schemas.microsoft.com/office/powerpoint/2010/main" val="104369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PODMĚT VYJÁDŘENÝ A NEVYJÁDŘENÝ</a:t>
            </a:r>
            <a:endParaRPr lang="en-US" sz="2800" u="sng" kern="1200" dirty="0">
              <a:solidFill>
                <a:srgbClr val="FFFFFF"/>
              </a:solidFill>
              <a:latin typeface="+mj-lt"/>
              <a:ea typeface="+mj-ea"/>
              <a:cs typeface="+mj-cs"/>
            </a:endParaRPr>
          </a:p>
        </p:txBody>
      </p:sp>
      <p:sp>
        <p:nvSpPr>
          <p:cNvPr id="5" name="TextovéPole 4">
            <a:extLst>
              <a:ext uri="{FF2B5EF4-FFF2-40B4-BE49-F238E27FC236}">
                <a16:creationId xmlns:a16="http://schemas.microsoft.com/office/drawing/2014/main" id="{CE67CA4C-E23D-494A-97E8-4CCD45762A96}"/>
              </a:ext>
            </a:extLst>
          </p:cNvPr>
          <p:cNvSpPr txBox="1"/>
          <p:nvPr/>
        </p:nvSpPr>
        <p:spPr>
          <a:xfrm>
            <a:off x="1286932" y="2789853"/>
            <a:ext cx="6296211" cy="1200329"/>
          </a:xfrm>
          <a:prstGeom prst="rect">
            <a:avLst/>
          </a:prstGeom>
          <a:noFill/>
        </p:spPr>
        <p:txBody>
          <a:bodyPr wrap="none" rtlCol="0">
            <a:spAutoFit/>
          </a:bodyPr>
          <a:lstStyle/>
          <a:p>
            <a:pPr marL="342900" indent="-342900">
              <a:buFont typeface="Arial" panose="020B0604020202020204" pitchFamily="34" charset="0"/>
              <a:buChar char="•"/>
            </a:pPr>
            <a:r>
              <a:rPr lang="cs-CZ" sz="2400" dirty="0"/>
              <a:t>Vyjádřený je takový, který je ve větě přítomen.</a:t>
            </a:r>
          </a:p>
          <a:p>
            <a:r>
              <a:rPr lang="cs-CZ" sz="2400" dirty="0"/>
              <a:t>      </a:t>
            </a:r>
          </a:p>
          <a:p>
            <a:r>
              <a:rPr lang="cs-CZ" sz="2400" dirty="0">
                <a:solidFill>
                  <a:schemeClr val="accent1"/>
                </a:solidFill>
              </a:rPr>
              <a:t>     Lenka</a:t>
            </a:r>
            <a:r>
              <a:rPr lang="cs-CZ" sz="2400" dirty="0"/>
              <a:t> nakreslila obraz.</a:t>
            </a:r>
          </a:p>
        </p:txBody>
      </p:sp>
      <p:sp>
        <p:nvSpPr>
          <p:cNvPr id="6" name="TextovéPole 5">
            <a:extLst>
              <a:ext uri="{FF2B5EF4-FFF2-40B4-BE49-F238E27FC236}">
                <a16:creationId xmlns:a16="http://schemas.microsoft.com/office/drawing/2014/main" id="{3FD8F29D-3B18-4E49-BCCC-FD1BDB4CF78E}"/>
              </a:ext>
            </a:extLst>
          </p:cNvPr>
          <p:cNvSpPr txBox="1"/>
          <p:nvPr/>
        </p:nvSpPr>
        <p:spPr>
          <a:xfrm>
            <a:off x="1689725" y="3718504"/>
            <a:ext cx="184731" cy="492443"/>
          </a:xfrm>
          <a:prstGeom prst="rect">
            <a:avLst/>
          </a:prstGeom>
          <a:noFill/>
        </p:spPr>
        <p:txBody>
          <a:bodyPr wrap="none" rtlCol="0">
            <a:spAutoFit/>
          </a:bodyPr>
          <a:lstStyle/>
          <a:p>
            <a:endParaRPr lang="cs-CZ" sz="2600" dirty="0">
              <a:solidFill>
                <a:srgbClr val="FF0000"/>
              </a:solidFill>
            </a:endParaRPr>
          </a:p>
        </p:txBody>
      </p:sp>
      <p:sp>
        <p:nvSpPr>
          <p:cNvPr id="7" name="TextovéPole 6">
            <a:extLst>
              <a:ext uri="{FF2B5EF4-FFF2-40B4-BE49-F238E27FC236}">
                <a16:creationId xmlns:a16="http://schemas.microsoft.com/office/drawing/2014/main" id="{079D1D9E-7D20-4204-97C6-8092115E360C}"/>
              </a:ext>
            </a:extLst>
          </p:cNvPr>
          <p:cNvSpPr txBox="1"/>
          <p:nvPr/>
        </p:nvSpPr>
        <p:spPr>
          <a:xfrm>
            <a:off x="1286932" y="4210947"/>
            <a:ext cx="9919332" cy="2308324"/>
          </a:xfrm>
          <a:prstGeom prst="rect">
            <a:avLst/>
          </a:prstGeom>
          <a:noFill/>
        </p:spPr>
        <p:txBody>
          <a:bodyPr wrap="square" rtlCol="0">
            <a:spAutoFit/>
          </a:bodyPr>
          <a:lstStyle/>
          <a:p>
            <a:pPr marL="342900" indent="-342900">
              <a:buFont typeface="Arial" panose="020B0604020202020204" pitchFamily="34" charset="0"/>
              <a:buChar char="•"/>
            </a:pPr>
            <a:r>
              <a:rPr lang="cs-CZ" sz="2400" dirty="0"/>
              <a:t>Nevyjádřený podmět sice není ve větě fyzicky přítomen, ale my si ho můžeme domyslet z kontextu předchozích vět, ze situace nebo může být zřejmý z tvaru slovesa.</a:t>
            </a:r>
          </a:p>
          <a:p>
            <a:r>
              <a:rPr lang="cs-CZ" sz="2400" dirty="0"/>
              <a:t>     </a:t>
            </a:r>
          </a:p>
          <a:p>
            <a:r>
              <a:rPr lang="cs-CZ" sz="2400" dirty="0"/>
              <a:t>    Pověsila ho na zeď. (</a:t>
            </a:r>
            <a:r>
              <a:rPr lang="cs-CZ" sz="2400" dirty="0">
                <a:solidFill>
                  <a:schemeClr val="accent1"/>
                </a:solidFill>
              </a:rPr>
              <a:t>Lenka</a:t>
            </a:r>
            <a:r>
              <a:rPr lang="cs-CZ" sz="2400" dirty="0"/>
              <a:t> – víme z předchozí věty.) Koupil jsem si ho. (</a:t>
            </a:r>
            <a:r>
              <a:rPr lang="cs-CZ" sz="2400" dirty="0">
                <a:solidFill>
                  <a:schemeClr val="accent1"/>
                </a:solidFill>
              </a:rPr>
              <a:t>já </a:t>
            </a:r>
            <a:r>
              <a:rPr lang="cs-CZ" sz="2400" dirty="0"/>
              <a:t>–     	tvar slovesa)</a:t>
            </a:r>
          </a:p>
        </p:txBody>
      </p:sp>
    </p:spTree>
    <p:extLst>
      <p:ext uri="{BB962C8B-B14F-4D97-AF65-F5344CB8AC3E}">
        <p14:creationId xmlns:p14="http://schemas.microsoft.com/office/powerpoint/2010/main" val="427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PODMĚT VŠEOBECNÝ</a:t>
            </a:r>
            <a:endParaRPr lang="en-US" sz="2800" u="sng" kern="1200" dirty="0">
              <a:solidFill>
                <a:srgbClr val="FFFFFF"/>
              </a:solidFill>
              <a:latin typeface="+mj-lt"/>
              <a:ea typeface="+mj-ea"/>
              <a:cs typeface="+mj-cs"/>
            </a:endParaRPr>
          </a:p>
        </p:txBody>
      </p:sp>
      <p:sp>
        <p:nvSpPr>
          <p:cNvPr id="5" name="TextovéPole 4">
            <a:extLst>
              <a:ext uri="{FF2B5EF4-FFF2-40B4-BE49-F238E27FC236}">
                <a16:creationId xmlns:a16="http://schemas.microsoft.com/office/drawing/2014/main" id="{CE67CA4C-E23D-494A-97E8-4CCD45762A96}"/>
              </a:ext>
            </a:extLst>
          </p:cNvPr>
          <p:cNvSpPr txBox="1"/>
          <p:nvPr/>
        </p:nvSpPr>
        <p:spPr>
          <a:xfrm>
            <a:off x="1286932" y="2789853"/>
            <a:ext cx="9933489" cy="830997"/>
          </a:xfrm>
          <a:prstGeom prst="rect">
            <a:avLst/>
          </a:prstGeom>
          <a:noFill/>
        </p:spPr>
        <p:txBody>
          <a:bodyPr wrap="none" rtlCol="0">
            <a:spAutoFit/>
          </a:bodyPr>
          <a:lstStyle/>
          <a:p>
            <a:pPr marL="342900" indent="-342900">
              <a:buFont typeface="Arial" panose="020B0604020202020204" pitchFamily="34" charset="0"/>
              <a:buChar char="•"/>
            </a:pPr>
            <a:r>
              <a:rPr lang="cs-CZ" sz="2400" dirty="0"/>
              <a:t>Nevyjádřený podmět, kterým myslíme někoho všeobecně (někdo, lidé, oni).</a:t>
            </a:r>
          </a:p>
          <a:p>
            <a:r>
              <a:rPr lang="cs-CZ" sz="2400" dirty="0"/>
              <a:t>     Psali o tom v novinách. (oni – obecně)</a:t>
            </a:r>
          </a:p>
        </p:txBody>
      </p:sp>
      <p:sp>
        <p:nvSpPr>
          <p:cNvPr id="6" name="TextovéPole 5">
            <a:extLst>
              <a:ext uri="{FF2B5EF4-FFF2-40B4-BE49-F238E27FC236}">
                <a16:creationId xmlns:a16="http://schemas.microsoft.com/office/drawing/2014/main" id="{3FD8F29D-3B18-4E49-BCCC-FD1BDB4CF78E}"/>
              </a:ext>
            </a:extLst>
          </p:cNvPr>
          <p:cNvSpPr txBox="1"/>
          <p:nvPr/>
        </p:nvSpPr>
        <p:spPr>
          <a:xfrm>
            <a:off x="1689725" y="3718504"/>
            <a:ext cx="184731" cy="492443"/>
          </a:xfrm>
          <a:prstGeom prst="rect">
            <a:avLst/>
          </a:prstGeom>
          <a:noFill/>
        </p:spPr>
        <p:txBody>
          <a:bodyPr wrap="none" rtlCol="0">
            <a:spAutoFit/>
          </a:bodyPr>
          <a:lstStyle/>
          <a:p>
            <a:endParaRPr lang="cs-CZ" sz="2600" dirty="0">
              <a:solidFill>
                <a:srgbClr val="FF0000"/>
              </a:solidFill>
            </a:endParaRPr>
          </a:p>
        </p:txBody>
      </p:sp>
      <p:sp>
        <p:nvSpPr>
          <p:cNvPr id="3" name="TextovéPole 2">
            <a:extLst>
              <a:ext uri="{FF2B5EF4-FFF2-40B4-BE49-F238E27FC236}">
                <a16:creationId xmlns:a16="http://schemas.microsoft.com/office/drawing/2014/main" id="{028F14AD-B0E0-42D5-8B88-780F5D71F7D9}"/>
              </a:ext>
            </a:extLst>
          </p:cNvPr>
          <p:cNvSpPr txBox="1"/>
          <p:nvPr/>
        </p:nvSpPr>
        <p:spPr>
          <a:xfrm>
            <a:off x="1033794" y="3786711"/>
            <a:ext cx="10439763" cy="2819362"/>
          </a:xfrm>
          <a:prstGeom prst="rect">
            <a:avLst/>
          </a:prstGeom>
          <a:noFill/>
        </p:spPr>
        <p:txBody>
          <a:bodyPr wrap="square" rtlCol="0">
            <a:spAutoFit/>
          </a:bodyPr>
          <a:lstStyle/>
          <a:p>
            <a:r>
              <a:rPr lang="cs-CZ" b="1" dirty="0"/>
              <a:t>V kterých větách je podmět nevyjádřený a v kterých všeobecný?</a:t>
            </a:r>
          </a:p>
          <a:p>
            <a:pPr>
              <a:lnSpc>
                <a:spcPct val="150000"/>
              </a:lnSpc>
            </a:pPr>
            <a:r>
              <a:rPr lang="cs-CZ" dirty="0"/>
              <a:t>1. U pramene léčivé vody vystavěli kapličku. 2. Na ulici jsem se stal středem pozornosti. 3. Měla na sobě světle modré šaty. 4. Vyhlíželi jsme netrpělivě autobus. 5. Raněného uložili na pohovku v kuchyni. 6. Na mistrovství světa ji přivítali jako královnu. 7. Na pouti prodávají růžovou vatu. 8. Dověděl jsem se to až v úterý. 9. Půjdete s námi? 10. Neměli jsme tentokrát štěstí. 11. Ve stáncích prodávají upomínkové předměty. 12. Mívají tu výbornou zmrzlinu. 13. Nemám zavolat pomoc? 14. Při otravě plynem zavádíme umělé dýchání. 15. Nechval dne před večerem.</a:t>
            </a:r>
          </a:p>
        </p:txBody>
      </p:sp>
    </p:spTree>
    <p:extLst>
      <p:ext uri="{BB962C8B-B14F-4D97-AF65-F5344CB8AC3E}">
        <p14:creationId xmlns:p14="http://schemas.microsoft.com/office/powerpoint/2010/main" val="218736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dirty="0">
                <a:solidFill>
                  <a:srgbClr val="FFFFFF"/>
                </a:solidFill>
              </a:rPr>
              <a:t>PODMĚT NĚKOLIKANÁSOBNÝ</a:t>
            </a:r>
            <a:endParaRPr lang="en-US" sz="2800" kern="1200" dirty="0">
              <a:solidFill>
                <a:srgbClr val="FFFFFF"/>
              </a:solidFill>
              <a:latin typeface="+mj-lt"/>
              <a:ea typeface="+mj-ea"/>
              <a:cs typeface="+mj-cs"/>
            </a:endParaRPr>
          </a:p>
        </p:txBody>
      </p:sp>
      <p:sp>
        <p:nvSpPr>
          <p:cNvPr id="5" name="TextovéPole 4">
            <a:extLst>
              <a:ext uri="{FF2B5EF4-FFF2-40B4-BE49-F238E27FC236}">
                <a16:creationId xmlns:a16="http://schemas.microsoft.com/office/drawing/2014/main" id="{CE67CA4C-E23D-494A-97E8-4CCD45762A96}"/>
              </a:ext>
            </a:extLst>
          </p:cNvPr>
          <p:cNvSpPr txBox="1"/>
          <p:nvPr/>
        </p:nvSpPr>
        <p:spPr>
          <a:xfrm>
            <a:off x="1286932" y="2789853"/>
            <a:ext cx="8790099" cy="461665"/>
          </a:xfrm>
          <a:prstGeom prst="rect">
            <a:avLst/>
          </a:prstGeom>
          <a:noFill/>
        </p:spPr>
        <p:txBody>
          <a:bodyPr wrap="none" rtlCol="0">
            <a:spAutoFit/>
          </a:bodyPr>
          <a:lstStyle/>
          <a:p>
            <a:pPr marL="342900" indent="-342900">
              <a:buFont typeface="Arial" panose="020B0604020202020204" pitchFamily="34" charset="0"/>
              <a:buChar char="•"/>
            </a:pPr>
            <a:r>
              <a:rPr lang="cs-CZ" sz="2400" dirty="0"/>
              <a:t>Takový podmět, který je vyjádřen několika stejnými slovními druhy:</a:t>
            </a:r>
          </a:p>
        </p:txBody>
      </p:sp>
      <p:sp>
        <p:nvSpPr>
          <p:cNvPr id="6" name="TextovéPole 5">
            <a:extLst>
              <a:ext uri="{FF2B5EF4-FFF2-40B4-BE49-F238E27FC236}">
                <a16:creationId xmlns:a16="http://schemas.microsoft.com/office/drawing/2014/main" id="{3FD8F29D-3B18-4E49-BCCC-FD1BDB4CF78E}"/>
              </a:ext>
            </a:extLst>
          </p:cNvPr>
          <p:cNvSpPr txBox="1"/>
          <p:nvPr/>
        </p:nvSpPr>
        <p:spPr>
          <a:xfrm>
            <a:off x="1689725" y="3718504"/>
            <a:ext cx="9620605" cy="492443"/>
          </a:xfrm>
          <a:prstGeom prst="rect">
            <a:avLst/>
          </a:prstGeom>
          <a:noFill/>
        </p:spPr>
        <p:txBody>
          <a:bodyPr wrap="square" rtlCol="0">
            <a:spAutoFit/>
          </a:bodyPr>
          <a:lstStyle/>
          <a:p>
            <a:r>
              <a:rPr lang="cs-CZ" sz="2600" dirty="0">
                <a:solidFill>
                  <a:srgbClr val="FF0000"/>
                </a:solidFill>
              </a:rPr>
              <a:t>Terka </a:t>
            </a:r>
            <a:r>
              <a:rPr lang="cs-CZ" sz="2600" dirty="0"/>
              <a:t>a</a:t>
            </a:r>
            <a:r>
              <a:rPr lang="cs-CZ" sz="2600" dirty="0">
                <a:solidFill>
                  <a:srgbClr val="FF0000"/>
                </a:solidFill>
              </a:rPr>
              <a:t> Ema </a:t>
            </a:r>
            <a:r>
              <a:rPr lang="cs-CZ" sz="2600" dirty="0"/>
              <a:t>se nemohou dočkat přijímacích zkoušek na gymnázium.</a:t>
            </a:r>
          </a:p>
        </p:txBody>
      </p:sp>
      <p:sp>
        <p:nvSpPr>
          <p:cNvPr id="7" name="TextovéPole 6">
            <a:extLst>
              <a:ext uri="{FF2B5EF4-FFF2-40B4-BE49-F238E27FC236}">
                <a16:creationId xmlns:a16="http://schemas.microsoft.com/office/drawing/2014/main" id="{079D1D9E-7D20-4204-97C6-8092115E360C}"/>
              </a:ext>
            </a:extLst>
          </p:cNvPr>
          <p:cNvSpPr txBox="1"/>
          <p:nvPr/>
        </p:nvSpPr>
        <p:spPr>
          <a:xfrm>
            <a:off x="1286932" y="4847209"/>
            <a:ext cx="10023398" cy="1200329"/>
          </a:xfrm>
          <a:prstGeom prst="rect">
            <a:avLst/>
          </a:prstGeom>
          <a:noFill/>
        </p:spPr>
        <p:txBody>
          <a:bodyPr wrap="square" rtlCol="0">
            <a:spAutoFit/>
          </a:bodyPr>
          <a:lstStyle/>
          <a:p>
            <a:pPr marL="342900" indent="-342900">
              <a:buFont typeface="Arial" panose="020B0604020202020204" pitchFamily="34" charset="0"/>
              <a:buChar char="•"/>
            </a:pPr>
            <a:r>
              <a:rPr lang="cs-CZ" sz="2400" dirty="0"/>
              <a:t>Členy několikanásobného podmětu bývají odděleny čárkami nebo spojkami. Při vyznačování takového podmětu podtrháváme jen jeho členy, nikoliv spojky.</a:t>
            </a:r>
          </a:p>
        </p:txBody>
      </p:sp>
    </p:spTree>
    <p:extLst>
      <p:ext uri="{BB962C8B-B14F-4D97-AF65-F5344CB8AC3E}">
        <p14:creationId xmlns:p14="http://schemas.microsoft.com/office/powerpoint/2010/main" val="348904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CVIČENÍ</a:t>
            </a:r>
            <a:endParaRPr lang="en-US" sz="2800" u="sng" kern="1200" dirty="0">
              <a:solidFill>
                <a:srgbClr val="FFFFFF"/>
              </a:solidFill>
              <a:latin typeface="+mj-lt"/>
              <a:ea typeface="+mj-ea"/>
              <a:cs typeface="+mj-cs"/>
            </a:endParaRPr>
          </a:p>
        </p:txBody>
      </p:sp>
      <p:pic>
        <p:nvPicPr>
          <p:cNvPr id="4" name="Obrázek 3">
            <a:extLst>
              <a:ext uri="{FF2B5EF4-FFF2-40B4-BE49-F238E27FC236}">
                <a16:creationId xmlns:a16="http://schemas.microsoft.com/office/drawing/2014/main" id="{79C8854C-0748-42E7-8CB8-BDD839E43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68" y="2689097"/>
            <a:ext cx="10299382" cy="3397378"/>
          </a:xfrm>
          <a:prstGeom prst="rect">
            <a:avLst/>
          </a:prstGeom>
        </p:spPr>
      </p:pic>
    </p:spTree>
    <p:extLst>
      <p:ext uri="{BB962C8B-B14F-4D97-AF65-F5344CB8AC3E}">
        <p14:creationId xmlns:p14="http://schemas.microsoft.com/office/powerpoint/2010/main" val="4162415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1E9F697-4072-4802-B815-4A4FB2AAEE17}"/>
              </a:ext>
            </a:extLst>
          </p:cNvPr>
          <p:cNvSpPr>
            <a:spLocks noGrp="1"/>
          </p:cNvSpPr>
          <p:nvPr>
            <p:ph type="title"/>
          </p:nvPr>
        </p:nvSpPr>
        <p:spPr>
          <a:xfrm>
            <a:off x="1286932" y="1204109"/>
            <a:ext cx="10023398" cy="857894"/>
          </a:xfrm>
        </p:spPr>
        <p:txBody>
          <a:bodyPr vert="horz" lIns="91440" tIns="45720" rIns="91440" bIns="45720" rtlCol="0" anchor="ctr">
            <a:normAutofit/>
          </a:bodyPr>
          <a:lstStyle/>
          <a:p>
            <a:r>
              <a:rPr lang="cs-CZ" sz="2800" kern="1200" dirty="0">
                <a:solidFill>
                  <a:srgbClr val="FFFFFF"/>
                </a:solidFill>
                <a:latin typeface="+mj-lt"/>
                <a:ea typeface="+mj-ea"/>
                <a:cs typeface="+mj-cs"/>
              </a:rPr>
              <a:t>CVIČENÍ</a:t>
            </a:r>
            <a:endParaRPr lang="en-US" sz="2800" u="sng" kern="1200" dirty="0">
              <a:solidFill>
                <a:srgbClr val="FFFFFF"/>
              </a:solidFill>
              <a:latin typeface="+mj-lt"/>
              <a:ea typeface="+mj-ea"/>
              <a:cs typeface="+mj-cs"/>
            </a:endParaRPr>
          </a:p>
        </p:txBody>
      </p:sp>
      <p:sp>
        <p:nvSpPr>
          <p:cNvPr id="3" name="TextovéPole 2">
            <a:extLst>
              <a:ext uri="{FF2B5EF4-FFF2-40B4-BE49-F238E27FC236}">
                <a16:creationId xmlns:a16="http://schemas.microsoft.com/office/drawing/2014/main" id="{E32DBBDB-5E6F-44A3-AF64-78337FCE64AB}"/>
              </a:ext>
            </a:extLst>
          </p:cNvPr>
          <p:cNvSpPr txBox="1"/>
          <p:nvPr/>
        </p:nvSpPr>
        <p:spPr>
          <a:xfrm>
            <a:off x="1063690" y="2559090"/>
            <a:ext cx="9917647" cy="3892732"/>
          </a:xfrm>
          <a:prstGeom prst="rect">
            <a:avLst/>
          </a:prstGeom>
          <a:noFill/>
        </p:spPr>
        <p:txBody>
          <a:bodyPr wrap="square" rtlCol="0">
            <a:spAutoFit/>
          </a:bodyPr>
          <a:lstStyle/>
          <a:p>
            <a:pPr>
              <a:lnSpc>
                <a:spcPct val="200000"/>
              </a:lnSpc>
            </a:pPr>
            <a:r>
              <a:rPr lang="cs-CZ" dirty="0"/>
              <a:t>Vyhledej v následujících větách nevyjádřený podmět: </a:t>
            </a:r>
          </a:p>
          <a:p>
            <a:pPr>
              <a:lnSpc>
                <a:spcPct val="200000"/>
              </a:lnSpc>
            </a:pPr>
            <a:r>
              <a:rPr lang="cs-CZ" dirty="0"/>
              <a:t>1. Ještě si to musím rozmyslet. 2. Že už konečně jdeš. 3. Celou válku chodil pěšky do práce přes půl Prahy. 4. Stál opřen o vrata s krásným kováním. 5. Šel po paměti. 6. Nejsem takové práci zvyklá. 7. Buďte vždy upřímní a čestní. 8. Doufám, že sis to nerozmyslel. 9. Brzy ráno jsme si vyšli na houby. 10. Jel jsem za ním až do cíle etapy. 11. Do Brna jsme přijeli k ránu. 12. Už jsi u nás dlouho nebyl. 13. Se zájmem jsme vyslechli nejnovější zprávy. 14. Obléká se vždy velice vkusně. 15. Chodili jsme po tom cizím městě sem a tam.</a:t>
            </a:r>
          </a:p>
        </p:txBody>
      </p:sp>
    </p:spTree>
    <p:extLst>
      <p:ext uri="{BB962C8B-B14F-4D97-AF65-F5344CB8AC3E}">
        <p14:creationId xmlns:p14="http://schemas.microsoft.com/office/powerpoint/2010/main" val="105520151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576</Words>
  <Application>Microsoft Office PowerPoint</Application>
  <PresentationFormat>Širokoúhlá obrazovka</PresentationFormat>
  <Paragraphs>46</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ČESKÝ JAZYK KROUŽEK</vt:lpstr>
      <vt:lpstr>ZÁKLADNÍ VĚTNÉ ČLENY</vt:lpstr>
      <vt:lpstr>PODMĚT</vt:lpstr>
      <vt:lpstr>PODMĚT HOLÝ A ROZVITÝ</vt:lpstr>
      <vt:lpstr>PODMĚT VYJÁDŘENÝ A NEVYJÁDŘENÝ</vt:lpstr>
      <vt:lpstr>PODMĚT VŠEOBECNÝ</vt:lpstr>
      <vt:lpstr>PODMĚT NĚKOLIKANÁSOBNÝ</vt:lpstr>
      <vt:lpstr>CVIČENÍ</vt:lpstr>
      <vt:lpstr>CVIČENÍ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ČESKÝ JAZYK</dc:title>
  <dc:creator>Jana Suvandžievová</dc:creator>
  <cp:lastModifiedBy>Jana Suvandžievová</cp:lastModifiedBy>
  <cp:revision>26</cp:revision>
  <dcterms:created xsi:type="dcterms:W3CDTF">2020-03-21T16:09:45Z</dcterms:created>
  <dcterms:modified xsi:type="dcterms:W3CDTF">2020-04-26T16:56:15Z</dcterms:modified>
</cp:coreProperties>
</file>