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81" d="100"/>
          <a:sy n="81" d="100"/>
        </p:scale>
        <p:origin x="6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E6C24-B3BC-43CD-ADAB-0B745E411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7E2BF-A5C2-44A0-9B3B-0298AB902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F089D-D724-4BC7-A7BE-E1C03FD8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2F6B5C-6D58-411E-B91A-508E2AF2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CCCBF-2039-4D2B-887F-2DF57AA5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53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08656-556A-4A5C-B6AA-56710FDBE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422706-CB5F-47E2-AC55-81AA18C98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C10C4D-9995-4833-8D40-DA08B7D5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E9333B-2ECD-4FB5-9D36-97C3A3CD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CC5AB7-66AB-4F70-81F3-1D73022A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31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816FF9-29AD-4CEE-9F00-499C7D80C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AF9948-9221-4AFE-A1B2-44DB4C461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DC30FA-3550-401E-BB14-3D08AD68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6632C9-D043-4B53-B9A0-71136756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39A5D2-0E28-4346-8D24-85829646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04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BFDA3-42B8-4C50-821B-8ED1E933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D72EC-1587-452B-8F39-88FB95240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D7F068-2E07-4B05-9844-FE8F7C96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D61542-6DD8-4877-9150-00A90D643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7591FD-067D-4931-98C9-F1970E5D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68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07371-8F6D-4496-B663-525ED6DA5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A77C16-980B-476A-9069-DA7E75352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4C12CC-63B3-4EF6-B027-20364EEC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6AD12E-0D7C-42D4-860B-8C8FAEEA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1CE131-FBF6-4960-92E3-2D73843B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52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BF580-0ED9-46E7-9B67-3BBFDF39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7B0C7-0602-47BA-AA99-8F3949310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1D0540-508C-4A70-A131-87E7F93C8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07016F-2902-4313-B2D4-BB2627D1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4A8FC7-06CD-461E-80FB-F7494203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07C6B4-85B8-46F0-AA48-4DC2A5CC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D2957-9114-46FD-A176-89C99B1B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4CBA13-E163-4610-8D08-DFBAD502F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36EE5D-F9B5-429B-87E2-C3E8F7F93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1EFC5F4-9F14-4EB2-B7B0-7E89C9E8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E0B1B8F-BD46-4644-A51E-0FB9B1487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8BA8FE-E9F9-42B7-857B-A8A63B29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2B70A3-3A48-4E30-9641-638F46FC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98FE6F-4E8F-434F-A4CD-3E236758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74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438188-14F2-49DE-B66A-C46B95CA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4D74DE-8FAA-4FF5-897B-26194600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CE83AA-E64E-4B46-A176-1251284F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E1629F-ED23-45D6-ACF1-E8F0FFCC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21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B92FB0-3642-427E-BAAE-0E5ADC75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8A413B9-56A2-4B35-B784-83656568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358306-9878-41BB-A9D1-073DEA2C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89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855F4-83CB-4583-8E30-FD5FC7CC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53B29-AFC6-4484-86E7-67489B9D7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309008-DC91-4AD8-96EB-8CB7F21AC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C3EB41-E75F-45B5-8871-2DA887400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C5C82D-3229-47E8-BE79-A416D8397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D2CE26-1882-4C14-B3AC-A0DC5A89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1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54ACD-BF04-46A7-A46B-6BA6B531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4B15C0-620D-430A-A8BB-BE53D338F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1DE8F0-BFC9-4574-A3FB-7355EDFDD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1A449F-AFDA-4318-B142-97E52DD7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AA8BB5-E969-48ED-8211-1028748D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E5DE60-9012-4504-A09D-DCB884CC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96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083EBCD-9B0E-4BF6-894B-1D6261C95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3926CC-F97B-4F13-8215-4F73E6C69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844185-9B7E-46D8-B23A-05FE7ED87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8A0EE-9D5D-4F5E-B368-96EE5E61318C}" type="datetimeFigureOut">
              <a:rPr lang="cs-CZ" smtClean="0"/>
              <a:t>3. 5. 2020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D1D8DA-E003-4CB5-83BC-E0BCB6EE8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912CBD-B84D-4669-B0CA-3965E56AB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DD008-A8E6-489D-9683-0546FA6D2F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80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B00D92-A1DB-439C-8372-DF6F5B3A48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ČESKÝ JAZYK</a:t>
            </a:r>
            <a:br>
              <a:rPr lang="cs-CZ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cs-CZ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KROUŽEK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6B5097-0AFD-4A73-BCA7-5434569FFC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PŘÍSUDEK</a:t>
            </a:r>
            <a:endParaRPr lang="cs-CZ" sz="24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40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E9F697-4072-4802-B815-4A4FB2AA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ZÁKLADNÍ VĚTNÉ ČLENY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2A1CE06-5358-4F68-BA01-2A1595CB8F67}"/>
              </a:ext>
            </a:extLst>
          </p:cNvPr>
          <p:cNvSpPr txBox="1"/>
          <p:nvPr/>
        </p:nvSpPr>
        <p:spPr>
          <a:xfrm>
            <a:off x="1328738" y="2985796"/>
            <a:ext cx="9983788" cy="1089317"/>
          </a:xfrm>
          <a:prstGeom prst="rect">
            <a:avLst/>
          </a:prstGeom>
          <a:noFill/>
        </p:spPr>
        <p:txBody>
          <a:bodyPr wrap="square" rtlCol="0" anchor="t">
            <a:normAutofit fontScale="92500"/>
          </a:bodyPr>
          <a:lstStyle/>
          <a:p>
            <a:pPr>
              <a:spcAft>
                <a:spcPts val="600"/>
              </a:spcAft>
            </a:pPr>
            <a:endParaRPr lang="cs-CZ" sz="28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Každá věta má obvykle </a:t>
            </a:r>
            <a:r>
              <a:rPr lang="cs-CZ" sz="2800" dirty="0">
                <a:solidFill>
                  <a:srgbClr val="FF0000"/>
                </a:solidFill>
              </a:rPr>
              <a:t>podmět</a:t>
            </a:r>
            <a:r>
              <a:rPr lang="cs-CZ" sz="2800" dirty="0"/>
              <a:t> a </a:t>
            </a:r>
            <a:r>
              <a:rPr lang="cs-CZ" sz="2800" dirty="0">
                <a:solidFill>
                  <a:srgbClr val="FF0000"/>
                </a:solidFill>
              </a:rPr>
              <a:t>přísudek</a:t>
            </a:r>
            <a:r>
              <a:rPr lang="cs-CZ" sz="2800" dirty="0"/>
              <a:t> –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základní větné členy.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1A4BCA6-DAE0-4120-9E79-E5AB62F96AA6}"/>
              </a:ext>
            </a:extLst>
          </p:cNvPr>
          <p:cNvSpPr txBox="1"/>
          <p:nvPr/>
        </p:nvSpPr>
        <p:spPr>
          <a:xfrm>
            <a:off x="1328738" y="4156075"/>
            <a:ext cx="9983788" cy="158432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Spolu tvoří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základní skladební dvojici.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1270DCF-E312-443D-844C-019A0839F082}"/>
              </a:ext>
            </a:extLst>
          </p:cNvPr>
          <p:cNvSpPr txBox="1"/>
          <p:nvPr/>
        </p:nvSpPr>
        <p:spPr>
          <a:xfrm>
            <a:off x="1328738" y="2819400"/>
            <a:ext cx="9771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Každý projev se skládá z vět.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F3C4189-7385-4C51-B6B4-537CEE09ADAC}"/>
              </a:ext>
            </a:extLst>
          </p:cNvPr>
          <p:cNvSpPr txBox="1"/>
          <p:nvPr/>
        </p:nvSpPr>
        <p:spPr>
          <a:xfrm>
            <a:off x="1328738" y="4753431"/>
            <a:ext cx="5640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  Ostatní větné členy jsou rozvíjející.</a:t>
            </a:r>
          </a:p>
        </p:txBody>
      </p:sp>
    </p:spTree>
    <p:extLst>
      <p:ext uri="{BB962C8B-B14F-4D97-AF65-F5344CB8AC3E}">
        <p14:creationId xmlns:p14="http://schemas.microsoft.com/office/powerpoint/2010/main" val="183701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E9F697-4072-4802-B815-4A4FB2AA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800" dirty="0">
                <a:solidFill>
                  <a:srgbClr val="FFFFFF"/>
                </a:solidFill>
              </a:rPr>
              <a:t>PŘÍSUDEK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A5524D5-30F3-4312-AFFA-FCA478A848AD}"/>
              </a:ext>
            </a:extLst>
          </p:cNvPr>
          <p:cNvSpPr txBox="1"/>
          <p:nvPr/>
        </p:nvSpPr>
        <p:spPr>
          <a:xfrm>
            <a:off x="1286932" y="2442102"/>
            <a:ext cx="545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Na přísudek se ptáme Co dělá podmět?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92546AC-0BCE-4C1A-9824-5FDC27772695}"/>
              </a:ext>
            </a:extLst>
          </p:cNvPr>
          <p:cNvSpPr txBox="1"/>
          <p:nvPr/>
        </p:nvSpPr>
        <p:spPr>
          <a:xfrm>
            <a:off x="1286932" y="2967335"/>
            <a:ext cx="994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Nejčastěji je vyjádřen plnovýznamovým slovesem. (Vlak </a:t>
            </a:r>
            <a:r>
              <a:rPr lang="cs-CZ" sz="2400" dirty="0">
                <a:solidFill>
                  <a:schemeClr val="accent1"/>
                </a:solidFill>
              </a:rPr>
              <a:t>přijel.</a:t>
            </a:r>
            <a:r>
              <a:rPr lang="cs-CZ" sz="2400" dirty="0"/>
              <a:t>) – takový přísudek nazýváme </a:t>
            </a:r>
            <a:r>
              <a:rPr lang="cs-CZ" sz="2400" dirty="0">
                <a:solidFill>
                  <a:srgbClr val="FF0000"/>
                </a:solidFill>
              </a:rPr>
              <a:t>slovesný.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B3DC63B-560C-4BB6-BFE3-B4F3E21963EF}"/>
              </a:ext>
            </a:extLst>
          </p:cNvPr>
          <p:cNvSpPr txBox="1"/>
          <p:nvPr/>
        </p:nvSpPr>
        <p:spPr>
          <a:xfrm>
            <a:off x="2337092" y="3890665"/>
            <a:ext cx="9854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Slovesný přísudek může být </a:t>
            </a:r>
            <a:r>
              <a:rPr lang="cs-CZ" sz="2400" dirty="0">
                <a:solidFill>
                  <a:srgbClr val="7030A0"/>
                </a:solidFill>
              </a:rPr>
              <a:t>jednoduchý </a:t>
            </a:r>
            <a:r>
              <a:rPr lang="cs-CZ" sz="2400" dirty="0"/>
              <a:t>– je složený jen z jednoho slovesa.</a:t>
            </a:r>
          </a:p>
          <a:p>
            <a:r>
              <a:rPr lang="cs-CZ" sz="2400" dirty="0"/>
              <a:t>     Kočka </a:t>
            </a:r>
            <a:r>
              <a:rPr lang="cs-CZ" sz="2400" dirty="0">
                <a:solidFill>
                  <a:schemeClr val="accent1"/>
                </a:solidFill>
              </a:rPr>
              <a:t>leze</a:t>
            </a:r>
            <a:r>
              <a:rPr lang="cs-CZ" sz="2400" dirty="0"/>
              <a:t> dírou.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ADE3AF-DB15-4F2B-8EC3-7E34CFEF140C}"/>
              </a:ext>
            </a:extLst>
          </p:cNvPr>
          <p:cNvSpPr txBox="1"/>
          <p:nvPr/>
        </p:nvSpPr>
        <p:spPr>
          <a:xfrm>
            <a:off x="2337092" y="4925476"/>
            <a:ext cx="9714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Slovesný přísudek může být </a:t>
            </a:r>
            <a:r>
              <a:rPr lang="cs-CZ" sz="2400" dirty="0">
                <a:solidFill>
                  <a:srgbClr val="7030A0"/>
                </a:solidFill>
              </a:rPr>
              <a:t>složený</a:t>
            </a:r>
            <a:r>
              <a:rPr lang="cs-CZ" sz="2400" dirty="0"/>
              <a:t> - tvoří ho </a:t>
            </a:r>
            <a:r>
              <a:rPr lang="cs-CZ" sz="2400" dirty="0">
                <a:solidFill>
                  <a:schemeClr val="accent6"/>
                </a:solidFill>
              </a:rPr>
              <a:t>způsobové</a:t>
            </a:r>
            <a:r>
              <a:rPr lang="cs-CZ" sz="2400" dirty="0"/>
              <a:t> (muset, moci, smět, mít, chtít) nebo </a:t>
            </a:r>
            <a:r>
              <a:rPr lang="cs-CZ" sz="2400" dirty="0">
                <a:solidFill>
                  <a:schemeClr val="accent6"/>
                </a:solidFill>
              </a:rPr>
              <a:t>fázové</a:t>
            </a:r>
            <a:r>
              <a:rPr lang="cs-CZ" sz="2400" dirty="0"/>
              <a:t> (začít, začínat, zůstat, zůstávat, přestat, přestávat) </a:t>
            </a:r>
            <a:r>
              <a:rPr lang="cs-CZ" sz="2400" dirty="0">
                <a:solidFill>
                  <a:schemeClr val="accent6"/>
                </a:solidFill>
              </a:rPr>
              <a:t>sloveso + infinitiv. </a:t>
            </a:r>
            <a:r>
              <a:rPr lang="cs-CZ" sz="2400" dirty="0"/>
              <a:t>(Kočka </a:t>
            </a:r>
            <a:r>
              <a:rPr lang="cs-CZ" sz="2400" dirty="0">
                <a:solidFill>
                  <a:schemeClr val="accent1"/>
                </a:solidFill>
              </a:rPr>
              <a:t>chce prolézt </a:t>
            </a:r>
            <a:r>
              <a:rPr lang="cs-CZ" sz="2400" dirty="0"/>
              <a:t>dírou.)</a:t>
            </a:r>
          </a:p>
        </p:txBody>
      </p:sp>
    </p:spTree>
    <p:extLst>
      <p:ext uri="{BB962C8B-B14F-4D97-AF65-F5344CB8AC3E}">
        <p14:creationId xmlns:p14="http://schemas.microsoft.com/office/powerpoint/2010/main" val="327372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E9F697-4072-4802-B815-4A4FB2AA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800" dirty="0">
                <a:solidFill>
                  <a:srgbClr val="FFFFFF"/>
                </a:solidFill>
              </a:rPr>
              <a:t>PŘÍSUDEK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B3DC63B-560C-4BB6-BFE3-B4F3E21963EF}"/>
              </a:ext>
            </a:extLst>
          </p:cNvPr>
          <p:cNvSpPr txBox="1"/>
          <p:nvPr/>
        </p:nvSpPr>
        <p:spPr>
          <a:xfrm>
            <a:off x="1253066" y="2828835"/>
            <a:ext cx="9685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Jiným druhem je přísudek </a:t>
            </a:r>
            <a:r>
              <a:rPr lang="cs-CZ" sz="2400" dirty="0">
                <a:solidFill>
                  <a:srgbClr val="FF0000"/>
                </a:solidFill>
              </a:rPr>
              <a:t>jmenný se sponou</a:t>
            </a:r>
            <a:r>
              <a:rPr lang="cs-CZ" sz="2400" dirty="0"/>
              <a:t>. Tvoří ho </a:t>
            </a:r>
            <a:r>
              <a:rPr lang="cs-CZ" sz="2400" dirty="0">
                <a:solidFill>
                  <a:schemeClr val="accent6"/>
                </a:solidFill>
              </a:rPr>
              <a:t>sponové sloveso </a:t>
            </a:r>
            <a:r>
              <a:rPr lang="cs-CZ" sz="2400" dirty="0"/>
              <a:t>být, bývat, stát se a stávat se a </a:t>
            </a:r>
            <a:r>
              <a:rPr lang="cs-CZ" sz="2400" dirty="0">
                <a:solidFill>
                  <a:srgbClr val="7030A0"/>
                </a:solidFill>
              </a:rPr>
              <a:t>podstatné nebo přídavné jméno</a:t>
            </a:r>
            <a:r>
              <a:rPr lang="cs-CZ" sz="2400" dirty="0"/>
              <a:t>.</a:t>
            </a:r>
          </a:p>
          <a:p>
            <a:r>
              <a:rPr lang="cs-CZ" sz="2400" dirty="0"/>
              <a:t>    Zelenina </a:t>
            </a:r>
            <a:r>
              <a:rPr lang="cs-CZ" sz="2400" dirty="0">
                <a:solidFill>
                  <a:schemeClr val="accent6"/>
                </a:solidFill>
              </a:rPr>
              <a:t>je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7030A0"/>
                </a:solidFill>
              </a:rPr>
              <a:t>zdravá</a:t>
            </a:r>
            <a:r>
              <a:rPr lang="cs-CZ" sz="2400" dirty="0"/>
              <a:t>. Jana </a:t>
            </a:r>
            <a:r>
              <a:rPr lang="cs-CZ" sz="2400" dirty="0">
                <a:solidFill>
                  <a:schemeClr val="accent6"/>
                </a:solidFill>
              </a:rPr>
              <a:t>se stane </a:t>
            </a:r>
            <a:r>
              <a:rPr lang="cs-CZ" sz="2400" dirty="0">
                <a:solidFill>
                  <a:srgbClr val="7030A0"/>
                </a:solidFill>
              </a:rPr>
              <a:t>učitelkou</a:t>
            </a:r>
            <a:r>
              <a:rPr lang="cs-CZ" sz="2400" dirty="0"/>
              <a:t>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ADE3AF-DB15-4F2B-8EC3-7E34CFEF140C}"/>
              </a:ext>
            </a:extLst>
          </p:cNvPr>
          <p:cNvSpPr txBox="1"/>
          <p:nvPr/>
        </p:nvSpPr>
        <p:spPr>
          <a:xfrm>
            <a:off x="1253066" y="4335269"/>
            <a:ext cx="9714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Další variantou je přísudek jmenný beze spony. Je vyjádřen pouze </a:t>
            </a:r>
            <a:r>
              <a:rPr lang="cs-CZ" sz="2400" dirty="0">
                <a:solidFill>
                  <a:schemeClr val="accent6"/>
                </a:solidFill>
              </a:rPr>
              <a:t>podstatným nebo přídavným jménem </a:t>
            </a:r>
            <a:r>
              <a:rPr lang="cs-CZ" sz="2400" dirty="0"/>
              <a:t>bez tvaru slovesa. </a:t>
            </a:r>
          </a:p>
          <a:p>
            <a:r>
              <a:rPr lang="cs-CZ" sz="2400" dirty="0"/>
              <a:t>      Mladost </a:t>
            </a:r>
            <a:r>
              <a:rPr lang="cs-CZ" sz="2400" dirty="0">
                <a:solidFill>
                  <a:schemeClr val="accent6"/>
                </a:solidFill>
              </a:rPr>
              <a:t>radost</a:t>
            </a:r>
            <a:r>
              <a:rPr lang="cs-CZ" sz="2400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7327EBC-5E5B-4B2C-B920-01F86FF308BA}"/>
              </a:ext>
            </a:extLst>
          </p:cNvPr>
          <p:cNvSpPr txBox="1"/>
          <p:nvPr/>
        </p:nvSpPr>
        <p:spPr>
          <a:xfrm>
            <a:off x="1286932" y="5905503"/>
            <a:ext cx="71539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Přísudek může být i citoslovečný - tvoří ho citoslovce. </a:t>
            </a:r>
          </a:p>
          <a:p>
            <a:r>
              <a:rPr lang="cs-CZ" sz="2400" dirty="0"/>
              <a:t>    Pes </a:t>
            </a:r>
            <a:r>
              <a:rPr lang="cs-CZ" sz="2400" dirty="0">
                <a:solidFill>
                  <a:schemeClr val="accent1"/>
                </a:solidFill>
              </a:rPr>
              <a:t>hop </a:t>
            </a:r>
            <a:r>
              <a:rPr lang="cs-CZ" sz="2400" dirty="0"/>
              <a:t>přes plot. </a:t>
            </a:r>
          </a:p>
        </p:txBody>
      </p:sp>
    </p:spTree>
    <p:extLst>
      <p:ext uri="{BB962C8B-B14F-4D97-AF65-F5344CB8AC3E}">
        <p14:creationId xmlns:p14="http://schemas.microsoft.com/office/powerpoint/2010/main" val="364981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E9F697-4072-4802-B815-4A4FB2AA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PŘÍSUDEK HOLÝ A ROZVITÝ</a:t>
            </a:r>
            <a:endParaRPr lang="en-US" sz="2800" u="sng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E828157-0120-4F17-9C04-1F4495AF0157}"/>
              </a:ext>
            </a:extLst>
          </p:cNvPr>
          <p:cNvSpPr txBox="1"/>
          <p:nvPr/>
        </p:nvSpPr>
        <p:spPr>
          <a:xfrm>
            <a:off x="1408922" y="2967135"/>
            <a:ext cx="79126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Přísudek holý není rozvinutý žádným jiným větným členem. </a:t>
            </a:r>
          </a:p>
          <a:p>
            <a:r>
              <a:rPr lang="cs-CZ" sz="2400" dirty="0">
                <a:solidFill>
                  <a:schemeClr val="accent1"/>
                </a:solidFill>
              </a:rPr>
              <a:t>    </a:t>
            </a:r>
            <a:r>
              <a:rPr lang="cs-CZ" sz="2400" dirty="0"/>
              <a:t>Maminka</a:t>
            </a:r>
            <a:r>
              <a:rPr lang="cs-CZ" sz="2400" dirty="0">
                <a:solidFill>
                  <a:schemeClr val="accent1"/>
                </a:solidFill>
              </a:rPr>
              <a:t> vařila</a:t>
            </a:r>
            <a:r>
              <a:rPr lang="cs-CZ" sz="2400" dirty="0"/>
              <a:t>.</a:t>
            </a:r>
            <a:r>
              <a:rPr lang="cs-CZ" dirty="0"/>
              <a:t>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171BEAE-B699-4E16-B09C-B33F20175DA2}"/>
              </a:ext>
            </a:extLst>
          </p:cNvPr>
          <p:cNvSpPr txBox="1"/>
          <p:nvPr/>
        </p:nvSpPr>
        <p:spPr>
          <a:xfrm>
            <a:off x="1408922" y="4133461"/>
            <a:ext cx="67562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Podmět rozvitý je rozvinutý </a:t>
            </a:r>
            <a:r>
              <a:rPr lang="cs-CZ" sz="2400" dirty="0">
                <a:solidFill>
                  <a:schemeClr val="accent6"/>
                </a:solidFill>
              </a:rPr>
              <a:t>jiným větným členem</a:t>
            </a:r>
            <a:r>
              <a:rPr lang="cs-CZ" sz="2400" dirty="0"/>
              <a:t>. </a:t>
            </a:r>
          </a:p>
          <a:p>
            <a:r>
              <a:rPr lang="cs-CZ" sz="2400" dirty="0">
                <a:solidFill>
                  <a:srgbClr val="C00000"/>
                </a:solidFill>
              </a:rPr>
              <a:t>    </a:t>
            </a:r>
            <a:r>
              <a:rPr lang="cs-CZ" sz="2400" dirty="0"/>
              <a:t>Náš kocour </a:t>
            </a:r>
            <a:r>
              <a:rPr lang="cs-CZ" sz="2400" dirty="0">
                <a:solidFill>
                  <a:schemeClr val="accent1"/>
                </a:solidFill>
              </a:rPr>
              <a:t>snědl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6"/>
                </a:solidFill>
              </a:rPr>
              <a:t>všechny granule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69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E9F697-4072-4802-B815-4A4FB2AA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800" dirty="0">
                <a:solidFill>
                  <a:srgbClr val="FFFFFF"/>
                </a:solidFill>
              </a:rPr>
              <a:t>PŘÍSUDEK NĚKOLIKANÁSOBNÝ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E67CA4C-E23D-494A-97E8-4CCD45762A96}"/>
              </a:ext>
            </a:extLst>
          </p:cNvPr>
          <p:cNvSpPr txBox="1"/>
          <p:nvPr/>
        </p:nvSpPr>
        <p:spPr>
          <a:xfrm>
            <a:off x="1286932" y="2789853"/>
            <a:ext cx="8014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Takový přísudek, který se skládá z několika slovesných tvarů: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D8F29D-3B18-4E49-BCCC-FD1BDB4CF78E}"/>
              </a:ext>
            </a:extLst>
          </p:cNvPr>
          <p:cNvSpPr txBox="1"/>
          <p:nvPr/>
        </p:nvSpPr>
        <p:spPr>
          <a:xfrm>
            <a:off x="1689725" y="3718504"/>
            <a:ext cx="96206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/>
              <a:t>Petra</a:t>
            </a:r>
            <a:r>
              <a:rPr lang="cs-CZ" sz="2600" dirty="0">
                <a:solidFill>
                  <a:srgbClr val="FF0000"/>
                </a:solidFill>
              </a:rPr>
              <a:t> jsem viděla i slyšela.</a:t>
            </a:r>
            <a:endParaRPr lang="cs-CZ" sz="2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79D1D9E-7D20-4204-97C6-8092115E360C}"/>
              </a:ext>
            </a:extLst>
          </p:cNvPr>
          <p:cNvSpPr txBox="1"/>
          <p:nvPr/>
        </p:nvSpPr>
        <p:spPr>
          <a:xfrm>
            <a:off x="1286932" y="4847209"/>
            <a:ext cx="10023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Členy několikanásobného přísudku bývají odděleny čárkami nebo spojkami. Při vyznačování takového přísudku podtrháváme jen jeho členy, nikoliv spojky.</a:t>
            </a:r>
          </a:p>
        </p:txBody>
      </p:sp>
    </p:spTree>
    <p:extLst>
      <p:ext uri="{BB962C8B-B14F-4D97-AF65-F5344CB8AC3E}">
        <p14:creationId xmlns:p14="http://schemas.microsoft.com/office/powerpoint/2010/main" val="348904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275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ČESKÝ JAZYK KROUŽEK</vt:lpstr>
      <vt:lpstr>ZÁKLADNÍ VĚTNÉ ČLENY</vt:lpstr>
      <vt:lpstr>PŘÍSUDEK</vt:lpstr>
      <vt:lpstr>PŘÍSUDEK</vt:lpstr>
      <vt:lpstr>PŘÍSUDEK HOLÝ A ROZVITÝ</vt:lpstr>
      <vt:lpstr>PŘÍSUDEK NĚKOLIKANÁSOBNÝ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</dc:title>
  <dc:creator>Jana Suvandžievová</dc:creator>
  <cp:lastModifiedBy>Jana Suvandžievová</cp:lastModifiedBy>
  <cp:revision>33</cp:revision>
  <dcterms:created xsi:type="dcterms:W3CDTF">2020-03-21T16:09:45Z</dcterms:created>
  <dcterms:modified xsi:type="dcterms:W3CDTF">2020-05-03T17:52:15Z</dcterms:modified>
</cp:coreProperties>
</file>