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78" r:id="rId5"/>
    <p:sldId id="262" r:id="rId6"/>
    <p:sldId id="260" r:id="rId7"/>
    <p:sldId id="261" r:id="rId8"/>
    <p:sldId id="264" r:id="rId9"/>
    <p:sldId id="263" r:id="rId10"/>
    <p:sldId id="268" r:id="rId11"/>
    <p:sldId id="279" r:id="rId12"/>
    <p:sldId id="270" r:id="rId13"/>
    <p:sldId id="269" r:id="rId14"/>
    <p:sldId id="272" r:id="rId15"/>
    <p:sldId id="274" r:id="rId16"/>
    <p:sldId id="273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olenský" initials="DD" lastIdx="1" clrIdx="0">
    <p:extLst>
      <p:ext uri="{19B8F6BF-5375-455C-9EA6-DF929625EA0E}">
        <p15:presenceInfo xmlns:p15="http://schemas.microsoft.com/office/powerpoint/2012/main" userId="bb113693534cee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347A5-7C98-4B44-BBBA-8BD2C29121C6}" v="333" dt="2020-04-13T13:08:39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64" y="96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První klinika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7.8</c:v>
                </c:pt>
                <c:pt idx="1">
                  <c:v>15.8</c:v>
                </c:pt>
                <c:pt idx="2">
                  <c:v>9</c:v>
                </c:pt>
                <c:pt idx="3">
                  <c:v>8.1999999999999993</c:v>
                </c:pt>
                <c:pt idx="4">
                  <c:v>6.9</c:v>
                </c:pt>
                <c:pt idx="5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77-4710-9658-9F36DF0CC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Druhá klinika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7.6</c:v>
                </c:pt>
                <c:pt idx="2">
                  <c:v>2.9</c:v>
                </c:pt>
                <c:pt idx="3">
                  <c:v>2.2999999999999998</c:v>
                </c:pt>
                <c:pt idx="4">
                  <c:v>2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77-4710-9658-9F36DF0CC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602415"/>
        <c:axId val="111815807"/>
      </c:lineChart>
      <c:catAx>
        <c:axId val="139760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815807"/>
        <c:crosses val="autoZero"/>
        <c:auto val="1"/>
        <c:lblAlgn val="ctr"/>
        <c:lblOffset val="100"/>
        <c:noMultiLvlLbl val="0"/>
      </c:catAx>
      <c:valAx>
        <c:axId val="11181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760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1784</c:v>
                </c:pt>
                <c:pt idx="1">
                  <c:v>1785</c:v>
                </c:pt>
                <c:pt idx="2">
                  <c:v>1786</c:v>
                </c:pt>
                <c:pt idx="3">
                  <c:v>1787</c:v>
                </c:pt>
                <c:pt idx="4">
                  <c:v>1788</c:v>
                </c:pt>
                <c:pt idx="5">
                  <c:v>1789</c:v>
                </c:pt>
                <c:pt idx="6">
                  <c:v>1790</c:v>
                </c:pt>
                <c:pt idx="7">
                  <c:v>1791</c:v>
                </c:pt>
                <c:pt idx="8">
                  <c:v>1792</c:v>
                </c:pt>
                <c:pt idx="9">
                  <c:v>1793</c:v>
                </c:pt>
                <c:pt idx="10">
                  <c:v>1794</c:v>
                </c:pt>
                <c:pt idx="11">
                  <c:v>1795</c:v>
                </c:pt>
                <c:pt idx="12">
                  <c:v>1796</c:v>
                </c:pt>
                <c:pt idx="13">
                  <c:v>1797</c:v>
                </c:pt>
                <c:pt idx="14">
                  <c:v>1798</c:v>
                </c:pt>
                <c:pt idx="15">
                  <c:v>1799</c:v>
                </c:pt>
                <c:pt idx="16">
                  <c:v>1800</c:v>
                </c:pt>
                <c:pt idx="17">
                  <c:v>1801</c:v>
                </c:pt>
                <c:pt idx="18">
                  <c:v>1802</c:v>
                </c:pt>
                <c:pt idx="19">
                  <c:v>1803</c:v>
                </c:pt>
                <c:pt idx="20">
                  <c:v>1804</c:v>
                </c:pt>
                <c:pt idx="21">
                  <c:v>1805</c:v>
                </c:pt>
                <c:pt idx="22">
                  <c:v>1806</c:v>
                </c:pt>
                <c:pt idx="23">
                  <c:v>1807</c:v>
                </c:pt>
                <c:pt idx="24">
                  <c:v>1808</c:v>
                </c:pt>
                <c:pt idx="25">
                  <c:v>1809</c:v>
                </c:pt>
                <c:pt idx="26">
                  <c:v>1810</c:v>
                </c:pt>
                <c:pt idx="27">
                  <c:v>1811</c:v>
                </c:pt>
                <c:pt idx="28">
                  <c:v>1812</c:v>
                </c:pt>
                <c:pt idx="29">
                  <c:v>1813</c:v>
                </c:pt>
                <c:pt idx="30">
                  <c:v>1814</c:v>
                </c:pt>
                <c:pt idx="31">
                  <c:v>1815</c:v>
                </c:pt>
                <c:pt idx="32">
                  <c:v>1816</c:v>
                </c:pt>
                <c:pt idx="33">
                  <c:v>1817</c:v>
                </c:pt>
                <c:pt idx="34">
                  <c:v>1818</c:v>
                </c:pt>
                <c:pt idx="35">
                  <c:v>1819</c:v>
                </c:pt>
                <c:pt idx="36">
                  <c:v>1820</c:v>
                </c:pt>
                <c:pt idx="37">
                  <c:v>1821</c:v>
                </c:pt>
                <c:pt idx="38">
                  <c:v>1822</c:v>
                </c:pt>
                <c:pt idx="39">
                  <c:v>1823</c:v>
                </c:pt>
                <c:pt idx="40">
                  <c:v>1824</c:v>
                </c:pt>
                <c:pt idx="41">
                  <c:v>1825</c:v>
                </c:pt>
                <c:pt idx="42">
                  <c:v>1826</c:v>
                </c:pt>
                <c:pt idx="43">
                  <c:v>1827</c:v>
                </c:pt>
                <c:pt idx="44">
                  <c:v>1828</c:v>
                </c:pt>
                <c:pt idx="45">
                  <c:v>1829</c:v>
                </c:pt>
                <c:pt idx="46">
                  <c:v>1830</c:v>
                </c:pt>
                <c:pt idx="47">
                  <c:v>1831</c:v>
                </c:pt>
                <c:pt idx="48">
                  <c:v>1832</c:v>
                </c:pt>
                <c:pt idx="49">
                  <c:v>1833</c:v>
                </c:pt>
                <c:pt idx="50">
                  <c:v>1834</c:v>
                </c:pt>
                <c:pt idx="51">
                  <c:v>1835</c:v>
                </c:pt>
                <c:pt idx="52">
                  <c:v>1836</c:v>
                </c:pt>
                <c:pt idx="53">
                  <c:v>1837</c:v>
                </c:pt>
                <c:pt idx="54">
                  <c:v>1838</c:v>
                </c:pt>
                <c:pt idx="55">
                  <c:v>1839</c:v>
                </c:pt>
                <c:pt idx="56">
                  <c:v>1840</c:v>
                </c:pt>
                <c:pt idx="57">
                  <c:v>1841</c:v>
                </c:pt>
                <c:pt idx="58">
                  <c:v>1842</c:v>
                </c:pt>
                <c:pt idx="59">
                  <c:v>1843</c:v>
                </c:pt>
                <c:pt idx="60">
                  <c:v>1844</c:v>
                </c:pt>
                <c:pt idx="61">
                  <c:v>1845</c:v>
                </c:pt>
                <c:pt idx="62">
                  <c:v>1846</c:v>
                </c:pt>
              </c:numCache>
            </c:num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2.1</c:v>
                </c:pt>
                <c:pt idx="1">
                  <c:v>1.4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0.6</c:v>
                </c:pt>
                <c:pt idx="6">
                  <c:v>0.8</c:v>
                </c:pt>
                <c:pt idx="7">
                  <c:v>0.6</c:v>
                </c:pt>
                <c:pt idx="8">
                  <c:v>0.9</c:v>
                </c:pt>
                <c:pt idx="9">
                  <c:v>2.6</c:v>
                </c:pt>
                <c:pt idx="10">
                  <c:v>0.4</c:v>
                </c:pt>
                <c:pt idx="11">
                  <c:v>2.1</c:v>
                </c:pt>
                <c:pt idx="12">
                  <c:v>1.2</c:v>
                </c:pt>
                <c:pt idx="13">
                  <c:v>0.2</c:v>
                </c:pt>
                <c:pt idx="14">
                  <c:v>0.2</c:v>
                </c:pt>
                <c:pt idx="15">
                  <c:v>1</c:v>
                </c:pt>
                <c:pt idx="16">
                  <c:v>2</c:v>
                </c:pt>
                <c:pt idx="17">
                  <c:v>0.8</c:v>
                </c:pt>
                <c:pt idx="18">
                  <c:v>0.4</c:v>
                </c:pt>
                <c:pt idx="19">
                  <c:v>0.7</c:v>
                </c:pt>
                <c:pt idx="20">
                  <c:v>0.4</c:v>
                </c:pt>
                <c:pt idx="21">
                  <c:v>0.4</c:v>
                </c:pt>
                <c:pt idx="22">
                  <c:v>0.7</c:v>
                </c:pt>
                <c:pt idx="23">
                  <c:v>0.6</c:v>
                </c:pt>
                <c:pt idx="24">
                  <c:v>0.8</c:v>
                </c:pt>
                <c:pt idx="25">
                  <c:v>1.4</c:v>
                </c:pt>
                <c:pt idx="26">
                  <c:v>0.8</c:v>
                </c:pt>
                <c:pt idx="27">
                  <c:v>1.9</c:v>
                </c:pt>
                <c:pt idx="28">
                  <c:v>0.6</c:v>
                </c:pt>
                <c:pt idx="29">
                  <c:v>1.1000000000000001</c:v>
                </c:pt>
                <c:pt idx="30">
                  <c:v>3.2</c:v>
                </c:pt>
                <c:pt idx="31">
                  <c:v>0.7</c:v>
                </c:pt>
                <c:pt idx="32">
                  <c:v>0.5</c:v>
                </c:pt>
                <c:pt idx="33">
                  <c:v>0.9</c:v>
                </c:pt>
                <c:pt idx="34">
                  <c:v>2.2000000000000002</c:v>
                </c:pt>
                <c:pt idx="35">
                  <c:v>5</c:v>
                </c:pt>
                <c:pt idx="36">
                  <c:v>2.5</c:v>
                </c:pt>
                <c:pt idx="37">
                  <c:v>1.7</c:v>
                </c:pt>
                <c:pt idx="38">
                  <c:v>0.8</c:v>
                </c:pt>
                <c:pt idx="39">
                  <c:v>7.5</c:v>
                </c:pt>
                <c:pt idx="40">
                  <c:v>4.9000000000000004</c:v>
                </c:pt>
                <c:pt idx="41">
                  <c:v>8.8000000000000007</c:v>
                </c:pt>
                <c:pt idx="42">
                  <c:v>8.1</c:v>
                </c:pt>
                <c:pt idx="43">
                  <c:v>2.2000000000000002</c:v>
                </c:pt>
                <c:pt idx="44">
                  <c:v>3.6</c:v>
                </c:pt>
                <c:pt idx="45">
                  <c:v>4.5999999999999996</c:v>
                </c:pt>
                <c:pt idx="46">
                  <c:v>4</c:v>
                </c:pt>
                <c:pt idx="47">
                  <c:v>6.6</c:v>
                </c:pt>
                <c:pt idx="48">
                  <c:v>3.2</c:v>
                </c:pt>
                <c:pt idx="49">
                  <c:v>5.3</c:v>
                </c:pt>
                <c:pt idx="50">
                  <c:v>7.7</c:v>
                </c:pt>
                <c:pt idx="51">
                  <c:v>5.6</c:v>
                </c:pt>
                <c:pt idx="52">
                  <c:v>7.5</c:v>
                </c:pt>
                <c:pt idx="53">
                  <c:v>9.1</c:v>
                </c:pt>
                <c:pt idx="54">
                  <c:v>3</c:v>
                </c:pt>
                <c:pt idx="55">
                  <c:v>5.4</c:v>
                </c:pt>
                <c:pt idx="56">
                  <c:v>9.1999999999999993</c:v>
                </c:pt>
                <c:pt idx="57">
                  <c:v>7.8</c:v>
                </c:pt>
                <c:pt idx="58">
                  <c:v>15.8</c:v>
                </c:pt>
                <c:pt idx="59">
                  <c:v>9</c:v>
                </c:pt>
                <c:pt idx="60">
                  <c:v>8.1999999999999993</c:v>
                </c:pt>
                <c:pt idx="61">
                  <c:v>6.9</c:v>
                </c:pt>
                <c:pt idx="62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CA-4594-8888-4829F1C75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0007503"/>
        <c:axId val="114158255"/>
      </c:lineChart>
      <c:catAx>
        <c:axId val="96000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158255"/>
        <c:crosses val="autoZero"/>
        <c:auto val="1"/>
        <c:lblAlgn val="ctr"/>
        <c:lblOffset val="100"/>
        <c:noMultiLvlLbl val="0"/>
      </c:catAx>
      <c:valAx>
        <c:axId val="11415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00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Sheet1!$A$2:$A$67</c:f>
              <c:numCache>
                <c:formatCode>General</c:formatCode>
                <c:ptCount val="66"/>
                <c:pt idx="0">
                  <c:v>1784</c:v>
                </c:pt>
                <c:pt idx="1">
                  <c:v>1785</c:v>
                </c:pt>
                <c:pt idx="2">
                  <c:v>1786</c:v>
                </c:pt>
                <c:pt idx="3">
                  <c:v>1787</c:v>
                </c:pt>
                <c:pt idx="4">
                  <c:v>1788</c:v>
                </c:pt>
                <c:pt idx="5">
                  <c:v>1789</c:v>
                </c:pt>
                <c:pt idx="6">
                  <c:v>1790</c:v>
                </c:pt>
                <c:pt idx="7">
                  <c:v>1791</c:v>
                </c:pt>
                <c:pt idx="8">
                  <c:v>1792</c:v>
                </c:pt>
                <c:pt idx="9">
                  <c:v>1793</c:v>
                </c:pt>
                <c:pt idx="10">
                  <c:v>1794</c:v>
                </c:pt>
                <c:pt idx="11">
                  <c:v>1795</c:v>
                </c:pt>
                <c:pt idx="12">
                  <c:v>1796</c:v>
                </c:pt>
                <c:pt idx="13">
                  <c:v>1797</c:v>
                </c:pt>
                <c:pt idx="14">
                  <c:v>1798</c:v>
                </c:pt>
                <c:pt idx="15">
                  <c:v>1799</c:v>
                </c:pt>
                <c:pt idx="16">
                  <c:v>1800</c:v>
                </c:pt>
                <c:pt idx="17">
                  <c:v>1801</c:v>
                </c:pt>
                <c:pt idx="18">
                  <c:v>1802</c:v>
                </c:pt>
                <c:pt idx="19">
                  <c:v>1803</c:v>
                </c:pt>
                <c:pt idx="20">
                  <c:v>1804</c:v>
                </c:pt>
                <c:pt idx="21">
                  <c:v>1805</c:v>
                </c:pt>
                <c:pt idx="22">
                  <c:v>1806</c:v>
                </c:pt>
                <c:pt idx="23">
                  <c:v>1807</c:v>
                </c:pt>
                <c:pt idx="24">
                  <c:v>1808</c:v>
                </c:pt>
                <c:pt idx="25">
                  <c:v>1809</c:v>
                </c:pt>
                <c:pt idx="26">
                  <c:v>1810</c:v>
                </c:pt>
                <c:pt idx="27">
                  <c:v>1811</c:v>
                </c:pt>
                <c:pt idx="28">
                  <c:v>1812</c:v>
                </c:pt>
                <c:pt idx="29">
                  <c:v>1813</c:v>
                </c:pt>
                <c:pt idx="30">
                  <c:v>1814</c:v>
                </c:pt>
                <c:pt idx="31">
                  <c:v>1815</c:v>
                </c:pt>
                <c:pt idx="32">
                  <c:v>1816</c:v>
                </c:pt>
                <c:pt idx="33">
                  <c:v>1817</c:v>
                </c:pt>
                <c:pt idx="34">
                  <c:v>1818</c:v>
                </c:pt>
                <c:pt idx="35">
                  <c:v>1819</c:v>
                </c:pt>
                <c:pt idx="36">
                  <c:v>1820</c:v>
                </c:pt>
                <c:pt idx="37">
                  <c:v>1821</c:v>
                </c:pt>
                <c:pt idx="38">
                  <c:v>1822</c:v>
                </c:pt>
                <c:pt idx="39">
                  <c:v>1823</c:v>
                </c:pt>
                <c:pt idx="40">
                  <c:v>1824</c:v>
                </c:pt>
                <c:pt idx="41">
                  <c:v>1825</c:v>
                </c:pt>
                <c:pt idx="42">
                  <c:v>1826</c:v>
                </c:pt>
                <c:pt idx="43">
                  <c:v>1827</c:v>
                </c:pt>
                <c:pt idx="44">
                  <c:v>1828</c:v>
                </c:pt>
                <c:pt idx="45">
                  <c:v>1829</c:v>
                </c:pt>
                <c:pt idx="46">
                  <c:v>1830</c:v>
                </c:pt>
                <c:pt idx="47">
                  <c:v>1831</c:v>
                </c:pt>
                <c:pt idx="48">
                  <c:v>1832</c:v>
                </c:pt>
                <c:pt idx="49">
                  <c:v>1833</c:v>
                </c:pt>
                <c:pt idx="50">
                  <c:v>1834</c:v>
                </c:pt>
                <c:pt idx="51">
                  <c:v>1835</c:v>
                </c:pt>
                <c:pt idx="52">
                  <c:v>1836</c:v>
                </c:pt>
                <c:pt idx="53">
                  <c:v>1837</c:v>
                </c:pt>
                <c:pt idx="54">
                  <c:v>1838</c:v>
                </c:pt>
                <c:pt idx="55">
                  <c:v>1839</c:v>
                </c:pt>
                <c:pt idx="56">
                  <c:v>1840</c:v>
                </c:pt>
                <c:pt idx="57">
                  <c:v>1841</c:v>
                </c:pt>
                <c:pt idx="58">
                  <c:v>1842</c:v>
                </c:pt>
                <c:pt idx="59">
                  <c:v>1843</c:v>
                </c:pt>
                <c:pt idx="60">
                  <c:v>1844</c:v>
                </c:pt>
                <c:pt idx="61">
                  <c:v>1845</c:v>
                </c:pt>
                <c:pt idx="62">
                  <c:v>1846</c:v>
                </c:pt>
                <c:pt idx="63">
                  <c:v>1847</c:v>
                </c:pt>
                <c:pt idx="64">
                  <c:v>1848</c:v>
                </c:pt>
                <c:pt idx="65">
                  <c:v>1849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2.1</c:v>
                </c:pt>
                <c:pt idx="1">
                  <c:v>1.4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0.6</c:v>
                </c:pt>
                <c:pt idx="6">
                  <c:v>0.8</c:v>
                </c:pt>
                <c:pt idx="7">
                  <c:v>0.6</c:v>
                </c:pt>
                <c:pt idx="8">
                  <c:v>0.9</c:v>
                </c:pt>
                <c:pt idx="9">
                  <c:v>2.6</c:v>
                </c:pt>
                <c:pt idx="10">
                  <c:v>0.4</c:v>
                </c:pt>
                <c:pt idx="11">
                  <c:v>2.1</c:v>
                </c:pt>
                <c:pt idx="12">
                  <c:v>1.2</c:v>
                </c:pt>
                <c:pt idx="13">
                  <c:v>0.2</c:v>
                </c:pt>
                <c:pt idx="14">
                  <c:v>0.2</c:v>
                </c:pt>
                <c:pt idx="15">
                  <c:v>1</c:v>
                </c:pt>
                <c:pt idx="16">
                  <c:v>2</c:v>
                </c:pt>
                <c:pt idx="17">
                  <c:v>0.8</c:v>
                </c:pt>
                <c:pt idx="18">
                  <c:v>0.4</c:v>
                </c:pt>
                <c:pt idx="19">
                  <c:v>0.7</c:v>
                </c:pt>
                <c:pt idx="20">
                  <c:v>0.4</c:v>
                </c:pt>
                <c:pt idx="21">
                  <c:v>0.4</c:v>
                </c:pt>
                <c:pt idx="22">
                  <c:v>0.7</c:v>
                </c:pt>
                <c:pt idx="23">
                  <c:v>0.6</c:v>
                </c:pt>
                <c:pt idx="24">
                  <c:v>0.8</c:v>
                </c:pt>
                <c:pt idx="25">
                  <c:v>1.4</c:v>
                </c:pt>
                <c:pt idx="26">
                  <c:v>0.8</c:v>
                </c:pt>
                <c:pt idx="27">
                  <c:v>1.9</c:v>
                </c:pt>
                <c:pt idx="28">
                  <c:v>0.6</c:v>
                </c:pt>
                <c:pt idx="29">
                  <c:v>1.1000000000000001</c:v>
                </c:pt>
                <c:pt idx="30">
                  <c:v>3.2</c:v>
                </c:pt>
                <c:pt idx="31">
                  <c:v>0.7</c:v>
                </c:pt>
                <c:pt idx="32">
                  <c:v>0.5</c:v>
                </c:pt>
                <c:pt idx="33">
                  <c:v>0.9</c:v>
                </c:pt>
                <c:pt idx="34">
                  <c:v>2.2000000000000002</c:v>
                </c:pt>
                <c:pt idx="35">
                  <c:v>5</c:v>
                </c:pt>
                <c:pt idx="36">
                  <c:v>2.5</c:v>
                </c:pt>
                <c:pt idx="37">
                  <c:v>1.7</c:v>
                </c:pt>
                <c:pt idx="38">
                  <c:v>0.8</c:v>
                </c:pt>
                <c:pt idx="39">
                  <c:v>7.5</c:v>
                </c:pt>
                <c:pt idx="40">
                  <c:v>4.9000000000000004</c:v>
                </c:pt>
                <c:pt idx="41">
                  <c:v>8.8000000000000007</c:v>
                </c:pt>
                <c:pt idx="42">
                  <c:v>8.1</c:v>
                </c:pt>
                <c:pt idx="43">
                  <c:v>2.2000000000000002</c:v>
                </c:pt>
                <c:pt idx="44">
                  <c:v>3.6</c:v>
                </c:pt>
                <c:pt idx="45">
                  <c:v>4.5999999999999996</c:v>
                </c:pt>
                <c:pt idx="46">
                  <c:v>4</c:v>
                </c:pt>
                <c:pt idx="47">
                  <c:v>6.6</c:v>
                </c:pt>
                <c:pt idx="48">
                  <c:v>3.2</c:v>
                </c:pt>
                <c:pt idx="49">
                  <c:v>5.3</c:v>
                </c:pt>
                <c:pt idx="50">
                  <c:v>7.7</c:v>
                </c:pt>
                <c:pt idx="51">
                  <c:v>5.6</c:v>
                </c:pt>
                <c:pt idx="52">
                  <c:v>7.5</c:v>
                </c:pt>
                <c:pt idx="53">
                  <c:v>9.1</c:v>
                </c:pt>
                <c:pt idx="54">
                  <c:v>3</c:v>
                </c:pt>
                <c:pt idx="55">
                  <c:v>5.4</c:v>
                </c:pt>
                <c:pt idx="56">
                  <c:v>9.1999999999999993</c:v>
                </c:pt>
                <c:pt idx="57">
                  <c:v>7.8</c:v>
                </c:pt>
                <c:pt idx="58">
                  <c:v>15.8</c:v>
                </c:pt>
                <c:pt idx="59">
                  <c:v>9</c:v>
                </c:pt>
                <c:pt idx="60">
                  <c:v>8.1999999999999993</c:v>
                </c:pt>
                <c:pt idx="61">
                  <c:v>6.9</c:v>
                </c:pt>
                <c:pt idx="62">
                  <c:v>11.4</c:v>
                </c:pt>
                <c:pt idx="63">
                  <c:v>5</c:v>
                </c:pt>
                <c:pt idx="64">
                  <c:v>1.3</c:v>
                </c:pt>
                <c:pt idx="6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CA-4594-8888-4829F1C75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0007503"/>
        <c:axId val="114158255"/>
      </c:lineChart>
      <c:catAx>
        <c:axId val="96000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158255"/>
        <c:crosses val="autoZero"/>
        <c:auto val="1"/>
        <c:lblAlgn val="ctr"/>
        <c:lblOffset val="100"/>
        <c:noMultiLvlLbl val="0"/>
      </c:catAx>
      <c:valAx>
        <c:axId val="11415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00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0.62884</cdr:x>
      <cdr:y>0.03475</cdr:y>
    </cdr:from>
    <cdr:to>
      <cdr:x>0.62884</cdr:x>
      <cdr:y>0.87602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5B66B65-E2AB-4C2A-98B7-0A7159D11007}"/>
            </a:ext>
          </a:extLst>
        </cdr:cNvPr>
        <cdr:cNvCxnSpPr/>
      </cdr:nvCxnSpPr>
      <cdr:spPr>
        <a:xfrm xmlns:a="http://schemas.openxmlformats.org/drawingml/2006/main">
          <a:off x="6025185" y="148769"/>
          <a:ext cx="0" cy="360209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4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0.60118</cdr:x>
      <cdr:y>0.03475</cdr:y>
    </cdr:from>
    <cdr:to>
      <cdr:x>0.60118</cdr:x>
      <cdr:y>0.87602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5B66B65-E2AB-4C2A-98B7-0A7159D11007}"/>
            </a:ext>
          </a:extLst>
        </cdr:cNvPr>
        <cdr:cNvCxnSpPr/>
      </cdr:nvCxnSpPr>
      <cdr:spPr>
        <a:xfrm xmlns:a="http://schemas.openxmlformats.org/drawingml/2006/main">
          <a:off x="5760141" y="148789"/>
          <a:ext cx="0" cy="36020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4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0.93797</cdr:x>
      <cdr:y>0.03277</cdr:y>
    </cdr:from>
    <cdr:to>
      <cdr:x>0.93797</cdr:x>
      <cdr:y>0.87404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D7563EF-AAEC-4CEA-B0EF-0F6AEEB0CD75}"/>
            </a:ext>
          </a:extLst>
        </cdr:cNvPr>
        <cdr:cNvCxnSpPr/>
      </cdr:nvCxnSpPr>
      <cdr:spPr>
        <a:xfrm xmlns:a="http://schemas.openxmlformats.org/drawingml/2006/main">
          <a:off x="8987044" y="140294"/>
          <a:ext cx="0" cy="36020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4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C500-2F40-43E5-B5FE-037B41F349F1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FC34-117D-44FA-BBC5-5B5788A5B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1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FC34-117D-44FA-BBC5-5B5788A5BBA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8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76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19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0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6038F-A0EA-4C4E-8A86-EBC7E05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384D47-3067-4642-8ACF-A07DA25C6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72B06A3-8BEC-49E4-99D0-6FD524299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D71092F-4CCE-4E71-BF1C-8C30D887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  <a:solidFill>
            <a:schemeClr val="accent1"/>
          </a:solidFill>
        </p:grpSpPr>
        <p:sp useBgFill="1">
          <p:nvSpPr>
            <p:cNvPr id="16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E3665-2CB4-407F-A1F2-0DC5208E8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/>
          </a:bodyPr>
          <a:lstStyle/>
          <a:p>
            <a:pPr algn="ctr"/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 mikrobech</a:t>
            </a:r>
            <a:b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lidech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D3FD4-B8E5-408C-970F-EE3DAF5F2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/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Ignác Filip </a:t>
            </a:r>
            <a:r>
              <a:rPr lang="cs-CZ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Semmelweis</a:t>
            </a: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cs-CZ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koronavirus</a:t>
            </a:r>
            <a:b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a trpaslík, který vyrostl</a:t>
            </a:r>
          </a:p>
        </p:txBody>
      </p:sp>
    </p:spTree>
    <p:extLst>
      <p:ext uri="{BB962C8B-B14F-4D97-AF65-F5344CB8AC3E}">
        <p14:creationId xmlns:p14="http://schemas.microsoft.com/office/powerpoint/2010/main" val="154398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8FB01C6-5AF2-4E7F-AD37-B574752F7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108279"/>
              </p:ext>
            </p:extLst>
          </p:nvPr>
        </p:nvGraphicFramePr>
        <p:xfrm>
          <a:off x="633999" y="1892913"/>
          <a:ext cx="6194640" cy="307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58">
                  <a:extLst>
                    <a:ext uri="{9D8B030D-6E8A-4147-A177-3AD203B41FA5}">
                      <a16:colId xmlns:a16="http://schemas.microsoft.com/office/drawing/2014/main" val="2789562530"/>
                    </a:ext>
                  </a:extLst>
                </a:gridCol>
                <a:gridCol w="1125214">
                  <a:extLst>
                    <a:ext uri="{9D8B030D-6E8A-4147-A177-3AD203B41FA5}">
                      <a16:colId xmlns:a16="http://schemas.microsoft.com/office/drawing/2014/main" val="2688511141"/>
                    </a:ext>
                  </a:extLst>
                </a:gridCol>
                <a:gridCol w="904979">
                  <a:extLst>
                    <a:ext uri="{9D8B030D-6E8A-4147-A177-3AD203B41FA5}">
                      <a16:colId xmlns:a16="http://schemas.microsoft.com/office/drawing/2014/main" val="3177291749"/>
                    </a:ext>
                  </a:extLst>
                </a:gridCol>
                <a:gridCol w="702263">
                  <a:extLst>
                    <a:ext uri="{9D8B030D-6E8A-4147-A177-3AD203B41FA5}">
                      <a16:colId xmlns:a16="http://schemas.microsoft.com/office/drawing/2014/main" val="780818723"/>
                    </a:ext>
                  </a:extLst>
                </a:gridCol>
                <a:gridCol w="1124683">
                  <a:extLst>
                    <a:ext uri="{9D8B030D-6E8A-4147-A177-3AD203B41FA5}">
                      <a16:colId xmlns:a16="http://schemas.microsoft.com/office/drawing/2014/main" val="186692761"/>
                    </a:ext>
                  </a:extLst>
                </a:gridCol>
                <a:gridCol w="904094">
                  <a:extLst>
                    <a:ext uri="{9D8B030D-6E8A-4147-A177-3AD203B41FA5}">
                      <a16:colId xmlns:a16="http://schemas.microsoft.com/office/drawing/2014/main" val="3673076600"/>
                    </a:ext>
                  </a:extLst>
                </a:gridCol>
                <a:gridCol w="702149">
                  <a:extLst>
                    <a:ext uri="{9D8B030D-6E8A-4147-A177-3AD203B41FA5}">
                      <a16:colId xmlns:a16="http://schemas.microsoft.com/office/drawing/2014/main" val="10402015"/>
                    </a:ext>
                  </a:extLst>
                </a:gridCol>
              </a:tblGrid>
              <a:tr h="438882"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porodů</a:t>
                      </a:r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úmrtí</a:t>
                      </a:r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%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porodů</a:t>
                      </a:r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úmrtí</a:t>
                      </a:r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%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1714228603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1841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3 036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237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7,8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2 442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86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3,5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208114864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1842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3 287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518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15,8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2 659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7,6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3428848908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1843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3 060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274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9,0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5 739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164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2,9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2791912769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1844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3 157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260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8,2</a:t>
                      </a:r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2 956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68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2,3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587884888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1845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3 492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241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6,9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3 241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66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2,0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332005001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1846</a:t>
                      </a:r>
                      <a:endParaRPr lang="cs-CZ" sz="180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4 010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459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11,4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3 754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105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2,8</a:t>
                      </a:r>
                      <a:endParaRPr lang="cs-CZ" sz="1800" dirty="0"/>
                    </a:p>
                  </a:txBody>
                  <a:tcPr marL="133471" marR="133471" marT="66735" marB="66735" anchor="ctr"/>
                </a:tc>
                <a:extLst>
                  <a:ext uri="{0D108BD9-81ED-4DB2-BD59-A6C34878D82A}">
                    <a16:rowId xmlns:a16="http://schemas.microsoft.com/office/drawing/2014/main" val="2418869130"/>
                  </a:ext>
                </a:extLst>
              </a:tr>
            </a:tbl>
          </a:graphicData>
        </a:graphic>
      </p:graphicFrame>
      <p:graphicFrame>
        <p:nvGraphicFramePr>
          <p:cNvPr id="3" name="Content Placeholder 22">
            <a:extLst>
              <a:ext uri="{FF2B5EF4-FFF2-40B4-BE49-F238E27FC236}">
                <a16:creationId xmlns:a16="http://schemas.microsoft.com/office/drawing/2014/main" id="{8B920745-02CA-4FBD-B451-786B8A321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269805"/>
              </p:ext>
            </p:extLst>
          </p:nvPr>
        </p:nvGraphicFramePr>
        <p:xfrm>
          <a:off x="7004807" y="1889588"/>
          <a:ext cx="4553194" cy="365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B8BC31-63C9-4C8E-9BC5-5EF5CF73ABC9}"/>
              </a:ext>
            </a:extLst>
          </p:cNvPr>
          <p:cNvSpPr txBox="1"/>
          <p:nvPr/>
        </p:nvSpPr>
        <p:spPr>
          <a:xfrm>
            <a:off x="1367406" y="1308573"/>
            <a:ext cx="269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První klinika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98009-F6F0-47CA-A2A4-B621F2601C17}"/>
              </a:ext>
            </a:extLst>
          </p:cNvPr>
          <p:cNvSpPr txBox="1"/>
          <p:nvPr/>
        </p:nvSpPr>
        <p:spPr>
          <a:xfrm>
            <a:off x="4065865" y="1308573"/>
            <a:ext cx="269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Druhá klinika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A3693-70B2-4998-9B12-45DA50B80F28}"/>
              </a:ext>
            </a:extLst>
          </p:cNvPr>
          <p:cNvSpPr txBox="1"/>
          <p:nvPr/>
        </p:nvSpPr>
        <p:spPr>
          <a:xfrm>
            <a:off x="7004807" y="1308573"/>
            <a:ext cx="455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Úmrtnost v %</a:t>
            </a:r>
          </a:p>
        </p:txBody>
      </p:sp>
    </p:spTree>
    <p:extLst>
      <p:ext uri="{BB962C8B-B14F-4D97-AF65-F5344CB8AC3E}">
        <p14:creationId xmlns:p14="http://schemas.microsoft.com/office/powerpoint/2010/main" val="78316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7">
            <a:extLst>
              <a:ext uri="{FF2B5EF4-FFF2-40B4-BE49-F238E27FC236}">
                <a16:creationId xmlns:a16="http://schemas.microsoft.com/office/drawing/2014/main" id="{A91F8A29-6A40-46B2-AE64-8CDAE2162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8BB9DBF-8E4C-4A0E-9F78-44C8BC827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A0C278-E9F1-4098-9621-F3EBC8D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5AB9939-759E-4EAD-B49C-821567F9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38" name="Group 12">
            <a:extLst>
              <a:ext uri="{FF2B5EF4-FFF2-40B4-BE49-F238E27FC236}">
                <a16:creationId xmlns:a16="http://schemas.microsoft.com/office/drawing/2014/main" id="{4B1EBF2F-9A83-41FD-B58A-91A091F5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7CC74263-A045-47F2-AF37-2F7AF87B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8EE8486E-9C6A-45D1-AB77-8AB52202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78B788-9B8B-4226-85E5-E919173A8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9" name="Rectangle 17">
            <a:extLst>
              <a:ext uri="{FF2B5EF4-FFF2-40B4-BE49-F238E27FC236}">
                <a16:creationId xmlns:a16="http://schemas.microsoft.com/office/drawing/2014/main" id="{582C4845-0D78-4D23-853C-D2B548EAE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FAE0D-5E4A-4D17-B2EB-4AF0F286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9" y="882138"/>
            <a:ext cx="5506913" cy="5093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5400" dirty="0">
                <a:solidFill>
                  <a:schemeClr val="tx2"/>
                </a:solidFill>
              </a:rPr>
              <a:t>Co je jinak?</a:t>
            </a:r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4E5365E6-B851-45B6-821E-CBF24C76A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64872"/>
            <a:ext cx="0" cy="292825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E54A67A2-FDD5-4AA7-BA23-FB069A49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4923C33-E489-477B-8836-5DC0D54D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5672B605-C574-4E12-BC00-EFC483BB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5970CE-2CCA-4BAC-AC3C-F45EF3414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845293"/>
              </p:ext>
            </p:extLst>
          </p:nvPr>
        </p:nvGraphicFramePr>
        <p:xfrm>
          <a:off x="1305287" y="1288145"/>
          <a:ext cx="9581426" cy="428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F9411AD-244D-4CAD-A691-C82A64CD593A}"/>
              </a:ext>
            </a:extLst>
          </p:cNvPr>
          <p:cNvSpPr txBox="1"/>
          <p:nvPr/>
        </p:nvSpPr>
        <p:spPr>
          <a:xfrm>
            <a:off x="1302918" y="888035"/>
            <a:ext cx="958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Úmrtnost rodiček na První klinice v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5E1C8-0AF7-402D-9F68-6A350A7572FD}"/>
              </a:ext>
            </a:extLst>
          </p:cNvPr>
          <p:cNvSpPr txBox="1"/>
          <p:nvPr/>
        </p:nvSpPr>
        <p:spPr>
          <a:xfrm>
            <a:off x="7343192" y="1534366"/>
            <a:ext cx="263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5"/>
                </a:solidFill>
              </a:rPr>
              <a:t>zavedení patologické anatomie</a:t>
            </a:r>
          </a:p>
        </p:txBody>
      </p:sp>
    </p:spTree>
    <p:extLst>
      <p:ext uri="{BB962C8B-B14F-4D97-AF65-F5344CB8AC3E}">
        <p14:creationId xmlns:p14="http://schemas.microsoft.com/office/powerpoint/2010/main" val="236744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A149D-23A6-4A93-A13F-CCDC30965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466" y="0"/>
            <a:ext cx="870153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DB411-7C22-4829-B592-6AC2A141D6CC}"/>
              </a:ext>
            </a:extLst>
          </p:cNvPr>
          <p:cNvSpPr txBox="1"/>
          <p:nvPr/>
        </p:nvSpPr>
        <p:spPr>
          <a:xfrm>
            <a:off x="3836477" y="1350512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+mj-lt"/>
              </a:rPr>
              <a:t>Řešení?</a:t>
            </a:r>
          </a:p>
        </p:txBody>
      </p:sp>
    </p:spTree>
    <p:extLst>
      <p:ext uri="{BB962C8B-B14F-4D97-AF65-F5344CB8AC3E}">
        <p14:creationId xmlns:p14="http://schemas.microsoft.com/office/powerpoint/2010/main" val="13568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5970CE-2CCA-4BAC-AC3C-F45EF3414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263031"/>
              </p:ext>
            </p:extLst>
          </p:nvPr>
        </p:nvGraphicFramePr>
        <p:xfrm>
          <a:off x="1305287" y="1288145"/>
          <a:ext cx="9581426" cy="428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F9411AD-244D-4CAD-A691-C82A64CD593A}"/>
              </a:ext>
            </a:extLst>
          </p:cNvPr>
          <p:cNvSpPr txBox="1"/>
          <p:nvPr/>
        </p:nvSpPr>
        <p:spPr>
          <a:xfrm>
            <a:off x="1302918" y="888035"/>
            <a:ext cx="958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Úmrtnost rodiček na První klinice v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5E1C8-0AF7-402D-9F68-6A350A7572FD}"/>
              </a:ext>
            </a:extLst>
          </p:cNvPr>
          <p:cNvSpPr txBox="1"/>
          <p:nvPr/>
        </p:nvSpPr>
        <p:spPr>
          <a:xfrm>
            <a:off x="8537835" y="1534366"/>
            <a:ext cx="179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5"/>
                </a:solidFill>
              </a:rPr>
              <a:t>povinné mytí Ca(</a:t>
            </a:r>
            <a:r>
              <a:rPr lang="cs-CZ" sz="1400" dirty="0" err="1">
                <a:solidFill>
                  <a:schemeClr val="accent5"/>
                </a:solidFill>
              </a:rPr>
              <a:t>ClO</a:t>
            </a:r>
            <a:r>
              <a:rPr lang="cs-CZ" sz="1400" dirty="0">
                <a:solidFill>
                  <a:schemeClr val="accent5"/>
                </a:solidFill>
              </a:rPr>
              <a:t>)</a:t>
            </a:r>
            <a:r>
              <a:rPr lang="cs-CZ" sz="1400" baseline="-25000" dirty="0">
                <a:solidFill>
                  <a:schemeClr val="accent5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330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">
            <a:extLst>
              <a:ext uri="{FF2B5EF4-FFF2-40B4-BE49-F238E27FC236}">
                <a16:creationId xmlns:a16="http://schemas.microsoft.com/office/drawing/2014/main" id="{A91F8A29-6A40-46B2-AE64-8CDAE2162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8BB9DBF-8E4C-4A0E-9F78-44C8BC827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A0C278-E9F1-4098-9621-F3EBC8D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5AB9939-759E-4EAD-B49C-821567F9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4B1EBF2F-9A83-41FD-B58A-91A091F5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7CC74263-A045-47F2-AF37-2F7AF87B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8EE8486E-9C6A-45D1-AB77-8AB52202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78B788-9B8B-4226-85E5-E919173A8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9">
            <a:extLst>
              <a:ext uri="{FF2B5EF4-FFF2-40B4-BE49-F238E27FC236}">
                <a16:creationId xmlns:a16="http://schemas.microsoft.com/office/drawing/2014/main" id="{94CDFDC4-2CAF-4474-9D4A-1A42AA74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BFF56F8-54EB-444B-B7DC-5A03ED6D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16B2857-610C-47A6-921A-4BFDE22F4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F920ED9-20A6-4284-B766-DCC62F86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6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1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590CCF-F1D0-4D73-8A05-B8D450DC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Část třetí:</a:t>
            </a:r>
            <a:b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Pomsta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C1C93-987E-4234-90CA-8F85D07D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aneb každý dobrý skutek bude po zásluze potrestán</a:t>
            </a:r>
          </a:p>
        </p:txBody>
      </p:sp>
    </p:spTree>
    <p:extLst>
      <p:ext uri="{BB962C8B-B14F-4D97-AF65-F5344CB8AC3E}">
        <p14:creationId xmlns:p14="http://schemas.microsoft.com/office/powerpoint/2010/main" val="395718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A9A7B87-6539-4F34-8A06-D5CF222A0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</p:sp>
      <p:sp useBgFill="1">
        <p:nvSpPr>
          <p:cNvPr id="50" name="Freeform: Shape 11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8D2EA-63E6-4143-BD67-76DBAD5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15" y="568345"/>
            <a:ext cx="7327656" cy="1560716"/>
          </a:xfrm>
        </p:spPr>
        <p:txBody>
          <a:bodyPr>
            <a:normAutofit/>
          </a:bodyPr>
          <a:lstStyle/>
          <a:p>
            <a:r>
              <a:rPr lang="cs-CZ" noProof="0" dirty="0" err="1">
                <a:solidFill>
                  <a:schemeClr val="tx2"/>
                </a:solidFill>
              </a:rPr>
              <a:t>Semmelweisův</a:t>
            </a:r>
            <a:r>
              <a:rPr lang="cs-CZ" noProof="0" dirty="0">
                <a:solidFill>
                  <a:schemeClr val="tx2"/>
                </a:solidFill>
              </a:rPr>
              <a:t> reflex</a:t>
            </a:r>
          </a:p>
        </p:txBody>
      </p:sp>
      <p:sp>
        <p:nvSpPr>
          <p:cNvPr id="51" name="Freeform: Shape 13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A876-8838-4314-9863-3F6AD7CC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15" y="1950720"/>
            <a:ext cx="7327656" cy="4139184"/>
          </a:xfrm>
        </p:spPr>
        <p:txBody>
          <a:bodyPr>
            <a:normAutofit/>
          </a:bodyPr>
          <a:lstStyle/>
          <a:p>
            <a:r>
              <a:rPr lang="cs-CZ" sz="2400" noProof="0" dirty="0">
                <a:solidFill>
                  <a:schemeClr val="tx2"/>
                </a:solidFill>
              </a:rPr>
              <a:t>1849: Vídeňská všeobecná nemocnice odmítá prodloužit smlouvu, </a:t>
            </a:r>
            <a:r>
              <a:rPr lang="cs-CZ" sz="2400" noProof="0" dirty="0" err="1">
                <a:solidFill>
                  <a:schemeClr val="tx2"/>
                </a:solidFill>
              </a:rPr>
              <a:t>Semmelweis</a:t>
            </a:r>
            <a:r>
              <a:rPr lang="cs-CZ" sz="2400" noProof="0" dirty="0">
                <a:solidFill>
                  <a:schemeClr val="tx2"/>
                </a:solidFill>
              </a:rPr>
              <a:t> odchází do malé provinční nemocnice v Pešti</a:t>
            </a:r>
          </a:p>
          <a:p>
            <a:r>
              <a:rPr lang="cs-CZ" sz="2400" noProof="0" dirty="0">
                <a:solidFill>
                  <a:schemeClr val="tx2"/>
                </a:solidFill>
              </a:rPr>
              <a:t>navzdory evidentním výsledkům je </a:t>
            </a:r>
            <a:r>
              <a:rPr lang="cs-CZ" sz="2400" noProof="0" dirty="0" err="1">
                <a:solidFill>
                  <a:schemeClr val="tx2"/>
                </a:solidFill>
              </a:rPr>
              <a:t>Semmelweisova</a:t>
            </a:r>
            <a:r>
              <a:rPr lang="cs-CZ" sz="2400" noProof="0" dirty="0">
                <a:solidFill>
                  <a:schemeClr val="tx2"/>
                </a:solidFill>
              </a:rPr>
              <a:t> práce odmítnuta jako nevědecká, zesměšňovaná a ignorovaná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více než deset let neutuchajících bojů s kritiky dovedlo </a:t>
            </a:r>
            <a:r>
              <a:rPr lang="cs-CZ" sz="2400" dirty="0" err="1">
                <a:solidFill>
                  <a:schemeClr val="tx2"/>
                </a:solidFill>
              </a:rPr>
              <a:t>Semmelweise</a:t>
            </a:r>
            <a:r>
              <a:rPr lang="cs-CZ" sz="2400" dirty="0">
                <a:solidFill>
                  <a:schemeClr val="tx2"/>
                </a:solidFill>
              </a:rPr>
              <a:t> k </a:t>
            </a:r>
            <a:r>
              <a:rPr lang="cs-CZ" sz="2400" noProof="0" dirty="0">
                <a:solidFill>
                  <a:schemeClr val="tx2"/>
                </a:solidFill>
              </a:rPr>
              <a:t>nervovému zhroucení</a:t>
            </a:r>
          </a:p>
        </p:txBody>
      </p:sp>
    </p:spTree>
    <p:extLst>
      <p:ext uri="{BB962C8B-B14F-4D97-AF65-F5344CB8AC3E}">
        <p14:creationId xmlns:p14="http://schemas.microsoft.com/office/powerpoint/2010/main" val="84539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FC238582-44CD-449F-BC97-2F86027E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3557-1AC8-4EEE-94D4-E04E00E6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  <a:solidFill>
            <a:schemeClr val="accent1">
              <a:lumMod val="75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DFDB5A1-75FC-4D0E-A9D4-273EB79D8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E6F45F-00DC-46A6-9BCB-377AA6A29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3317B9-28AD-42A8-969F-FFAD795E1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7063" y="0"/>
            <a:ext cx="755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DCF97-8A82-470D-BB5F-F947E5F14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4487" y="643467"/>
            <a:ext cx="6253571" cy="3379894"/>
          </a:xfrm>
        </p:spPr>
        <p:txBody>
          <a:bodyPr anchor="b">
            <a:normAutofit/>
          </a:bodyPr>
          <a:lstStyle/>
          <a:p>
            <a:r>
              <a:rPr lang="cs-CZ" sz="54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Děkuji za pozornost.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0F3A0-32CD-4D06-AF20-CAD4D013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709" y="4470840"/>
            <a:ext cx="6244349" cy="1743693"/>
          </a:xfrm>
        </p:spPr>
        <p:txBody>
          <a:bodyPr anchor="t">
            <a:normAutofit/>
          </a:bodyPr>
          <a:lstStyle/>
          <a:p>
            <a:r>
              <a:rPr lang="cs-CZ" sz="24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doc. MUDr. Jakub </a:t>
            </a:r>
            <a:r>
              <a:rPr lang="cs-CZ" sz="2400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Deák</a:t>
            </a:r>
            <a:endParaRPr lang="cs-CZ" sz="2400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cs-CZ" sz="24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ČGPS ČLS JEP</a:t>
            </a:r>
          </a:p>
          <a:p>
            <a:r>
              <a:rPr lang="cs-CZ" sz="24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j.deak@cls-jep.cz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7">
            <a:extLst>
              <a:ext uri="{FF2B5EF4-FFF2-40B4-BE49-F238E27FC236}">
                <a16:creationId xmlns:a16="http://schemas.microsoft.com/office/drawing/2014/main" id="{A91F8A29-6A40-46B2-AE64-8CDAE2162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8BB9DBF-8E4C-4A0E-9F78-44C8BC827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4A0C278-E9F1-4098-9621-F3EBC8D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D5AB9939-759E-4EAD-B49C-821567F9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4B1EBF2F-9A83-41FD-B58A-91A091F5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39" name="Freeform 206">
              <a:extLst>
                <a:ext uri="{FF2B5EF4-FFF2-40B4-BE49-F238E27FC236}">
                  <a16:creationId xmlns:a16="http://schemas.microsoft.com/office/drawing/2014/main" id="{7CC74263-A045-47F2-AF37-2F7AF87B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1" name="Freeform 211">
              <a:extLst>
                <a:ext uri="{FF2B5EF4-FFF2-40B4-BE49-F238E27FC236}">
                  <a16:creationId xmlns:a16="http://schemas.microsoft.com/office/drawing/2014/main" id="{8EE8486E-9C6A-45D1-AB77-8AB52202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2" name="Straight Connector 35">
              <a:extLst>
                <a:ext uri="{FF2B5EF4-FFF2-40B4-BE49-F238E27FC236}">
                  <a16:creationId xmlns:a16="http://schemas.microsoft.com/office/drawing/2014/main" id="{2478B788-9B8B-4226-85E5-E919173A8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3" name="Rectangle 37">
            <a:extLst>
              <a:ext uri="{FF2B5EF4-FFF2-40B4-BE49-F238E27FC236}">
                <a16:creationId xmlns:a16="http://schemas.microsoft.com/office/drawing/2014/main" id="{582C4845-0D78-4D23-853C-D2B548EAE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83ECD-C381-4BAC-A049-DF643271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9" y="882138"/>
            <a:ext cx="5506913" cy="5093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5000"/>
              </a:lnSpc>
            </a:pPr>
            <a:r>
              <a:rPr lang="cs-CZ" sz="5400" noProof="0" dirty="0">
                <a:solidFill>
                  <a:schemeClr val="tx2"/>
                </a:solidFill>
              </a:rPr>
              <a:t>Myjte si ruce.</a:t>
            </a:r>
          </a:p>
        </p:txBody>
      </p:sp>
      <p:cxnSp>
        <p:nvCxnSpPr>
          <p:cNvPr id="44" name="Straight Connector 39">
            <a:extLst>
              <a:ext uri="{FF2B5EF4-FFF2-40B4-BE49-F238E27FC236}">
                <a16:creationId xmlns:a16="http://schemas.microsoft.com/office/drawing/2014/main" id="{4E5365E6-B851-45B6-821E-CBF24C76A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64872"/>
            <a:ext cx="0" cy="292825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82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C6941D83-6A63-4B21-817E-69C87FB2C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92813D7-A392-4F1D-8C6C-050FECEB2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4BE3AA3-52FF-41A8-AC2B-BAC913E78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AA60D01-10B7-4F99-AA4E-2420EA4ED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A98C9202-9B8A-4A2A-81B8-5E58CB9CA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E8BBF454-360B-4750-8C48-B7528BB18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6CD5F6E1-FE50-4AA6-8500-8AEF34C4E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67F6F9-9128-466F-A813-533FB2A7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C1DA048-99CB-49C6-B1BF-C4692ED450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"/>
          <a:stretch/>
        </p:blipFill>
        <p:spPr>
          <a:xfrm>
            <a:off x="-231" y="10"/>
            <a:ext cx="12192000" cy="4551027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710F0297-FEF4-4E6B-9809-BB2DC806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1" y="4551038"/>
            <a:ext cx="12192231" cy="2306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52D0-7F85-4A88-A801-CB3BC18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5" y="4974036"/>
            <a:ext cx="6888864" cy="1263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05000"/>
              </a:lnSpc>
            </a:pPr>
            <a:r>
              <a:rPr lang="cs-CZ" sz="3900" noProof="0" dirty="0">
                <a:solidFill>
                  <a:schemeClr val="bg1"/>
                </a:solidFill>
              </a:rPr>
              <a:t>Ignác Filip </a:t>
            </a:r>
            <a:r>
              <a:rPr lang="cs-CZ" sz="3900" noProof="0" dirty="0" err="1">
                <a:solidFill>
                  <a:schemeClr val="bg1"/>
                </a:solidFill>
              </a:rPr>
              <a:t>Semmelweis</a:t>
            </a:r>
            <a:endParaRPr lang="cs-CZ" sz="3900" noProof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1D08A-0F80-4A07-A02E-A82B387E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3280" y="4974036"/>
            <a:ext cx="3911150" cy="1263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cs-CZ" sz="2000" noProof="0" dirty="0">
                <a:solidFill>
                  <a:schemeClr val="bg1"/>
                </a:solidFill>
              </a:rPr>
              <a:t>(1818–1865)</a:t>
            </a:r>
          </a:p>
        </p:txBody>
      </p:sp>
      <p:cxnSp>
        <p:nvCxnSpPr>
          <p:cNvPr id="34" name="Straight Connector 22">
            <a:extLst>
              <a:ext uri="{FF2B5EF4-FFF2-40B4-BE49-F238E27FC236}">
                <a16:creationId xmlns:a16="http://schemas.microsoft.com/office/drawing/2014/main" id="{46E3062D-7269-40D3-A48B-577B21ED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 rot="16200000">
            <a:off x="7294942" y="5605776"/>
            <a:ext cx="6949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1F8A29-6A40-46B2-AE64-8CDAE2162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8BB9DBF-8E4C-4A0E-9F78-44C8BC827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A0C278-E9F1-4098-9621-F3EBC8D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5AB9939-759E-4EAD-B49C-821567F9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1EBF2F-9A83-41FD-B58A-91A091F5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7CC74263-A045-47F2-AF37-2F7AF87B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8EE8486E-9C6A-45D1-AB77-8AB52202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78B788-9B8B-4226-85E5-E919173A8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DFDC4-2CAF-4474-9D4A-1A42AA74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BFF56F8-54EB-444B-B7DC-5A03ED6D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16B2857-610C-47A6-921A-4BFDE22F4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F920ED9-20A6-4284-B766-DCC62F86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6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7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88B9B1-FEBC-42E0-BC92-F931A73C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Část první:</a:t>
            </a:r>
            <a:b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Jak se nemoci šíří?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2165C-D7E9-4063-8AF5-7DB2B307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epidemiologie intuicí</a:t>
            </a:r>
          </a:p>
        </p:txBody>
      </p:sp>
    </p:spTree>
    <p:extLst>
      <p:ext uri="{BB962C8B-B14F-4D97-AF65-F5344CB8AC3E}">
        <p14:creationId xmlns:p14="http://schemas.microsoft.com/office/powerpoint/2010/main" val="367309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8663-7FD4-43A9-AAFB-FEEC3992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Miasma</a:t>
            </a:r>
          </a:p>
        </p:txBody>
      </p:sp>
      <p:pic>
        <p:nvPicPr>
          <p:cNvPr id="6" name="Picture Placeholder 5" descr="A picture containing outdoor, train, smoke, track&#10;&#10;Description automatically generated">
            <a:extLst>
              <a:ext uri="{FF2B5EF4-FFF2-40B4-BE49-F238E27FC236}">
                <a16:creationId xmlns:a16="http://schemas.microsoft.com/office/drawing/2014/main" id="{0823AA72-E644-4FA9-B288-4A7D41C764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265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B6DF-6602-45CA-8008-70FBF5ECD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noProof="0" dirty="0" err="1"/>
              <a:t>Galén</a:t>
            </a:r>
            <a:r>
              <a:rPr lang="cs-CZ" noProof="0" dirty="0"/>
              <a:t>, 2. století př. n. l.</a:t>
            </a:r>
          </a:p>
        </p:txBody>
      </p:sp>
    </p:spTree>
    <p:extLst>
      <p:ext uri="{BB962C8B-B14F-4D97-AF65-F5344CB8AC3E}">
        <p14:creationId xmlns:p14="http://schemas.microsoft.com/office/powerpoint/2010/main" val="19488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wearing a costume&#10;&#10;Description automatically generated">
            <a:extLst>
              <a:ext uri="{FF2B5EF4-FFF2-40B4-BE49-F238E27FC236}">
                <a16:creationId xmlns:a16="http://schemas.microsoft.com/office/drawing/2014/main" id="{2EB0777D-3157-4084-99BE-8B5DC867F55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76155"/>
            <a:ext cx="5028310" cy="6705687"/>
          </a:xfrm>
        </p:spPr>
      </p:pic>
      <p:pic>
        <p:nvPicPr>
          <p:cNvPr id="8" name="Content Placeholder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B5ADEE-01B0-4BA6-848E-E8347E51618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224">
            <a:off x="5136668" y="1149667"/>
            <a:ext cx="6172807" cy="455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6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9B87C0-59B5-447B-9998-C77AE365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Bakterie a viry</a:t>
            </a:r>
          </a:p>
        </p:txBody>
      </p:sp>
      <p:pic>
        <p:nvPicPr>
          <p:cNvPr id="6" name="Picture Placeholder 5" descr="A picture containing table, brush&#10;&#10;Description automatically generated">
            <a:extLst>
              <a:ext uri="{FF2B5EF4-FFF2-40B4-BE49-F238E27FC236}">
                <a16:creationId xmlns:a16="http://schemas.microsoft.com/office/drawing/2014/main" id="{A35C92C8-6C4F-49D8-A2E0-A584FEB16A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739F181D-3096-457F-BE82-73DA8532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noProof="0" dirty="0"/>
              <a:t>Antonie van </a:t>
            </a:r>
            <a:r>
              <a:rPr lang="cs-CZ" noProof="0" dirty="0" err="1"/>
              <a:t>Leeuwenhoek</a:t>
            </a:r>
            <a:r>
              <a:rPr lang="cs-CZ" noProof="0" dirty="0"/>
              <a:t>, 1676</a:t>
            </a:r>
          </a:p>
          <a:p>
            <a:r>
              <a:rPr lang="cs-CZ" noProof="0" dirty="0"/>
              <a:t>Louis Pasteur, 1864</a:t>
            </a:r>
          </a:p>
          <a:p>
            <a:r>
              <a:rPr lang="cs-CZ" noProof="0" dirty="0"/>
              <a:t>Dmitrij </a:t>
            </a:r>
            <a:r>
              <a:rPr lang="cs-CZ" noProof="0" dirty="0" err="1"/>
              <a:t>Ivanovskij</a:t>
            </a:r>
            <a:r>
              <a:rPr lang="cs-CZ" noProof="0" dirty="0"/>
              <a:t>, 1892</a:t>
            </a:r>
          </a:p>
        </p:txBody>
      </p:sp>
    </p:spTree>
    <p:extLst>
      <p:ext uri="{BB962C8B-B14F-4D97-AF65-F5344CB8AC3E}">
        <p14:creationId xmlns:p14="http://schemas.microsoft.com/office/powerpoint/2010/main" val="336576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2">
            <a:extLst>
              <a:ext uri="{FF2B5EF4-FFF2-40B4-BE49-F238E27FC236}">
                <a16:creationId xmlns:a16="http://schemas.microsoft.com/office/drawing/2014/main" id="{A91F8A29-6A40-46B2-AE64-8CDAE2162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D8BB9DBF-8E4C-4A0E-9F78-44C8BC827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4A0C278-E9F1-4098-9621-F3EBC8D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D5AB9939-759E-4EAD-B49C-821567F9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56" name="Group 37">
            <a:extLst>
              <a:ext uri="{FF2B5EF4-FFF2-40B4-BE49-F238E27FC236}">
                <a16:creationId xmlns:a16="http://schemas.microsoft.com/office/drawing/2014/main" id="{4B1EBF2F-9A83-41FD-B58A-91A091F5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39" name="Freeform 206">
              <a:extLst>
                <a:ext uri="{FF2B5EF4-FFF2-40B4-BE49-F238E27FC236}">
                  <a16:creationId xmlns:a16="http://schemas.microsoft.com/office/drawing/2014/main" id="{7CC74263-A045-47F2-AF37-2F7AF87B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0" name="Freeform 211">
              <a:extLst>
                <a:ext uri="{FF2B5EF4-FFF2-40B4-BE49-F238E27FC236}">
                  <a16:creationId xmlns:a16="http://schemas.microsoft.com/office/drawing/2014/main" id="{8EE8486E-9C6A-45D1-AB77-8AB52202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78B788-9B8B-4226-85E5-E919173A8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42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94CDFDC4-2CAF-4474-9D4A-1A42AA74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  <a:solidFill>
            <a:schemeClr val="accent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BFF56F8-54EB-444B-B7DC-5A03ED6D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A16B2857-610C-47A6-921A-4BFDE22F4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FF920ED9-20A6-4284-B766-DCC62F86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49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1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2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E91154-C4CD-4EB8-B99C-5731C8A2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Část druhá:</a:t>
            </a:r>
            <a:b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Horečka omladnic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D4AE-6985-476F-A0F1-5A648E586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cs-CZ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poporodní horečka, </a:t>
            </a:r>
            <a:r>
              <a:rPr lang="cs-CZ" i="1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febris</a:t>
            </a:r>
            <a:r>
              <a:rPr lang="cs-CZ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puerperalis</a:t>
            </a:r>
            <a:endParaRPr lang="cs-CZ" i="1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0BA9AD2-CC66-4587-9AC6-DF6291C9A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0B8545-C16B-4ADB-B4C8-4125A8DF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60" y="568345"/>
            <a:ext cx="6563311" cy="1560716"/>
          </a:xfrm>
        </p:spPr>
        <p:txBody>
          <a:bodyPr>
            <a:normAutofit/>
          </a:bodyPr>
          <a:lstStyle/>
          <a:p>
            <a:r>
              <a:rPr lang="cs-CZ" noProof="0" dirty="0">
                <a:solidFill>
                  <a:schemeClr val="tx2"/>
                </a:solidFill>
              </a:rPr>
              <a:t>Ignác Filip </a:t>
            </a:r>
            <a:r>
              <a:rPr lang="cs-CZ" noProof="0" dirty="0" err="1">
                <a:solidFill>
                  <a:schemeClr val="tx2"/>
                </a:solidFill>
              </a:rPr>
              <a:t>Semmelweis</a:t>
            </a:r>
            <a:endParaRPr lang="cs-CZ" noProof="0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40960" y="225751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3A8B1-F523-4166-AC18-078190EF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0" y="2438400"/>
            <a:ext cx="6563311" cy="3651504"/>
          </a:xfrm>
        </p:spPr>
        <p:txBody>
          <a:bodyPr>
            <a:normAutofit/>
          </a:bodyPr>
          <a:lstStyle/>
          <a:p>
            <a:r>
              <a:rPr lang="cs-CZ" sz="2400" noProof="0" dirty="0">
                <a:solidFill>
                  <a:schemeClr val="tx2"/>
                </a:solidFill>
              </a:rPr>
              <a:t>narozen 1. 7. 1818 v </a:t>
            </a:r>
            <a:r>
              <a:rPr lang="cs-CZ" sz="2400" noProof="0" dirty="0" err="1">
                <a:solidFill>
                  <a:schemeClr val="tx2"/>
                </a:solidFill>
              </a:rPr>
              <a:t>Tabánu</a:t>
            </a:r>
            <a:r>
              <a:rPr lang="cs-CZ" sz="2400" noProof="0" dirty="0">
                <a:solidFill>
                  <a:schemeClr val="tx2"/>
                </a:solidFill>
              </a:rPr>
              <a:t> (dnes Budapešť)</a:t>
            </a:r>
          </a:p>
          <a:p>
            <a:r>
              <a:rPr lang="cs-CZ" sz="2400" noProof="0" dirty="0">
                <a:solidFill>
                  <a:schemeClr val="tx2"/>
                </a:solidFill>
              </a:rPr>
              <a:t>německo-maďarského původu</a:t>
            </a:r>
          </a:p>
          <a:p>
            <a:r>
              <a:rPr lang="cs-CZ" sz="2400" noProof="0" dirty="0">
                <a:solidFill>
                  <a:schemeClr val="tx2"/>
                </a:solidFill>
              </a:rPr>
              <a:t>získal titul promovaného lékaře na Vídeňské univerzitě v roce 1844</a:t>
            </a:r>
          </a:p>
          <a:p>
            <a:r>
              <a:rPr lang="cs-CZ" sz="2400" noProof="0" dirty="0">
                <a:solidFill>
                  <a:schemeClr val="tx2"/>
                </a:solidFill>
              </a:rPr>
              <a:t>nastoupil na První </a:t>
            </a:r>
            <a:r>
              <a:rPr lang="cs-CZ" sz="2400" noProof="0" dirty="0" err="1">
                <a:solidFill>
                  <a:schemeClr val="tx2"/>
                </a:solidFill>
              </a:rPr>
              <a:t>porodnickou</a:t>
            </a:r>
            <a:r>
              <a:rPr lang="cs-CZ" sz="2400" noProof="0" dirty="0">
                <a:solidFill>
                  <a:schemeClr val="tx2"/>
                </a:solidFill>
              </a:rPr>
              <a:t> kliniku Vídeňské všeobecné nemocnice v roce 1846</a:t>
            </a:r>
          </a:p>
        </p:txBody>
      </p:sp>
    </p:spTree>
    <p:extLst>
      <p:ext uri="{BB962C8B-B14F-4D97-AF65-F5344CB8AC3E}">
        <p14:creationId xmlns:p14="http://schemas.microsoft.com/office/powerpoint/2010/main" val="166795044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291</Words>
  <Application>Microsoft Office PowerPoint</Application>
  <PresentationFormat>Widescreen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Schoolbook</vt:lpstr>
      <vt:lpstr>Corbel</vt:lpstr>
      <vt:lpstr>Feathered</vt:lpstr>
      <vt:lpstr>O mikrobech a lidech</vt:lpstr>
      <vt:lpstr>Myjte si ruce.</vt:lpstr>
      <vt:lpstr>Ignác Filip Semmelweis</vt:lpstr>
      <vt:lpstr>Část první: Jak se nemoci šíří? </vt:lpstr>
      <vt:lpstr>Miasma</vt:lpstr>
      <vt:lpstr>PowerPoint Presentation</vt:lpstr>
      <vt:lpstr>Bakterie a viry</vt:lpstr>
      <vt:lpstr>Část druhá: Horečka omladnic</vt:lpstr>
      <vt:lpstr>Ignác Filip Semmelweis</vt:lpstr>
      <vt:lpstr>PowerPoint Presentation</vt:lpstr>
      <vt:lpstr>Co je jinak?</vt:lpstr>
      <vt:lpstr>PowerPoint Presentation</vt:lpstr>
      <vt:lpstr>PowerPoint Presentation</vt:lpstr>
      <vt:lpstr>PowerPoint Presentation</vt:lpstr>
      <vt:lpstr>PowerPoint Presentation</vt:lpstr>
      <vt:lpstr>Část třetí: Pomsta</vt:lpstr>
      <vt:lpstr>Semmelweisův reflex</vt:lpstr>
      <vt:lpstr>PowerPoint Presentation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mikrobech a lidech</dc:title>
  <dc:creator>Daniel Dolenský</dc:creator>
  <cp:lastModifiedBy>Daniel Dolenský</cp:lastModifiedBy>
  <cp:revision>1</cp:revision>
  <dcterms:created xsi:type="dcterms:W3CDTF">2020-04-13T12:37:59Z</dcterms:created>
  <dcterms:modified xsi:type="dcterms:W3CDTF">2020-04-13T13:27:57Z</dcterms:modified>
</cp:coreProperties>
</file>