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93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17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2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06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20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99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75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23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3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6511-C552-46D5-B61F-55C46DD32148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653FC-1256-4322-9F3A-DCDB9A601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33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Rozšíření slovní zásoby k článku „</a:t>
            </a:r>
            <a:r>
              <a:rPr lang="cs-CZ" dirty="0" err="1" smtClean="0"/>
              <a:t>púšák</a:t>
            </a:r>
            <a:r>
              <a:rPr lang="cs-CZ" dirty="0" smtClean="0"/>
              <a:t>-e </a:t>
            </a:r>
            <a:r>
              <a:rPr lang="cs-CZ" dirty="0" err="1" smtClean="0"/>
              <a:t>írání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39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234" y="365126"/>
            <a:ext cx="10607566" cy="444172"/>
          </a:xfrm>
        </p:spPr>
        <p:txBody>
          <a:bodyPr>
            <a:normAutofit fontScale="90000"/>
          </a:bodyPr>
          <a:lstStyle/>
          <a:p>
            <a:r>
              <a:rPr lang="fa-IR" dirty="0"/>
              <a:t>آشنایی , محسب شدن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234" y="1135117"/>
            <a:ext cx="10607566" cy="5041846"/>
          </a:xfrm>
        </p:spPr>
        <p:txBody>
          <a:bodyPr>
            <a:normAutofit fontScale="77500" lnSpcReduction="20000"/>
          </a:bodyPr>
          <a:lstStyle/>
          <a:p>
            <a:r>
              <a:rPr lang="fa-IR" dirty="0"/>
              <a:t>آشنایی </a:t>
            </a:r>
            <a:r>
              <a:rPr lang="cs-CZ" dirty="0" smtClean="0"/>
              <a:t> - seznámení se</a:t>
            </a:r>
            <a:endParaRPr lang="fa-IR" dirty="0"/>
          </a:p>
          <a:p>
            <a:r>
              <a:rPr lang="fa-IR" dirty="0">
                <a:solidFill>
                  <a:srgbClr val="FF0000"/>
                </a:solidFill>
              </a:rPr>
              <a:t>آشنایی</a:t>
            </a:r>
            <a:r>
              <a:rPr lang="fa-IR" dirty="0"/>
              <a:t> قبل از ازدواج یکی از مهم ترین </a:t>
            </a:r>
            <a:r>
              <a:rPr lang="fa-IR" dirty="0">
                <a:solidFill>
                  <a:srgbClr val="00B050"/>
                </a:solidFill>
              </a:rPr>
              <a:t>مراحل </a:t>
            </a:r>
            <a:r>
              <a:rPr lang="fa-IR" dirty="0" smtClean="0"/>
              <a:t>در </a:t>
            </a:r>
            <a:r>
              <a:rPr lang="fa-IR" dirty="0"/>
              <a:t>شناخت </a:t>
            </a:r>
            <a:r>
              <a:rPr lang="fa-IR" dirty="0">
                <a:solidFill>
                  <a:schemeClr val="accent6"/>
                </a:solidFill>
              </a:rPr>
              <a:t>زوجین</a:t>
            </a:r>
            <a:r>
              <a:rPr lang="fa-IR" dirty="0"/>
              <a:t> </a:t>
            </a:r>
            <a:r>
              <a:rPr lang="fa-IR" dirty="0">
                <a:solidFill>
                  <a:srgbClr val="FF0000"/>
                </a:solidFill>
              </a:rPr>
              <a:t>محسوب </a:t>
            </a:r>
            <a:r>
              <a:rPr lang="fa-IR" dirty="0" smtClean="0">
                <a:solidFill>
                  <a:srgbClr val="FF0000"/>
                </a:solidFill>
              </a:rPr>
              <a:t>میشود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eznámení se před svatbou je důležitý krok pro to, aby se pár navzájem (důkladněji) poznal.  </a:t>
            </a:r>
          </a:p>
          <a:p>
            <a:pPr marL="0" indent="0">
              <a:buNone/>
            </a:pPr>
            <a:r>
              <a:rPr lang="fa-IR" dirty="0">
                <a:solidFill>
                  <a:schemeClr val="accent6"/>
                </a:solidFill>
              </a:rPr>
              <a:t>مراحل</a:t>
            </a:r>
            <a:r>
              <a:rPr lang="fa-IR" dirty="0" smtClean="0">
                <a:solidFill>
                  <a:schemeClr val="accent6"/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fa-IR" dirty="0"/>
              <a:t>مرحله </a:t>
            </a:r>
            <a:r>
              <a:rPr lang="cs-CZ" dirty="0" smtClean="0"/>
              <a:t> - etapa, fáze, stupeň</a:t>
            </a:r>
          </a:p>
          <a:p>
            <a:pPr marL="0" indent="0">
              <a:buNone/>
            </a:pPr>
            <a:r>
              <a:rPr lang="fa-IR" dirty="0">
                <a:solidFill>
                  <a:schemeClr val="accent6"/>
                </a:solidFill>
              </a:rPr>
              <a:t>زوجین 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fa-IR" dirty="0" smtClean="0">
                <a:solidFill>
                  <a:schemeClr val="accent6"/>
                </a:solidFill>
              </a:rPr>
              <a:t>زوج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smtClean="0"/>
              <a:t>– pár</a:t>
            </a:r>
          </a:p>
          <a:p>
            <a:pPr marL="0" indent="0">
              <a:buNone/>
            </a:pPr>
            <a:r>
              <a:rPr lang="fa-IR" dirty="0"/>
              <a:t>محسوب </a:t>
            </a:r>
            <a:r>
              <a:rPr lang="fa-IR" dirty="0" smtClean="0"/>
              <a:t>شدن</a:t>
            </a:r>
            <a:r>
              <a:rPr lang="cs-CZ" dirty="0" smtClean="0"/>
              <a:t> – považovat za, být považován, řadit se k, počítat k…</a:t>
            </a:r>
          </a:p>
          <a:p>
            <a:pPr marL="0" indent="0">
              <a:buNone/>
            </a:pPr>
            <a:r>
              <a:rPr lang="fa-IR" dirty="0" smtClean="0"/>
              <a:t>مناطق</a:t>
            </a:r>
            <a:r>
              <a:rPr lang="cs-CZ" dirty="0" smtClean="0"/>
              <a:t> –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fa-IR" dirty="0" smtClean="0"/>
              <a:t>منطقه</a:t>
            </a:r>
            <a:r>
              <a:rPr lang="cs-CZ" dirty="0" smtClean="0"/>
              <a:t> - oblast</a:t>
            </a:r>
            <a:endParaRPr lang="fa-IR" dirty="0"/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در بین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mezi</a:t>
            </a:r>
            <a:endParaRPr lang="fa-IR" dirty="0"/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انواع</a:t>
            </a:r>
            <a:r>
              <a:rPr lang="cs-CZ" dirty="0" smtClean="0"/>
              <a:t> –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fa-IR" dirty="0"/>
              <a:t>نوع</a:t>
            </a:r>
            <a:r>
              <a:rPr lang="cs-CZ" dirty="0" smtClean="0"/>
              <a:t> , druh, typ</a:t>
            </a:r>
            <a:endParaRPr lang="fa-IR" dirty="0"/>
          </a:p>
          <a:p>
            <a:pPr marL="0" indent="0">
              <a:buNone/>
            </a:pPr>
            <a:r>
              <a:rPr lang="fa-IR" dirty="0">
                <a:solidFill>
                  <a:srgbClr val="FF0000"/>
                </a:solidFill>
              </a:rPr>
              <a:t>در بین انواع</a:t>
            </a:r>
            <a:r>
              <a:rPr lang="fa-IR" dirty="0"/>
              <a:t> </a:t>
            </a:r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خوشنویسی</a:t>
            </a:r>
            <a:r>
              <a:rPr lang="fa-IR" dirty="0"/>
              <a:t> که از ابتدای اسلام تا بحال وجود داشته است، نستعلیق زیباترین </a:t>
            </a:r>
            <a:r>
              <a:rPr lang="fa-IR" dirty="0">
                <a:solidFill>
                  <a:srgbClr val="FF0000"/>
                </a:solidFill>
              </a:rPr>
              <a:t>نوع</a:t>
            </a:r>
            <a:r>
              <a:rPr lang="fa-IR" dirty="0"/>
              <a:t> خوشنویسی </a:t>
            </a:r>
            <a:r>
              <a:rPr lang="fa-IR" dirty="0">
                <a:solidFill>
                  <a:srgbClr val="FF0000"/>
                </a:solidFill>
              </a:rPr>
              <a:t>محسوب می شود</a:t>
            </a:r>
            <a:r>
              <a:rPr lang="fa-IR" dirty="0"/>
              <a:t>؛ بطوری که آن را عروس خطوط اسلامی لقب داده </a:t>
            </a:r>
            <a:r>
              <a:rPr lang="fa-IR" dirty="0" smtClean="0"/>
              <a:t>اند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Mezi kaligrafickými typy písma, která vznikla po příchodu islámu a přetrvávají dodnes, patří k nejkrásnějším tzv. </a:t>
            </a:r>
            <a:r>
              <a:rPr lang="cs-CZ" dirty="0" err="1" smtClean="0"/>
              <a:t>nastalíq</a:t>
            </a:r>
            <a:r>
              <a:rPr lang="cs-CZ" dirty="0" smtClean="0"/>
              <a:t>; bývá proto přezdíván „nevěstou islámské kaligrafie“.</a:t>
            </a:r>
          </a:p>
        </p:txBody>
      </p:sp>
    </p:spTree>
    <p:extLst>
      <p:ext uri="{BB962C8B-B14F-4D97-AF65-F5344CB8AC3E}">
        <p14:creationId xmlns:p14="http://schemas.microsoft.com/office/powerpoint/2010/main" val="218811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قوم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2469"/>
            <a:ext cx="10515600" cy="468449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</a:t>
            </a:r>
            <a:r>
              <a:rPr lang="cs-CZ" dirty="0" smtClean="0"/>
              <a:t>men, ale i ve smyslu „lid“ </a:t>
            </a:r>
          </a:p>
          <a:p>
            <a:r>
              <a:rPr lang="cs-CZ" dirty="0" smtClean="0"/>
              <a:t>či v (nemoderním smyslu) „národ“</a:t>
            </a:r>
          </a:p>
          <a:p>
            <a:r>
              <a:rPr lang="cs-CZ" dirty="0"/>
              <a:t>i</a:t>
            </a:r>
            <a:r>
              <a:rPr lang="cs-CZ" dirty="0" smtClean="0"/>
              <a:t> jako rodina, příbuzenstvo</a:t>
            </a:r>
          </a:p>
          <a:p>
            <a:endParaRPr lang="cs-CZ" dirty="0" smtClean="0"/>
          </a:p>
          <a:p>
            <a:r>
              <a:rPr lang="fa-IR" dirty="0" smtClean="0"/>
              <a:t>قوم یهود </a:t>
            </a:r>
            <a:r>
              <a:rPr lang="cs-CZ" dirty="0" smtClean="0"/>
              <a:t> - izraelský národ, Izraelité</a:t>
            </a:r>
            <a:endParaRPr lang="fa-IR" dirty="0" smtClean="0"/>
          </a:p>
          <a:p>
            <a:r>
              <a:rPr lang="fa-IR" dirty="0" smtClean="0"/>
              <a:t>حمله ی اقوام مغول </a:t>
            </a:r>
            <a:r>
              <a:rPr lang="cs-CZ" dirty="0" smtClean="0"/>
              <a:t> - útok mongol. kmenů</a:t>
            </a:r>
            <a:endParaRPr lang="fa-IR" dirty="0" smtClean="0"/>
          </a:p>
          <a:p>
            <a:r>
              <a:rPr lang="fa-IR" dirty="0" smtClean="0"/>
              <a:t>بیشتر اقوام او در اصفهان سکونت دارند </a:t>
            </a:r>
            <a:r>
              <a:rPr lang="cs-CZ" dirty="0" smtClean="0"/>
              <a:t> - většina jeho příbuzných žije v E.</a:t>
            </a:r>
          </a:p>
          <a:p>
            <a:r>
              <a:rPr lang="fa-IR" dirty="0" smtClean="0"/>
              <a:t>قوم فارس </a:t>
            </a:r>
            <a:r>
              <a:rPr lang="cs-CZ" dirty="0" smtClean="0"/>
              <a:t> - Peršané jako etnická skupina</a:t>
            </a:r>
            <a:endParaRPr lang="fa-IR" dirty="0" smtClean="0"/>
          </a:p>
          <a:p>
            <a:r>
              <a:rPr lang="fa-IR" dirty="0" smtClean="0"/>
              <a:t>اقوام ایرانی </a:t>
            </a:r>
            <a:r>
              <a:rPr lang="cs-CZ" dirty="0" smtClean="0"/>
              <a:t> - íránské etnické skupiny</a:t>
            </a:r>
          </a:p>
          <a:p>
            <a:r>
              <a:rPr lang="cs-CZ" dirty="0" smtClean="0"/>
              <a:t>z </a:t>
            </a:r>
            <a:r>
              <a:rPr lang="cs-CZ" dirty="0" err="1" smtClean="0"/>
              <a:t>Náser</a:t>
            </a:r>
            <a:r>
              <a:rPr lang="cs-CZ" dirty="0" smtClean="0"/>
              <a:t> </a:t>
            </a:r>
            <a:r>
              <a:rPr lang="cs-CZ" dirty="0" err="1" smtClean="0"/>
              <a:t>Chosroua</a:t>
            </a:r>
            <a:r>
              <a:rPr lang="cs-CZ" dirty="0" smtClean="0"/>
              <a:t> </a:t>
            </a:r>
            <a:r>
              <a:rPr lang="cs-CZ" dirty="0" err="1" smtClean="0"/>
              <a:t>Safarnáme</a:t>
            </a:r>
            <a:r>
              <a:rPr lang="cs-CZ" dirty="0" smtClean="0"/>
              <a:t>:</a:t>
            </a:r>
          </a:p>
          <a:p>
            <a:pPr algn="r" rtl="1"/>
            <a:r>
              <a:rPr lang="fa-IR" dirty="0" smtClean="0"/>
              <a:t>مردمان عکه گفتند آن جا قومی مفسد در راه باشند که هر که را غريب بينند تعرض رسانند و اگر چيزی داشته باشد بستانند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– zkuste si sami přeložit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79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5724" y="365126"/>
            <a:ext cx="10618076" cy="580806"/>
          </a:xfrm>
        </p:spPr>
        <p:txBody>
          <a:bodyPr>
            <a:normAutofit fontScale="90000"/>
          </a:bodyPr>
          <a:lstStyle/>
          <a:p>
            <a:r>
              <a:rPr lang="fa-IR" dirty="0"/>
              <a:t>قوم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5724" y="1334814"/>
            <a:ext cx="10618076" cy="4842149"/>
          </a:xfrm>
        </p:spPr>
        <p:txBody>
          <a:bodyPr/>
          <a:lstStyle/>
          <a:p>
            <a:r>
              <a:rPr lang="fa-IR" dirty="0"/>
              <a:t>قوم </a:t>
            </a:r>
            <a:r>
              <a:rPr lang="fa-IR" dirty="0" smtClean="0"/>
              <a:t>شناسی</a:t>
            </a:r>
            <a:r>
              <a:rPr lang="cs-CZ" dirty="0" smtClean="0"/>
              <a:t> – etnologie</a:t>
            </a:r>
            <a:endParaRPr lang="fa-IR" dirty="0"/>
          </a:p>
          <a:p>
            <a:r>
              <a:rPr lang="fa-IR" dirty="0"/>
              <a:t>پاک سازی قومی </a:t>
            </a:r>
            <a:r>
              <a:rPr lang="cs-CZ" dirty="0" smtClean="0"/>
              <a:t> - etnická čistka</a:t>
            </a:r>
            <a:endParaRPr lang="fa-IR" dirty="0"/>
          </a:p>
          <a:p>
            <a:r>
              <a:rPr lang="fa-IR" dirty="0"/>
              <a:t>قومیت </a:t>
            </a:r>
            <a:r>
              <a:rPr lang="cs-CZ" dirty="0" smtClean="0"/>
              <a:t> - etnicita</a:t>
            </a:r>
            <a:endParaRPr lang="fa-IR" dirty="0"/>
          </a:p>
          <a:p>
            <a:r>
              <a:rPr lang="fa-IR" dirty="0"/>
              <a:t>نژاد و قومیت دو مفهومی هستند که تشخیصشان از هم کمی گیج‌کننده </a:t>
            </a:r>
            <a:r>
              <a:rPr lang="fa-IR" dirty="0" smtClean="0"/>
              <a:t>است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Rasa a etnicita jsou dva koncepty, které se poněkud obtížně rozlišují (jejich rozlišení je matoucí)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19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66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Írán vs. íránský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5117"/>
            <a:ext cx="10515600" cy="50418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Pozor na užití </a:t>
            </a:r>
            <a:r>
              <a:rPr lang="cs-CZ" dirty="0" err="1" smtClean="0"/>
              <a:t>adj</a:t>
            </a:r>
            <a:r>
              <a:rPr lang="cs-CZ" dirty="0" smtClean="0"/>
              <a:t>. a </a:t>
            </a:r>
            <a:r>
              <a:rPr lang="cs-CZ" dirty="0" err="1" smtClean="0"/>
              <a:t>subst</a:t>
            </a:r>
            <a:r>
              <a:rPr lang="cs-CZ" dirty="0" smtClean="0"/>
              <a:t>.!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ایرا</a:t>
            </a:r>
            <a:r>
              <a:rPr lang="cs-CZ" dirty="0" smtClean="0">
                <a:solidFill>
                  <a:srgbClr val="FF0000"/>
                </a:solidFill>
              </a:rPr>
              <a:t> – Írán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ایرانی</a:t>
            </a:r>
            <a:r>
              <a:rPr lang="cs-CZ" dirty="0" smtClean="0">
                <a:solidFill>
                  <a:srgbClr val="FF0000"/>
                </a:solidFill>
              </a:rPr>
              <a:t> – Íránec(</a:t>
            </a:r>
            <a:r>
              <a:rPr lang="cs-CZ" dirty="0" err="1" smtClean="0">
                <a:solidFill>
                  <a:srgbClr val="FF0000"/>
                </a:solidFill>
              </a:rPr>
              <a:t>ka</a:t>
            </a:r>
            <a:r>
              <a:rPr lang="cs-CZ" dirty="0" smtClean="0">
                <a:solidFill>
                  <a:srgbClr val="FF0000"/>
                </a:solidFill>
              </a:rPr>
              <a:t>), íránský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Ale!: pokud hovoříme o něčem, co souvisí s </a:t>
            </a:r>
            <a:r>
              <a:rPr lang="cs-CZ" dirty="0" err="1" smtClean="0">
                <a:solidFill>
                  <a:srgbClr val="00B050"/>
                </a:solidFill>
              </a:rPr>
              <a:t>írán</a:t>
            </a:r>
            <a:r>
              <a:rPr lang="cs-CZ" dirty="0" smtClean="0">
                <a:solidFill>
                  <a:srgbClr val="00B050"/>
                </a:solidFill>
              </a:rPr>
              <a:t>. kult. dědictvím či </a:t>
            </a:r>
            <a:r>
              <a:rPr lang="cs-CZ" dirty="0" err="1" smtClean="0">
                <a:solidFill>
                  <a:srgbClr val="00B050"/>
                </a:solidFill>
              </a:rPr>
              <a:t>írán</a:t>
            </a:r>
            <a:r>
              <a:rPr lang="cs-CZ" dirty="0" smtClean="0">
                <a:solidFill>
                  <a:srgbClr val="00B050"/>
                </a:solidFill>
              </a:rPr>
              <a:t>. produkty, pak se používá „</a:t>
            </a:r>
            <a:r>
              <a:rPr lang="cs-CZ" dirty="0" err="1" smtClean="0">
                <a:solidFill>
                  <a:srgbClr val="00B050"/>
                </a:solidFill>
              </a:rPr>
              <a:t>írán</a:t>
            </a:r>
            <a:r>
              <a:rPr lang="cs-CZ" dirty="0" smtClean="0">
                <a:solidFill>
                  <a:srgbClr val="00B050"/>
                </a:solidFill>
              </a:rPr>
              <a:t>“, ač ve smyslu adjektiva!: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38200" y="3563008"/>
          <a:ext cx="9321800" cy="4858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0900"/>
                <a:gridCol w="4660900"/>
              </a:tblGrid>
              <a:tr h="1950050">
                <a:tc>
                  <a:txBody>
                    <a:bodyPr/>
                    <a:lstStyle/>
                    <a:p>
                      <a:r>
                        <a:rPr lang="fa-IR" dirty="0" smtClean="0"/>
                        <a:t>معماری ایران</a:t>
                      </a:r>
                      <a:endParaRPr lang="cs-CZ" dirty="0" smtClean="0"/>
                    </a:p>
                    <a:p>
                      <a:r>
                        <a:rPr lang="fa-IR" dirty="0" smtClean="0"/>
                        <a:t>سینما ی ایران 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fa-IR" dirty="0" smtClean="0"/>
                        <a:t>موسیقی ایرانی</a:t>
                      </a:r>
                      <a:endParaRPr lang="cs-CZ" dirty="0" smtClean="0"/>
                    </a:p>
                    <a:p>
                      <a:r>
                        <a:rPr lang="fa-IR" dirty="0" smtClean="0"/>
                        <a:t>فیلم فارسی </a:t>
                      </a:r>
                      <a:endParaRPr lang="cs-CZ" dirty="0" smtClean="0"/>
                    </a:p>
                    <a:p>
                      <a:r>
                        <a:rPr lang="fa-IR" dirty="0" smtClean="0"/>
                        <a:t>فیلم ایرانی</a:t>
                      </a:r>
                      <a:endParaRPr lang="cs-CZ" dirty="0" smtClean="0"/>
                    </a:p>
                    <a:p>
                      <a:r>
                        <a:rPr lang="fa-I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کشورِ ایرا ن</a:t>
                      </a:r>
                      <a:endParaRPr lang="cs-C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a-I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مردم ایران</a:t>
                      </a:r>
                      <a:endParaRPr lang="cs-C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a-I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تاریخ ایران</a:t>
                      </a:r>
                      <a:endParaRPr lang="cs-C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a-I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شهرهای ایران</a:t>
                      </a:r>
                      <a:endParaRPr lang="cs-C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a-I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زبانهای ایرانی</a:t>
                      </a:r>
                      <a:endParaRPr lang="cs-C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a-I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اُسطوره های ایرانی</a:t>
                      </a:r>
                      <a:endParaRPr lang="cs-C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a-I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نویسندۀ ایرانی</a:t>
                      </a:r>
                      <a:endParaRPr lang="cs-C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a-I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ادبیاتِ فارسی </a:t>
                      </a:r>
                      <a:endParaRPr lang="cs-C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a-I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شعرِ فارسی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íránská architektura</a:t>
                      </a:r>
                    </a:p>
                    <a:p>
                      <a:r>
                        <a:rPr lang="cs-CZ" dirty="0" smtClean="0"/>
                        <a:t>íránská kinematografie</a:t>
                      </a:r>
                    </a:p>
                    <a:p>
                      <a:r>
                        <a:rPr lang="cs-CZ" dirty="0" smtClean="0"/>
                        <a:t>ALE:</a:t>
                      </a:r>
                    </a:p>
                    <a:p>
                      <a:r>
                        <a:rPr lang="cs-CZ" dirty="0" smtClean="0"/>
                        <a:t>íránská hudba </a:t>
                      </a:r>
                    </a:p>
                    <a:p>
                      <a:r>
                        <a:rPr lang="cs-CZ" dirty="0" smtClean="0"/>
                        <a:t>Film</a:t>
                      </a:r>
                      <a:r>
                        <a:rPr lang="cs-CZ" baseline="0" dirty="0" smtClean="0"/>
                        <a:t> ve fársí a také vyprodukovaný v Íránu</a:t>
                      </a:r>
                    </a:p>
                    <a:p>
                      <a:r>
                        <a:rPr lang="cs-CZ" baseline="0" dirty="0" smtClean="0"/>
                        <a:t>íránský film</a:t>
                      </a:r>
                    </a:p>
                    <a:p>
                      <a:r>
                        <a:rPr lang="cs-CZ" baseline="0" dirty="0" smtClean="0"/>
                        <a:t>Írán (doslova „íránská země, země Íránu“)</a:t>
                      </a:r>
                    </a:p>
                    <a:p>
                      <a:r>
                        <a:rPr lang="cs-CZ" baseline="0" dirty="0" smtClean="0"/>
                        <a:t>Lidé Íránu – Íránci</a:t>
                      </a:r>
                    </a:p>
                    <a:p>
                      <a:r>
                        <a:rPr lang="cs-CZ" baseline="0" dirty="0" smtClean="0"/>
                        <a:t>Historie Íránu, íránská historie</a:t>
                      </a:r>
                    </a:p>
                    <a:p>
                      <a:r>
                        <a:rPr lang="cs-CZ" baseline="0" dirty="0" smtClean="0"/>
                        <a:t>Města Íránu, íránská města</a:t>
                      </a:r>
                    </a:p>
                    <a:p>
                      <a:r>
                        <a:rPr lang="cs-CZ" baseline="0" dirty="0" smtClean="0"/>
                        <a:t>íránské jazyky</a:t>
                      </a:r>
                    </a:p>
                    <a:p>
                      <a:r>
                        <a:rPr lang="cs-CZ" baseline="0" dirty="0" smtClean="0"/>
                        <a:t>íránské mýty</a:t>
                      </a:r>
                    </a:p>
                    <a:p>
                      <a:r>
                        <a:rPr lang="cs-CZ" baseline="0" dirty="0" smtClean="0"/>
                        <a:t>íránský spisovatel</a:t>
                      </a:r>
                    </a:p>
                    <a:p>
                      <a:r>
                        <a:rPr lang="cs-CZ" baseline="0" dirty="0" smtClean="0"/>
                        <a:t>perská (nikoli íránská) literatura</a:t>
                      </a:r>
                    </a:p>
                    <a:p>
                      <a:r>
                        <a:rPr lang="cs-CZ" baseline="0" dirty="0" smtClean="0"/>
                        <a:t>perská (nikoli íránská) poezie</a:t>
                      </a:r>
                      <a:endParaRPr lang="cs-CZ" dirty="0"/>
                    </a:p>
                  </a:txBody>
                  <a:tcPr/>
                </a:tc>
              </a:tr>
              <a:tr h="65178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10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a-IR" dirty="0"/>
              <a:t>ثبت شدن/کردن</a:t>
            </a:r>
          </a:p>
          <a:p>
            <a:pPr marL="0" indent="0">
              <a:buNone/>
            </a:pPr>
            <a:r>
              <a:rPr lang="fa-IR" dirty="0"/>
              <a:t>نام خودم را در فهرست داوطلبان ثبت کردم </a:t>
            </a:r>
          </a:p>
          <a:p>
            <a:pPr marL="0" indent="0">
              <a:buNone/>
            </a:pPr>
            <a:r>
              <a:rPr lang="fa-IR" dirty="0"/>
              <a:t>نشانی او روی این کارت ثبت شده است. </a:t>
            </a:r>
          </a:p>
          <a:p>
            <a:pPr marL="0" indent="0">
              <a:buNone/>
            </a:pPr>
            <a:r>
              <a:rPr lang="fa-IR" dirty="0"/>
              <a:t>19 کشور ثبت شده در یونسکو</a:t>
            </a:r>
          </a:p>
          <a:p>
            <a:pPr marL="0" indent="0">
              <a:buNone/>
            </a:pPr>
            <a:r>
              <a:rPr lang="fa-IR" dirty="0"/>
              <a:t>ثبت (ثبت نام )</a:t>
            </a:r>
          </a:p>
          <a:p>
            <a:pPr marL="0" indent="0">
              <a:buNone/>
            </a:pPr>
            <a:r>
              <a:rPr lang="fa-IR" dirty="0"/>
              <a:t>ثبت نام دانشجویان جدید از فردا آغاز خواهد شد </a:t>
            </a:r>
          </a:p>
          <a:p>
            <a:pPr marL="0" indent="0">
              <a:buNone/>
            </a:pPr>
            <a:r>
              <a:rPr lang="fa-IR" dirty="0"/>
              <a:t>پسفردا برای ثبت نام بیایید </a:t>
            </a:r>
          </a:p>
          <a:p>
            <a:pPr marL="0" indent="0">
              <a:buNone/>
            </a:pPr>
            <a:r>
              <a:rPr lang="fa-IR" dirty="0"/>
              <a:t>او هم برای آن کلاس ثبت نام کرد </a:t>
            </a:r>
          </a:p>
          <a:p>
            <a:pPr marL="0" indent="0">
              <a:buNone/>
            </a:pPr>
            <a:r>
              <a:rPr lang="fa-IR" dirty="0"/>
              <a:t>شماره ثبت شرکت</a:t>
            </a:r>
          </a:p>
          <a:p>
            <a:pPr marL="0" indent="0">
              <a:buNone/>
            </a:pPr>
            <a:r>
              <a:rPr lang="fa-IR" dirty="0"/>
              <a:t>سازمان ثبت اسناد و املاک کشور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171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51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515</Words>
  <Application>Microsoft Office PowerPoint</Application>
  <PresentationFormat>Širokoúhlá obrazovka</PresentationFormat>
  <Paragraphs>78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Rozšíření slovní zásoby k článku „púšák-e írání“</vt:lpstr>
      <vt:lpstr>آشنایی , محسب شدن</vt:lpstr>
      <vt:lpstr>قوم</vt:lpstr>
      <vt:lpstr>قوم</vt:lpstr>
      <vt:lpstr>Írán vs. íránský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Rozšíření slovní zásoby k článku „púšák írání“</dc:title>
  <dc:creator>eva jara</dc:creator>
  <cp:lastModifiedBy>eva jara</cp:lastModifiedBy>
  <cp:revision>4</cp:revision>
  <dcterms:created xsi:type="dcterms:W3CDTF">2020-04-15T19:03:33Z</dcterms:created>
  <dcterms:modified xsi:type="dcterms:W3CDTF">2020-04-17T05:45:41Z</dcterms:modified>
</cp:coreProperties>
</file>