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6" r:id="rId11"/>
    <p:sldId id="265" r:id="rId12"/>
    <p:sldId id="270" r:id="rId13"/>
    <p:sldId id="257" r:id="rId14"/>
    <p:sldId id="269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9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6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1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7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4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2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6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50E8-D592-42F4-A1C1-B330D3A643A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74E59-E6E9-47F8-B33B-8553261C9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6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Iu_4GMKEXM" TargetMode="External"/><Relationship Id="rId2" Type="http://schemas.openxmlformats.org/officeDocument/2006/relationships/hyperlink" Target="https://www.youtube.com/watch?v=VBWos6e0qX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VBWos6e0qX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8YjvYgh_R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5409" y="450280"/>
            <a:ext cx="3747751" cy="3288181"/>
          </a:xfrm>
        </p:spPr>
        <p:txBody>
          <a:bodyPr>
            <a:normAutofit/>
          </a:bodyPr>
          <a:lstStyle/>
          <a:p>
            <a:r>
              <a:rPr lang="en-GB" dirty="0"/>
              <a:t>Russia and the Middle East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724" y="5460641"/>
            <a:ext cx="3391436" cy="1291107"/>
          </a:xfrm>
        </p:spPr>
        <p:txBody>
          <a:bodyPr/>
          <a:lstStyle/>
          <a:p>
            <a:r>
              <a:rPr lang="en-GB" dirty="0"/>
              <a:t>Ekaterina Ananyeva</a:t>
            </a:r>
          </a:p>
          <a:p>
            <a:r>
              <a:rPr lang="en-GB" dirty="0"/>
              <a:t>PhD candidate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95" y="-409264"/>
            <a:ext cx="10022775" cy="741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7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0" y="365125"/>
            <a:ext cx="10353016" cy="5862638"/>
          </a:xfrm>
        </p:spPr>
      </p:pic>
    </p:spTree>
    <p:extLst>
      <p:ext uri="{BB962C8B-B14F-4D97-AF65-F5344CB8AC3E}">
        <p14:creationId xmlns:p14="http://schemas.microsoft.com/office/powerpoint/2010/main" val="159739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Summary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/>
              <a:t>Historical interest in the Middle East</a:t>
            </a:r>
          </a:p>
          <a:p>
            <a:r>
              <a:rPr lang="en-GB" dirty="0"/>
              <a:t>Switch from purely economic interests to security</a:t>
            </a:r>
          </a:p>
          <a:p>
            <a:r>
              <a:rPr lang="en-GB" dirty="0"/>
              <a:t>Exercise of power and might</a:t>
            </a:r>
          </a:p>
          <a:p>
            <a:r>
              <a:rPr lang="en-GB" dirty="0"/>
              <a:t>Russia for Middle eastern countries – alternative to US prevalence </a:t>
            </a:r>
          </a:p>
          <a:p>
            <a:r>
              <a:rPr lang="en-GB" dirty="0"/>
              <a:t>The Arab Spring (2011) – new openings in RFP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388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Choose one out of the three questions: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Why is the Middle East important for RFP? Please, outline and briefly explain 3 reasons</a:t>
            </a:r>
          </a:p>
          <a:p>
            <a:pPr>
              <a:lnSpc>
                <a:spcPct val="150000"/>
              </a:lnSpc>
            </a:pPr>
            <a:r>
              <a:rPr lang="en-GB" dirty="0"/>
              <a:t>Outline and briefly explain the main </a:t>
            </a:r>
            <a:r>
              <a:rPr lang="en-GB" u="sng" dirty="0"/>
              <a:t>ideas </a:t>
            </a:r>
            <a:r>
              <a:rPr lang="en-GB" dirty="0"/>
              <a:t>of RFP in the region (not strategies!)</a:t>
            </a:r>
          </a:p>
          <a:p>
            <a:pPr>
              <a:lnSpc>
                <a:spcPct val="150000"/>
              </a:lnSpc>
            </a:pPr>
            <a:r>
              <a:rPr lang="en-GB" dirty="0"/>
              <a:t>Outline and briefly explain the main issues of the Soviet FP towards the region that are still active in RFP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239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Extra-questions, not </a:t>
            </a:r>
            <a:r>
              <a:rPr lang="en-GB" dirty="0" smtClean="0"/>
              <a:t>for assignment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https://www.youtube.com/watch?v=VBWos6e0qXM</a:t>
            </a:r>
            <a:r>
              <a:rPr lang="en-GB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https://www.youtube.com/watch?v=2Iu_4GMKEXM</a:t>
            </a:r>
            <a:r>
              <a:rPr lang="en-US" dirty="0"/>
              <a:t> </a:t>
            </a:r>
            <a:r>
              <a:rPr lang="en-GB" dirty="0"/>
              <a:t>on Russia in Syria</a:t>
            </a:r>
          </a:p>
          <a:p>
            <a:r>
              <a:rPr lang="en-GB" dirty="0"/>
              <a:t>What is Syrian conflict for Russia? Who decides? Why did it intervene?</a:t>
            </a:r>
          </a:p>
          <a:p>
            <a:r>
              <a:rPr lang="en-GB" dirty="0"/>
              <a:t>why is Turkey interested in Russia? </a:t>
            </a:r>
          </a:p>
          <a:p>
            <a:r>
              <a:rPr lang="en-GB" dirty="0"/>
              <a:t>How would you characterize current talks on Syria? Who are the main players?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36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https://www.youtube.com/watch?v=VBWos6e0qXM</a:t>
            </a:r>
            <a:r>
              <a:rPr lang="en-GB" dirty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734" y="-92556"/>
            <a:ext cx="1850265" cy="18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26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734" y="-92556"/>
            <a:ext cx="1850265" cy="18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5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Throw-back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Close long-standing connections to the Arab and Islamic worlds</a:t>
            </a:r>
          </a:p>
          <a:p>
            <a:pPr>
              <a:lnSpc>
                <a:spcPct val="100000"/>
              </a:lnSpc>
            </a:pPr>
            <a:r>
              <a:rPr lang="en-GB" dirty="0"/>
              <a:t>Medieval Russia = bridge between north and south</a:t>
            </a:r>
          </a:p>
          <a:p>
            <a:pPr>
              <a:lnSpc>
                <a:spcPct val="100000"/>
              </a:lnSpc>
            </a:pPr>
            <a:r>
              <a:rPr lang="en-GB" dirty="0"/>
              <a:t>Clashes over the Black Sea with the Ottoman since 16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</a:p>
          <a:p>
            <a:pPr>
              <a:lnSpc>
                <a:spcPct val="100000"/>
              </a:lnSpc>
            </a:pPr>
            <a:r>
              <a:rPr lang="en-GB" dirty="0"/>
              <a:t>Turn to Persia, facilitating trade especially in the 17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</a:p>
          <a:p>
            <a:pPr>
              <a:lnSpc>
                <a:spcPct val="100000"/>
              </a:lnSpc>
            </a:pPr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century: support of the Christian Arabs in Jordan and Syria</a:t>
            </a:r>
          </a:p>
          <a:p>
            <a:r>
              <a:rPr lang="en-GB" dirty="0"/>
              <a:t>The Anglo-Russian Agreement on northern Persia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65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Throw Back 2: USSR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1877141"/>
            <a:ext cx="11307651" cy="4768358"/>
          </a:xfrm>
        </p:spPr>
        <p:txBody>
          <a:bodyPr/>
          <a:lstStyle/>
          <a:p>
            <a:r>
              <a:rPr lang="en-US" dirty="0"/>
              <a:t>1920, the Congress of the Peoples of the East in Baku</a:t>
            </a:r>
          </a:p>
          <a:p>
            <a:r>
              <a:rPr lang="en-GB" dirty="0"/>
              <a:t>Call for revolutions against colonial powers</a:t>
            </a:r>
          </a:p>
          <a:p>
            <a:r>
              <a:rPr lang="en-GB" dirty="0"/>
              <a:t>Active role in creating Israel BUT: no support from Israel </a:t>
            </a:r>
            <a:r>
              <a:rPr lang="en-GB" dirty="0">
                <a:sym typeface="Wingdings" panose="05000000000000000000" pitchFamily="2" charset="2"/>
              </a:rPr>
              <a:t> constant critique</a:t>
            </a:r>
          </a:p>
          <a:p>
            <a:r>
              <a:rPr lang="en-GB" dirty="0">
                <a:sym typeface="Wingdings" panose="05000000000000000000" pitchFamily="2" charset="2"/>
              </a:rPr>
              <a:t>Direct involvement via Central Asian republics (Uzbekistan)</a:t>
            </a:r>
          </a:p>
          <a:p>
            <a:r>
              <a:rPr lang="en-GB" dirty="0"/>
              <a:t>Middle East = region of ‘Hot War’ with the USA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26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Overview of today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/>
              <a:t>Russia = alternative source for trade and technology</a:t>
            </a:r>
          </a:p>
          <a:p>
            <a:r>
              <a:rPr lang="en-GB" dirty="0"/>
              <a:t>Putin`s great-</a:t>
            </a:r>
            <a:r>
              <a:rPr lang="en-GB" dirty="0" err="1"/>
              <a:t>powerness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more involvement in the region</a:t>
            </a:r>
          </a:p>
          <a:p>
            <a:r>
              <a:rPr lang="en-GB" dirty="0">
                <a:sym typeface="Wingdings" panose="05000000000000000000" pitchFamily="2" charset="2"/>
              </a:rPr>
              <a:t>Energy diplomacy </a:t>
            </a:r>
          </a:p>
          <a:p>
            <a:r>
              <a:rPr lang="en-GB" dirty="0">
                <a:sym typeface="Wingdings" panose="05000000000000000000" pitchFamily="2" charset="2"/>
              </a:rPr>
              <a:t>Bilateral relations of Russian Muslim republics with the Middle East </a:t>
            </a:r>
          </a:p>
          <a:p>
            <a:r>
              <a:rPr lang="en-GB" dirty="0">
                <a:sym typeface="Wingdings" panose="05000000000000000000" pitchFamily="2" charset="2"/>
              </a:rPr>
              <a:t>Mutual compromise for Iran and Syria</a:t>
            </a:r>
          </a:p>
          <a:p>
            <a:r>
              <a:rPr lang="en-GB" dirty="0">
                <a:sym typeface="Wingdings" panose="05000000000000000000" pitchFamily="2" charset="2"/>
              </a:rPr>
              <a:t>Russia`s shift from economic to security concerns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917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Main directions: Israel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377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Huge number of Russian-speaking immigrants to Israel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Direct investments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Business relations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Soviet support of pro-Palestine movement </a:t>
            </a:r>
          </a:p>
          <a:p>
            <a:pPr>
              <a:lnSpc>
                <a:spcPct val="100000"/>
              </a:lnSpc>
            </a:pPr>
            <a:r>
              <a:rPr lang="en-GB" dirty="0"/>
              <a:t>Israeli support of military actions against Chechnya</a:t>
            </a:r>
          </a:p>
          <a:p>
            <a:pPr>
              <a:lnSpc>
                <a:spcPct val="100000"/>
              </a:lnSpc>
            </a:pPr>
            <a:r>
              <a:rPr lang="en-GB" dirty="0"/>
              <a:t>Relations complicated by Russian arms exports to Iran and Syria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2"/>
              </a:rPr>
              <a:t>https://www.youtube.com/watch?v=28YjvYgh_RE</a:t>
            </a:r>
            <a:r>
              <a:rPr lang="en-GB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36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Iran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/>
              <a:t>no interest in Soviet times (Iran strongly anti-Soviet)</a:t>
            </a:r>
          </a:p>
          <a:p>
            <a:r>
              <a:rPr lang="en-GB" dirty="0"/>
              <a:t>Sanctions on Iran </a:t>
            </a:r>
            <a:r>
              <a:rPr lang="en-GB" dirty="0">
                <a:sym typeface="Wingdings" panose="05000000000000000000" pitchFamily="2" charset="2"/>
              </a:rPr>
              <a:t> Tehran main consumer of Russian technologies</a:t>
            </a:r>
          </a:p>
          <a:p>
            <a:r>
              <a:rPr lang="en-GB" dirty="0"/>
              <a:t>Arab spring </a:t>
            </a:r>
            <a:r>
              <a:rPr lang="en-GB" dirty="0">
                <a:sym typeface="Wingdings" panose="05000000000000000000" pitchFamily="2" charset="2"/>
              </a:rPr>
              <a:t> mutual rapprochement</a:t>
            </a:r>
          </a:p>
          <a:p>
            <a:r>
              <a:rPr lang="en-GB" dirty="0"/>
              <a:t>‘limited cooperation of convenience’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38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Turkey: dynamic and controversial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Collapse of the USSR opened opportunities (esp. consumer goods and construction)</a:t>
            </a:r>
          </a:p>
          <a:p>
            <a:pPr>
              <a:lnSpc>
                <a:spcPct val="100000"/>
              </a:lnSpc>
            </a:pPr>
            <a:r>
              <a:rPr lang="en-GB" dirty="0"/>
              <a:t>Cooperation in energy sector, Turkey as a bridge</a:t>
            </a:r>
            <a:br>
              <a:rPr lang="en-GB" dirty="0"/>
            </a:br>
            <a:r>
              <a:rPr lang="en-GB" dirty="0"/>
              <a:t>+ Russia supplies 65% of Turkish gas</a:t>
            </a:r>
            <a:br>
              <a:rPr lang="en-GB" dirty="0"/>
            </a:br>
            <a:r>
              <a:rPr lang="en-GB" dirty="0"/>
              <a:t>+ Russian construction of nuclear power infrastructure in Turkey </a:t>
            </a:r>
          </a:p>
          <a:p>
            <a:pPr>
              <a:lnSpc>
                <a:spcPct val="100000"/>
              </a:lnSpc>
            </a:pPr>
            <a:r>
              <a:rPr lang="en-GB" dirty="0"/>
              <a:t>Russia – top trading partner of Turkey (10.44%) </a:t>
            </a:r>
          </a:p>
          <a:p>
            <a:pPr>
              <a:lnSpc>
                <a:spcPct val="100000"/>
              </a:lnSpc>
            </a:pPr>
            <a:r>
              <a:rPr lang="en-GB" dirty="0"/>
              <a:t>Turkish growing investment in Tatarstan (12.9% of all investments, 15% of local jobs) </a:t>
            </a:r>
            <a:r>
              <a:rPr lang="en-GB" dirty="0">
                <a:sym typeface="Wingdings" panose="05000000000000000000" pitchFamily="2" charset="2"/>
              </a:rPr>
              <a:t> pro-Turkey lobby in Russia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18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ft.com/__origami/service/image/v2/images/raw/http%3A%2F%2Fcom.ft.imagepublish.prod.s3.amazonaws.com%2Fee7134ca-c8ff-11e5-be0b-b7ece4e953a0?source=next&amp;fit=scale-down&amp;width=6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0" y="239074"/>
            <a:ext cx="9463772" cy="627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89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Syria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/>
              <a:t>Syria turned to the USSR in the 1950-s </a:t>
            </a:r>
          </a:p>
          <a:p>
            <a:r>
              <a:rPr lang="en-GB" dirty="0"/>
              <a:t>US invasion of Iraq + Israel-Syrian peace talks </a:t>
            </a:r>
            <a:r>
              <a:rPr lang="en-GB" dirty="0">
                <a:sym typeface="Wingdings" panose="05000000000000000000" pitchFamily="2" charset="2"/>
              </a:rPr>
              <a:t> Syrian concerns of growing US presence in the region</a:t>
            </a:r>
          </a:p>
          <a:p>
            <a:r>
              <a:rPr lang="en-GB" dirty="0" err="1">
                <a:sym typeface="Wingdings" panose="05000000000000000000" pitchFamily="2" charset="2"/>
              </a:rPr>
              <a:t>Tartus</a:t>
            </a:r>
            <a:r>
              <a:rPr lang="en-GB" dirty="0">
                <a:sym typeface="Wingdings" panose="05000000000000000000" pitchFamily="2" charset="2"/>
              </a:rPr>
              <a:t> – the only Russian naval facility far from its borders</a:t>
            </a:r>
          </a:p>
          <a:p>
            <a:r>
              <a:rPr lang="en-GB" dirty="0"/>
              <a:t>Russia - top supplier of weapons to Syria </a:t>
            </a:r>
          </a:p>
          <a:p>
            <a:r>
              <a:rPr lang="en-GB" dirty="0"/>
              <a:t>Active and important role in current civil war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https://www.youtube.com/watch?v=kVS1EmPmqXc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365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432</Words>
  <Application>Microsoft Office PowerPoint</Application>
  <PresentationFormat>Широкоэкранный</PresentationFormat>
  <Paragraphs>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Тема Office</vt:lpstr>
      <vt:lpstr>Russia and the Middle East</vt:lpstr>
      <vt:lpstr>Throw-back</vt:lpstr>
      <vt:lpstr>Throw Back 2: USSR</vt:lpstr>
      <vt:lpstr>Overview of today</vt:lpstr>
      <vt:lpstr>Main directions: Israel</vt:lpstr>
      <vt:lpstr>Iran</vt:lpstr>
      <vt:lpstr>Turkey: dynamic and controversial </vt:lpstr>
      <vt:lpstr>Презентация PowerPoint</vt:lpstr>
      <vt:lpstr>Syria</vt:lpstr>
      <vt:lpstr>Презентация PowerPoint</vt:lpstr>
      <vt:lpstr>Summary</vt:lpstr>
      <vt:lpstr>Choose one out of the three questions: </vt:lpstr>
      <vt:lpstr>Extra-questions, not for assignment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 and the Middle East</dc:title>
  <dc:creator>Ekaterina Ananyeva</dc:creator>
  <cp:lastModifiedBy>Ekaterina Ananyeva</cp:lastModifiedBy>
  <cp:revision>35</cp:revision>
  <dcterms:created xsi:type="dcterms:W3CDTF">2016-12-28T17:08:08Z</dcterms:created>
  <dcterms:modified xsi:type="dcterms:W3CDTF">2020-04-15T12:07:33Z</dcterms:modified>
</cp:coreProperties>
</file>