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99"/>
  </p:notesMasterIdLst>
  <p:sldIdLst>
    <p:sldId id="256" r:id="rId2"/>
    <p:sldId id="312" r:id="rId3"/>
    <p:sldId id="313" r:id="rId4"/>
    <p:sldId id="368" r:id="rId5"/>
    <p:sldId id="372" r:id="rId6"/>
    <p:sldId id="373" r:id="rId7"/>
    <p:sldId id="415" r:id="rId8"/>
    <p:sldId id="416" r:id="rId9"/>
    <p:sldId id="376" r:id="rId10"/>
    <p:sldId id="412" r:id="rId11"/>
    <p:sldId id="374" r:id="rId12"/>
    <p:sldId id="417" r:id="rId13"/>
    <p:sldId id="375" r:id="rId14"/>
    <p:sldId id="370" r:id="rId15"/>
    <p:sldId id="377" r:id="rId16"/>
    <p:sldId id="378" r:id="rId17"/>
    <p:sldId id="411" r:id="rId18"/>
    <p:sldId id="379" r:id="rId19"/>
    <p:sldId id="369" r:id="rId20"/>
    <p:sldId id="380" r:id="rId21"/>
    <p:sldId id="381" r:id="rId22"/>
    <p:sldId id="382" r:id="rId23"/>
    <p:sldId id="383" r:id="rId24"/>
    <p:sldId id="418" r:id="rId25"/>
    <p:sldId id="384" r:id="rId26"/>
    <p:sldId id="385" r:id="rId27"/>
    <p:sldId id="419" r:id="rId28"/>
    <p:sldId id="386" r:id="rId29"/>
    <p:sldId id="387" r:id="rId30"/>
    <p:sldId id="388" r:id="rId31"/>
    <p:sldId id="389" r:id="rId32"/>
    <p:sldId id="422" r:id="rId33"/>
    <p:sldId id="390" r:id="rId34"/>
    <p:sldId id="391" r:id="rId35"/>
    <p:sldId id="392" r:id="rId36"/>
    <p:sldId id="307" r:id="rId37"/>
    <p:sldId id="308" r:id="rId38"/>
    <p:sldId id="309" r:id="rId39"/>
    <p:sldId id="311" r:id="rId40"/>
    <p:sldId id="310" r:id="rId41"/>
    <p:sldId id="314" r:id="rId42"/>
    <p:sldId id="326" r:id="rId43"/>
    <p:sldId id="413" r:id="rId44"/>
    <p:sldId id="316" r:id="rId45"/>
    <p:sldId id="317" r:id="rId46"/>
    <p:sldId id="318" r:id="rId47"/>
    <p:sldId id="421" r:id="rId48"/>
    <p:sldId id="319" r:id="rId49"/>
    <p:sldId id="320" r:id="rId50"/>
    <p:sldId id="321" r:id="rId51"/>
    <p:sldId id="322" r:id="rId52"/>
    <p:sldId id="325" r:id="rId53"/>
    <p:sldId id="323" r:id="rId54"/>
    <p:sldId id="324" r:id="rId55"/>
    <p:sldId id="414" r:id="rId56"/>
    <p:sldId id="315" r:id="rId57"/>
    <p:sldId id="328" r:id="rId58"/>
    <p:sldId id="423" r:id="rId59"/>
    <p:sldId id="329" r:id="rId60"/>
    <p:sldId id="424" r:id="rId61"/>
    <p:sldId id="425" r:id="rId62"/>
    <p:sldId id="410" r:id="rId63"/>
    <p:sldId id="371" r:id="rId64"/>
    <p:sldId id="393" r:id="rId65"/>
    <p:sldId id="394" r:id="rId66"/>
    <p:sldId id="398" r:id="rId67"/>
    <p:sldId id="395" r:id="rId68"/>
    <p:sldId id="396" r:id="rId69"/>
    <p:sldId id="426" r:id="rId70"/>
    <p:sldId id="397" r:id="rId71"/>
    <p:sldId id="406" r:id="rId72"/>
    <p:sldId id="399" r:id="rId73"/>
    <p:sldId id="401" r:id="rId74"/>
    <p:sldId id="400" r:id="rId75"/>
    <p:sldId id="404" r:id="rId76"/>
    <p:sldId id="405" r:id="rId77"/>
    <p:sldId id="409" r:id="rId78"/>
    <p:sldId id="427" r:id="rId79"/>
    <p:sldId id="402" r:id="rId80"/>
    <p:sldId id="350" r:id="rId81"/>
    <p:sldId id="351" r:id="rId82"/>
    <p:sldId id="353" r:id="rId83"/>
    <p:sldId id="354" r:id="rId84"/>
    <p:sldId id="355" r:id="rId85"/>
    <p:sldId id="356" r:id="rId86"/>
    <p:sldId id="357" r:id="rId87"/>
    <p:sldId id="358" r:id="rId88"/>
    <p:sldId id="359" r:id="rId89"/>
    <p:sldId id="360" r:id="rId90"/>
    <p:sldId id="363" r:id="rId91"/>
    <p:sldId id="361" r:id="rId92"/>
    <p:sldId id="362" r:id="rId93"/>
    <p:sldId id="364" r:id="rId94"/>
    <p:sldId id="365" r:id="rId95"/>
    <p:sldId id="352" r:id="rId96"/>
    <p:sldId id="366" r:id="rId97"/>
    <p:sldId id="367" r:id="rId9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7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360" autoAdjust="0"/>
  </p:normalViewPr>
  <p:slideViewPr>
    <p:cSldViewPr>
      <p:cViewPr varScale="1">
        <p:scale>
          <a:sx n="74" d="100"/>
          <a:sy n="74" d="100"/>
        </p:scale>
        <p:origin x="1714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7BF075-DD93-4BD5-A472-5B2331847DDA}" type="datetimeFigureOut">
              <a:rPr lang="cs-CZ" smtClean="0"/>
              <a:t>13.04.2020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10DE92-0061-49FE-BBD5-E9DB5D61E1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5295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NK – </a:t>
            </a:r>
            <a:r>
              <a:rPr lang="cs-CZ" dirty="0" err="1" smtClean="0"/>
              <a:t>nukleova</a:t>
            </a:r>
            <a:r>
              <a:rPr lang="cs-CZ" dirty="0" smtClean="0"/>
              <a:t> kyselina</a:t>
            </a:r>
          </a:p>
          <a:p>
            <a:r>
              <a:rPr lang="cs-CZ" dirty="0" smtClean="0"/>
              <a:t>PD – </a:t>
            </a:r>
            <a:r>
              <a:rPr lang="cs-CZ" dirty="0" err="1" smtClean="0"/>
              <a:t>Parkinsons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Disease</a:t>
            </a:r>
            <a:endParaRPr lang="cs-CZ" baseline="0" dirty="0" smtClean="0"/>
          </a:p>
          <a:p>
            <a:r>
              <a:rPr lang="cs-CZ" baseline="0" dirty="0" smtClean="0"/>
              <a:t>CDC – </a:t>
            </a:r>
            <a:r>
              <a:rPr lang="cs-CZ" baseline="0" dirty="0" err="1" smtClean="0"/>
              <a:t>Centers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for</a:t>
            </a:r>
            <a:r>
              <a:rPr lang="cs-CZ" baseline="0" dirty="0" smtClean="0"/>
              <a:t> </a:t>
            </a:r>
            <a:r>
              <a:rPr lang="cs-CZ" baseline="0" dirty="0" err="1" smtClean="0"/>
              <a:t>disease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control</a:t>
            </a:r>
            <a:r>
              <a:rPr lang="cs-CZ" baseline="0" dirty="0" smtClean="0"/>
              <a:t> and </a:t>
            </a:r>
            <a:r>
              <a:rPr lang="cs-CZ" baseline="0" dirty="0" err="1" smtClean="0"/>
              <a:t>prevention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0DE92-0061-49FE-BBD5-E9DB5D61E19C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0396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+RNA může být rovnou transkribována</a:t>
            </a:r>
          </a:p>
          <a:p>
            <a:r>
              <a:rPr lang="cs-CZ" dirty="0" smtClean="0"/>
              <a:t>-RNA musí být přeložena do </a:t>
            </a:r>
            <a:r>
              <a:rPr lang="cs-CZ" dirty="0" err="1" smtClean="0"/>
              <a:t>mRNA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0DE92-0061-49FE-BBD5-E9DB5D61E19C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92617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Pro zajímavost</a:t>
            </a:r>
            <a:r>
              <a:rPr lang="cs-CZ" baseline="0" dirty="0" smtClean="0"/>
              <a:t> uvádím u některých látek v závorce rok začátku klinického používání (celosvětově, ne v ČR)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0DE92-0061-49FE-BBD5-E9DB5D61E19C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31457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Potenciální</a:t>
            </a:r>
            <a:r>
              <a:rPr lang="cs-CZ" baseline="0" dirty="0" smtClean="0"/>
              <a:t> inhibice mitochondriálních DNA polymeráz – NÚ – </a:t>
            </a:r>
            <a:r>
              <a:rPr lang="cs-CZ" baseline="0" dirty="0" err="1" smtClean="0"/>
              <a:t>polyneuropatie</a:t>
            </a:r>
            <a:r>
              <a:rPr lang="cs-CZ" baseline="0" dirty="0" smtClean="0"/>
              <a:t> a laktátová acidóza</a:t>
            </a:r>
          </a:p>
          <a:p>
            <a:r>
              <a:rPr lang="cs-CZ" dirty="0" smtClean="0"/>
              <a:t>LA – rozvoj v průběhu</a:t>
            </a:r>
            <a:r>
              <a:rPr lang="cs-CZ" baseline="0" dirty="0" smtClean="0"/>
              <a:t> měsíců u obézních nebo </a:t>
            </a:r>
            <a:r>
              <a:rPr lang="cs-CZ" baseline="0" dirty="0" smtClean="0"/>
              <a:t>pacientů </a:t>
            </a:r>
            <a:r>
              <a:rPr lang="cs-CZ" baseline="0" dirty="0" smtClean="0"/>
              <a:t>s poruchou jater</a:t>
            </a:r>
          </a:p>
          <a:p>
            <a:r>
              <a:rPr lang="cs-CZ" baseline="0" dirty="0" smtClean="0"/>
              <a:t>     - bolesti břicha, nechutenství, hubnutí, respirační potíže, svalová slabost, zvýšení transamináz; časem pankreatitida, selhání jater a ledvin, ochrnutí až smrt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0DE92-0061-49FE-BBD5-E9DB5D61E19C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5066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zidovudin</a:t>
            </a:r>
            <a:r>
              <a:rPr lang="cs-CZ" dirty="0" smtClean="0"/>
              <a:t> – 1. </a:t>
            </a:r>
            <a:r>
              <a:rPr lang="cs-CZ" dirty="0" err="1" smtClean="0"/>
              <a:t>antiretrovirotikum</a:t>
            </a:r>
            <a:r>
              <a:rPr lang="cs-CZ" dirty="0" smtClean="0"/>
              <a:t> (1987)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0DE92-0061-49FE-BBD5-E9DB5D61E19C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69625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DRESS: </a:t>
            </a:r>
            <a:r>
              <a:rPr lang="cs-CZ" dirty="0" err="1" smtClean="0"/>
              <a:t>Drug</a:t>
            </a:r>
            <a:r>
              <a:rPr lang="cs-CZ" baseline="0" dirty="0" smtClean="0"/>
              <a:t> </a:t>
            </a:r>
            <a:r>
              <a:rPr lang="cs-CZ" baseline="0" dirty="0" err="1" smtClean="0"/>
              <a:t>reaction</a:t>
            </a:r>
            <a:r>
              <a:rPr lang="cs-CZ" baseline="0" dirty="0" smtClean="0"/>
              <a:t> </a:t>
            </a:r>
            <a:r>
              <a:rPr lang="cs-CZ" baseline="0" dirty="0" err="1" smtClean="0"/>
              <a:t>with</a:t>
            </a:r>
            <a:r>
              <a:rPr lang="cs-CZ" baseline="0" dirty="0" smtClean="0"/>
              <a:t> </a:t>
            </a:r>
            <a:r>
              <a:rPr lang="cs-CZ" baseline="0" dirty="0" err="1" smtClean="0"/>
              <a:t>eosinophilia</a:t>
            </a:r>
            <a:r>
              <a:rPr lang="cs-CZ" baseline="0" dirty="0" smtClean="0"/>
              <a:t> and </a:t>
            </a:r>
            <a:r>
              <a:rPr lang="cs-CZ" baseline="0" dirty="0" err="1" smtClean="0"/>
              <a:t>systemic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symptoms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0DE92-0061-49FE-BBD5-E9DB5D61E19C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60564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Dyslipidemie</a:t>
            </a:r>
            <a:r>
              <a:rPr lang="cs-CZ" dirty="0" smtClean="0"/>
              <a:t> </a:t>
            </a:r>
            <a:r>
              <a:rPr lang="cs-CZ" dirty="0" smtClean="0"/>
              <a:t>– problematické</a:t>
            </a:r>
            <a:r>
              <a:rPr lang="cs-CZ" baseline="0" dirty="0" smtClean="0"/>
              <a:t> </a:t>
            </a:r>
            <a:r>
              <a:rPr lang="cs-CZ" baseline="0" dirty="0" smtClean="0"/>
              <a:t>kombinace </a:t>
            </a:r>
            <a:r>
              <a:rPr lang="cs-CZ" baseline="0" dirty="0" smtClean="0"/>
              <a:t>se </a:t>
            </a:r>
            <a:r>
              <a:rPr lang="cs-CZ" baseline="0" dirty="0" err="1" smtClean="0"/>
              <a:t>statiny</a:t>
            </a:r>
            <a:r>
              <a:rPr lang="cs-CZ" baseline="0" dirty="0" smtClean="0"/>
              <a:t> (terapie </a:t>
            </a:r>
            <a:r>
              <a:rPr lang="cs-CZ" baseline="0" dirty="0" err="1" smtClean="0"/>
              <a:t>hypercholesterolemie</a:t>
            </a:r>
            <a:r>
              <a:rPr lang="cs-CZ" baseline="0" dirty="0" smtClean="0"/>
              <a:t>) kvůli </a:t>
            </a:r>
            <a:r>
              <a:rPr lang="cs-CZ" baseline="0" dirty="0" smtClean="0"/>
              <a:t>CYP. </a:t>
            </a:r>
            <a:r>
              <a:rPr lang="cs-CZ" baseline="0" dirty="0" err="1" smtClean="0"/>
              <a:t>Statiny</a:t>
            </a:r>
            <a:r>
              <a:rPr lang="cs-CZ" baseline="0" dirty="0" smtClean="0"/>
              <a:t> jsou taky substráty transportních systému OATP1B1 a BCRP, které jsou taky inhibované RPI – kumulace </a:t>
            </a:r>
            <a:r>
              <a:rPr lang="cs-CZ" baseline="0" dirty="0" err="1" smtClean="0"/>
              <a:t>statinů</a:t>
            </a:r>
            <a:r>
              <a:rPr lang="cs-CZ" baseline="0" dirty="0" smtClean="0"/>
              <a:t> v organizmu a </a:t>
            </a:r>
            <a:r>
              <a:rPr lang="cs-CZ" baseline="0" dirty="0" err="1" smtClean="0"/>
              <a:t>potenciace</a:t>
            </a:r>
            <a:r>
              <a:rPr lang="cs-CZ" baseline="0" dirty="0" smtClean="0"/>
              <a:t> </a:t>
            </a:r>
            <a:r>
              <a:rPr lang="cs-CZ" baseline="0" dirty="0" smtClean="0"/>
              <a:t>jejich NÚ - KI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0DE92-0061-49FE-BBD5-E9DB5D61E19C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88036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0DE92-0061-49FE-BBD5-E9DB5D61E19C}" type="slidenum">
              <a:rPr lang="cs-CZ" smtClean="0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92111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Rozpustnost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raltegraviru</a:t>
            </a:r>
            <a:r>
              <a:rPr lang="cs-CZ" baseline="0" dirty="0" smtClean="0"/>
              <a:t> stoupá v zásaditém pH – </a:t>
            </a:r>
            <a:r>
              <a:rPr lang="cs-CZ" baseline="0" dirty="0" smtClean="0"/>
              <a:t>PPI (proton pump </a:t>
            </a:r>
            <a:r>
              <a:rPr lang="cs-CZ" baseline="0" dirty="0" err="1" smtClean="0"/>
              <a:t>inhibitors</a:t>
            </a:r>
            <a:r>
              <a:rPr lang="cs-CZ" baseline="0" dirty="0" smtClean="0"/>
              <a:t>) </a:t>
            </a:r>
            <a:r>
              <a:rPr lang="cs-CZ" baseline="0" dirty="0" smtClean="0"/>
              <a:t>zvyšují BAV o 300%</a:t>
            </a:r>
          </a:p>
          <a:p>
            <a:r>
              <a:rPr lang="cs-CZ" baseline="0" dirty="0" smtClean="0"/>
              <a:t>RAL </a:t>
            </a:r>
            <a:r>
              <a:rPr lang="cs-CZ" baseline="0" dirty="0" smtClean="0"/>
              <a:t>taky </a:t>
            </a:r>
            <a:r>
              <a:rPr lang="cs-CZ" baseline="0" dirty="0" smtClean="0"/>
              <a:t>substrátem </a:t>
            </a:r>
            <a:r>
              <a:rPr lang="cs-CZ" baseline="0" dirty="0" smtClean="0"/>
              <a:t>UGT (UDP-</a:t>
            </a:r>
            <a:r>
              <a:rPr lang="cs-CZ" baseline="0" dirty="0" err="1" smtClean="0"/>
              <a:t>glukuronyl</a:t>
            </a:r>
            <a:r>
              <a:rPr lang="cs-CZ" baseline="0" dirty="0" smtClean="0"/>
              <a:t> transferáza) </a:t>
            </a:r>
            <a:r>
              <a:rPr lang="cs-CZ" baseline="0" dirty="0" smtClean="0"/>
              <a:t>– </a:t>
            </a:r>
            <a:r>
              <a:rPr lang="cs-CZ" baseline="0" dirty="0" err="1" smtClean="0"/>
              <a:t>antituberkulotikum</a:t>
            </a:r>
            <a:r>
              <a:rPr lang="cs-CZ" baseline="0" dirty="0" smtClean="0"/>
              <a:t> </a:t>
            </a:r>
            <a:r>
              <a:rPr lang="cs-CZ" baseline="0" dirty="0" err="1" smtClean="0"/>
              <a:t>rifampicin</a:t>
            </a:r>
            <a:r>
              <a:rPr lang="cs-CZ" baseline="0" dirty="0" smtClean="0"/>
              <a:t> </a:t>
            </a:r>
            <a:r>
              <a:rPr lang="cs-CZ" baseline="0" dirty="0" smtClean="0"/>
              <a:t>snižuje jeho koncentrace a účinek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0DE92-0061-49FE-BBD5-E9DB5D61E19C}" type="slidenum">
              <a:rPr lang="cs-CZ" smtClean="0"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71407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NRTI – </a:t>
            </a:r>
            <a:r>
              <a:rPr lang="cs-CZ" dirty="0" err="1" smtClean="0"/>
              <a:t>abakavir</a:t>
            </a:r>
            <a:r>
              <a:rPr lang="cs-CZ" dirty="0" smtClean="0"/>
              <a:t>, </a:t>
            </a:r>
            <a:r>
              <a:rPr lang="cs-CZ" dirty="0" err="1" smtClean="0"/>
              <a:t>emtricitabin</a:t>
            </a:r>
            <a:r>
              <a:rPr lang="cs-CZ" dirty="0" smtClean="0"/>
              <a:t> a </a:t>
            </a:r>
            <a:r>
              <a:rPr lang="cs-CZ" dirty="0" err="1" smtClean="0"/>
              <a:t>lamivudin</a:t>
            </a:r>
            <a:endParaRPr lang="cs-CZ" dirty="0" smtClean="0"/>
          </a:p>
          <a:p>
            <a:r>
              <a:rPr lang="cs-CZ" dirty="0" err="1" smtClean="0"/>
              <a:t>NtRTI</a:t>
            </a:r>
            <a:r>
              <a:rPr lang="cs-CZ" baseline="0" dirty="0" smtClean="0"/>
              <a:t> – </a:t>
            </a:r>
            <a:r>
              <a:rPr lang="cs-CZ" baseline="0" dirty="0" err="1" smtClean="0"/>
              <a:t>tenofovir</a:t>
            </a:r>
            <a:r>
              <a:rPr lang="cs-CZ" baseline="0" dirty="0" smtClean="0"/>
              <a:t> </a:t>
            </a:r>
            <a:r>
              <a:rPr lang="cs-CZ" baseline="0" dirty="0" err="1" smtClean="0"/>
              <a:t>disoproxil</a:t>
            </a:r>
            <a:r>
              <a:rPr lang="cs-CZ" baseline="0" dirty="0" smtClean="0"/>
              <a:t>/</a:t>
            </a:r>
            <a:r>
              <a:rPr lang="cs-CZ" baseline="0" dirty="0" err="1" smtClean="0"/>
              <a:t>alafenamid</a:t>
            </a:r>
            <a:endParaRPr lang="cs-CZ" baseline="0" dirty="0" smtClean="0"/>
          </a:p>
          <a:p>
            <a:r>
              <a:rPr lang="cs-CZ" baseline="0" dirty="0" smtClean="0"/>
              <a:t>II – kterýkoliv</a:t>
            </a:r>
          </a:p>
          <a:p>
            <a:r>
              <a:rPr lang="cs-CZ" baseline="0" dirty="0" smtClean="0"/>
              <a:t>PI – </a:t>
            </a:r>
            <a:r>
              <a:rPr lang="cs-CZ" baseline="0" dirty="0" err="1" smtClean="0"/>
              <a:t>darunavir</a:t>
            </a:r>
            <a:r>
              <a:rPr lang="cs-CZ" baseline="0" dirty="0" smtClean="0"/>
              <a:t> potencovaný </a:t>
            </a:r>
            <a:r>
              <a:rPr lang="cs-CZ" baseline="0" dirty="0" err="1" smtClean="0"/>
              <a:t>ritonavirem</a:t>
            </a:r>
            <a:endParaRPr lang="cs-CZ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0DE92-0061-49FE-BBD5-E9DB5D61E19C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53152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Režim</a:t>
            </a:r>
            <a:r>
              <a:rPr lang="cs-CZ" baseline="0" dirty="0" smtClean="0"/>
              <a:t> „on </a:t>
            </a:r>
            <a:r>
              <a:rPr lang="cs-CZ" baseline="0" dirty="0" err="1" smtClean="0"/>
              <a:t>demand</a:t>
            </a:r>
            <a:r>
              <a:rPr lang="cs-CZ" baseline="0" dirty="0" smtClean="0"/>
              <a:t>“ znamená užití jen v případě potřeby</a:t>
            </a:r>
          </a:p>
          <a:p>
            <a:r>
              <a:rPr lang="cs-CZ" baseline="0" dirty="0" smtClean="0"/>
              <a:t>2 tablety užít 2-24 hodin před stykem, 1 tabletu užít po styku a poslední tabletu 24 hodin po styku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0DE92-0061-49FE-BBD5-E9DB5D61E19C}" type="slidenum">
              <a:rPr lang="cs-CZ" smtClean="0"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1945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EBV – </a:t>
            </a:r>
            <a:r>
              <a:rPr lang="cs-CZ" dirty="0" err="1" smtClean="0"/>
              <a:t>gamma</a:t>
            </a:r>
            <a:r>
              <a:rPr lang="cs-CZ" baseline="0" dirty="0" smtClean="0"/>
              <a:t> herpetický virus (herpes virus 4)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0DE92-0061-49FE-BBD5-E9DB5D61E19C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36055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0DE92-0061-49FE-BBD5-E9DB5D61E19C}" type="slidenum">
              <a:rPr lang="cs-CZ" smtClean="0"/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96145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0DE92-0061-49FE-BBD5-E9DB5D61E19C}" type="slidenum">
              <a:rPr lang="cs-CZ" smtClean="0"/>
              <a:t>65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09242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*nejnovější studie uvádí, že postačují i nižší koncentrace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0DE92-0061-49FE-BBD5-E9DB5D61E19C}" type="slidenum">
              <a:rPr lang="cs-CZ" smtClean="0"/>
              <a:t>67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86053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Cao B, et al. A Trial of </a:t>
            </a:r>
            <a:r>
              <a:rPr lang="en-US" dirty="0" err="1" smtClean="0"/>
              <a:t>Lopinavir</a:t>
            </a:r>
            <a:r>
              <a:rPr lang="en-US" dirty="0" smtClean="0"/>
              <a:t>–Ritonavir in Adults Hospitalized with Severe Covid-19. The New</a:t>
            </a:r>
          </a:p>
          <a:p>
            <a:r>
              <a:rPr lang="en-US" dirty="0" smtClean="0"/>
              <a:t>England Journal of Medicine. March 18, 2020. DOI: 10.1056/NEJMoa2001282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0DE92-0061-49FE-BBD5-E9DB5D61E19C}" type="slidenum">
              <a:rPr lang="cs-CZ" smtClean="0"/>
              <a:t>73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57243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Informace</a:t>
            </a:r>
            <a:r>
              <a:rPr lang="cs-CZ" baseline="0" dirty="0" smtClean="0"/>
              <a:t> na základe animálních studií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0DE92-0061-49FE-BBD5-E9DB5D61E19C}" type="slidenum">
              <a:rPr lang="cs-CZ" smtClean="0"/>
              <a:t>77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12500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0DE92-0061-49FE-BBD5-E9DB5D61E19C}" type="slidenum">
              <a:rPr lang="cs-CZ" smtClean="0"/>
              <a:t>82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71215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0DE92-0061-49FE-BBD5-E9DB5D61E19C}" type="slidenum">
              <a:rPr lang="cs-CZ" smtClean="0"/>
              <a:t>88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4250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Přirozený interferon alfa neměl</a:t>
            </a:r>
            <a:r>
              <a:rPr lang="cs-CZ" baseline="0" dirty="0" smtClean="0"/>
              <a:t> optimální vlastnosti – dnes v praxi pouze rekombinantní – </a:t>
            </a:r>
            <a:r>
              <a:rPr lang="cs-CZ" baseline="0" dirty="0" err="1" smtClean="0"/>
              <a:t>Ecoli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0DE92-0061-49FE-BBD5-E9DB5D61E19C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044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…pro ulehčení pochopení MÚ</a:t>
            </a:r>
            <a:r>
              <a:rPr lang="cs-CZ" baseline="0" dirty="0" smtClean="0"/>
              <a:t> ;)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0DE92-0061-49FE-BBD5-E9DB5D61E19C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4077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Přirozený interferon alfa neměl</a:t>
            </a:r>
            <a:r>
              <a:rPr lang="cs-CZ" baseline="0" dirty="0" smtClean="0"/>
              <a:t> optimální vlastnosti – dnes v praxi pouze </a:t>
            </a:r>
            <a:r>
              <a:rPr lang="cs-CZ" baseline="0" dirty="0" smtClean="0"/>
              <a:t>rekombinantní</a:t>
            </a:r>
          </a:p>
          <a:p>
            <a:r>
              <a:rPr lang="cs-CZ" baseline="0" dirty="0" err="1" smtClean="0"/>
              <a:t>Flu-like</a:t>
            </a:r>
            <a:r>
              <a:rPr lang="cs-CZ" baseline="0" dirty="0" smtClean="0"/>
              <a:t> syndrom: horečka, zimnice, pocení, bolesti hlavy, kloubů a svalů, nevolnost a slabost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0DE92-0061-49FE-BBD5-E9DB5D61E19C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044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Těhotenství</a:t>
            </a:r>
            <a:r>
              <a:rPr lang="cs-CZ" baseline="0" dirty="0" smtClean="0"/>
              <a:t> je možné až půl roku od ukončení léčby – u muže i ženy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0DE92-0061-49FE-BBD5-E9DB5D61E19C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7720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Rezistence – po 3 letech je vůči </a:t>
            </a:r>
            <a:r>
              <a:rPr lang="cs-CZ" dirty="0" err="1" smtClean="0"/>
              <a:t>lamivudinu</a:t>
            </a:r>
            <a:r>
              <a:rPr lang="cs-CZ" dirty="0" smtClean="0"/>
              <a:t> rezistentních 50 % kmenů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0DE92-0061-49FE-BBD5-E9DB5D61E19C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43947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Inhibitory virové DNA polymerázy – inhibitory reverzní transkriptázy</a:t>
            </a:r>
          </a:p>
          <a:p>
            <a:r>
              <a:rPr lang="cs-CZ" dirty="0" err="1" smtClean="0"/>
              <a:t>Disoproxil</a:t>
            </a:r>
            <a:r>
              <a:rPr lang="cs-CZ" dirty="0" smtClean="0"/>
              <a:t> vs.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Alafenamid</a:t>
            </a:r>
            <a:r>
              <a:rPr lang="cs-CZ" baseline="0" dirty="0" smtClean="0"/>
              <a:t> – dvě různá </a:t>
            </a:r>
            <a:r>
              <a:rPr lang="cs-CZ" baseline="0" dirty="0" err="1" smtClean="0"/>
              <a:t>proléčiva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0DE92-0061-49FE-BBD5-E9DB5D61E19C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80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0DE92-0061-49FE-BBD5-E9DB5D61E19C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1541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13.04.2020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13.04.2020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13.04.2020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13.04.2020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13.04.2020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13.04.2020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13.04.2020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13.04.2020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13.04.2020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13.04.2020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13.04.2020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95EC1D4A-A796-47C3-A63E-CE236FB377E2}" type="datetimeFigureOut">
              <a:rPr lang="cs-CZ" smtClean="0"/>
              <a:t>13.04.2020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www.aids-pomoc.cz/dum-svetla.html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27584" y="2636912"/>
            <a:ext cx="7543800" cy="1524000"/>
          </a:xfrm>
        </p:spPr>
        <p:txBody>
          <a:bodyPr/>
          <a:lstStyle/>
          <a:p>
            <a:r>
              <a:rPr lang="cs-CZ" sz="6600" dirty="0" err="1" smtClean="0"/>
              <a:t>Antivirotika</a:t>
            </a:r>
            <a:r>
              <a:rPr lang="cs-CZ" sz="6600" dirty="0" smtClean="0"/>
              <a:t/>
            </a:r>
            <a:br>
              <a:rPr lang="cs-CZ" sz="6600" dirty="0" smtClean="0"/>
            </a:br>
            <a:r>
              <a:rPr lang="cs-CZ" sz="6600" dirty="0" err="1" smtClean="0"/>
              <a:t>Antiparazitika</a:t>
            </a:r>
            <a:r>
              <a:rPr lang="cs-CZ" sz="6600" dirty="0" smtClean="0"/>
              <a:t/>
            </a:r>
            <a:br>
              <a:rPr lang="cs-CZ" sz="6600" dirty="0" smtClean="0"/>
            </a:br>
            <a:endParaRPr lang="cs-CZ" sz="6600" dirty="0"/>
          </a:p>
        </p:txBody>
      </p:sp>
      <p:sp>
        <p:nvSpPr>
          <p:cNvPr id="4" name="Podnadpis 2"/>
          <p:cNvSpPr>
            <a:spLocks noGrp="1"/>
          </p:cNvSpPr>
          <p:nvPr>
            <p:ph type="subTitle" idx="1"/>
          </p:nvPr>
        </p:nvSpPr>
        <p:spPr>
          <a:xfrm>
            <a:off x="6516216" y="4869160"/>
            <a:ext cx="2552328" cy="1219200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Mgr. Matej Ľupták</a:t>
            </a:r>
          </a:p>
          <a:p>
            <a:r>
              <a:rPr lang="cs-CZ" dirty="0"/>
              <a:t>Farmakologický ústav</a:t>
            </a:r>
          </a:p>
          <a:p>
            <a:r>
              <a:rPr lang="cs-CZ" dirty="0" smtClean="0"/>
              <a:t>1. LF </a:t>
            </a:r>
            <a:r>
              <a:rPr lang="cs-CZ" dirty="0"/>
              <a:t>UK</a:t>
            </a:r>
          </a:p>
          <a:p>
            <a:r>
              <a:rPr lang="cs-CZ" dirty="0"/>
              <a:t>mat.luptak@gmail.com</a:t>
            </a:r>
          </a:p>
          <a:p>
            <a:endParaRPr lang="cs-CZ" dirty="0"/>
          </a:p>
        </p:txBody>
      </p:sp>
      <p:pic>
        <p:nvPicPr>
          <p:cNvPr id="1026" name="Picture 2" descr="Antibiotics: An overview (article) | Khan Academ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73016"/>
            <a:ext cx="6528724" cy="217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34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Antibiotic Drugs, Information, Description on Amantadin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0688"/>
            <a:ext cx="6984776" cy="463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amantadin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57017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Inhibitory </a:t>
            </a:r>
            <a:r>
              <a:rPr lang="cs-CZ" dirty="0" err="1" smtClean="0"/>
              <a:t>neuraminidáz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b="1" dirty="0" smtClean="0"/>
              <a:t>MÚ: </a:t>
            </a:r>
            <a:r>
              <a:rPr lang="cs-CZ" dirty="0" smtClean="0"/>
              <a:t>selektivní inhibice virové </a:t>
            </a:r>
            <a:r>
              <a:rPr lang="cs-CZ" dirty="0" err="1" smtClean="0"/>
              <a:t>neuraminidázy</a:t>
            </a:r>
            <a:r>
              <a:rPr lang="cs-CZ" dirty="0" smtClean="0"/>
              <a:t> (analogy kyseliny sialové)</a:t>
            </a:r>
            <a:endParaRPr lang="cs-CZ" dirty="0"/>
          </a:p>
          <a:p>
            <a:pPr lvl="1"/>
            <a:r>
              <a:rPr lang="cs-CZ" sz="2400" dirty="0" err="1"/>
              <a:t>n</a:t>
            </a:r>
            <a:r>
              <a:rPr lang="cs-CZ" sz="2400" dirty="0" err="1" smtClean="0"/>
              <a:t>euraminidáza</a:t>
            </a:r>
            <a:r>
              <a:rPr lang="cs-CZ" sz="2400" dirty="0" smtClean="0"/>
              <a:t> odštěpí kyselinu sialovou obsaženou v kapsidách virů a brání tak nežádoucí agregaci virových částic a umožní jim opustit hostitelskou buňku</a:t>
            </a:r>
          </a:p>
          <a:p>
            <a:r>
              <a:rPr lang="cs-CZ" dirty="0"/>
              <a:t>p</a:t>
            </a:r>
            <a:r>
              <a:rPr lang="cs-CZ" dirty="0" smtClean="0"/>
              <a:t>ůsobí na viry chřipky A </a:t>
            </a:r>
            <a:r>
              <a:rPr lang="cs-CZ" dirty="0" err="1" smtClean="0"/>
              <a:t>a</a:t>
            </a:r>
            <a:r>
              <a:rPr lang="cs-CZ" dirty="0" smtClean="0"/>
              <a:t> B</a:t>
            </a:r>
          </a:p>
          <a:p>
            <a:r>
              <a:rPr lang="cs-CZ" dirty="0"/>
              <a:t>m</a:t>
            </a:r>
            <a:r>
              <a:rPr lang="cs-CZ" dirty="0" smtClean="0"/>
              <a:t>ožná zkřížená rezistence ve skupině</a:t>
            </a:r>
          </a:p>
          <a:p>
            <a:r>
              <a:rPr lang="cs-CZ" dirty="0"/>
              <a:t>ž</a:t>
            </a:r>
            <a:r>
              <a:rPr lang="cs-CZ" dirty="0" smtClean="0"/>
              <a:t>ádné klinicky významné </a:t>
            </a:r>
            <a:r>
              <a:rPr lang="cs-CZ" dirty="0"/>
              <a:t>interakce</a:t>
            </a:r>
            <a:r>
              <a:rPr lang="cs-CZ" dirty="0" smtClean="0"/>
              <a:t> ani závažné NÚ</a:t>
            </a:r>
          </a:p>
          <a:p>
            <a:r>
              <a:rPr lang="cs-CZ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Fact</a:t>
            </a:r>
            <a:r>
              <a:rPr lang="cs-CZ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: </a:t>
            </a:r>
            <a:r>
              <a:rPr lang="cs-CZ" dirty="0" smtClean="0"/>
              <a:t>dle CDC (2017) je 100 % izolátů chřipky A </a:t>
            </a:r>
            <a:r>
              <a:rPr lang="cs-CZ" dirty="0" err="1" smtClean="0"/>
              <a:t>a</a:t>
            </a:r>
            <a:r>
              <a:rPr lang="cs-CZ" dirty="0" smtClean="0"/>
              <a:t> B citlivých na inhibitory </a:t>
            </a:r>
            <a:r>
              <a:rPr lang="cs-CZ" dirty="0" err="1" smtClean="0"/>
              <a:t>neuraminidázy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88379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ile:Neuraminidase inhibitor - Machanism of action.png - Wikimedia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352928" cy="578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679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Inhibitory </a:t>
            </a:r>
            <a:r>
              <a:rPr lang="cs-CZ" dirty="0" err="1"/>
              <a:t>neuraminidáz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601868"/>
            <a:ext cx="5040560" cy="4699339"/>
          </a:xfrm>
        </p:spPr>
        <p:txBody>
          <a:bodyPr>
            <a:normAutofit/>
          </a:bodyPr>
          <a:lstStyle/>
          <a:p>
            <a:r>
              <a:rPr lang="cs-CZ" dirty="0" err="1">
                <a:solidFill>
                  <a:schemeClr val="accent1"/>
                </a:solidFill>
              </a:rPr>
              <a:t>z</a:t>
            </a:r>
            <a:r>
              <a:rPr lang="cs-CZ" dirty="0" err="1" smtClean="0">
                <a:solidFill>
                  <a:schemeClr val="accent1"/>
                </a:solidFill>
              </a:rPr>
              <a:t>anamivir</a:t>
            </a:r>
            <a:endParaRPr lang="cs-CZ" dirty="0" smtClean="0">
              <a:solidFill>
                <a:schemeClr val="accent1"/>
              </a:solidFill>
            </a:endParaRPr>
          </a:p>
          <a:p>
            <a:pPr lvl="1"/>
            <a:r>
              <a:rPr lang="cs-CZ" sz="2400" dirty="0" smtClean="0"/>
              <a:t>p</a:t>
            </a:r>
            <a:r>
              <a:rPr lang="cs-CZ" sz="2400" dirty="0"/>
              <a:t>. o. nevstřebatelný – inhalační </a:t>
            </a:r>
            <a:r>
              <a:rPr lang="cs-CZ" sz="2400" dirty="0" smtClean="0"/>
              <a:t>podání (aerosol s laktózou)</a:t>
            </a:r>
            <a:endParaRPr lang="cs-CZ" sz="2400" dirty="0"/>
          </a:p>
          <a:p>
            <a:pPr lvl="1"/>
            <a:r>
              <a:rPr lang="cs-CZ" sz="2400" b="1" dirty="0"/>
              <a:t>KI</a:t>
            </a:r>
            <a:r>
              <a:rPr lang="cs-CZ" sz="2400" dirty="0"/>
              <a:t>: děti do 5 let</a:t>
            </a:r>
          </a:p>
          <a:p>
            <a:pPr lvl="1"/>
            <a:r>
              <a:rPr lang="cs-CZ" sz="2400" b="1" dirty="0"/>
              <a:t>NÚ: </a:t>
            </a:r>
            <a:r>
              <a:rPr lang="cs-CZ" sz="2400" dirty="0"/>
              <a:t>bronchospazmus, reakce </a:t>
            </a:r>
            <a:r>
              <a:rPr lang="cs-CZ" sz="2400" dirty="0" smtClean="0"/>
              <a:t>přecitlivělosti</a:t>
            </a:r>
          </a:p>
          <a:p>
            <a:pPr lvl="1"/>
            <a:endParaRPr lang="cs-CZ" sz="2400" dirty="0"/>
          </a:p>
          <a:p>
            <a:r>
              <a:rPr lang="cs-CZ" dirty="0" err="1">
                <a:solidFill>
                  <a:schemeClr val="accent1"/>
                </a:solidFill>
              </a:rPr>
              <a:t>o</a:t>
            </a:r>
            <a:r>
              <a:rPr lang="cs-CZ" dirty="0" err="1" smtClean="0">
                <a:solidFill>
                  <a:schemeClr val="accent1"/>
                </a:solidFill>
              </a:rPr>
              <a:t>seltamivir</a:t>
            </a:r>
            <a:endParaRPr lang="cs-CZ" dirty="0" smtClean="0">
              <a:solidFill>
                <a:schemeClr val="accent1"/>
              </a:solidFill>
            </a:endParaRPr>
          </a:p>
          <a:p>
            <a:pPr lvl="1"/>
            <a:r>
              <a:rPr lang="cs-CZ" sz="2400" dirty="0"/>
              <a:t>p</a:t>
            </a:r>
            <a:r>
              <a:rPr lang="cs-CZ" sz="2400" dirty="0" smtClean="0"/>
              <a:t>odání p. o. a biotransformace na účinnou kyselinu </a:t>
            </a:r>
            <a:r>
              <a:rPr lang="cs-CZ" sz="2400" dirty="0" err="1" smtClean="0"/>
              <a:t>oseltamivirovou</a:t>
            </a:r>
            <a:endParaRPr lang="cs-CZ" sz="2400" dirty="0" smtClean="0"/>
          </a:p>
          <a:p>
            <a:pPr lvl="1"/>
            <a:r>
              <a:rPr lang="cs-CZ" sz="2400" b="1" dirty="0" smtClean="0"/>
              <a:t>NÚ:</a:t>
            </a:r>
            <a:r>
              <a:rPr lang="cs-CZ" sz="2400" dirty="0" smtClean="0"/>
              <a:t> GIT iritace, bolesti hlavy</a:t>
            </a:r>
          </a:p>
          <a:p>
            <a:endParaRPr lang="cs-CZ" dirty="0"/>
          </a:p>
        </p:txBody>
      </p:sp>
      <p:pic>
        <p:nvPicPr>
          <p:cNvPr id="5124" name="Picture 4" descr="Donkey GIF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819820"/>
            <a:ext cx="3563888" cy="262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70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TERAPIE A PROFYLAXE HERPETICKÝCH INFEKCÍ</a:t>
            </a:r>
            <a:endParaRPr lang="cs-CZ" dirty="0"/>
          </a:p>
        </p:txBody>
      </p:sp>
      <p:pic>
        <p:nvPicPr>
          <p:cNvPr id="6146" name="Picture 2" descr="Herpes simplex virus gD antibody - The Native Antigen Compan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716231"/>
            <a:ext cx="3554952" cy="355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39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8202488" cy="1600200"/>
          </a:xfrm>
        </p:spPr>
        <p:txBody>
          <a:bodyPr>
            <a:normAutofit/>
          </a:bodyPr>
          <a:lstStyle/>
          <a:p>
            <a:r>
              <a:rPr lang="cs-CZ" dirty="0" smtClean="0"/>
              <a:t>Herpetické viry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989502"/>
            <a:ext cx="7543800" cy="4327376"/>
          </a:xfrm>
        </p:spPr>
        <p:txBody>
          <a:bodyPr>
            <a:normAutofit/>
          </a:bodyPr>
          <a:lstStyle/>
          <a:p>
            <a:r>
              <a:rPr lang="cs-CZ" dirty="0"/>
              <a:t>p</a:t>
            </a:r>
            <a:r>
              <a:rPr lang="cs-CZ" dirty="0" smtClean="0"/>
              <a:t>odčeleď alfa</a:t>
            </a:r>
          </a:p>
          <a:p>
            <a:pPr lvl="1"/>
            <a:r>
              <a:rPr lang="cs-CZ" sz="2400" dirty="0" smtClean="0"/>
              <a:t>herpes simplex 1 </a:t>
            </a:r>
            <a:r>
              <a:rPr lang="cs-CZ" sz="2400" dirty="0" smtClean="0"/>
              <a:t>(</a:t>
            </a:r>
            <a:r>
              <a:rPr lang="cs-CZ" sz="2400" dirty="0" err="1" smtClean="0"/>
              <a:t>labialis</a:t>
            </a:r>
            <a:r>
              <a:rPr lang="cs-CZ" sz="2400" dirty="0" smtClean="0"/>
              <a:t>)</a:t>
            </a:r>
            <a:endParaRPr lang="cs-CZ" sz="2400" dirty="0" smtClean="0"/>
          </a:p>
          <a:p>
            <a:pPr lvl="1"/>
            <a:r>
              <a:rPr lang="cs-CZ" sz="2400" dirty="0"/>
              <a:t>h</a:t>
            </a:r>
            <a:r>
              <a:rPr lang="cs-CZ" sz="2400" dirty="0" smtClean="0"/>
              <a:t>erpes simplex </a:t>
            </a:r>
            <a:r>
              <a:rPr lang="cs-CZ" sz="2400" dirty="0" smtClean="0"/>
              <a:t>2 (</a:t>
            </a:r>
            <a:r>
              <a:rPr lang="cs-CZ" sz="2400" dirty="0" err="1" smtClean="0"/>
              <a:t>genitali</a:t>
            </a:r>
            <a:r>
              <a:rPr lang="cs-CZ" sz="2400" dirty="0" err="1" smtClean="0"/>
              <a:t>s</a:t>
            </a:r>
            <a:r>
              <a:rPr lang="cs-CZ" sz="2400" dirty="0"/>
              <a:t>)</a:t>
            </a:r>
            <a:endParaRPr lang="cs-CZ" sz="2400" dirty="0" smtClean="0"/>
          </a:p>
          <a:p>
            <a:pPr lvl="1"/>
            <a:r>
              <a:rPr lang="cs-CZ" sz="2400" dirty="0" err="1"/>
              <a:t>v</a:t>
            </a:r>
            <a:r>
              <a:rPr lang="cs-CZ" sz="2400" dirty="0" err="1" smtClean="0"/>
              <a:t>aricella-zoster</a:t>
            </a:r>
            <a:r>
              <a:rPr lang="cs-CZ" sz="2400" dirty="0" smtClean="0"/>
              <a:t> </a:t>
            </a:r>
            <a:r>
              <a:rPr lang="cs-CZ" sz="2400" dirty="0" smtClean="0"/>
              <a:t>virus</a:t>
            </a:r>
          </a:p>
          <a:p>
            <a:pPr lvl="1"/>
            <a:endParaRPr lang="cs-CZ" sz="2400" dirty="0" smtClean="0"/>
          </a:p>
          <a:p>
            <a:r>
              <a:rPr lang="cs-CZ" dirty="0"/>
              <a:t>p</a:t>
            </a:r>
            <a:r>
              <a:rPr lang="cs-CZ" dirty="0" smtClean="0"/>
              <a:t>odčeleď beta</a:t>
            </a:r>
            <a:endParaRPr lang="cs-CZ" dirty="0"/>
          </a:p>
          <a:p>
            <a:pPr lvl="1"/>
            <a:r>
              <a:rPr lang="cs-CZ" sz="2400" dirty="0" err="1"/>
              <a:t>c</a:t>
            </a:r>
            <a:r>
              <a:rPr lang="cs-CZ" sz="2400" dirty="0" err="1" smtClean="0"/>
              <a:t>ytomegalovirus</a:t>
            </a:r>
            <a:endParaRPr lang="cs-CZ" sz="2400" dirty="0" smtClean="0"/>
          </a:p>
          <a:p>
            <a:pPr lvl="1"/>
            <a:r>
              <a:rPr lang="cs-CZ" sz="2400" dirty="0"/>
              <a:t>h</a:t>
            </a:r>
            <a:r>
              <a:rPr lang="cs-CZ" sz="2400" dirty="0" smtClean="0"/>
              <a:t>erpetické viry typu 6 a 7 (infekce prozatím není možné farmakologicky ovlivnit)</a:t>
            </a:r>
          </a:p>
        </p:txBody>
      </p:sp>
      <p:pic>
        <p:nvPicPr>
          <p:cNvPr id="7170" name="Picture 2" descr="Herpes? Get over it. | aprincessnonethel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0"/>
            <a:ext cx="4432548" cy="337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9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410400" cy="16002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Nukleosidová analoga k terapii herpetických infekcí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2000" y="404664"/>
            <a:ext cx="7543800" cy="4167336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 smtClean="0"/>
              <a:t>MÚ: </a:t>
            </a:r>
            <a:r>
              <a:rPr lang="cs-CZ" dirty="0" smtClean="0"/>
              <a:t>postupná fosforylace </a:t>
            </a:r>
            <a:r>
              <a:rPr lang="cs-CZ" dirty="0"/>
              <a:t>na </a:t>
            </a:r>
            <a:r>
              <a:rPr lang="cs-CZ" dirty="0" err="1" smtClean="0"/>
              <a:t>trifosfáty</a:t>
            </a:r>
            <a:r>
              <a:rPr lang="cs-CZ" dirty="0" smtClean="0"/>
              <a:t>, falešné </a:t>
            </a:r>
            <a:r>
              <a:rPr lang="cs-CZ" dirty="0"/>
              <a:t>substráty při syntéze virové </a:t>
            </a:r>
            <a:r>
              <a:rPr lang="cs-CZ" dirty="0" smtClean="0"/>
              <a:t>DNA – inhibice replikace viru</a:t>
            </a:r>
          </a:p>
          <a:p>
            <a:r>
              <a:rPr lang="cs-CZ" dirty="0" smtClean="0"/>
              <a:t>bez klinicky závažných interakcí</a:t>
            </a:r>
          </a:p>
          <a:p>
            <a:r>
              <a:rPr lang="cs-CZ" dirty="0" err="1">
                <a:solidFill>
                  <a:schemeClr val="accent1"/>
                </a:solidFill>
              </a:rPr>
              <a:t>a</a:t>
            </a:r>
            <a:r>
              <a:rPr lang="cs-CZ" dirty="0" err="1" smtClean="0">
                <a:solidFill>
                  <a:schemeClr val="accent1"/>
                </a:solidFill>
              </a:rPr>
              <a:t>ciklovir</a:t>
            </a:r>
            <a:endParaRPr lang="cs-CZ" dirty="0" smtClean="0">
              <a:solidFill>
                <a:schemeClr val="accent1"/>
              </a:solidFill>
            </a:endParaRPr>
          </a:p>
          <a:p>
            <a:pPr lvl="1"/>
            <a:r>
              <a:rPr lang="cs-CZ" dirty="0"/>
              <a:t>n</a:t>
            </a:r>
            <a:r>
              <a:rPr lang="cs-CZ" dirty="0" smtClean="0"/>
              <a:t>ízká toxicita, dobrý průnik do tkání i sekretů</a:t>
            </a:r>
          </a:p>
          <a:p>
            <a:pPr lvl="1"/>
            <a:r>
              <a:rPr lang="cs-CZ" b="1" dirty="0" smtClean="0"/>
              <a:t>I: </a:t>
            </a:r>
            <a:r>
              <a:rPr lang="cs-CZ" dirty="0" smtClean="0"/>
              <a:t>profylaxe a terapie infekcí vyvolaných HS-1, HS-2 a VZV</a:t>
            </a:r>
          </a:p>
          <a:p>
            <a:pPr lvl="1"/>
            <a:r>
              <a:rPr lang="cs-CZ" b="1" dirty="0" smtClean="0"/>
              <a:t>NÚ: </a:t>
            </a:r>
            <a:r>
              <a:rPr lang="cs-CZ" dirty="0" smtClean="0"/>
              <a:t>GIT iritace, kožní reakce, </a:t>
            </a:r>
            <a:r>
              <a:rPr lang="cs-CZ" dirty="0" err="1" smtClean="0"/>
              <a:t>fotosenzitivita</a:t>
            </a:r>
            <a:r>
              <a:rPr lang="cs-CZ" dirty="0" smtClean="0"/>
              <a:t>, krystalizace látky v renálních tubulech</a:t>
            </a:r>
            <a:endParaRPr lang="cs-CZ" dirty="0" smtClean="0"/>
          </a:p>
          <a:p>
            <a:r>
              <a:rPr lang="cs-CZ" dirty="0" err="1">
                <a:solidFill>
                  <a:schemeClr val="accent1"/>
                </a:solidFill>
              </a:rPr>
              <a:t>v</a:t>
            </a:r>
            <a:r>
              <a:rPr lang="cs-CZ" dirty="0" err="1" smtClean="0">
                <a:solidFill>
                  <a:schemeClr val="accent1"/>
                </a:solidFill>
              </a:rPr>
              <a:t>alaciklovir</a:t>
            </a:r>
            <a:endParaRPr lang="cs-CZ" dirty="0" smtClean="0">
              <a:solidFill>
                <a:schemeClr val="accent1"/>
              </a:solidFill>
            </a:endParaRPr>
          </a:p>
          <a:p>
            <a:pPr lvl="1"/>
            <a:r>
              <a:rPr lang="cs-CZ" dirty="0" err="1"/>
              <a:t>p</a:t>
            </a:r>
            <a:r>
              <a:rPr lang="cs-CZ" dirty="0" err="1" smtClean="0"/>
              <a:t>roléčivo</a:t>
            </a:r>
            <a:r>
              <a:rPr lang="cs-CZ" dirty="0" smtClean="0"/>
              <a:t> </a:t>
            </a:r>
            <a:r>
              <a:rPr lang="cs-CZ" dirty="0" err="1" smtClean="0"/>
              <a:t>acikloviru</a:t>
            </a:r>
            <a:r>
              <a:rPr lang="cs-CZ" dirty="0" smtClean="0"/>
              <a:t>, dosahuje  až pětinásobné plazmatické koncentrace</a:t>
            </a:r>
          </a:p>
          <a:p>
            <a:pPr lvl="1"/>
            <a:r>
              <a:rPr lang="cs-CZ" b="1" dirty="0" smtClean="0"/>
              <a:t>I:</a:t>
            </a:r>
            <a:r>
              <a:rPr lang="cs-CZ" dirty="0" smtClean="0"/>
              <a:t> jako </a:t>
            </a:r>
            <a:r>
              <a:rPr lang="cs-CZ" dirty="0" err="1" smtClean="0"/>
              <a:t>aciklovir</a:t>
            </a:r>
            <a:r>
              <a:rPr lang="cs-CZ" dirty="0" smtClean="0"/>
              <a:t> + profylaxe CMV infekcí po transplantaci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9847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0" t="13194" r="45084" b="10775"/>
          <a:stretch/>
        </p:blipFill>
        <p:spPr>
          <a:xfrm>
            <a:off x="1547664" y="404664"/>
            <a:ext cx="5832648" cy="561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195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410400" cy="16002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Nukleosidová analoga k terapii herpetických infekcí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>
                <a:solidFill>
                  <a:schemeClr val="accent1"/>
                </a:solidFill>
              </a:rPr>
              <a:t>g</a:t>
            </a:r>
            <a:r>
              <a:rPr lang="cs-CZ" dirty="0" err="1" smtClean="0">
                <a:solidFill>
                  <a:schemeClr val="accent1"/>
                </a:solidFill>
              </a:rPr>
              <a:t>anciklovir</a:t>
            </a:r>
            <a:endParaRPr lang="cs-CZ" dirty="0" smtClean="0">
              <a:solidFill>
                <a:schemeClr val="accent1"/>
              </a:solidFill>
            </a:endParaRPr>
          </a:p>
          <a:p>
            <a:pPr lvl="1"/>
            <a:r>
              <a:rPr lang="cs-CZ" dirty="0"/>
              <a:t>o</a:t>
            </a:r>
            <a:r>
              <a:rPr lang="cs-CZ" dirty="0" smtClean="0"/>
              <a:t>dvozen od </a:t>
            </a:r>
            <a:r>
              <a:rPr lang="cs-CZ" dirty="0" err="1" smtClean="0"/>
              <a:t>acikloviru</a:t>
            </a:r>
            <a:r>
              <a:rPr lang="cs-CZ" dirty="0" smtClean="0"/>
              <a:t>, vyšší účinnost vůči CMV</a:t>
            </a:r>
          </a:p>
          <a:p>
            <a:pPr lvl="1"/>
            <a:r>
              <a:rPr lang="cs-CZ" b="1" dirty="0" smtClean="0"/>
              <a:t>I: </a:t>
            </a:r>
            <a:r>
              <a:rPr lang="cs-CZ" dirty="0" smtClean="0"/>
              <a:t>profylaxe a terapie CMV infekcí zejména u imunodeficientních pacientů</a:t>
            </a:r>
          </a:p>
          <a:p>
            <a:pPr lvl="1"/>
            <a:r>
              <a:rPr lang="cs-CZ" b="1" dirty="0" smtClean="0"/>
              <a:t>NÚ: </a:t>
            </a:r>
            <a:r>
              <a:rPr lang="cs-CZ" dirty="0" err="1" smtClean="0"/>
              <a:t>myelotoxicita</a:t>
            </a:r>
            <a:r>
              <a:rPr lang="cs-CZ" dirty="0" smtClean="0"/>
              <a:t>, GIT iritace</a:t>
            </a:r>
          </a:p>
          <a:p>
            <a:r>
              <a:rPr lang="cs-CZ" dirty="0" err="1">
                <a:solidFill>
                  <a:schemeClr val="accent1"/>
                </a:solidFill>
              </a:rPr>
              <a:t>v</a:t>
            </a:r>
            <a:r>
              <a:rPr lang="cs-CZ" dirty="0" err="1" smtClean="0">
                <a:solidFill>
                  <a:schemeClr val="accent1"/>
                </a:solidFill>
              </a:rPr>
              <a:t>alganciklovir</a:t>
            </a:r>
            <a:endParaRPr lang="cs-CZ" dirty="0" smtClean="0">
              <a:solidFill>
                <a:schemeClr val="accent1"/>
              </a:solidFill>
            </a:endParaRPr>
          </a:p>
          <a:p>
            <a:pPr lvl="1"/>
            <a:r>
              <a:rPr lang="cs-CZ" dirty="0" err="1"/>
              <a:t>p</a:t>
            </a:r>
            <a:r>
              <a:rPr lang="cs-CZ" dirty="0" err="1" smtClean="0"/>
              <a:t>roléčivo</a:t>
            </a:r>
            <a:r>
              <a:rPr lang="cs-CZ" dirty="0" smtClean="0"/>
              <a:t> </a:t>
            </a:r>
            <a:r>
              <a:rPr lang="cs-CZ" dirty="0" err="1" smtClean="0"/>
              <a:t>gancikloviru</a:t>
            </a:r>
            <a:endParaRPr lang="cs-CZ" dirty="0" smtClean="0"/>
          </a:p>
          <a:p>
            <a:pPr lvl="1"/>
            <a:r>
              <a:rPr lang="cs-CZ" b="1" dirty="0" smtClean="0"/>
              <a:t>I: </a:t>
            </a:r>
            <a:r>
              <a:rPr lang="cs-CZ" dirty="0" smtClean="0"/>
              <a:t>profylaxe a terapie CMV retinitidy u pacientů s AIDS, profylaxe CMV infekcí po transplantaci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85126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626424" cy="16002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TERAPIE VIROVÝCH HEPATITID</a:t>
            </a:r>
            <a:endParaRPr lang="cs-CZ" dirty="0"/>
          </a:p>
        </p:txBody>
      </p:sp>
      <p:pic>
        <p:nvPicPr>
          <p:cNvPr id="8194" name="Picture 2" descr="Hepatitis C: 5 Things to Kn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340768"/>
            <a:ext cx="6107832" cy="343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80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Antivirotická</a:t>
            </a:r>
            <a:r>
              <a:rPr lang="cs-CZ" dirty="0" smtClean="0"/>
              <a:t> léčba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9427" y="675409"/>
            <a:ext cx="7543800" cy="3886200"/>
          </a:xfrm>
        </p:spPr>
        <p:txBody>
          <a:bodyPr/>
          <a:lstStyle/>
          <a:p>
            <a:r>
              <a:rPr lang="cs-CZ" dirty="0"/>
              <a:t>navzdory dostupnosti celé řady antivirotik pořád značně komplikovaně léčitelná onemocnění</a:t>
            </a:r>
          </a:p>
          <a:p>
            <a:r>
              <a:rPr lang="cs-CZ" dirty="0"/>
              <a:t>nejefektivnější je profylaxe očkováním</a:t>
            </a:r>
          </a:p>
          <a:p>
            <a:r>
              <a:rPr lang="cs-CZ" dirty="0" smtClean="0"/>
              <a:t>řada infekcí se léčí symptomaticky, </a:t>
            </a:r>
            <a:r>
              <a:rPr lang="cs-CZ" dirty="0" err="1" smtClean="0"/>
              <a:t>samouzdravné</a:t>
            </a:r>
            <a:endParaRPr lang="cs-CZ" dirty="0" smtClean="0"/>
          </a:p>
          <a:p>
            <a:r>
              <a:rPr lang="cs-CZ" dirty="0" smtClean="0"/>
              <a:t>ideální – selektivní likvidace viru bez ovlivnění hostitelského organizmu</a:t>
            </a:r>
          </a:p>
          <a:p>
            <a:r>
              <a:rPr lang="cs-CZ" dirty="0" smtClean="0"/>
              <a:t>působí spíš jako </a:t>
            </a:r>
            <a:r>
              <a:rPr lang="cs-CZ" dirty="0" err="1" smtClean="0"/>
              <a:t>virostatika</a:t>
            </a:r>
            <a:r>
              <a:rPr lang="cs-CZ" dirty="0" smtClean="0"/>
              <a:t> – brání množení viru</a:t>
            </a:r>
          </a:p>
          <a:p>
            <a:r>
              <a:rPr lang="cs-CZ" dirty="0"/>
              <a:t>v</a:t>
            </a:r>
            <a:r>
              <a:rPr lang="cs-CZ" dirty="0" smtClean="0"/>
              <a:t>irové geny v buňce v klidovém stavu nejsou ovlivněny</a:t>
            </a:r>
          </a:p>
          <a:p>
            <a:r>
              <a:rPr lang="cs-CZ" dirty="0"/>
              <a:t>m</a:t>
            </a:r>
            <a:r>
              <a:rPr lang="cs-CZ" dirty="0" smtClean="0"/>
              <a:t>ožný výskyt rezistence</a:t>
            </a:r>
          </a:p>
        </p:txBody>
      </p:sp>
      <p:pic>
        <p:nvPicPr>
          <p:cNvPr id="4098" name="Picture 2" descr="C:\Users\11378\Desktop\Pix\IqLG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267" y="4725144"/>
            <a:ext cx="2702446" cy="1437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3149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194376" cy="1600200"/>
          </a:xfrm>
        </p:spPr>
        <p:txBody>
          <a:bodyPr>
            <a:normAutofit/>
          </a:bodyPr>
          <a:lstStyle/>
          <a:p>
            <a:r>
              <a:rPr lang="cs-CZ" dirty="0" smtClean="0"/>
              <a:t>Virová hepatitida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</a:t>
            </a:r>
            <a:r>
              <a:rPr lang="cs-CZ" dirty="0" smtClean="0"/>
              <a:t>ůvodcem až 6 různých virů</a:t>
            </a:r>
          </a:p>
          <a:p>
            <a:pPr lvl="1"/>
            <a:r>
              <a:rPr lang="cs-CZ" sz="2400" b="1" dirty="0" smtClean="0"/>
              <a:t>A</a:t>
            </a:r>
            <a:r>
              <a:rPr lang="cs-CZ" sz="2400" dirty="0" smtClean="0"/>
              <a:t> – RNA virus, </a:t>
            </a:r>
            <a:r>
              <a:rPr lang="cs-CZ" sz="2400" dirty="0" err="1" smtClean="0"/>
              <a:t>Picornaviridae</a:t>
            </a:r>
            <a:r>
              <a:rPr lang="cs-CZ" sz="2400" dirty="0" smtClean="0"/>
              <a:t>; fekálně-orální přenos</a:t>
            </a:r>
          </a:p>
          <a:p>
            <a:pPr lvl="1"/>
            <a:r>
              <a:rPr lang="cs-CZ" sz="2400" b="1" dirty="0" smtClean="0"/>
              <a:t>B</a:t>
            </a:r>
            <a:r>
              <a:rPr lang="cs-CZ" sz="2400" dirty="0" smtClean="0"/>
              <a:t> – DNA virus, </a:t>
            </a:r>
            <a:r>
              <a:rPr lang="cs-CZ" sz="2400" dirty="0" err="1" smtClean="0"/>
              <a:t>Hepadnaviridae</a:t>
            </a:r>
            <a:r>
              <a:rPr lang="cs-CZ" sz="2400" dirty="0" smtClean="0"/>
              <a:t>; přenos krevní cestou</a:t>
            </a:r>
          </a:p>
          <a:p>
            <a:pPr lvl="1"/>
            <a:r>
              <a:rPr lang="cs-CZ" sz="2400" b="1" dirty="0" smtClean="0"/>
              <a:t>C</a:t>
            </a:r>
            <a:r>
              <a:rPr lang="cs-CZ" sz="2400" dirty="0" smtClean="0"/>
              <a:t> – RNA virus, </a:t>
            </a:r>
            <a:r>
              <a:rPr lang="cs-CZ" sz="2400" dirty="0" err="1" smtClean="0"/>
              <a:t>Flaviviridae</a:t>
            </a:r>
            <a:r>
              <a:rPr lang="cs-CZ" sz="2400" dirty="0" smtClean="0"/>
              <a:t>; </a:t>
            </a:r>
            <a:r>
              <a:rPr lang="cs-CZ" sz="2400" dirty="0"/>
              <a:t>přenos krevní cestou</a:t>
            </a:r>
            <a:endParaRPr lang="cs-CZ" sz="2400" dirty="0" smtClean="0"/>
          </a:p>
          <a:p>
            <a:pPr lvl="1"/>
            <a:r>
              <a:rPr lang="cs-CZ" sz="2400" b="1" dirty="0" smtClean="0"/>
              <a:t>D</a:t>
            </a:r>
            <a:r>
              <a:rPr lang="cs-CZ" sz="2400" dirty="0" smtClean="0"/>
              <a:t> – RNA virus, pouze v přítomnosti </a:t>
            </a:r>
            <a:r>
              <a:rPr lang="cs-CZ" sz="2400" dirty="0" err="1" smtClean="0"/>
              <a:t>hep</a:t>
            </a:r>
            <a:r>
              <a:rPr lang="cs-CZ" sz="2400" dirty="0" smtClean="0"/>
              <a:t>-B</a:t>
            </a:r>
          </a:p>
          <a:p>
            <a:pPr lvl="1"/>
            <a:r>
              <a:rPr lang="cs-CZ" sz="2400" b="1" dirty="0" smtClean="0"/>
              <a:t>E</a:t>
            </a:r>
            <a:r>
              <a:rPr lang="cs-CZ" sz="2400" dirty="0" smtClean="0"/>
              <a:t> – RNA virus, </a:t>
            </a:r>
            <a:r>
              <a:rPr lang="cs-CZ" sz="2400" dirty="0" err="1" smtClean="0"/>
              <a:t>Caliciviridae</a:t>
            </a:r>
            <a:r>
              <a:rPr lang="cs-CZ" sz="2400" dirty="0" smtClean="0"/>
              <a:t>; </a:t>
            </a:r>
            <a:r>
              <a:rPr lang="cs-CZ" sz="2400" dirty="0"/>
              <a:t>fekálně-orální přenos</a:t>
            </a:r>
            <a:endParaRPr lang="cs-CZ" sz="2400" dirty="0" smtClean="0"/>
          </a:p>
          <a:p>
            <a:pPr lvl="1"/>
            <a:r>
              <a:rPr lang="cs-CZ" sz="2400" dirty="0" smtClean="0"/>
              <a:t>F – ?</a:t>
            </a:r>
          </a:p>
          <a:p>
            <a:pPr lvl="1"/>
            <a:r>
              <a:rPr lang="cs-CZ" sz="2400" b="1" dirty="0" smtClean="0"/>
              <a:t>G</a:t>
            </a:r>
            <a:r>
              <a:rPr lang="cs-CZ" sz="2400" dirty="0" smtClean="0"/>
              <a:t> - </a:t>
            </a:r>
            <a:r>
              <a:rPr lang="cs-CZ" sz="2400" dirty="0"/>
              <a:t>RNA virus, </a:t>
            </a:r>
            <a:r>
              <a:rPr lang="cs-CZ" sz="2400" dirty="0" err="1" smtClean="0"/>
              <a:t>Flaviviridae</a:t>
            </a:r>
            <a:r>
              <a:rPr lang="cs-CZ" sz="2400" dirty="0" smtClean="0"/>
              <a:t>; </a:t>
            </a:r>
            <a:r>
              <a:rPr lang="cs-CZ" sz="2400" dirty="0"/>
              <a:t>přenos krevní cestou</a:t>
            </a:r>
          </a:p>
          <a:p>
            <a:pPr lvl="1"/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22126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194376" cy="1600200"/>
          </a:xfrm>
        </p:spPr>
        <p:txBody>
          <a:bodyPr>
            <a:normAutofit/>
          </a:bodyPr>
          <a:lstStyle/>
          <a:p>
            <a:r>
              <a:rPr lang="cs-CZ" dirty="0" smtClean="0"/>
              <a:t>Virová hepatitida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3391272"/>
          </a:xfrm>
        </p:spPr>
        <p:txBody>
          <a:bodyPr>
            <a:normAutofit/>
          </a:bodyPr>
          <a:lstStyle/>
          <a:p>
            <a:r>
              <a:rPr lang="cs-CZ" dirty="0"/>
              <a:t>a</a:t>
            </a:r>
            <a:r>
              <a:rPr lang="cs-CZ" dirty="0" smtClean="0"/>
              <a:t>kutní onemocnění s charakteristickým poškozením jaterního parenchymu</a:t>
            </a:r>
          </a:p>
          <a:p>
            <a:pPr lvl="1"/>
            <a:r>
              <a:rPr lang="cs-CZ" sz="2400" dirty="0"/>
              <a:t>b</a:t>
            </a:r>
            <a:r>
              <a:rPr lang="cs-CZ" sz="2400" dirty="0" smtClean="0"/>
              <a:t>ez specifické terapie</a:t>
            </a:r>
          </a:p>
          <a:p>
            <a:pPr lvl="1"/>
            <a:r>
              <a:rPr lang="cs-CZ" sz="2400" dirty="0"/>
              <a:t>r</a:t>
            </a:r>
            <a:r>
              <a:rPr lang="cs-CZ" sz="2400" dirty="0" smtClean="0"/>
              <a:t>ežimová a dietní opatření + symptomatická léčba</a:t>
            </a:r>
          </a:p>
          <a:p>
            <a:r>
              <a:rPr lang="cs-CZ" dirty="0"/>
              <a:t>c</a:t>
            </a:r>
            <a:r>
              <a:rPr lang="cs-CZ" dirty="0" smtClean="0"/>
              <a:t>hronické stádia pouze </a:t>
            </a:r>
            <a:r>
              <a:rPr lang="cs-CZ" b="1" dirty="0" smtClean="0"/>
              <a:t>B</a:t>
            </a:r>
            <a:r>
              <a:rPr lang="cs-CZ" dirty="0" smtClean="0"/>
              <a:t> (5 %), </a:t>
            </a:r>
            <a:r>
              <a:rPr lang="cs-CZ" b="1" dirty="0" smtClean="0"/>
              <a:t>C</a:t>
            </a:r>
            <a:r>
              <a:rPr lang="cs-CZ" dirty="0" smtClean="0"/>
              <a:t> (85 %) a </a:t>
            </a:r>
            <a:r>
              <a:rPr lang="cs-CZ" b="1" dirty="0" smtClean="0"/>
              <a:t>G</a:t>
            </a:r>
          </a:p>
          <a:p>
            <a:pPr lvl="1"/>
            <a:r>
              <a:rPr lang="cs-CZ" sz="2400" dirty="0"/>
              <a:t>c</a:t>
            </a:r>
            <a:r>
              <a:rPr lang="cs-CZ" sz="2400" dirty="0" smtClean="0"/>
              <a:t>ílem je zabránit vzniku cirhózy</a:t>
            </a:r>
          </a:p>
          <a:p>
            <a:r>
              <a:rPr lang="cs-CZ" dirty="0"/>
              <a:t>v</a:t>
            </a:r>
            <a:r>
              <a:rPr lang="cs-CZ" dirty="0" smtClean="0"/>
              <a:t> ČR nejčastěji </a:t>
            </a:r>
            <a:r>
              <a:rPr lang="cs-CZ" b="1" dirty="0" smtClean="0"/>
              <a:t>A</a:t>
            </a:r>
            <a:r>
              <a:rPr lang="cs-CZ" dirty="0" smtClean="0"/>
              <a:t>, </a:t>
            </a:r>
            <a:r>
              <a:rPr lang="cs-CZ" b="1" dirty="0" smtClean="0"/>
              <a:t>B</a:t>
            </a:r>
            <a:r>
              <a:rPr lang="cs-CZ" dirty="0" smtClean="0"/>
              <a:t> a </a:t>
            </a:r>
            <a:r>
              <a:rPr lang="cs-CZ" b="1" dirty="0" smtClean="0"/>
              <a:t>C</a:t>
            </a:r>
            <a:endParaRPr lang="cs-CZ" b="1" dirty="0"/>
          </a:p>
        </p:txBody>
      </p:sp>
      <p:pic>
        <p:nvPicPr>
          <p:cNvPr id="9218" name="Picture 2" descr="Hepatitis A Funny Get-Well Card – NobleWorksCards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177479"/>
            <a:ext cx="3039549" cy="368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9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194376" cy="1600200"/>
          </a:xfrm>
        </p:spPr>
        <p:txBody>
          <a:bodyPr>
            <a:normAutofit/>
          </a:bodyPr>
          <a:lstStyle/>
          <a:p>
            <a:r>
              <a:rPr lang="cs-CZ" dirty="0" smtClean="0"/>
              <a:t>Terapie virové hepatitidy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685800"/>
            <a:ext cx="4752528" cy="4399384"/>
          </a:xfrm>
        </p:spPr>
        <p:txBody>
          <a:bodyPr>
            <a:normAutofit/>
          </a:bodyPr>
          <a:lstStyle/>
          <a:p>
            <a:r>
              <a:rPr lang="cs-CZ" b="1" dirty="0"/>
              <a:t>t</a:t>
            </a:r>
            <a:r>
              <a:rPr lang="cs-CZ" b="1" dirty="0" smtClean="0"/>
              <a:t>erapie c</a:t>
            </a:r>
            <a:r>
              <a:rPr lang="cs-CZ" sz="2400" b="1" dirty="0" smtClean="0"/>
              <a:t>hronické hepatitidy B</a:t>
            </a:r>
          </a:p>
          <a:p>
            <a:pPr lvl="1"/>
            <a:r>
              <a:rPr lang="cs-CZ" dirty="0" smtClean="0"/>
              <a:t>i</a:t>
            </a:r>
            <a:r>
              <a:rPr lang="cs-CZ" sz="2200" dirty="0" smtClean="0"/>
              <a:t>nterferony </a:t>
            </a:r>
            <a:r>
              <a:rPr lang="el-GR" dirty="0"/>
              <a:t>α</a:t>
            </a:r>
            <a:r>
              <a:rPr lang="cs-CZ" dirty="0"/>
              <a:t> </a:t>
            </a:r>
            <a:r>
              <a:rPr lang="cs-CZ" sz="2200" dirty="0" smtClean="0"/>
              <a:t>a jejich </a:t>
            </a:r>
            <a:r>
              <a:rPr lang="cs-CZ" sz="2200" dirty="0" err="1" smtClean="0"/>
              <a:t>pegylované</a:t>
            </a:r>
            <a:r>
              <a:rPr lang="cs-CZ" sz="2200" dirty="0" smtClean="0"/>
              <a:t> formy (</a:t>
            </a:r>
            <a:r>
              <a:rPr lang="cs-CZ" sz="2200" dirty="0" err="1" smtClean="0"/>
              <a:t>monoterapie</a:t>
            </a:r>
            <a:r>
              <a:rPr lang="cs-CZ" sz="2200" dirty="0" smtClean="0"/>
              <a:t>), nukleosidová a nukleotidová analoga</a:t>
            </a:r>
          </a:p>
          <a:p>
            <a:r>
              <a:rPr lang="cs-CZ" b="1" dirty="0"/>
              <a:t>t</a:t>
            </a:r>
            <a:r>
              <a:rPr lang="cs-CZ" b="1" dirty="0" smtClean="0"/>
              <a:t>erapie c</a:t>
            </a:r>
            <a:r>
              <a:rPr lang="cs-CZ" sz="2400" b="1" dirty="0" smtClean="0"/>
              <a:t>hronické hepatitidy C</a:t>
            </a:r>
          </a:p>
          <a:p>
            <a:pPr lvl="1"/>
            <a:r>
              <a:rPr lang="cs-CZ" dirty="0"/>
              <a:t>i</a:t>
            </a:r>
            <a:r>
              <a:rPr lang="cs-CZ" sz="2200" dirty="0" smtClean="0"/>
              <a:t>nterferony </a:t>
            </a:r>
            <a:r>
              <a:rPr lang="el-GR" dirty="0"/>
              <a:t>α</a:t>
            </a:r>
            <a:r>
              <a:rPr lang="cs-CZ" sz="2200" dirty="0" smtClean="0"/>
              <a:t> a jejich </a:t>
            </a:r>
            <a:r>
              <a:rPr lang="cs-CZ" sz="2200" dirty="0" err="1" smtClean="0"/>
              <a:t>pegylované</a:t>
            </a:r>
            <a:r>
              <a:rPr lang="cs-CZ" sz="2200" dirty="0" smtClean="0"/>
              <a:t> formy s </a:t>
            </a:r>
            <a:r>
              <a:rPr lang="cs-CZ" sz="2200" dirty="0" err="1" smtClean="0"/>
              <a:t>ribavirinem</a:t>
            </a:r>
            <a:r>
              <a:rPr lang="cs-CZ" sz="2200" dirty="0" smtClean="0"/>
              <a:t>, DAA (direct </a:t>
            </a:r>
            <a:r>
              <a:rPr lang="cs-CZ" sz="2200" dirty="0" err="1" smtClean="0"/>
              <a:t>antivirotics</a:t>
            </a:r>
            <a:r>
              <a:rPr lang="cs-CZ" sz="2200" dirty="0" smtClean="0"/>
              <a:t> </a:t>
            </a:r>
            <a:r>
              <a:rPr lang="cs-CZ" sz="2200" dirty="0" err="1" smtClean="0"/>
              <a:t>agents</a:t>
            </a:r>
            <a:r>
              <a:rPr lang="cs-CZ" sz="2200" dirty="0" smtClean="0"/>
              <a:t>)</a:t>
            </a:r>
            <a:endParaRPr lang="cs-CZ" sz="2200" dirty="0"/>
          </a:p>
        </p:txBody>
      </p:sp>
      <p:pic>
        <p:nvPicPr>
          <p:cNvPr id="10242" name="Picture 2" descr="Pin on Funn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88840"/>
            <a:ext cx="4000500" cy="294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03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Interferony </a:t>
            </a:r>
            <a:r>
              <a:rPr lang="el-GR" dirty="0"/>
              <a:t>α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2000" y="404664"/>
            <a:ext cx="7543800" cy="5040560"/>
          </a:xfrm>
        </p:spPr>
        <p:txBody>
          <a:bodyPr>
            <a:normAutofit/>
          </a:bodyPr>
          <a:lstStyle/>
          <a:p>
            <a:r>
              <a:rPr lang="cs-CZ" dirty="0" err="1"/>
              <a:t>c</a:t>
            </a:r>
            <a:r>
              <a:rPr lang="cs-CZ" dirty="0" err="1" smtClean="0"/>
              <a:t>ytokiny</a:t>
            </a:r>
            <a:r>
              <a:rPr lang="cs-CZ" dirty="0" smtClean="0"/>
              <a:t> produkované buňkami imunitního systému</a:t>
            </a:r>
          </a:p>
          <a:p>
            <a:r>
              <a:rPr lang="cs-CZ" dirty="0"/>
              <a:t>r</a:t>
            </a:r>
            <a:r>
              <a:rPr lang="cs-CZ" dirty="0" smtClean="0"/>
              <a:t>egulují imunitní systém, zprostředkovávají zpětnou vazbu, ovlivňují proliferaci, diferenciaci a angiogenezi</a:t>
            </a:r>
          </a:p>
          <a:p>
            <a:r>
              <a:rPr lang="cs-CZ" b="1" dirty="0" smtClean="0"/>
              <a:t>MÚ:</a:t>
            </a:r>
            <a:r>
              <a:rPr lang="cs-CZ" dirty="0" smtClean="0"/>
              <a:t> změny na membránách neinfikovaných buněk – brání vstupu HBV a HCV, inhibují virovou replikaci a </a:t>
            </a:r>
            <a:r>
              <a:rPr lang="cs-CZ" dirty="0" err="1" smtClean="0"/>
              <a:t>progenové</a:t>
            </a:r>
            <a:r>
              <a:rPr lang="cs-CZ" dirty="0" smtClean="0"/>
              <a:t> viriony ztrácí schopnost opustit buňku, zvyšují fagocytární schopnost makrofágů, cytotoxicitu NK-buněk a buněk závislých na protilátkách</a:t>
            </a:r>
          </a:p>
          <a:p>
            <a:r>
              <a:rPr lang="cs-CZ" b="1" dirty="0" smtClean="0"/>
              <a:t>KI:</a:t>
            </a:r>
            <a:r>
              <a:rPr lang="cs-CZ" dirty="0" smtClean="0"/>
              <a:t> epilepsie, těžká porucha ledvin nebo jater, pacienti mladší 18 let, gravidita a laktace</a:t>
            </a:r>
          </a:p>
          <a:p>
            <a:r>
              <a:rPr lang="cs-CZ" b="1" dirty="0" smtClean="0"/>
              <a:t>I:</a:t>
            </a:r>
            <a:r>
              <a:rPr lang="cs-CZ" dirty="0" smtClean="0"/>
              <a:t> chronická HEP-B a HEP-C, onkologické indikace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213151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eginterferon alpha-2a/Peginterferon alpha-2b Pathway (Hepatocyte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55711"/>
            <a:ext cx="7632848" cy="640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3695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39952" y="4653136"/>
            <a:ext cx="6781800" cy="1600200"/>
          </a:xfrm>
        </p:spPr>
        <p:txBody>
          <a:bodyPr/>
          <a:lstStyle/>
          <a:p>
            <a:r>
              <a:rPr lang="cs-CZ" dirty="0" smtClean="0"/>
              <a:t>Interferony </a:t>
            </a:r>
            <a:r>
              <a:rPr lang="el-GR" dirty="0"/>
              <a:t>α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2000" y="332656"/>
            <a:ext cx="7543800" cy="5328592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t</a:t>
            </a:r>
            <a:r>
              <a:rPr lang="cs-CZ" dirty="0" smtClean="0"/>
              <a:t>erapie zatížená častými </a:t>
            </a:r>
            <a:r>
              <a:rPr lang="cs-CZ" b="1" dirty="0" smtClean="0"/>
              <a:t>NÚ</a:t>
            </a:r>
          </a:p>
          <a:p>
            <a:pPr lvl="1"/>
            <a:r>
              <a:rPr lang="cs-CZ" dirty="0" err="1"/>
              <a:t>f</a:t>
            </a:r>
            <a:r>
              <a:rPr lang="cs-CZ" dirty="0" err="1" smtClean="0"/>
              <a:t>lu-like</a:t>
            </a:r>
            <a:r>
              <a:rPr lang="cs-CZ" dirty="0" smtClean="0"/>
              <a:t> syndrom</a:t>
            </a:r>
          </a:p>
          <a:p>
            <a:pPr lvl="1"/>
            <a:r>
              <a:rPr lang="cs-CZ" dirty="0" err="1"/>
              <a:t>n</a:t>
            </a:r>
            <a:r>
              <a:rPr lang="cs-CZ" dirty="0" err="1" smtClean="0"/>
              <a:t>eurotoxicita</a:t>
            </a:r>
            <a:endParaRPr lang="cs-CZ" dirty="0"/>
          </a:p>
          <a:p>
            <a:pPr lvl="1"/>
            <a:r>
              <a:rPr lang="cs-CZ" dirty="0" err="1"/>
              <a:t>m</a:t>
            </a:r>
            <a:r>
              <a:rPr lang="cs-CZ" dirty="0" err="1" smtClean="0"/>
              <a:t>yelotoxicita</a:t>
            </a:r>
            <a:r>
              <a:rPr lang="cs-CZ" dirty="0" smtClean="0"/>
              <a:t> (limitující faktor pokračování terapie)</a:t>
            </a:r>
          </a:p>
          <a:p>
            <a:pPr lvl="1"/>
            <a:r>
              <a:rPr lang="cs-CZ" dirty="0" smtClean="0"/>
              <a:t>GIT </a:t>
            </a:r>
            <a:r>
              <a:rPr lang="cs-CZ" dirty="0" smtClean="0"/>
              <a:t>iritace</a:t>
            </a:r>
          </a:p>
          <a:p>
            <a:pPr lvl="1"/>
            <a:r>
              <a:rPr lang="cs-CZ" dirty="0"/>
              <a:t>d</a:t>
            </a:r>
            <a:r>
              <a:rPr lang="cs-CZ" dirty="0" smtClean="0"/>
              <a:t>eprese a psychické NÚ</a:t>
            </a:r>
            <a:endParaRPr lang="cs-CZ" dirty="0" smtClean="0"/>
          </a:p>
          <a:p>
            <a:r>
              <a:rPr lang="cs-CZ" dirty="0" smtClean="0">
                <a:solidFill>
                  <a:schemeClr val="accent1"/>
                </a:solidFill>
              </a:rPr>
              <a:t>interferon </a:t>
            </a:r>
            <a:r>
              <a:rPr lang="el-GR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cs-CZ" baseline="-25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2A</a:t>
            </a:r>
          </a:p>
          <a:p>
            <a:r>
              <a:rPr lang="cs-CZ" dirty="0" smtClean="0">
                <a:solidFill>
                  <a:schemeClr val="accent1"/>
                </a:solidFill>
              </a:rPr>
              <a:t>interferon </a:t>
            </a:r>
            <a:r>
              <a:rPr lang="el-GR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cs-CZ" baseline="-25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2B</a:t>
            </a:r>
            <a:endParaRPr lang="cs-CZ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 HEP-C již o 3 let</a:t>
            </a:r>
          </a:p>
          <a:p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PEGylované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formy</a:t>
            </a:r>
          </a:p>
          <a:p>
            <a:pPr lvl="1"/>
            <a:r>
              <a:rPr lang="cs-CZ" sz="2000" dirty="0" smtClean="0"/>
              <a:t>konjugáty </a:t>
            </a:r>
            <a:r>
              <a:rPr lang="cs-CZ" sz="2000" dirty="0"/>
              <a:t>s </a:t>
            </a:r>
            <a:r>
              <a:rPr lang="cs-CZ" sz="2000" dirty="0" err="1" smtClean="0"/>
              <a:t>methoxypolyethylenglykolem</a:t>
            </a:r>
            <a:endParaRPr lang="cs-CZ" sz="2000" dirty="0" smtClean="0"/>
          </a:p>
          <a:p>
            <a:pPr lvl="1"/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rodloužení biologického poločasu a snížení NÚ</a:t>
            </a:r>
          </a:p>
          <a:p>
            <a:r>
              <a:rPr lang="cs-CZ" dirty="0" err="1">
                <a:solidFill>
                  <a:schemeClr val="accent1"/>
                </a:solidFill>
              </a:rPr>
              <a:t>peginterferon</a:t>
            </a:r>
            <a:r>
              <a:rPr lang="cs-CZ" dirty="0">
                <a:solidFill>
                  <a:schemeClr val="accent1"/>
                </a:solidFill>
              </a:rPr>
              <a:t> </a:t>
            </a:r>
            <a:r>
              <a:rPr lang="el-GR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cs-CZ" baseline="-25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2A</a:t>
            </a:r>
          </a:p>
          <a:p>
            <a:pPr lvl="1"/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HEP-C již od 5 let</a:t>
            </a:r>
          </a:p>
          <a:p>
            <a:r>
              <a:rPr lang="cs-CZ" dirty="0" err="1">
                <a:solidFill>
                  <a:schemeClr val="accent1"/>
                </a:solidFill>
              </a:rPr>
              <a:t>p</a:t>
            </a:r>
            <a:r>
              <a:rPr lang="cs-CZ" dirty="0" err="1" smtClean="0">
                <a:solidFill>
                  <a:schemeClr val="accent1"/>
                </a:solidFill>
              </a:rPr>
              <a:t>eginterferon</a:t>
            </a:r>
            <a:r>
              <a:rPr lang="cs-CZ" dirty="0" smtClean="0">
                <a:solidFill>
                  <a:schemeClr val="accent1"/>
                </a:solidFill>
              </a:rPr>
              <a:t> </a:t>
            </a:r>
            <a:r>
              <a:rPr lang="el-GR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cs-CZ" baseline="-25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2B</a:t>
            </a:r>
          </a:p>
        </p:txBody>
      </p:sp>
    </p:spTree>
    <p:extLst>
      <p:ext uri="{BB962C8B-B14F-4D97-AF65-F5344CB8AC3E}">
        <p14:creationId xmlns:p14="http://schemas.microsoft.com/office/powerpoint/2010/main" val="33175220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ribavirin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4615408"/>
          </a:xfrm>
        </p:spPr>
        <p:txBody>
          <a:bodyPr>
            <a:normAutofit/>
          </a:bodyPr>
          <a:lstStyle/>
          <a:p>
            <a:r>
              <a:rPr lang="cs-CZ" dirty="0"/>
              <a:t>n</a:t>
            </a:r>
            <a:r>
              <a:rPr lang="cs-CZ" dirty="0" smtClean="0"/>
              <a:t>ukleosidový analog guanosinu/adenosinu</a:t>
            </a:r>
          </a:p>
          <a:p>
            <a:r>
              <a:rPr lang="cs-CZ" b="1" dirty="0" smtClean="0"/>
              <a:t>MÚ: </a:t>
            </a:r>
          </a:p>
          <a:p>
            <a:pPr lvl="1"/>
            <a:r>
              <a:rPr lang="cs-CZ" dirty="0" err="1" smtClean="0"/>
              <a:t>monofosfát</a:t>
            </a:r>
            <a:r>
              <a:rPr lang="cs-CZ" dirty="0" smtClean="0"/>
              <a:t> je inhibitorem </a:t>
            </a:r>
            <a:r>
              <a:rPr lang="cs-CZ" dirty="0" err="1" smtClean="0"/>
              <a:t>inosinmonofosfátdehydrogenázy</a:t>
            </a:r>
            <a:r>
              <a:rPr lang="cs-CZ" dirty="0" smtClean="0"/>
              <a:t> – snížení nitrobuněčných koncentrací GTP a narušení replikace HCV</a:t>
            </a:r>
          </a:p>
          <a:p>
            <a:pPr lvl="1"/>
            <a:r>
              <a:rPr lang="cs-CZ" dirty="0"/>
              <a:t>f</a:t>
            </a:r>
            <a:r>
              <a:rPr lang="cs-CZ" dirty="0" smtClean="0"/>
              <a:t>alešná báze, po inkorporaci do RNA brání přepisu do DNA</a:t>
            </a:r>
          </a:p>
          <a:p>
            <a:r>
              <a:rPr lang="cs-CZ" b="1" dirty="0" smtClean="0"/>
              <a:t>I:</a:t>
            </a:r>
            <a:r>
              <a:rPr lang="cs-CZ" dirty="0" smtClean="0"/>
              <a:t> chronická HEP-C vždy v kombinaci – interferony, </a:t>
            </a:r>
            <a:r>
              <a:rPr lang="cs-CZ" dirty="0" smtClean="0"/>
              <a:t>DAA (</a:t>
            </a:r>
            <a:r>
              <a:rPr lang="cs-CZ" dirty="0" err="1" smtClean="0"/>
              <a:t>potenciace</a:t>
            </a:r>
            <a:r>
              <a:rPr lang="cs-CZ" dirty="0" smtClean="0"/>
              <a:t> účinků)</a:t>
            </a:r>
            <a:endParaRPr lang="cs-CZ" dirty="0" smtClean="0"/>
          </a:p>
          <a:p>
            <a:r>
              <a:rPr lang="cs-CZ" b="1" dirty="0" smtClean="0"/>
              <a:t>INT:</a:t>
            </a:r>
            <a:r>
              <a:rPr lang="cs-CZ" dirty="0" smtClean="0"/>
              <a:t> snižuje účinnost </a:t>
            </a:r>
            <a:r>
              <a:rPr lang="cs-CZ" dirty="0" err="1" smtClean="0"/>
              <a:t>zidovudinu</a:t>
            </a:r>
            <a:r>
              <a:rPr lang="cs-CZ" dirty="0" smtClean="0"/>
              <a:t> a </a:t>
            </a:r>
            <a:r>
              <a:rPr lang="cs-CZ" dirty="0" err="1" smtClean="0"/>
              <a:t>stavudinu</a:t>
            </a:r>
            <a:r>
              <a:rPr lang="cs-CZ" dirty="0" smtClean="0"/>
              <a:t> (HIV!)</a:t>
            </a:r>
          </a:p>
          <a:p>
            <a:r>
              <a:rPr lang="cs-CZ" b="1" dirty="0" smtClean="0"/>
              <a:t>NÚ:</a:t>
            </a:r>
            <a:r>
              <a:rPr lang="cs-CZ" dirty="0" smtClean="0"/>
              <a:t> hemolytická anémie, GIT iritace, insomnie, svědění</a:t>
            </a:r>
          </a:p>
          <a:p>
            <a:r>
              <a:rPr lang="cs-CZ" dirty="0"/>
              <a:t>t</a:t>
            </a:r>
            <a:r>
              <a:rPr lang="cs-CZ" dirty="0" smtClean="0"/>
              <a:t>eratogen!</a:t>
            </a:r>
          </a:p>
        </p:txBody>
      </p:sp>
    </p:spTree>
    <p:extLst>
      <p:ext uri="{BB962C8B-B14F-4D97-AF65-F5344CB8AC3E}">
        <p14:creationId xmlns:p14="http://schemas.microsoft.com/office/powerpoint/2010/main" val="18110277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roposed mechanisms of action of ribavirin. IMPDH, inosine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8841905" cy="533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9842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Inhibitory virové DNA polymerázy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</a:t>
            </a:r>
            <a:r>
              <a:rPr lang="cs-CZ" dirty="0" smtClean="0"/>
              <a:t>ukleosidová analoga</a:t>
            </a:r>
          </a:p>
          <a:p>
            <a:pPr lvl="1"/>
            <a:r>
              <a:rPr lang="cs-CZ" dirty="0" err="1">
                <a:solidFill>
                  <a:schemeClr val="accent1"/>
                </a:solidFill>
              </a:rPr>
              <a:t>e</a:t>
            </a:r>
            <a:r>
              <a:rPr lang="cs-CZ" dirty="0" err="1" smtClean="0">
                <a:solidFill>
                  <a:schemeClr val="accent1"/>
                </a:solidFill>
              </a:rPr>
              <a:t>ntekavir</a:t>
            </a:r>
            <a:r>
              <a:rPr lang="cs-CZ" dirty="0" smtClean="0">
                <a:solidFill>
                  <a:schemeClr val="accent1"/>
                </a:solidFill>
              </a:rPr>
              <a:t>, </a:t>
            </a:r>
            <a:r>
              <a:rPr lang="cs-CZ" dirty="0" err="1" smtClean="0">
                <a:solidFill>
                  <a:schemeClr val="accent1"/>
                </a:solidFill>
              </a:rPr>
              <a:t>lamivudin</a:t>
            </a:r>
            <a:r>
              <a:rPr lang="cs-CZ" dirty="0" smtClean="0">
                <a:solidFill>
                  <a:schemeClr val="accent1"/>
                </a:solidFill>
              </a:rPr>
              <a:t>, </a:t>
            </a:r>
            <a:r>
              <a:rPr lang="cs-CZ" dirty="0" err="1" smtClean="0">
                <a:solidFill>
                  <a:schemeClr val="accent1"/>
                </a:solidFill>
              </a:rPr>
              <a:t>telbivudin</a:t>
            </a:r>
            <a:endParaRPr lang="cs-CZ" dirty="0">
              <a:solidFill>
                <a:schemeClr val="accent1"/>
              </a:solidFill>
            </a:endParaRPr>
          </a:p>
          <a:p>
            <a:pPr lvl="1"/>
            <a:r>
              <a:rPr lang="cs-CZ" dirty="0"/>
              <a:t>j</a:t>
            </a:r>
            <a:r>
              <a:rPr lang="cs-CZ" dirty="0" smtClean="0"/>
              <a:t>ako </a:t>
            </a:r>
            <a:r>
              <a:rPr lang="cs-CZ" dirty="0" err="1" smtClean="0"/>
              <a:t>trifosfáty</a:t>
            </a:r>
            <a:r>
              <a:rPr lang="cs-CZ" dirty="0" smtClean="0"/>
              <a:t> </a:t>
            </a:r>
            <a:r>
              <a:rPr lang="cs-CZ" dirty="0" err="1" smtClean="0"/>
              <a:t>inhibihují</a:t>
            </a:r>
            <a:r>
              <a:rPr lang="cs-CZ" dirty="0" smtClean="0"/>
              <a:t> DNA polymerázu</a:t>
            </a:r>
          </a:p>
          <a:p>
            <a:r>
              <a:rPr lang="cs-CZ" dirty="0"/>
              <a:t>n</a:t>
            </a:r>
            <a:r>
              <a:rPr lang="cs-CZ" dirty="0" smtClean="0"/>
              <a:t>ukleotidová analoga</a:t>
            </a:r>
          </a:p>
          <a:p>
            <a:pPr lvl="1"/>
            <a:r>
              <a:rPr lang="cs-CZ" dirty="0" err="1">
                <a:solidFill>
                  <a:schemeClr val="accent1"/>
                </a:solidFill>
              </a:rPr>
              <a:t>a</a:t>
            </a:r>
            <a:r>
              <a:rPr lang="cs-CZ" dirty="0" err="1" smtClean="0">
                <a:solidFill>
                  <a:schemeClr val="accent1"/>
                </a:solidFill>
              </a:rPr>
              <a:t>defovir</a:t>
            </a:r>
            <a:r>
              <a:rPr lang="cs-CZ" dirty="0" smtClean="0">
                <a:solidFill>
                  <a:schemeClr val="accent1"/>
                </a:solidFill>
              </a:rPr>
              <a:t>, </a:t>
            </a:r>
            <a:r>
              <a:rPr lang="cs-CZ" dirty="0" err="1" smtClean="0">
                <a:solidFill>
                  <a:schemeClr val="accent1"/>
                </a:solidFill>
              </a:rPr>
              <a:t>tenofovir</a:t>
            </a:r>
            <a:endParaRPr lang="cs-CZ" dirty="0" smtClean="0">
              <a:solidFill>
                <a:schemeClr val="accent1"/>
              </a:solidFill>
            </a:endParaRPr>
          </a:p>
          <a:p>
            <a:pPr lvl="1"/>
            <a:r>
              <a:rPr lang="cs-CZ" dirty="0"/>
              <a:t>j</a:t>
            </a:r>
            <a:r>
              <a:rPr lang="cs-CZ" dirty="0" smtClean="0"/>
              <a:t>ako </a:t>
            </a:r>
            <a:r>
              <a:rPr lang="cs-CZ" dirty="0" err="1" smtClean="0"/>
              <a:t>difosfáty</a:t>
            </a:r>
            <a:r>
              <a:rPr lang="cs-CZ" dirty="0" smtClean="0"/>
              <a:t> inhibují DNA polymerázu</a:t>
            </a:r>
          </a:p>
          <a:p>
            <a:r>
              <a:rPr lang="cs-CZ" dirty="0"/>
              <a:t>r</a:t>
            </a:r>
            <a:r>
              <a:rPr lang="cs-CZ" dirty="0" smtClean="0"/>
              <a:t>elativně vysoké riziko vzniku rezistence (ne </a:t>
            </a:r>
            <a:r>
              <a:rPr lang="cs-CZ" dirty="0" err="1" smtClean="0"/>
              <a:t>tenofovir</a:t>
            </a:r>
            <a:r>
              <a:rPr lang="cs-CZ" dirty="0" smtClean="0"/>
              <a:t>)</a:t>
            </a:r>
          </a:p>
          <a:p>
            <a:pPr lvl="1"/>
            <a:r>
              <a:rPr lang="cs-CZ" dirty="0"/>
              <a:t>č</a:t>
            </a:r>
            <a:r>
              <a:rPr lang="cs-CZ" dirty="0" smtClean="0"/>
              <a:t>asto v kombinacích (dekompenzovaná cirhóza)</a:t>
            </a:r>
          </a:p>
          <a:p>
            <a:pPr lvl="1"/>
            <a:r>
              <a:rPr lang="cs-CZ" dirty="0" err="1"/>
              <a:t>l</a:t>
            </a:r>
            <a:r>
              <a:rPr lang="cs-CZ" dirty="0" err="1" smtClean="0"/>
              <a:t>amivudin+adefovir</a:t>
            </a:r>
            <a:r>
              <a:rPr lang="cs-CZ" dirty="0" smtClean="0"/>
              <a:t>; </a:t>
            </a:r>
            <a:r>
              <a:rPr lang="cs-CZ" dirty="0" err="1" smtClean="0"/>
              <a:t>entekavir+adefovir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180482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5157192"/>
            <a:ext cx="6781800" cy="115902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Inhibitory virové DNA polymerázy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4327376"/>
          </a:xfrm>
        </p:spPr>
        <p:txBody>
          <a:bodyPr>
            <a:normAutofit/>
          </a:bodyPr>
          <a:lstStyle/>
          <a:p>
            <a:r>
              <a:rPr lang="cs-CZ" dirty="0"/>
              <a:t>j</a:t>
            </a:r>
            <a:r>
              <a:rPr lang="cs-CZ" dirty="0" smtClean="0"/>
              <a:t>ako inhibitory RT v terapii HIV</a:t>
            </a:r>
          </a:p>
          <a:p>
            <a:pPr lvl="1"/>
            <a:r>
              <a:rPr lang="cs-CZ" dirty="0"/>
              <a:t>n</a:t>
            </a:r>
            <a:r>
              <a:rPr lang="cs-CZ" dirty="0" smtClean="0"/>
              <a:t>utnost provést HIV test – riziko vzniku zkřížené rezistence vůči inhibitorům RT</a:t>
            </a:r>
            <a:endParaRPr lang="cs-CZ" dirty="0"/>
          </a:p>
          <a:p>
            <a:r>
              <a:rPr lang="cs-CZ" dirty="0" err="1">
                <a:solidFill>
                  <a:schemeClr val="accent1"/>
                </a:solidFill>
              </a:rPr>
              <a:t>t</a:t>
            </a:r>
            <a:r>
              <a:rPr lang="cs-CZ" dirty="0" err="1" smtClean="0">
                <a:solidFill>
                  <a:schemeClr val="accent1"/>
                </a:solidFill>
              </a:rPr>
              <a:t>enofovir</a:t>
            </a:r>
            <a:endParaRPr lang="cs-CZ" dirty="0" smtClean="0">
              <a:solidFill>
                <a:schemeClr val="accent1"/>
              </a:solidFill>
            </a:endParaRPr>
          </a:p>
          <a:p>
            <a:pPr lvl="1"/>
            <a:r>
              <a:rPr lang="cs-CZ" dirty="0"/>
              <a:t>p</a:t>
            </a:r>
            <a:r>
              <a:rPr lang="cs-CZ" dirty="0" smtClean="0"/>
              <a:t>referované léčivo: vysoká účinnost a nízké riziko vzniku rezistence</a:t>
            </a:r>
          </a:p>
          <a:p>
            <a:pPr lvl="1"/>
            <a:r>
              <a:rPr lang="cs-CZ" dirty="0" err="1">
                <a:solidFill>
                  <a:schemeClr val="accent1"/>
                </a:solidFill>
              </a:rPr>
              <a:t>d</a:t>
            </a:r>
            <a:r>
              <a:rPr lang="cs-CZ" dirty="0" err="1" smtClean="0">
                <a:solidFill>
                  <a:schemeClr val="accent1"/>
                </a:solidFill>
              </a:rPr>
              <a:t>isoproxil</a:t>
            </a:r>
            <a:r>
              <a:rPr lang="cs-CZ" dirty="0" smtClean="0"/>
              <a:t> – biotransformace ve střevě (dávky cca 245 mg/den)</a:t>
            </a:r>
          </a:p>
          <a:p>
            <a:pPr lvl="1"/>
            <a:r>
              <a:rPr lang="cs-CZ" dirty="0" err="1">
                <a:solidFill>
                  <a:schemeClr val="accent1"/>
                </a:solidFill>
              </a:rPr>
              <a:t>a</a:t>
            </a:r>
            <a:r>
              <a:rPr lang="cs-CZ" dirty="0" err="1" smtClean="0">
                <a:solidFill>
                  <a:schemeClr val="accent1"/>
                </a:solidFill>
              </a:rPr>
              <a:t>lafenamid</a:t>
            </a:r>
            <a:r>
              <a:rPr lang="cs-CZ" dirty="0" smtClean="0"/>
              <a:t> – biotransformace v </a:t>
            </a:r>
            <a:r>
              <a:rPr lang="cs-CZ" dirty="0" err="1" smtClean="0"/>
              <a:t>hepatocytu</a:t>
            </a:r>
            <a:r>
              <a:rPr lang="cs-CZ" dirty="0" smtClean="0"/>
              <a:t> (25 mg/den)</a:t>
            </a:r>
          </a:p>
          <a:p>
            <a:pPr lvl="1"/>
            <a:r>
              <a:rPr lang="cs-CZ" b="1" dirty="0" smtClean="0"/>
              <a:t>I:</a:t>
            </a:r>
            <a:r>
              <a:rPr lang="cs-CZ" dirty="0" smtClean="0"/>
              <a:t> chronická HEP-B, HIV</a:t>
            </a:r>
          </a:p>
          <a:p>
            <a:pPr lvl="1"/>
            <a:r>
              <a:rPr lang="cs-CZ" b="1" dirty="0" smtClean="0"/>
              <a:t>NÚ:</a:t>
            </a:r>
            <a:r>
              <a:rPr lang="cs-CZ" dirty="0" smtClean="0"/>
              <a:t> GIT iritace, </a:t>
            </a:r>
            <a:r>
              <a:rPr lang="cs-CZ" dirty="0" err="1" smtClean="0"/>
              <a:t>nefrotoxicita</a:t>
            </a:r>
            <a:r>
              <a:rPr lang="cs-CZ" dirty="0" smtClean="0"/>
              <a:t>, alergické kožní reakce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4793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482408" cy="16002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Místa působení antivirotik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2000" y="476672"/>
            <a:ext cx="7543800" cy="4896544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 smtClean="0"/>
              <a:t>1. adsorpce a penetrace</a:t>
            </a:r>
          </a:p>
          <a:p>
            <a:pPr lvl="1"/>
            <a:r>
              <a:rPr lang="cs-CZ" dirty="0"/>
              <a:t>g</a:t>
            </a:r>
            <a:r>
              <a:rPr lang="cs-CZ" dirty="0" smtClean="0"/>
              <a:t>ama-globuliny, inhibitory fuze (HIV)</a:t>
            </a:r>
          </a:p>
          <a:p>
            <a:r>
              <a:rPr lang="cs-CZ" b="1" dirty="0" smtClean="0"/>
              <a:t>2. </a:t>
            </a:r>
            <a:r>
              <a:rPr lang="cs-CZ" b="1" dirty="0" err="1" smtClean="0"/>
              <a:t>odpláštění</a:t>
            </a:r>
            <a:endParaRPr lang="cs-CZ" b="1" dirty="0" smtClean="0"/>
          </a:p>
          <a:p>
            <a:pPr lvl="1"/>
            <a:r>
              <a:rPr lang="cs-CZ" dirty="0" smtClean="0"/>
              <a:t>cyklické aminy (</a:t>
            </a:r>
            <a:r>
              <a:rPr lang="cs-CZ" dirty="0" err="1" smtClean="0"/>
              <a:t>inflenza</a:t>
            </a:r>
            <a:r>
              <a:rPr lang="cs-CZ" dirty="0" smtClean="0"/>
              <a:t> A)</a:t>
            </a:r>
          </a:p>
          <a:p>
            <a:r>
              <a:rPr lang="cs-CZ" b="1" dirty="0" smtClean="0"/>
              <a:t>3. proteosyntéza</a:t>
            </a:r>
          </a:p>
          <a:p>
            <a:pPr lvl="1"/>
            <a:r>
              <a:rPr lang="cs-CZ" dirty="0"/>
              <a:t>i</a:t>
            </a:r>
            <a:r>
              <a:rPr lang="cs-CZ" dirty="0" smtClean="0"/>
              <a:t>nterferony (HEP B/C)</a:t>
            </a:r>
          </a:p>
          <a:p>
            <a:r>
              <a:rPr lang="cs-CZ" b="1" dirty="0" smtClean="0"/>
              <a:t>4. syntéza virových NK</a:t>
            </a:r>
          </a:p>
          <a:p>
            <a:pPr lvl="1"/>
            <a:r>
              <a:rPr lang="cs-CZ" dirty="0"/>
              <a:t>i</a:t>
            </a:r>
            <a:r>
              <a:rPr lang="cs-CZ" dirty="0" smtClean="0"/>
              <a:t>nhibitory reverzní transkriptázy (HIV)</a:t>
            </a:r>
          </a:p>
          <a:p>
            <a:pPr lvl="1"/>
            <a:r>
              <a:rPr lang="cs-CZ" dirty="0"/>
              <a:t>i</a:t>
            </a:r>
            <a:r>
              <a:rPr lang="cs-CZ" dirty="0" smtClean="0"/>
              <a:t>nhibitory DNA polymerázy (herpes, CMV, HEP B)</a:t>
            </a:r>
          </a:p>
          <a:p>
            <a:pPr lvl="1"/>
            <a:r>
              <a:rPr lang="cs-CZ" dirty="0"/>
              <a:t>i</a:t>
            </a:r>
            <a:r>
              <a:rPr lang="cs-CZ" dirty="0" smtClean="0"/>
              <a:t>nhibitory RNA </a:t>
            </a:r>
            <a:r>
              <a:rPr lang="cs-CZ" dirty="0" err="1" smtClean="0"/>
              <a:t>replikázy</a:t>
            </a:r>
            <a:r>
              <a:rPr lang="cs-CZ" dirty="0" smtClean="0"/>
              <a:t> (HEP C)</a:t>
            </a:r>
          </a:p>
          <a:p>
            <a:pPr lvl="1"/>
            <a:r>
              <a:rPr lang="cs-CZ" dirty="0"/>
              <a:t>i</a:t>
            </a:r>
            <a:r>
              <a:rPr lang="cs-CZ" dirty="0" smtClean="0"/>
              <a:t>nhibitory </a:t>
            </a:r>
            <a:r>
              <a:rPr lang="cs-CZ" dirty="0" err="1" smtClean="0"/>
              <a:t>integráz</a:t>
            </a:r>
            <a:r>
              <a:rPr lang="cs-CZ" dirty="0" smtClean="0"/>
              <a:t> (HIV</a:t>
            </a:r>
            <a:r>
              <a:rPr lang="cs-CZ" dirty="0" smtClean="0"/>
              <a:t>)</a:t>
            </a:r>
          </a:p>
          <a:p>
            <a:pPr lvl="1"/>
            <a:r>
              <a:rPr lang="cs-CZ" dirty="0"/>
              <a:t>i</a:t>
            </a:r>
            <a:r>
              <a:rPr lang="cs-CZ" dirty="0" smtClean="0"/>
              <a:t>nhibitory nestrukturálních proteinů (HCV)</a:t>
            </a:r>
            <a:endParaRPr lang="cs-CZ" dirty="0" smtClean="0"/>
          </a:p>
          <a:p>
            <a:r>
              <a:rPr lang="cs-CZ" b="1" dirty="0" smtClean="0"/>
              <a:t>5. proteolytické štěpení a rekonstrukce virových proteinů</a:t>
            </a:r>
          </a:p>
          <a:p>
            <a:pPr lvl="1"/>
            <a:r>
              <a:rPr lang="cs-CZ" dirty="0"/>
              <a:t>i</a:t>
            </a:r>
            <a:r>
              <a:rPr lang="cs-CZ" dirty="0" smtClean="0"/>
              <a:t>nhibitory virových proteáz (HIV, HEP C)</a:t>
            </a:r>
          </a:p>
          <a:p>
            <a:r>
              <a:rPr lang="cs-CZ" b="1" dirty="0" smtClean="0"/>
              <a:t>6. sestavení a uvolnění viru</a:t>
            </a:r>
          </a:p>
          <a:p>
            <a:pPr lvl="1"/>
            <a:r>
              <a:rPr lang="cs-CZ" dirty="0" smtClean="0"/>
              <a:t>inhibitory </a:t>
            </a:r>
            <a:r>
              <a:rPr lang="cs-CZ" dirty="0" err="1" smtClean="0"/>
              <a:t>neuraminidáz</a:t>
            </a:r>
            <a:r>
              <a:rPr lang="cs-CZ" dirty="0" smtClean="0"/>
              <a:t> (influenza A)</a:t>
            </a:r>
            <a:endParaRPr lang="cs-CZ" dirty="0"/>
          </a:p>
        </p:txBody>
      </p:sp>
      <p:pic>
        <p:nvPicPr>
          <p:cNvPr id="2050" name="Picture 2" descr="C:\Users\11378\Desktop\Pix\vir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76672"/>
            <a:ext cx="2909317" cy="230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7357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5157192"/>
            <a:ext cx="6781800" cy="115902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Inhibitory virové DNA polymerázy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685800"/>
            <a:ext cx="8784976" cy="4327376"/>
          </a:xfrm>
        </p:spPr>
        <p:txBody>
          <a:bodyPr>
            <a:noAutofit/>
          </a:bodyPr>
          <a:lstStyle/>
          <a:p>
            <a:pPr lvl="1"/>
            <a:r>
              <a:rPr lang="cs-CZ" dirty="0" err="1">
                <a:solidFill>
                  <a:schemeClr val="accent1"/>
                </a:solidFill>
              </a:rPr>
              <a:t>e</a:t>
            </a:r>
            <a:r>
              <a:rPr lang="cs-CZ" dirty="0" err="1" smtClean="0">
                <a:solidFill>
                  <a:schemeClr val="accent1"/>
                </a:solidFill>
              </a:rPr>
              <a:t>ntekavir</a:t>
            </a:r>
            <a:endParaRPr lang="cs-CZ" dirty="0" smtClean="0">
              <a:solidFill>
                <a:schemeClr val="accent1"/>
              </a:solidFill>
            </a:endParaRPr>
          </a:p>
          <a:p>
            <a:pPr lvl="2"/>
            <a:r>
              <a:rPr lang="cs-CZ" sz="2200" dirty="0"/>
              <a:t>n</a:t>
            </a:r>
            <a:r>
              <a:rPr lang="cs-CZ" sz="2200" dirty="0" smtClean="0"/>
              <a:t>ízké riziko vzniku rezistence</a:t>
            </a:r>
          </a:p>
          <a:p>
            <a:pPr lvl="1"/>
            <a:r>
              <a:rPr lang="cs-CZ" dirty="0" err="1">
                <a:solidFill>
                  <a:schemeClr val="accent1"/>
                </a:solidFill>
              </a:rPr>
              <a:t>l</a:t>
            </a:r>
            <a:r>
              <a:rPr lang="cs-CZ" dirty="0" err="1" smtClean="0">
                <a:solidFill>
                  <a:schemeClr val="accent1"/>
                </a:solidFill>
              </a:rPr>
              <a:t>amivudin</a:t>
            </a:r>
            <a:endParaRPr lang="cs-CZ" dirty="0" smtClean="0">
              <a:solidFill>
                <a:schemeClr val="accent1"/>
              </a:solidFill>
            </a:endParaRPr>
          </a:p>
          <a:p>
            <a:pPr lvl="2"/>
            <a:r>
              <a:rPr lang="cs-CZ" sz="2200" b="1" dirty="0" smtClean="0"/>
              <a:t>I:</a:t>
            </a:r>
            <a:r>
              <a:rPr lang="cs-CZ" sz="2200" dirty="0" smtClean="0"/>
              <a:t> chronická HEP-B (při nemožnosti podat </a:t>
            </a:r>
            <a:r>
              <a:rPr lang="cs-CZ" sz="2200" dirty="0" err="1" smtClean="0"/>
              <a:t>tenofovir</a:t>
            </a:r>
            <a:r>
              <a:rPr lang="cs-CZ" sz="2200" dirty="0" smtClean="0"/>
              <a:t>/</a:t>
            </a:r>
            <a:r>
              <a:rPr lang="cs-CZ" sz="2200" dirty="0" err="1" smtClean="0"/>
              <a:t>entekavir</a:t>
            </a:r>
            <a:r>
              <a:rPr lang="cs-CZ" sz="2200" dirty="0" smtClean="0"/>
              <a:t>, HIV</a:t>
            </a:r>
          </a:p>
          <a:p>
            <a:pPr lvl="1"/>
            <a:r>
              <a:rPr lang="cs-CZ" dirty="0" err="1" smtClean="0">
                <a:solidFill>
                  <a:schemeClr val="accent1"/>
                </a:solidFill>
              </a:rPr>
              <a:t>adefovir</a:t>
            </a:r>
            <a:r>
              <a:rPr lang="cs-CZ" dirty="0" smtClean="0">
                <a:solidFill>
                  <a:schemeClr val="accent1"/>
                </a:solidFill>
              </a:rPr>
              <a:t> </a:t>
            </a:r>
            <a:r>
              <a:rPr lang="cs-CZ" dirty="0" err="1" smtClean="0">
                <a:solidFill>
                  <a:schemeClr val="accent1"/>
                </a:solidFill>
              </a:rPr>
              <a:t>dipivoxil</a:t>
            </a:r>
            <a:endParaRPr lang="cs-CZ" dirty="0" smtClean="0">
              <a:solidFill>
                <a:schemeClr val="accent1"/>
              </a:solidFill>
            </a:endParaRPr>
          </a:p>
          <a:p>
            <a:pPr lvl="1"/>
            <a:r>
              <a:rPr lang="cs-CZ" dirty="0" err="1">
                <a:solidFill>
                  <a:schemeClr val="accent1"/>
                </a:solidFill>
              </a:rPr>
              <a:t>t</a:t>
            </a:r>
            <a:r>
              <a:rPr lang="cs-CZ" dirty="0" err="1" smtClean="0">
                <a:solidFill>
                  <a:schemeClr val="accent1"/>
                </a:solidFill>
              </a:rPr>
              <a:t>elbivudin</a:t>
            </a:r>
            <a:endParaRPr lang="cs-CZ" dirty="0" smtClean="0">
              <a:solidFill>
                <a:schemeClr val="accent1"/>
              </a:solidFill>
            </a:endParaRPr>
          </a:p>
          <a:p>
            <a:pPr lvl="2"/>
            <a:r>
              <a:rPr lang="cs-CZ" sz="2200" dirty="0"/>
              <a:t>v</a:t>
            </a:r>
            <a:r>
              <a:rPr lang="cs-CZ" sz="2200" dirty="0" smtClean="0"/>
              <a:t> podmínkách ČR téměř nevyužívaný</a:t>
            </a:r>
          </a:p>
          <a:p>
            <a:pPr lvl="2"/>
            <a:endParaRPr lang="cs-CZ" sz="2200" dirty="0"/>
          </a:p>
          <a:p>
            <a:r>
              <a:rPr lang="cs-CZ" sz="2200" b="1" dirty="0" smtClean="0"/>
              <a:t>I:</a:t>
            </a:r>
            <a:r>
              <a:rPr lang="cs-CZ" sz="2200" dirty="0" smtClean="0"/>
              <a:t> chronická HEP-B</a:t>
            </a:r>
          </a:p>
          <a:p>
            <a:pPr marL="274320" lvl="2" indent="-274320"/>
            <a:r>
              <a:rPr lang="cs-CZ" sz="2200" b="1" dirty="0" smtClean="0"/>
              <a:t>NÚ:</a:t>
            </a:r>
            <a:r>
              <a:rPr lang="cs-CZ" sz="2200" dirty="0" smtClean="0"/>
              <a:t> </a:t>
            </a:r>
            <a:r>
              <a:rPr lang="cs-CZ" sz="2200" dirty="0"/>
              <a:t>GIT iritace, bolesti svalů, alergické kožní reakce</a:t>
            </a:r>
          </a:p>
          <a:p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169012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986464" cy="16002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Inhibitory nestrukturálních proteinů HCV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</a:t>
            </a:r>
            <a:r>
              <a:rPr lang="cs-CZ" dirty="0" smtClean="0"/>
              <a:t>estrukturální </a:t>
            </a:r>
            <a:r>
              <a:rPr lang="cs-CZ" dirty="0" smtClean="0"/>
              <a:t>proteiny HCV (NS2-4, NS4B, NS5A a NS5B) tvoří funkční celek  nezbytný k replikaci HCV</a:t>
            </a:r>
          </a:p>
          <a:p>
            <a:r>
              <a:rPr lang="cs-CZ" dirty="0"/>
              <a:t>l</a:t>
            </a:r>
            <a:r>
              <a:rPr lang="cs-CZ" dirty="0" smtClean="0"/>
              <a:t>éčiva </a:t>
            </a:r>
            <a:r>
              <a:rPr lang="cs-CZ" dirty="0" smtClean="0"/>
              <a:t>působící jako inhibitory těchto proteinu nazýváme přímo působící </a:t>
            </a:r>
            <a:r>
              <a:rPr lang="cs-CZ" dirty="0" err="1" smtClean="0"/>
              <a:t>antivirotika</a:t>
            </a:r>
            <a:r>
              <a:rPr lang="cs-CZ" dirty="0" smtClean="0"/>
              <a:t> (DAA)</a:t>
            </a:r>
          </a:p>
          <a:p>
            <a:r>
              <a:rPr lang="cs-CZ" dirty="0"/>
              <a:t>ú</a:t>
            </a:r>
            <a:r>
              <a:rPr lang="cs-CZ" dirty="0" smtClean="0"/>
              <a:t>činnost </a:t>
            </a:r>
            <a:r>
              <a:rPr lang="cs-CZ" dirty="0" smtClean="0"/>
              <a:t>se výrazně zvyšuje při kombinovaných režimech různých DAA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0855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 update on the management of chronic hepatitis B and C infectio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144000" cy="556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6119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543800" cy="1600200"/>
          </a:xfrm>
        </p:spPr>
        <p:txBody>
          <a:bodyPr>
            <a:normAutofit/>
          </a:bodyPr>
          <a:lstStyle/>
          <a:p>
            <a:r>
              <a:rPr lang="cs-CZ" dirty="0" smtClean="0"/>
              <a:t>Inhibitory NS3 a NS3-NS4A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>
                <a:solidFill>
                  <a:schemeClr val="accent1"/>
                </a:solidFill>
              </a:rPr>
              <a:t>b</a:t>
            </a:r>
            <a:r>
              <a:rPr lang="cs-CZ" dirty="0" err="1" smtClean="0">
                <a:solidFill>
                  <a:schemeClr val="accent1"/>
                </a:solidFill>
              </a:rPr>
              <a:t>oceprevir</a:t>
            </a:r>
            <a:endParaRPr lang="cs-CZ" dirty="0" smtClean="0">
              <a:solidFill>
                <a:schemeClr val="accent1"/>
              </a:solidFill>
            </a:endParaRPr>
          </a:p>
          <a:p>
            <a:pPr lvl="1"/>
            <a:r>
              <a:rPr lang="cs-CZ" dirty="0"/>
              <a:t>r</a:t>
            </a:r>
            <a:r>
              <a:rPr lang="cs-CZ" dirty="0" smtClean="0"/>
              <a:t>everzibilní inhibitor NS3</a:t>
            </a:r>
          </a:p>
          <a:p>
            <a:pPr lvl="1"/>
            <a:r>
              <a:rPr lang="cs-CZ" dirty="0"/>
              <a:t>v</a:t>
            </a:r>
            <a:r>
              <a:rPr lang="cs-CZ" dirty="0" smtClean="0"/>
              <a:t>ýhradně kombinovaná terapie s INF nebo </a:t>
            </a:r>
            <a:r>
              <a:rPr lang="cs-CZ" dirty="0" err="1" smtClean="0"/>
              <a:t>ribavirinem</a:t>
            </a:r>
            <a:endParaRPr lang="cs-CZ" dirty="0" smtClean="0"/>
          </a:p>
          <a:p>
            <a:pPr lvl="1"/>
            <a:r>
              <a:rPr lang="cs-CZ" b="1" dirty="0" smtClean="0"/>
              <a:t>NÚ:</a:t>
            </a:r>
            <a:r>
              <a:rPr lang="cs-CZ" dirty="0" smtClean="0"/>
              <a:t> GIT iritace, bolesti svalů a kloubů </a:t>
            </a:r>
            <a:r>
              <a:rPr lang="cs-CZ" dirty="0" err="1" smtClean="0"/>
              <a:t>myelotoxicita</a:t>
            </a:r>
            <a:r>
              <a:rPr lang="cs-CZ" dirty="0" smtClean="0"/>
              <a:t>, </a:t>
            </a:r>
          </a:p>
          <a:p>
            <a:pPr lvl="1"/>
            <a:r>
              <a:rPr lang="cs-CZ" dirty="0"/>
              <a:t>s</a:t>
            </a:r>
            <a:r>
              <a:rPr lang="cs-CZ" dirty="0" smtClean="0"/>
              <a:t>ilný inhibitor 3A4 – interakce s léčivy!</a:t>
            </a:r>
          </a:p>
          <a:p>
            <a:r>
              <a:rPr lang="cs-CZ" dirty="0" err="1">
                <a:solidFill>
                  <a:schemeClr val="accent1"/>
                </a:solidFill>
              </a:rPr>
              <a:t>s</a:t>
            </a:r>
            <a:r>
              <a:rPr lang="cs-CZ" dirty="0" err="1" smtClean="0">
                <a:solidFill>
                  <a:schemeClr val="accent1"/>
                </a:solidFill>
              </a:rPr>
              <a:t>imeprevir</a:t>
            </a:r>
            <a:endParaRPr lang="cs-CZ" dirty="0" smtClean="0">
              <a:solidFill>
                <a:schemeClr val="accent1"/>
              </a:solidFill>
            </a:endParaRPr>
          </a:p>
          <a:p>
            <a:r>
              <a:rPr lang="cs-CZ" dirty="0" err="1">
                <a:solidFill>
                  <a:schemeClr val="accent1"/>
                </a:solidFill>
              </a:rPr>
              <a:t>a</a:t>
            </a:r>
            <a:r>
              <a:rPr lang="cs-CZ" dirty="0" err="1" smtClean="0">
                <a:solidFill>
                  <a:schemeClr val="accent1"/>
                </a:solidFill>
              </a:rPr>
              <a:t>sunaprevir</a:t>
            </a:r>
            <a:endParaRPr lang="cs-CZ" dirty="0" smtClean="0">
              <a:solidFill>
                <a:schemeClr val="accent1"/>
              </a:solidFill>
            </a:endParaRPr>
          </a:p>
          <a:p>
            <a:pPr lvl="1"/>
            <a:r>
              <a:rPr lang="cs-CZ" b="1" dirty="0" smtClean="0">
                <a:solidFill>
                  <a:schemeClr val="tx1"/>
                </a:solidFill>
              </a:rPr>
              <a:t>NÚ:</a:t>
            </a:r>
            <a:r>
              <a:rPr lang="cs-CZ" dirty="0" smtClean="0">
                <a:solidFill>
                  <a:schemeClr val="tx1"/>
                </a:solidFill>
              </a:rPr>
              <a:t> GIT iritace, alergické kožní reakce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9322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Inhibitory NS5B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2000" y="1052736"/>
            <a:ext cx="7543800" cy="4752528"/>
          </a:xfrm>
        </p:spPr>
        <p:txBody>
          <a:bodyPr>
            <a:normAutofit/>
          </a:bodyPr>
          <a:lstStyle/>
          <a:p>
            <a:r>
              <a:rPr lang="cs-CZ" dirty="0" smtClean="0"/>
              <a:t>vysoce selektivní bez vlivu na lidskou RNA polymerázu</a:t>
            </a:r>
          </a:p>
          <a:p>
            <a:r>
              <a:rPr lang="cs-CZ" dirty="0"/>
              <a:t>s</a:t>
            </a:r>
            <a:r>
              <a:rPr lang="cs-CZ" dirty="0" smtClean="0"/>
              <a:t>ubstráty CYP3A4</a:t>
            </a:r>
          </a:p>
          <a:p>
            <a:r>
              <a:rPr lang="cs-CZ" dirty="0" err="1">
                <a:solidFill>
                  <a:schemeClr val="accent1"/>
                </a:solidFill>
              </a:rPr>
              <a:t>s</a:t>
            </a:r>
            <a:r>
              <a:rPr lang="cs-CZ" dirty="0" err="1" smtClean="0">
                <a:solidFill>
                  <a:schemeClr val="accent1"/>
                </a:solidFill>
              </a:rPr>
              <a:t>ofosbuvir</a:t>
            </a:r>
            <a:endParaRPr lang="cs-CZ" dirty="0" smtClean="0">
              <a:solidFill>
                <a:schemeClr val="accent1"/>
              </a:solidFill>
            </a:endParaRPr>
          </a:p>
          <a:p>
            <a:pPr lvl="1"/>
            <a:r>
              <a:rPr lang="cs-CZ" dirty="0"/>
              <a:t>n</a:t>
            </a:r>
            <a:r>
              <a:rPr lang="cs-CZ" dirty="0" smtClean="0"/>
              <a:t>ukleotidový analog uridinu</a:t>
            </a:r>
          </a:p>
          <a:p>
            <a:pPr lvl="1"/>
            <a:r>
              <a:rPr lang="cs-CZ" dirty="0"/>
              <a:t>n</a:t>
            </a:r>
            <a:r>
              <a:rPr lang="cs-CZ" dirty="0" smtClean="0"/>
              <a:t>ízké riziko vzniku rezistence i NÚ</a:t>
            </a:r>
          </a:p>
          <a:p>
            <a:pPr lvl="1"/>
            <a:r>
              <a:rPr lang="cs-CZ" b="1" dirty="0" smtClean="0"/>
              <a:t>INT</a:t>
            </a:r>
            <a:r>
              <a:rPr lang="cs-CZ" dirty="0" smtClean="0"/>
              <a:t>: </a:t>
            </a:r>
            <a:r>
              <a:rPr lang="cs-CZ" dirty="0" err="1" smtClean="0"/>
              <a:t>amiodaron</a:t>
            </a:r>
            <a:r>
              <a:rPr lang="cs-CZ" dirty="0" smtClean="0"/>
              <a:t> – bradykardie až AV blokády</a:t>
            </a:r>
          </a:p>
          <a:p>
            <a:pPr lvl="1"/>
            <a:r>
              <a:rPr lang="cs-CZ" b="1" dirty="0" smtClean="0"/>
              <a:t>NÚ: </a:t>
            </a:r>
            <a:r>
              <a:rPr lang="cs-CZ" dirty="0" smtClean="0"/>
              <a:t>nauzea, bolesti hlavy</a:t>
            </a:r>
          </a:p>
          <a:p>
            <a:r>
              <a:rPr lang="cs-CZ" dirty="0" err="1">
                <a:solidFill>
                  <a:schemeClr val="accent1"/>
                </a:solidFill>
              </a:rPr>
              <a:t>d</a:t>
            </a:r>
            <a:r>
              <a:rPr lang="cs-CZ" dirty="0" err="1" smtClean="0">
                <a:solidFill>
                  <a:schemeClr val="accent1"/>
                </a:solidFill>
              </a:rPr>
              <a:t>asabuvir</a:t>
            </a:r>
            <a:endParaRPr lang="cs-CZ" dirty="0" smtClean="0">
              <a:solidFill>
                <a:schemeClr val="accent1"/>
              </a:solidFill>
            </a:endParaRPr>
          </a:p>
          <a:p>
            <a:pPr lvl="1"/>
            <a:r>
              <a:rPr lang="cs-CZ" b="1" dirty="0" smtClean="0"/>
              <a:t>INT:</a:t>
            </a:r>
            <a:r>
              <a:rPr lang="cs-CZ" dirty="0" smtClean="0"/>
              <a:t> </a:t>
            </a:r>
            <a:r>
              <a:rPr lang="cs-CZ" dirty="0" err="1" smtClean="0"/>
              <a:t>ethinylestradiol</a:t>
            </a:r>
            <a:r>
              <a:rPr lang="cs-CZ" dirty="0" smtClean="0"/>
              <a:t> – </a:t>
            </a:r>
            <a:r>
              <a:rPr lang="cs-CZ" dirty="0" err="1" smtClean="0"/>
              <a:t>hepatotoxicita</a:t>
            </a:r>
            <a:endParaRPr lang="cs-CZ" dirty="0" smtClean="0"/>
          </a:p>
          <a:p>
            <a:pPr lvl="1"/>
            <a:r>
              <a:rPr lang="cs-CZ" b="1" dirty="0" smtClean="0"/>
              <a:t>NÚ:</a:t>
            </a:r>
            <a:r>
              <a:rPr lang="cs-CZ" dirty="0" smtClean="0"/>
              <a:t> nauzea, svědění, </a:t>
            </a:r>
            <a:r>
              <a:rPr lang="cs-CZ" dirty="0" err="1" smtClean="0"/>
              <a:t>hyperbilirubinemie</a:t>
            </a:r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60490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Inhibitory NS5A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4687416"/>
          </a:xfrm>
        </p:spPr>
        <p:txBody>
          <a:bodyPr>
            <a:normAutofit/>
          </a:bodyPr>
          <a:lstStyle/>
          <a:p>
            <a:r>
              <a:rPr lang="cs-CZ" dirty="0"/>
              <a:t>j</a:t>
            </a:r>
            <a:r>
              <a:rPr lang="cs-CZ" dirty="0" smtClean="0"/>
              <a:t>iž </a:t>
            </a:r>
            <a:r>
              <a:rPr lang="cs-CZ" dirty="0" err="1" smtClean="0"/>
              <a:t>pikomolární</a:t>
            </a:r>
            <a:r>
              <a:rPr lang="cs-CZ" dirty="0" smtClean="0"/>
              <a:t> koncentrace v tkáňových kulturách zásadně ovlivňují virovou replikaci</a:t>
            </a:r>
          </a:p>
          <a:p>
            <a:r>
              <a:rPr lang="cs-CZ" dirty="0"/>
              <a:t>v</a:t>
            </a:r>
            <a:r>
              <a:rPr lang="cs-CZ" dirty="0" smtClean="0"/>
              <a:t>ždy kombinované režimy – dostupné fixní kombinace</a:t>
            </a:r>
          </a:p>
          <a:p>
            <a:endParaRPr lang="cs-CZ" dirty="0"/>
          </a:p>
          <a:p>
            <a:r>
              <a:rPr lang="cs-CZ" dirty="0" err="1">
                <a:solidFill>
                  <a:schemeClr val="accent1"/>
                </a:solidFill>
              </a:rPr>
              <a:t>d</a:t>
            </a:r>
            <a:r>
              <a:rPr lang="cs-CZ" dirty="0" err="1" smtClean="0">
                <a:solidFill>
                  <a:schemeClr val="accent1"/>
                </a:solidFill>
              </a:rPr>
              <a:t>aclatasvir</a:t>
            </a:r>
            <a:endParaRPr lang="cs-CZ" dirty="0" smtClean="0">
              <a:solidFill>
                <a:schemeClr val="accent1"/>
              </a:solidFill>
            </a:endParaRPr>
          </a:p>
          <a:p>
            <a:pPr lvl="1"/>
            <a:r>
              <a:rPr lang="cs-CZ" dirty="0"/>
              <a:t>k</a:t>
            </a:r>
            <a:r>
              <a:rPr lang="cs-CZ" dirty="0" smtClean="0"/>
              <a:t>ombinace se </a:t>
            </a:r>
            <a:r>
              <a:rPr lang="cs-CZ" dirty="0" err="1" smtClean="0"/>
              <a:t>sofosbuvirem</a:t>
            </a:r>
            <a:r>
              <a:rPr lang="cs-CZ" dirty="0" smtClean="0"/>
              <a:t> a </a:t>
            </a:r>
            <a:r>
              <a:rPr lang="cs-CZ" dirty="0" err="1" smtClean="0"/>
              <a:t>ribavirinem</a:t>
            </a:r>
            <a:endParaRPr lang="cs-CZ" dirty="0" smtClean="0"/>
          </a:p>
          <a:p>
            <a:r>
              <a:rPr lang="cs-CZ" dirty="0" err="1">
                <a:solidFill>
                  <a:schemeClr val="accent1"/>
                </a:solidFill>
              </a:rPr>
              <a:t>e</a:t>
            </a:r>
            <a:r>
              <a:rPr lang="cs-CZ" dirty="0" err="1" smtClean="0">
                <a:solidFill>
                  <a:schemeClr val="accent1"/>
                </a:solidFill>
              </a:rPr>
              <a:t>lbasvir</a:t>
            </a:r>
            <a:r>
              <a:rPr lang="cs-CZ" dirty="0" smtClean="0">
                <a:solidFill>
                  <a:schemeClr val="accent1"/>
                </a:solidFill>
              </a:rPr>
              <a:t>/</a:t>
            </a:r>
            <a:r>
              <a:rPr lang="cs-CZ" dirty="0" err="1" smtClean="0">
                <a:solidFill>
                  <a:schemeClr val="accent1"/>
                </a:solidFill>
              </a:rPr>
              <a:t>grazoprevir</a:t>
            </a:r>
            <a:endParaRPr lang="cs-CZ" dirty="0" smtClean="0">
              <a:solidFill>
                <a:schemeClr val="accent1"/>
              </a:solidFill>
            </a:endParaRPr>
          </a:p>
          <a:p>
            <a:r>
              <a:rPr lang="cs-CZ" dirty="0" err="1">
                <a:solidFill>
                  <a:schemeClr val="accent1"/>
                </a:solidFill>
              </a:rPr>
              <a:t>o</a:t>
            </a:r>
            <a:r>
              <a:rPr lang="cs-CZ" dirty="0" err="1" smtClean="0">
                <a:solidFill>
                  <a:schemeClr val="accent1"/>
                </a:solidFill>
              </a:rPr>
              <a:t>mbitasvir</a:t>
            </a:r>
            <a:r>
              <a:rPr lang="cs-CZ" dirty="0" smtClean="0">
                <a:solidFill>
                  <a:schemeClr val="accent1"/>
                </a:solidFill>
              </a:rPr>
              <a:t>/</a:t>
            </a:r>
            <a:r>
              <a:rPr lang="cs-CZ" dirty="0" err="1" smtClean="0">
                <a:solidFill>
                  <a:schemeClr val="accent1"/>
                </a:solidFill>
              </a:rPr>
              <a:t>parataprevir</a:t>
            </a:r>
            <a:r>
              <a:rPr lang="cs-CZ" dirty="0" smtClean="0">
                <a:solidFill>
                  <a:schemeClr val="accent1"/>
                </a:solidFill>
              </a:rPr>
              <a:t>/</a:t>
            </a:r>
            <a:r>
              <a:rPr lang="cs-CZ" dirty="0" err="1" smtClean="0">
                <a:solidFill>
                  <a:schemeClr val="accent1"/>
                </a:solidFill>
              </a:rPr>
              <a:t>ritonavir</a:t>
            </a:r>
            <a:endParaRPr lang="cs-CZ" dirty="0" smtClean="0">
              <a:solidFill>
                <a:schemeClr val="accent1"/>
              </a:solidFill>
            </a:endParaRPr>
          </a:p>
          <a:p>
            <a:r>
              <a:rPr lang="cs-CZ" dirty="0" err="1">
                <a:solidFill>
                  <a:schemeClr val="accent1"/>
                </a:solidFill>
              </a:rPr>
              <a:t>l</a:t>
            </a:r>
            <a:r>
              <a:rPr lang="cs-CZ" dirty="0" err="1" smtClean="0">
                <a:solidFill>
                  <a:schemeClr val="accent1"/>
                </a:solidFill>
              </a:rPr>
              <a:t>edipasvir</a:t>
            </a:r>
            <a:r>
              <a:rPr lang="cs-CZ" dirty="0" smtClean="0">
                <a:solidFill>
                  <a:schemeClr val="accent1"/>
                </a:solidFill>
              </a:rPr>
              <a:t>/</a:t>
            </a:r>
            <a:r>
              <a:rPr lang="cs-CZ" dirty="0" err="1" smtClean="0">
                <a:solidFill>
                  <a:schemeClr val="accent1"/>
                </a:solidFill>
              </a:rPr>
              <a:t>sofosbuvir</a:t>
            </a:r>
            <a:endParaRPr lang="cs-CZ" dirty="0" smtClean="0">
              <a:solidFill>
                <a:schemeClr val="accent1"/>
              </a:solidFill>
            </a:endParaRPr>
          </a:p>
          <a:p>
            <a:r>
              <a:rPr lang="cs-CZ" dirty="0" err="1">
                <a:solidFill>
                  <a:schemeClr val="accent1"/>
                </a:solidFill>
              </a:rPr>
              <a:t>v</a:t>
            </a:r>
            <a:r>
              <a:rPr lang="cs-CZ" dirty="0" err="1" smtClean="0">
                <a:solidFill>
                  <a:schemeClr val="accent1"/>
                </a:solidFill>
              </a:rPr>
              <a:t>elpatasvir</a:t>
            </a:r>
            <a:r>
              <a:rPr lang="cs-CZ" dirty="0" smtClean="0">
                <a:solidFill>
                  <a:schemeClr val="accent1"/>
                </a:solidFill>
              </a:rPr>
              <a:t>/</a:t>
            </a:r>
            <a:r>
              <a:rPr lang="cs-CZ" dirty="0" err="1" smtClean="0">
                <a:solidFill>
                  <a:schemeClr val="accent1"/>
                </a:solidFill>
              </a:rPr>
              <a:t>sofosbuvir</a:t>
            </a:r>
            <a:endParaRPr lang="cs-CZ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5306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TERAPIE HIV/AIDS</a:t>
            </a:r>
            <a:endParaRPr lang="cs-CZ" dirty="0"/>
          </a:p>
        </p:txBody>
      </p:sp>
      <p:pic>
        <p:nvPicPr>
          <p:cNvPr id="1026" name="Picture 2" descr="C:\Users\11378\Desktop\Pix\HI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764704"/>
            <a:ext cx="5436468" cy="360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1806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Vlastnosti virů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461540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n</a:t>
            </a:r>
            <a:r>
              <a:rPr lang="cs-CZ" dirty="0" smtClean="0"/>
              <a:t>ebuněčné částice</a:t>
            </a:r>
          </a:p>
          <a:p>
            <a:r>
              <a:rPr lang="cs-CZ" dirty="0"/>
              <a:t>m</a:t>
            </a:r>
            <a:r>
              <a:rPr lang="cs-CZ" dirty="0" smtClean="0"/>
              <a:t>nožení syntézou svých částic – závislé na hostitelských ribozomech</a:t>
            </a:r>
          </a:p>
          <a:p>
            <a:r>
              <a:rPr lang="cs-CZ" dirty="0"/>
              <a:t>o</a:t>
            </a:r>
            <a:r>
              <a:rPr lang="cs-CZ" dirty="0" smtClean="0"/>
              <a:t>bsahují pouze svou genetickou informaci – DNA nebo RNA v kapsidě</a:t>
            </a:r>
          </a:p>
          <a:p>
            <a:r>
              <a:rPr lang="cs-CZ" dirty="0"/>
              <a:t>s</a:t>
            </a:r>
            <a:r>
              <a:rPr lang="cs-CZ" dirty="0" smtClean="0"/>
              <a:t>ložitější viry můžou na povrchu obsahovat dvouvrstvou membránu s virus-specifickými glykoproteiny</a:t>
            </a:r>
          </a:p>
          <a:p>
            <a:r>
              <a:rPr lang="cs-CZ" dirty="0"/>
              <a:t>v</a:t>
            </a:r>
            <a:r>
              <a:rPr lang="cs-CZ" dirty="0" smtClean="0"/>
              <a:t> kapsidě virů enzymy ovlivnitelné inhibitory → nejdůležitější mechanizmus antivirotik</a:t>
            </a:r>
          </a:p>
          <a:p>
            <a:pPr lvl="1"/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</a:t>
            </a:r>
            <a:r>
              <a:rPr lang="cs-CZ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everzní transkriptáza</a:t>
            </a:r>
          </a:p>
          <a:p>
            <a:pPr lvl="1"/>
            <a:r>
              <a:rPr lang="cs-CZ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DNA polymerázy</a:t>
            </a:r>
          </a:p>
          <a:p>
            <a:pPr lvl="1"/>
            <a:r>
              <a:rPr lang="cs-CZ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RNA </a:t>
            </a:r>
            <a:r>
              <a:rPr lang="cs-CZ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replikázy</a:t>
            </a:r>
            <a:endParaRPr lang="cs-CZ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cs-CZ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ntegráza</a:t>
            </a:r>
            <a:endParaRPr lang="cs-CZ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cs-CZ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kinázy</a:t>
            </a:r>
          </a:p>
          <a:p>
            <a:pPr lvl="1"/>
            <a:r>
              <a:rPr lang="cs-CZ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proteázy</a:t>
            </a: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50" name="Picture 2" descr="C:\Users\11378\Desktop\Pix\ufrwunofrsno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573016"/>
            <a:ext cx="3616677" cy="232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8853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DNA vs. RNA viry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5576" y="908720"/>
            <a:ext cx="7543800" cy="3886200"/>
          </a:xfrm>
        </p:spPr>
        <p:txBody>
          <a:bodyPr/>
          <a:lstStyle/>
          <a:p>
            <a:r>
              <a:rPr lang="cs-CZ" b="1" dirty="0" smtClean="0"/>
              <a:t>DNA viry:</a:t>
            </a:r>
          </a:p>
          <a:p>
            <a:pPr lvl="1"/>
            <a:r>
              <a:rPr lang="cs-CZ" dirty="0"/>
              <a:t>o</a:t>
            </a:r>
            <a:r>
              <a:rPr lang="cs-CZ" dirty="0" smtClean="0"/>
              <a:t>bsahují jedno- nebo dvouvláknovou DNA</a:t>
            </a:r>
          </a:p>
          <a:p>
            <a:pPr lvl="1"/>
            <a:r>
              <a:rPr lang="cs-CZ" dirty="0"/>
              <a:t>o</a:t>
            </a:r>
            <a:r>
              <a:rPr lang="cs-CZ" dirty="0" smtClean="0"/>
              <a:t>balené – herpes viry</a:t>
            </a:r>
          </a:p>
          <a:p>
            <a:pPr lvl="1"/>
            <a:r>
              <a:rPr lang="cs-CZ" dirty="0"/>
              <a:t>n</a:t>
            </a:r>
            <a:r>
              <a:rPr lang="cs-CZ" dirty="0" smtClean="0"/>
              <a:t>eobalené – adenoviry</a:t>
            </a:r>
          </a:p>
          <a:p>
            <a:r>
              <a:rPr lang="cs-CZ" b="1" dirty="0" smtClean="0"/>
              <a:t>RNA viry</a:t>
            </a:r>
          </a:p>
          <a:p>
            <a:pPr lvl="1"/>
            <a:r>
              <a:rPr lang="cs-CZ" dirty="0"/>
              <a:t>s</a:t>
            </a:r>
            <a:r>
              <a:rPr lang="cs-CZ" dirty="0" smtClean="0"/>
              <a:t> dvoušroubovicí RNA</a:t>
            </a:r>
          </a:p>
          <a:p>
            <a:pPr lvl="1"/>
            <a:r>
              <a:rPr lang="cs-CZ" dirty="0" err="1"/>
              <a:t>j</a:t>
            </a:r>
            <a:r>
              <a:rPr lang="cs-CZ" dirty="0" err="1" smtClean="0"/>
              <a:t>ednovláknové</a:t>
            </a:r>
            <a:r>
              <a:rPr lang="cs-CZ" dirty="0" smtClean="0"/>
              <a:t> +RNA</a:t>
            </a:r>
          </a:p>
          <a:p>
            <a:pPr lvl="1"/>
            <a:r>
              <a:rPr lang="cs-CZ" dirty="0" err="1"/>
              <a:t>j</a:t>
            </a:r>
            <a:r>
              <a:rPr lang="cs-CZ" dirty="0" err="1" smtClean="0"/>
              <a:t>ednovláknové</a:t>
            </a:r>
            <a:r>
              <a:rPr lang="cs-CZ" dirty="0" smtClean="0"/>
              <a:t> –RNA</a:t>
            </a:r>
          </a:p>
          <a:p>
            <a:pPr lvl="1"/>
            <a:r>
              <a:rPr lang="cs-CZ" dirty="0" smtClean="0"/>
              <a:t>chřipka, encefalitida, obrna, HEP A/C/D/E, </a:t>
            </a:r>
            <a:r>
              <a:rPr lang="cs-CZ" dirty="0" err="1" smtClean="0"/>
              <a:t>koronavirus</a:t>
            </a:r>
            <a:endParaRPr lang="cs-CZ" dirty="0" smtClean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763991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Fáze replikace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8906" y="548680"/>
            <a:ext cx="4665142" cy="4968552"/>
          </a:xfrm>
        </p:spPr>
        <p:txBody>
          <a:bodyPr>
            <a:normAutofit lnSpcReduction="10000"/>
          </a:bodyPr>
          <a:lstStyle/>
          <a:p>
            <a:r>
              <a:rPr lang="cs-CZ" b="1" dirty="0" smtClean="0"/>
              <a:t>Adsorpce</a:t>
            </a:r>
          </a:p>
          <a:p>
            <a:pPr lvl="1"/>
            <a:r>
              <a:rPr lang="cs-CZ" dirty="0"/>
              <a:t>n</a:t>
            </a:r>
            <a:r>
              <a:rPr lang="cs-CZ" dirty="0" smtClean="0"/>
              <a:t>utná přítomnost </a:t>
            </a:r>
            <a:r>
              <a:rPr lang="cs-CZ" dirty="0" err="1" smtClean="0"/>
              <a:t>rp</a:t>
            </a:r>
            <a:r>
              <a:rPr lang="cs-CZ" dirty="0" smtClean="0"/>
              <a:t> na buňce a ligandu na viru</a:t>
            </a:r>
          </a:p>
          <a:p>
            <a:r>
              <a:rPr lang="cs-CZ" b="1" dirty="0" smtClean="0"/>
              <a:t>Penetrace</a:t>
            </a:r>
          </a:p>
          <a:p>
            <a:pPr lvl="1"/>
            <a:r>
              <a:rPr lang="cs-CZ" dirty="0"/>
              <a:t>e</a:t>
            </a:r>
            <a:r>
              <a:rPr lang="cs-CZ" dirty="0" smtClean="0"/>
              <a:t>ndocytóza vezikulárním transportem buňky</a:t>
            </a:r>
          </a:p>
          <a:p>
            <a:pPr lvl="1"/>
            <a:r>
              <a:rPr lang="cs-CZ" dirty="0" smtClean="0"/>
              <a:t>fúze</a:t>
            </a:r>
          </a:p>
          <a:p>
            <a:r>
              <a:rPr lang="cs-CZ" b="1" dirty="0" err="1" smtClean="0"/>
              <a:t>Eklipsa</a:t>
            </a:r>
            <a:endParaRPr lang="cs-CZ" b="1" dirty="0" smtClean="0"/>
          </a:p>
          <a:p>
            <a:pPr lvl="1"/>
            <a:r>
              <a:rPr lang="cs-CZ" dirty="0" err="1"/>
              <a:t>o</a:t>
            </a:r>
            <a:r>
              <a:rPr lang="cs-CZ" dirty="0" err="1" smtClean="0"/>
              <a:t>dpláštění</a:t>
            </a:r>
            <a:r>
              <a:rPr lang="cs-CZ" dirty="0" smtClean="0"/>
              <a:t>, replikace virové NK, syntéza virových bílkovin</a:t>
            </a:r>
          </a:p>
          <a:p>
            <a:r>
              <a:rPr lang="cs-CZ" b="1" dirty="0" smtClean="0"/>
              <a:t>Maturace</a:t>
            </a:r>
          </a:p>
          <a:p>
            <a:pPr lvl="1"/>
            <a:r>
              <a:rPr lang="cs-CZ" dirty="0" err="1"/>
              <a:t>a</a:t>
            </a:r>
            <a:r>
              <a:rPr lang="cs-CZ" dirty="0" err="1" smtClean="0"/>
              <a:t>utoagregace</a:t>
            </a:r>
            <a:r>
              <a:rPr lang="cs-CZ" dirty="0" smtClean="0"/>
              <a:t>, (obalení), uvolnění z buňky</a:t>
            </a:r>
          </a:p>
          <a:p>
            <a:endParaRPr lang="cs-CZ" dirty="0"/>
          </a:p>
        </p:txBody>
      </p:sp>
      <p:pic>
        <p:nvPicPr>
          <p:cNvPr id="3074" name="Picture 2" descr="C:\Users\11378\Desktop\Pix\sd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010" y="3789040"/>
            <a:ext cx="4045447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908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8130480" cy="1600200"/>
          </a:xfrm>
        </p:spPr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TERAPIE A PROFYLAXE CHŘIPKY</a:t>
            </a:r>
            <a:endParaRPr lang="cs-CZ" dirty="0"/>
          </a:p>
        </p:txBody>
      </p:sp>
      <p:pic>
        <p:nvPicPr>
          <p:cNvPr id="1026" name="Picture 2" descr="Tracking individual flu viruses shows the antiviral drug zanamivir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620688"/>
            <a:ext cx="5587380" cy="372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1945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4941168"/>
            <a:ext cx="6781800" cy="1231032"/>
          </a:xfrm>
        </p:spPr>
        <p:txBody>
          <a:bodyPr/>
          <a:lstStyle/>
          <a:p>
            <a:r>
              <a:rPr lang="cs-CZ" dirty="0" smtClean="0"/>
              <a:t>Retroviry - HIV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980728"/>
            <a:ext cx="8568952" cy="4255368"/>
          </a:xfrm>
        </p:spPr>
        <p:txBody>
          <a:bodyPr>
            <a:noAutofit/>
          </a:bodyPr>
          <a:lstStyle/>
          <a:p>
            <a:pPr marL="539750" lvl="1">
              <a:lnSpc>
                <a:spcPct val="110000"/>
              </a:lnSpc>
              <a:spcAft>
                <a:spcPts val="300"/>
              </a:spcAft>
            </a:pPr>
            <a:r>
              <a:rPr lang="cs-CZ" sz="2000" dirty="0"/>
              <a:t>obalené viry s </a:t>
            </a:r>
            <a:r>
              <a:rPr lang="cs-CZ" sz="2000" dirty="0" err="1"/>
              <a:t>jednovláknovou</a:t>
            </a:r>
            <a:r>
              <a:rPr lang="cs-CZ" sz="2000" dirty="0"/>
              <a:t> RNA</a:t>
            </a:r>
          </a:p>
          <a:p>
            <a:pPr marL="539750" lvl="1">
              <a:lnSpc>
                <a:spcPct val="110000"/>
              </a:lnSpc>
              <a:spcAft>
                <a:spcPts val="300"/>
              </a:spcAft>
            </a:pPr>
            <a:r>
              <a:rPr lang="cs-CZ" sz="2000" dirty="0" smtClean="0"/>
              <a:t>pomocí </a:t>
            </a:r>
            <a:r>
              <a:rPr lang="cs-CZ" sz="2000" dirty="0"/>
              <a:t>reverzní transkriptázy (RNA-dependentní DNA-polymerázy) </a:t>
            </a:r>
            <a:r>
              <a:rPr lang="cs-CZ" sz="2000" dirty="0" smtClean="0"/>
              <a:t>přepisují </a:t>
            </a:r>
            <a:r>
              <a:rPr lang="cs-CZ" sz="2000" dirty="0"/>
              <a:t>svou genetickou informaci do dvouvláknové DNA, kterou následně mohou </a:t>
            </a:r>
            <a:r>
              <a:rPr lang="cs-CZ" sz="2000" dirty="0" smtClean="0"/>
              <a:t>integrovat </a:t>
            </a:r>
            <a:r>
              <a:rPr lang="cs-CZ" sz="2000" dirty="0"/>
              <a:t>do genomu hostitelské buňky</a:t>
            </a:r>
          </a:p>
          <a:p>
            <a:pPr marL="539750" lvl="1">
              <a:lnSpc>
                <a:spcPct val="110000"/>
              </a:lnSpc>
              <a:spcAft>
                <a:spcPts val="300"/>
              </a:spcAft>
            </a:pPr>
            <a:r>
              <a:rPr lang="cs-CZ" sz="2000" dirty="0"/>
              <a:t>p</a:t>
            </a:r>
            <a:r>
              <a:rPr lang="cs-CZ" sz="2000" dirty="0" smtClean="0"/>
              <a:t>omocí </a:t>
            </a:r>
            <a:r>
              <a:rPr lang="cs-CZ" sz="2000" dirty="0" err="1" smtClean="0"/>
              <a:t>integrázy</a:t>
            </a:r>
            <a:r>
              <a:rPr lang="cs-CZ" sz="2000" dirty="0" smtClean="0"/>
              <a:t> se včleňují </a:t>
            </a:r>
            <a:r>
              <a:rPr lang="cs-CZ" sz="2000" dirty="0"/>
              <a:t>do buněčného genomu </a:t>
            </a:r>
            <a:r>
              <a:rPr lang="cs-CZ" sz="2000" dirty="0" smtClean="0"/>
              <a:t>jako </a:t>
            </a:r>
            <a:r>
              <a:rPr lang="cs-CZ" sz="2000" b="1" dirty="0"/>
              <a:t>provirus</a:t>
            </a:r>
            <a:r>
              <a:rPr lang="cs-CZ" sz="2000" dirty="0"/>
              <a:t>, neaktivní forma viru, která je však předávána všem potomkům nakažené buňky</a:t>
            </a:r>
          </a:p>
          <a:p>
            <a:pPr marL="939800" lvl="2">
              <a:lnSpc>
                <a:spcPct val="110000"/>
              </a:lnSpc>
              <a:spcAft>
                <a:spcPts val="300"/>
              </a:spcAft>
            </a:pPr>
            <a:r>
              <a:rPr lang="cs-CZ" dirty="0">
                <a:solidFill>
                  <a:schemeClr val="tx1"/>
                </a:solidFill>
              </a:rPr>
              <a:t>v této formě je také dokonale chráněn před imunitním systémem hostitele - infekce retroviry je vždy </a:t>
            </a:r>
            <a:r>
              <a:rPr lang="cs-CZ" dirty="0" smtClean="0">
                <a:solidFill>
                  <a:schemeClr val="tx1"/>
                </a:solidFill>
              </a:rPr>
              <a:t>celoživotní</a:t>
            </a:r>
          </a:p>
          <a:p>
            <a:pPr marL="939800" lvl="2">
              <a:lnSpc>
                <a:spcPct val="110000"/>
              </a:lnSpc>
              <a:spcAft>
                <a:spcPts val="300"/>
              </a:spcAft>
            </a:pPr>
            <a:r>
              <a:rPr lang="cs-CZ" dirty="0" smtClean="0">
                <a:solidFill>
                  <a:schemeClr val="tx1"/>
                </a:solidFill>
              </a:rPr>
              <a:t>infekce </a:t>
            </a:r>
            <a:r>
              <a:rPr lang="cs-CZ" dirty="0">
                <a:solidFill>
                  <a:schemeClr val="tx1"/>
                </a:solidFill>
              </a:rPr>
              <a:t>nemusí nutně znamenat smrt nositele </a:t>
            </a:r>
            <a:r>
              <a:rPr lang="cs-CZ" dirty="0" smtClean="0">
                <a:solidFill>
                  <a:schemeClr val="tx1"/>
                </a:solidFill>
              </a:rPr>
              <a:t>viru</a:t>
            </a:r>
          </a:p>
          <a:p>
            <a:pPr marL="345440">
              <a:lnSpc>
                <a:spcPct val="110000"/>
              </a:lnSpc>
              <a:spcAft>
                <a:spcPts val="300"/>
              </a:spcAft>
            </a:pPr>
            <a:r>
              <a:rPr lang="cs-CZ" sz="2000" dirty="0">
                <a:solidFill>
                  <a:schemeClr val="tx1"/>
                </a:solidFill>
              </a:rPr>
              <a:t>v</a:t>
            </a:r>
            <a:r>
              <a:rPr lang="cs-CZ" sz="2000" dirty="0" smtClean="0">
                <a:solidFill>
                  <a:schemeClr val="tx1"/>
                </a:solidFill>
              </a:rPr>
              <a:t> místech kde se hostitelská membrána má stát novým obalem dceřiných virů se pomocí kyseliny </a:t>
            </a:r>
            <a:r>
              <a:rPr lang="cs-CZ" sz="2000" dirty="0" err="1" smtClean="0">
                <a:solidFill>
                  <a:schemeClr val="tx1"/>
                </a:solidFill>
              </a:rPr>
              <a:t>myristové</a:t>
            </a:r>
            <a:r>
              <a:rPr lang="cs-CZ" sz="2000" dirty="0" smtClean="0">
                <a:solidFill>
                  <a:schemeClr val="tx1"/>
                </a:solidFill>
              </a:rPr>
              <a:t> zakotvují virové proteiny</a:t>
            </a:r>
            <a:endParaRPr lang="cs-CZ" sz="2000" dirty="0">
              <a:solidFill>
                <a:schemeClr val="tx1"/>
              </a:solidFill>
            </a:endParaRP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1500371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1378\Desktop\Pix\repl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0313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Přehled </a:t>
            </a:r>
            <a:r>
              <a:rPr lang="cs-CZ" dirty="0" err="1" smtClean="0"/>
              <a:t>antiretrovirotik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b="1" dirty="0"/>
              <a:t>1. </a:t>
            </a:r>
            <a:r>
              <a:rPr lang="cs-CZ" b="1" dirty="0" smtClean="0"/>
              <a:t>Nukleosidové </a:t>
            </a:r>
            <a:r>
              <a:rPr lang="cs-CZ" b="1" dirty="0"/>
              <a:t>inhibitory reverzní </a:t>
            </a:r>
            <a:r>
              <a:rPr lang="cs-CZ" b="1" dirty="0" smtClean="0"/>
              <a:t>transkriptázy </a:t>
            </a:r>
          </a:p>
          <a:p>
            <a:r>
              <a:rPr lang="cs-CZ" b="1" dirty="0" smtClean="0"/>
              <a:t>2. Nukleotidové inhibitory reverzní transkriptázy</a:t>
            </a:r>
            <a:endParaRPr lang="cs-CZ" b="1" dirty="0"/>
          </a:p>
          <a:p>
            <a:r>
              <a:rPr lang="cs-CZ" b="1" dirty="0" smtClean="0"/>
              <a:t>3. </a:t>
            </a:r>
            <a:r>
              <a:rPr lang="cs-CZ" b="1" dirty="0" err="1" smtClean="0"/>
              <a:t>Nenukleosidové</a:t>
            </a:r>
            <a:r>
              <a:rPr lang="cs-CZ" b="1" dirty="0" smtClean="0"/>
              <a:t> inhibitory reverzní transkriptázy</a:t>
            </a:r>
            <a:endParaRPr lang="cs-CZ" b="1" dirty="0"/>
          </a:p>
          <a:p>
            <a:r>
              <a:rPr lang="cs-CZ" b="1" dirty="0" smtClean="0"/>
              <a:t>4. </a:t>
            </a:r>
            <a:r>
              <a:rPr lang="cs-CZ" b="1" dirty="0"/>
              <a:t>Inhibitory </a:t>
            </a:r>
            <a:r>
              <a:rPr lang="cs-CZ" b="1" dirty="0" smtClean="0"/>
              <a:t>retrovirových proteáz</a:t>
            </a:r>
            <a:endParaRPr lang="cs-CZ" b="1" dirty="0"/>
          </a:p>
          <a:p>
            <a:r>
              <a:rPr lang="cs-CZ" b="1" dirty="0"/>
              <a:t>5</a:t>
            </a:r>
            <a:r>
              <a:rPr lang="cs-CZ" b="1" dirty="0" smtClean="0"/>
              <a:t>. </a:t>
            </a:r>
            <a:r>
              <a:rPr lang="cs-CZ" b="1" dirty="0"/>
              <a:t>Inhibitory </a:t>
            </a:r>
            <a:r>
              <a:rPr lang="cs-CZ" b="1" dirty="0" err="1" smtClean="0"/>
              <a:t>integrázy</a:t>
            </a:r>
            <a:endParaRPr lang="cs-CZ" b="1" dirty="0"/>
          </a:p>
          <a:p>
            <a:r>
              <a:rPr lang="cs-CZ" b="1" dirty="0"/>
              <a:t>6</a:t>
            </a:r>
            <a:r>
              <a:rPr lang="cs-CZ" b="1" dirty="0" smtClean="0"/>
              <a:t>. </a:t>
            </a:r>
            <a:r>
              <a:rPr lang="cs-CZ" b="1" dirty="0"/>
              <a:t>Inhibitory </a:t>
            </a:r>
            <a:r>
              <a:rPr lang="cs-CZ" b="1" dirty="0" smtClean="0"/>
              <a:t>fúze membrán</a:t>
            </a:r>
            <a:endParaRPr lang="cs-CZ" b="1" dirty="0"/>
          </a:p>
          <a:p>
            <a:r>
              <a:rPr lang="cs-CZ" b="1" dirty="0" smtClean="0"/>
              <a:t>7. Antagonisté </a:t>
            </a:r>
            <a:r>
              <a:rPr lang="cs-CZ" b="1" dirty="0" err="1" smtClean="0"/>
              <a:t>chemokinových</a:t>
            </a:r>
            <a:r>
              <a:rPr lang="cs-CZ" b="1" dirty="0" smtClean="0"/>
              <a:t> receptorů CCR5</a:t>
            </a:r>
            <a:endParaRPr lang="cs-CZ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73139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13"/>
          <a:stretch/>
        </p:blipFill>
        <p:spPr>
          <a:xfrm>
            <a:off x="1187624" y="404664"/>
            <a:ext cx="6768752" cy="572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2377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5013176"/>
            <a:ext cx="8130480" cy="1159024"/>
          </a:xfrm>
        </p:spPr>
        <p:txBody>
          <a:bodyPr>
            <a:noAutofit/>
          </a:bodyPr>
          <a:lstStyle/>
          <a:p>
            <a:r>
              <a:rPr lang="cs-CZ" sz="3600" b="1" dirty="0"/>
              <a:t>Nukleosidové inhibitory reverzní transkriptázy </a:t>
            </a:r>
            <a:r>
              <a:rPr lang="cs-CZ" sz="3600" dirty="0" smtClean="0"/>
              <a:t>(NRTI)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4183360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 smtClean="0"/>
              <a:t>MÚ: </a:t>
            </a:r>
            <a:r>
              <a:rPr lang="cs-CZ" dirty="0" smtClean="0"/>
              <a:t>kompetitivní inhibice reverzní transkriptázy a celulární a mitochondriální DNA-polymerázy; falešné substráty</a:t>
            </a:r>
          </a:p>
          <a:p>
            <a:r>
              <a:rPr lang="cs-CZ" b="1" dirty="0" smtClean="0"/>
              <a:t>FK:</a:t>
            </a:r>
          </a:p>
          <a:p>
            <a:pPr lvl="1"/>
            <a:r>
              <a:rPr lang="cs-CZ" dirty="0"/>
              <a:t>p</a:t>
            </a:r>
            <a:r>
              <a:rPr lang="cs-CZ" dirty="0" smtClean="0"/>
              <a:t>. o. podání, nutná aktivace hostitelskou kinázou na </a:t>
            </a:r>
            <a:r>
              <a:rPr lang="cs-CZ" dirty="0" err="1" smtClean="0"/>
              <a:t>trifosfáty</a:t>
            </a:r>
            <a:endParaRPr lang="cs-CZ" dirty="0" smtClean="0"/>
          </a:p>
          <a:p>
            <a:pPr lvl="1"/>
            <a:r>
              <a:rPr lang="cs-CZ" dirty="0"/>
              <a:t>d</a:t>
            </a:r>
            <a:r>
              <a:rPr lang="cs-CZ" dirty="0" smtClean="0"/>
              <a:t>obrá absorpce i průnik tkáněmi</a:t>
            </a:r>
          </a:p>
          <a:p>
            <a:pPr lvl="1"/>
            <a:r>
              <a:rPr lang="cs-CZ" dirty="0"/>
              <a:t>r</a:t>
            </a:r>
            <a:r>
              <a:rPr lang="cs-CZ" dirty="0" smtClean="0"/>
              <a:t>enální exkrece</a:t>
            </a:r>
          </a:p>
          <a:p>
            <a:r>
              <a:rPr lang="cs-CZ" b="1" dirty="0" smtClean="0"/>
              <a:t>NÚ:</a:t>
            </a:r>
          </a:p>
          <a:p>
            <a:pPr lvl="1"/>
            <a:r>
              <a:rPr lang="cs-CZ" dirty="0"/>
              <a:t>f</a:t>
            </a:r>
            <a:r>
              <a:rPr lang="cs-CZ" dirty="0" smtClean="0"/>
              <a:t>atální syndrom laktátové acidózy</a:t>
            </a:r>
          </a:p>
          <a:p>
            <a:pPr lvl="1"/>
            <a:r>
              <a:rPr lang="cs-CZ" dirty="0" err="1" smtClean="0"/>
              <a:t>hepatomegálie</a:t>
            </a:r>
            <a:r>
              <a:rPr lang="cs-CZ" dirty="0" smtClean="0"/>
              <a:t> s jaterní steatózou</a:t>
            </a:r>
          </a:p>
          <a:p>
            <a:pPr lvl="1"/>
            <a:r>
              <a:rPr lang="cs-CZ" dirty="0" smtClean="0"/>
              <a:t>GIT potíže</a:t>
            </a:r>
          </a:p>
          <a:p>
            <a:pPr lvl="1"/>
            <a:r>
              <a:rPr lang="cs-CZ" dirty="0" err="1" smtClean="0"/>
              <a:t>myelotoxicita</a:t>
            </a:r>
            <a:endParaRPr lang="cs-CZ" dirty="0" smtClean="0"/>
          </a:p>
          <a:p>
            <a:pPr lvl="1"/>
            <a:r>
              <a:rPr lang="cs-CZ" dirty="0" err="1"/>
              <a:t>n</a:t>
            </a:r>
            <a:r>
              <a:rPr lang="cs-CZ" dirty="0" err="1" smtClean="0"/>
              <a:t>eurotoxicita</a:t>
            </a:r>
            <a:endParaRPr lang="cs-CZ" dirty="0" smtClean="0"/>
          </a:p>
          <a:p>
            <a:pPr lvl="1"/>
            <a:r>
              <a:rPr lang="cs-CZ" dirty="0" err="1" smtClean="0"/>
              <a:t>nefrotoxicita</a:t>
            </a:r>
            <a:endParaRPr lang="cs-CZ" dirty="0"/>
          </a:p>
        </p:txBody>
      </p:sp>
      <p:pic>
        <p:nvPicPr>
          <p:cNvPr id="4" name="Picture 2" descr="C:\Users\11378\Desktop\Pix\retr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957601"/>
            <a:ext cx="3700652" cy="185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2208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5085184"/>
            <a:ext cx="7770440" cy="1087016"/>
          </a:xfrm>
        </p:spPr>
        <p:txBody>
          <a:bodyPr>
            <a:noAutofit/>
          </a:bodyPr>
          <a:lstStyle/>
          <a:p>
            <a:r>
              <a:rPr lang="cs-CZ" sz="3600" b="1" dirty="0"/>
              <a:t>Nukleosidové inhibitory reverzní transkriptázy </a:t>
            </a:r>
            <a:r>
              <a:rPr lang="cs-CZ" sz="3600" dirty="0"/>
              <a:t>(NRTI)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2000" y="404664"/>
            <a:ext cx="7543800" cy="4752528"/>
          </a:xfrm>
        </p:spPr>
        <p:txBody>
          <a:bodyPr>
            <a:noAutofit/>
          </a:bodyPr>
          <a:lstStyle/>
          <a:p>
            <a:r>
              <a:rPr lang="cs-CZ" sz="1900" dirty="0" err="1" smtClean="0">
                <a:solidFill>
                  <a:schemeClr val="accent1">
                    <a:lumMod val="75000"/>
                  </a:schemeClr>
                </a:solidFill>
              </a:rPr>
              <a:t>zidovudin</a:t>
            </a:r>
            <a:endParaRPr lang="cs-CZ" sz="19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cs-CZ" sz="1900" dirty="0">
                <a:solidFill>
                  <a:schemeClr val="tx1"/>
                </a:solidFill>
              </a:rPr>
              <a:t>u</a:t>
            </a:r>
            <a:r>
              <a:rPr lang="cs-CZ" sz="1900" dirty="0" smtClean="0">
                <a:solidFill>
                  <a:schemeClr val="tx1"/>
                </a:solidFill>
              </a:rPr>
              <a:t> pacientů s AIDS prodlužuje přežití a snižuje riziko sekundárních infekcí</a:t>
            </a:r>
          </a:p>
          <a:p>
            <a:pPr lvl="1"/>
            <a:r>
              <a:rPr lang="cs-CZ" sz="1900" dirty="0">
                <a:solidFill>
                  <a:schemeClr val="tx1"/>
                </a:solidFill>
              </a:rPr>
              <a:t>u</a:t>
            </a:r>
            <a:r>
              <a:rPr lang="cs-CZ" sz="1900" dirty="0" smtClean="0">
                <a:solidFill>
                  <a:schemeClr val="tx1"/>
                </a:solidFill>
              </a:rPr>
              <a:t> HIV+ těhotných snižuje riziko přenosu na plod</a:t>
            </a:r>
          </a:p>
          <a:p>
            <a:pPr lvl="1"/>
            <a:r>
              <a:rPr lang="cs-CZ" sz="1900" dirty="0">
                <a:solidFill>
                  <a:schemeClr val="tx1"/>
                </a:solidFill>
              </a:rPr>
              <a:t>n</a:t>
            </a:r>
            <a:r>
              <a:rPr lang="cs-CZ" sz="1900" dirty="0" smtClean="0">
                <a:solidFill>
                  <a:schemeClr val="tx1"/>
                </a:solidFill>
              </a:rPr>
              <a:t>ejčastější výskyt NÚ</a:t>
            </a:r>
          </a:p>
          <a:p>
            <a:pPr lvl="1"/>
            <a:r>
              <a:rPr lang="cs-CZ" sz="1900" dirty="0" smtClean="0">
                <a:solidFill>
                  <a:schemeClr val="tx1"/>
                </a:solidFill>
              </a:rPr>
              <a:t>INT – </a:t>
            </a:r>
            <a:r>
              <a:rPr lang="cs-CZ" sz="1900" dirty="0" err="1" smtClean="0">
                <a:solidFill>
                  <a:schemeClr val="tx1"/>
                </a:solidFill>
              </a:rPr>
              <a:t>stavudin</a:t>
            </a:r>
            <a:r>
              <a:rPr lang="cs-CZ" sz="1900" dirty="0" smtClean="0">
                <a:solidFill>
                  <a:schemeClr val="tx1"/>
                </a:solidFill>
              </a:rPr>
              <a:t>, VAL, </a:t>
            </a:r>
            <a:r>
              <a:rPr lang="cs-CZ" sz="1900" dirty="0" err="1" smtClean="0">
                <a:solidFill>
                  <a:schemeClr val="tx1"/>
                </a:solidFill>
              </a:rPr>
              <a:t>rifampicin</a:t>
            </a:r>
            <a:endParaRPr lang="cs-CZ" sz="1900" dirty="0" smtClean="0">
              <a:solidFill>
                <a:schemeClr val="tx1"/>
              </a:solidFill>
            </a:endParaRPr>
          </a:p>
          <a:p>
            <a:r>
              <a:rPr lang="cs-CZ" sz="1900" dirty="0" err="1">
                <a:solidFill>
                  <a:schemeClr val="accent1">
                    <a:lumMod val="75000"/>
                  </a:schemeClr>
                </a:solidFill>
              </a:rPr>
              <a:t>lamivudin</a:t>
            </a:r>
            <a:r>
              <a:rPr lang="cs-CZ" sz="1900" dirty="0">
                <a:solidFill>
                  <a:schemeClr val="accent1">
                    <a:lumMod val="75000"/>
                  </a:schemeClr>
                </a:solidFill>
              </a:rPr>
              <a:t> – </a:t>
            </a:r>
            <a:r>
              <a:rPr lang="cs-CZ" sz="1900" dirty="0">
                <a:solidFill>
                  <a:schemeClr val="tx1"/>
                </a:solidFill>
              </a:rPr>
              <a:t>taky terapie HEP B (nižší dávka)</a:t>
            </a:r>
          </a:p>
          <a:p>
            <a:pPr lvl="1"/>
            <a:r>
              <a:rPr lang="cs-CZ" sz="1900" dirty="0" smtClean="0">
                <a:solidFill>
                  <a:schemeClr val="tx1"/>
                </a:solidFill>
              </a:rPr>
              <a:t>INT - </a:t>
            </a:r>
            <a:r>
              <a:rPr lang="cs-CZ" sz="1900" dirty="0" err="1" smtClean="0">
                <a:solidFill>
                  <a:schemeClr val="tx1"/>
                </a:solidFill>
              </a:rPr>
              <a:t>emtricitabin</a:t>
            </a:r>
            <a:endParaRPr lang="cs-CZ" sz="1900" dirty="0">
              <a:solidFill>
                <a:schemeClr val="tx1"/>
              </a:solidFill>
            </a:endParaRPr>
          </a:p>
          <a:p>
            <a:r>
              <a:rPr lang="cs-CZ" sz="1900" dirty="0" err="1">
                <a:solidFill>
                  <a:schemeClr val="accent1">
                    <a:lumMod val="75000"/>
                  </a:schemeClr>
                </a:solidFill>
              </a:rPr>
              <a:t>abakavir</a:t>
            </a:r>
            <a:endParaRPr lang="cs-CZ" sz="1900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cs-CZ" sz="1900" dirty="0">
                <a:solidFill>
                  <a:schemeClr val="tx1"/>
                </a:solidFill>
              </a:rPr>
              <a:t>u</a:t>
            </a:r>
            <a:r>
              <a:rPr lang="cs-CZ" sz="1900" dirty="0" smtClean="0">
                <a:solidFill>
                  <a:schemeClr val="tx1"/>
                </a:solidFill>
              </a:rPr>
              <a:t> </a:t>
            </a:r>
            <a:r>
              <a:rPr lang="cs-CZ" sz="1900" dirty="0">
                <a:solidFill>
                  <a:schemeClr val="tx1"/>
                </a:solidFill>
              </a:rPr>
              <a:t>3% nemocných závažná alergická </a:t>
            </a:r>
            <a:r>
              <a:rPr lang="cs-CZ" sz="1900" dirty="0" smtClean="0">
                <a:solidFill>
                  <a:schemeClr val="tx1"/>
                </a:solidFill>
              </a:rPr>
              <a:t>reakce</a:t>
            </a:r>
            <a:endParaRPr lang="cs-CZ" sz="1900" dirty="0">
              <a:solidFill>
                <a:schemeClr val="tx1"/>
              </a:solidFill>
            </a:endParaRPr>
          </a:p>
          <a:p>
            <a:r>
              <a:rPr lang="cs-CZ" sz="1900" dirty="0" err="1" smtClean="0">
                <a:solidFill>
                  <a:schemeClr val="accent1">
                    <a:lumMod val="75000"/>
                  </a:schemeClr>
                </a:solidFill>
              </a:rPr>
              <a:t>emtricitabin</a:t>
            </a:r>
            <a:endParaRPr lang="cs-CZ" sz="1900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cs-CZ" sz="1900" dirty="0">
                <a:solidFill>
                  <a:schemeClr val="tx1"/>
                </a:solidFill>
              </a:rPr>
              <a:t>ú</a:t>
            </a:r>
            <a:r>
              <a:rPr lang="cs-CZ" sz="1900" dirty="0" smtClean="0">
                <a:solidFill>
                  <a:schemeClr val="tx1"/>
                </a:solidFill>
              </a:rPr>
              <a:t>činný </a:t>
            </a:r>
            <a:r>
              <a:rPr lang="cs-CZ" sz="1900" dirty="0">
                <a:solidFill>
                  <a:schemeClr val="tx1"/>
                </a:solidFill>
              </a:rPr>
              <a:t>na izoláty HIV rezistentní na jiné NRTI</a:t>
            </a:r>
          </a:p>
          <a:p>
            <a:r>
              <a:rPr lang="cs-CZ" sz="1900" strike="sngStrike" dirty="0" err="1" smtClean="0">
                <a:solidFill>
                  <a:schemeClr val="accent1">
                    <a:lumMod val="75000"/>
                  </a:schemeClr>
                </a:solidFill>
              </a:rPr>
              <a:t>stavudin</a:t>
            </a:r>
            <a:r>
              <a:rPr lang="cs-CZ" sz="1900" dirty="0" smtClean="0">
                <a:solidFill>
                  <a:schemeClr val="accent1">
                    <a:lumMod val="75000"/>
                  </a:schemeClr>
                </a:solidFill>
              </a:rPr>
              <a:t> – </a:t>
            </a:r>
            <a:r>
              <a:rPr lang="cs-CZ" sz="1900" dirty="0" smtClean="0">
                <a:solidFill>
                  <a:schemeClr val="tx1"/>
                </a:solidFill>
              </a:rPr>
              <a:t>při KI jiných NRTI, nejzávažnější mitochondriální NÚ</a:t>
            </a:r>
          </a:p>
        </p:txBody>
      </p:sp>
    </p:spTree>
    <p:extLst>
      <p:ext uri="{BB962C8B-B14F-4D97-AF65-F5344CB8AC3E}">
        <p14:creationId xmlns:p14="http://schemas.microsoft.com/office/powerpoint/2010/main" val="83585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5301208"/>
            <a:ext cx="7122368" cy="870992"/>
          </a:xfrm>
        </p:spPr>
        <p:txBody>
          <a:bodyPr>
            <a:noAutofit/>
          </a:bodyPr>
          <a:lstStyle/>
          <a:p>
            <a:r>
              <a:rPr lang="cs-CZ" sz="4400" dirty="0" smtClean="0"/>
              <a:t>Nukleotidové inhibitory reverzní transkriptázy (</a:t>
            </a:r>
            <a:r>
              <a:rPr lang="cs-CZ" sz="4400" dirty="0" err="1" smtClean="0"/>
              <a:t>NtRTI</a:t>
            </a:r>
            <a:r>
              <a:rPr lang="cs-CZ" sz="4400" dirty="0" smtClean="0"/>
              <a:t>)</a:t>
            </a:r>
            <a:endParaRPr lang="cs-CZ" sz="4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>
                <a:solidFill>
                  <a:schemeClr val="accent1">
                    <a:lumMod val="75000"/>
                  </a:schemeClr>
                </a:solidFill>
              </a:rPr>
              <a:t>t</a:t>
            </a:r>
            <a:r>
              <a:rPr lang="cs-CZ" dirty="0" err="1" smtClean="0">
                <a:solidFill>
                  <a:schemeClr val="accent1">
                    <a:lumMod val="75000"/>
                  </a:schemeClr>
                </a:solidFill>
              </a:rPr>
              <a:t>enofovir</a:t>
            </a:r>
            <a:r>
              <a:rPr lang="cs-CZ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accent1">
                    <a:lumMod val="75000"/>
                  </a:schemeClr>
                </a:solidFill>
              </a:rPr>
              <a:t>disoproxil</a:t>
            </a: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cs-CZ" dirty="0" err="1" smtClean="0">
                <a:solidFill>
                  <a:schemeClr val="accent1">
                    <a:lumMod val="75000"/>
                  </a:schemeClr>
                </a:solidFill>
              </a:rPr>
              <a:t>tenofovir</a:t>
            </a:r>
            <a:r>
              <a:rPr lang="cs-CZ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accent1">
                    <a:lumMod val="75000"/>
                  </a:schemeClr>
                </a:solidFill>
              </a:rPr>
              <a:t>alafenamid</a:t>
            </a:r>
            <a:endParaRPr lang="cs-CZ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cs-CZ" dirty="0" smtClean="0"/>
              <a:t>nutná aktivace na </a:t>
            </a:r>
            <a:r>
              <a:rPr lang="cs-CZ" dirty="0" err="1" smtClean="0"/>
              <a:t>difosfát</a:t>
            </a:r>
            <a:r>
              <a:rPr lang="cs-CZ" dirty="0" smtClean="0"/>
              <a:t>, dobře snášen</a:t>
            </a:r>
          </a:p>
          <a:p>
            <a:r>
              <a:rPr lang="cs-CZ" dirty="0"/>
              <a:t>t</a:t>
            </a:r>
            <a:r>
              <a:rPr lang="cs-CZ" dirty="0" smtClean="0"/>
              <a:t>aky HEP B</a:t>
            </a:r>
          </a:p>
        </p:txBody>
      </p:sp>
      <p:pic>
        <p:nvPicPr>
          <p:cNvPr id="4098" name="Picture 2" descr="C:\Users\11378\Desktop\Pix\blaf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48680"/>
            <a:ext cx="2543274" cy="240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91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he role of tenofovir alafenamide in future HIV management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8143875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5351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5157192"/>
            <a:ext cx="7770440" cy="1015008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Nenukleosidové</a:t>
            </a:r>
            <a:r>
              <a:rPr lang="cs-CZ" dirty="0" smtClean="0"/>
              <a:t> inhibitory reverzní transkriptázy (NNRTI)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b="1" dirty="0" smtClean="0"/>
              <a:t>MÚ: </a:t>
            </a:r>
            <a:r>
              <a:rPr lang="cs-CZ" sz="2000" dirty="0" smtClean="0"/>
              <a:t>úprava vazby na aktivních místech virové RT → inaktivace enzymu; neovlivňují savčí DNA-polymerázu</a:t>
            </a:r>
          </a:p>
          <a:p>
            <a:r>
              <a:rPr lang="cs-CZ" sz="2000" b="1" dirty="0" smtClean="0"/>
              <a:t>FK:</a:t>
            </a:r>
          </a:p>
          <a:p>
            <a:pPr lvl="1"/>
            <a:r>
              <a:rPr lang="cs-CZ" sz="2000" dirty="0" smtClean="0"/>
              <a:t>p. o. podání, dobrá vstřebatelnosti a průnik do tkání</a:t>
            </a:r>
          </a:p>
          <a:p>
            <a:pPr lvl="1"/>
            <a:r>
              <a:rPr lang="cs-CZ" sz="2000" dirty="0" smtClean="0"/>
              <a:t>bez </a:t>
            </a:r>
            <a:r>
              <a:rPr lang="cs-CZ" sz="2000" dirty="0"/>
              <a:t>nutné </a:t>
            </a:r>
            <a:r>
              <a:rPr lang="cs-CZ" sz="2000" dirty="0" smtClean="0"/>
              <a:t>fosforylace</a:t>
            </a:r>
          </a:p>
          <a:p>
            <a:r>
              <a:rPr lang="cs-CZ" sz="2000" dirty="0" smtClean="0"/>
              <a:t>substráty a induktory CYP3A4 – INT!!</a:t>
            </a:r>
          </a:p>
          <a:p>
            <a:r>
              <a:rPr lang="cs-CZ" sz="2000" dirty="0" smtClean="0"/>
              <a:t>u </a:t>
            </a:r>
            <a:r>
              <a:rPr lang="cs-CZ" sz="2000" dirty="0" err="1" smtClean="0"/>
              <a:t>monoterapie</a:t>
            </a:r>
            <a:r>
              <a:rPr lang="cs-CZ" sz="2000" dirty="0" smtClean="0"/>
              <a:t> rychlý rozvoj REZ, kombinace s NRTI</a:t>
            </a:r>
          </a:p>
          <a:p>
            <a:r>
              <a:rPr lang="cs-CZ" sz="2000" b="1" dirty="0" smtClean="0"/>
              <a:t>NÚ: </a:t>
            </a:r>
          </a:p>
          <a:p>
            <a:pPr lvl="1"/>
            <a:r>
              <a:rPr lang="cs-CZ" sz="2000" dirty="0" err="1" smtClean="0"/>
              <a:t>exantém</a:t>
            </a:r>
            <a:r>
              <a:rPr lang="cs-CZ" sz="2000" dirty="0" smtClean="0"/>
              <a:t>, </a:t>
            </a:r>
            <a:r>
              <a:rPr lang="cs-CZ" sz="2000" dirty="0" err="1" smtClean="0"/>
              <a:t>neurotoxicita</a:t>
            </a:r>
            <a:r>
              <a:rPr lang="cs-CZ" sz="2000" dirty="0" smtClean="0"/>
              <a:t>, </a:t>
            </a:r>
            <a:r>
              <a:rPr lang="cs-CZ" sz="2000" dirty="0" err="1" smtClean="0"/>
              <a:t>hepatotoxicita</a:t>
            </a:r>
            <a:r>
              <a:rPr lang="cs-CZ" sz="2000" dirty="0" smtClean="0"/>
              <a:t>, </a:t>
            </a:r>
            <a:r>
              <a:rPr lang="cs-CZ" sz="2000" dirty="0" err="1" smtClean="0"/>
              <a:t>Stevens-Johnsonův</a:t>
            </a:r>
            <a:r>
              <a:rPr lang="cs-CZ" sz="2000" dirty="0" smtClean="0"/>
              <a:t> </a:t>
            </a:r>
            <a:r>
              <a:rPr lang="cs-CZ" sz="2000" dirty="0" err="1" smtClean="0"/>
              <a:t>sy</a:t>
            </a:r>
            <a:r>
              <a:rPr lang="cs-CZ" sz="2000" dirty="0" smtClean="0"/>
              <a:t>, DRESS syndrom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06104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5157192"/>
            <a:ext cx="7914456" cy="1015008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Nenukleosidové</a:t>
            </a:r>
            <a:r>
              <a:rPr lang="cs-CZ" dirty="0"/>
              <a:t> inhibitory reverzní transkriptázy </a:t>
            </a:r>
            <a:r>
              <a:rPr lang="cs-CZ" dirty="0" smtClean="0"/>
              <a:t>(NNRTI</a:t>
            </a:r>
            <a:r>
              <a:rPr lang="cs-CZ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 smtClean="0">
                <a:solidFill>
                  <a:schemeClr val="accent1">
                    <a:lumMod val="75000"/>
                  </a:schemeClr>
                </a:solidFill>
              </a:rPr>
              <a:t>nevirapin</a:t>
            </a:r>
            <a:endParaRPr lang="cs-CZ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cs-CZ" dirty="0" smtClean="0">
                <a:solidFill>
                  <a:schemeClr val="tx1"/>
                </a:solidFill>
              </a:rPr>
              <a:t>! </a:t>
            </a:r>
            <a:r>
              <a:rPr lang="cs-CZ" i="1" dirty="0" err="1" smtClean="0">
                <a:solidFill>
                  <a:schemeClr val="tx1"/>
                </a:solidFill>
              </a:rPr>
              <a:t>Hypericum</a:t>
            </a:r>
            <a:r>
              <a:rPr lang="cs-CZ" i="1" dirty="0" smtClean="0">
                <a:solidFill>
                  <a:schemeClr val="tx1"/>
                </a:solidFill>
              </a:rPr>
              <a:t> </a:t>
            </a:r>
            <a:r>
              <a:rPr lang="cs-CZ" i="1" dirty="0" err="1" smtClean="0">
                <a:solidFill>
                  <a:schemeClr val="tx1"/>
                </a:solidFill>
              </a:rPr>
              <a:t>perforatum</a:t>
            </a:r>
            <a:r>
              <a:rPr lang="cs-CZ" dirty="0" smtClean="0">
                <a:solidFill>
                  <a:schemeClr val="tx1"/>
                </a:solidFill>
              </a:rPr>
              <a:t> – selhání terapie</a:t>
            </a:r>
            <a:endParaRPr lang="cs-CZ" dirty="0">
              <a:solidFill>
                <a:schemeClr val="tx1"/>
              </a:solidFill>
            </a:endParaRPr>
          </a:p>
          <a:p>
            <a:r>
              <a:rPr lang="cs-CZ" dirty="0" err="1" smtClean="0">
                <a:solidFill>
                  <a:schemeClr val="accent1">
                    <a:lumMod val="75000"/>
                  </a:schemeClr>
                </a:solidFill>
              </a:rPr>
              <a:t>efavirenz</a:t>
            </a:r>
            <a:endParaRPr lang="cs-CZ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cs-CZ" dirty="0"/>
              <a:t>d</a:t>
            </a:r>
            <a:r>
              <a:rPr lang="cs-CZ" dirty="0" smtClean="0"/>
              <a:t>louhý poločas – podávání jednou denně</a:t>
            </a:r>
          </a:p>
          <a:p>
            <a:pPr lvl="1"/>
            <a:r>
              <a:rPr lang="cs-CZ" dirty="0"/>
              <a:t>j</a:t>
            </a:r>
            <a:r>
              <a:rPr lang="cs-CZ" dirty="0" smtClean="0"/>
              <a:t>ídlo zvyšuje BAV ale i NÚ - nalačno</a:t>
            </a:r>
          </a:p>
          <a:p>
            <a:r>
              <a:rPr lang="cs-CZ" dirty="0" err="1" smtClean="0">
                <a:solidFill>
                  <a:schemeClr val="accent1">
                    <a:lumMod val="75000"/>
                  </a:schemeClr>
                </a:solidFill>
              </a:rPr>
              <a:t>etravirin</a:t>
            </a:r>
            <a:endParaRPr lang="cs-CZ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cs-CZ" dirty="0" err="1" smtClean="0">
                <a:solidFill>
                  <a:schemeClr val="accent1">
                    <a:lumMod val="75000"/>
                  </a:schemeClr>
                </a:solidFill>
              </a:rPr>
              <a:t>rilpivirin</a:t>
            </a: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92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influenza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43938" y="476672"/>
            <a:ext cx="7543800" cy="3886200"/>
          </a:xfrm>
        </p:spPr>
        <p:txBody>
          <a:bodyPr/>
          <a:lstStyle/>
          <a:p>
            <a:r>
              <a:rPr lang="cs-CZ" dirty="0"/>
              <a:t>v</a:t>
            </a:r>
            <a:r>
              <a:rPr lang="cs-CZ" dirty="0" smtClean="0"/>
              <a:t>ysoce nakažlivé onemocnění způsobené RNA viry z čeledě </a:t>
            </a:r>
            <a:r>
              <a:rPr lang="cs-CZ" i="1" dirty="0" err="1" smtClean="0"/>
              <a:t>Orthomyxoviridae</a:t>
            </a:r>
            <a:endParaRPr lang="cs-CZ" i="1" dirty="0" smtClean="0"/>
          </a:p>
          <a:p>
            <a:r>
              <a:rPr lang="cs-CZ" dirty="0"/>
              <a:t>t</a:t>
            </a:r>
            <a:r>
              <a:rPr lang="cs-CZ" dirty="0" smtClean="0"/>
              <a:t>ři typy viru:</a:t>
            </a:r>
          </a:p>
          <a:p>
            <a:pPr lvl="1"/>
            <a:r>
              <a:rPr lang="cs-CZ" dirty="0" smtClean="0"/>
              <a:t>A – onemocnění savců a ptáků</a:t>
            </a:r>
          </a:p>
          <a:p>
            <a:pPr lvl="1"/>
            <a:r>
              <a:rPr lang="cs-CZ" dirty="0" smtClean="0"/>
              <a:t>B – onemocnění lidí a tuleňů</a:t>
            </a:r>
          </a:p>
          <a:p>
            <a:pPr lvl="1"/>
            <a:r>
              <a:rPr lang="cs-CZ" dirty="0" smtClean="0"/>
              <a:t>C – onemocnění prasat a lidí</a:t>
            </a:r>
          </a:p>
          <a:p>
            <a:pPr lvl="1"/>
            <a:r>
              <a:rPr lang="cs-CZ" dirty="0" smtClean="0"/>
              <a:t>D – prasata a dobytek</a:t>
            </a:r>
          </a:p>
          <a:p>
            <a:r>
              <a:rPr lang="cs-CZ" dirty="0"/>
              <a:t>n</a:t>
            </a:r>
            <a:r>
              <a:rPr lang="cs-CZ" dirty="0" smtClean="0"/>
              <a:t>ejúčinnější ochranou zůstává</a:t>
            </a:r>
          </a:p>
          <a:p>
            <a:pPr marL="0" indent="0">
              <a:buNone/>
            </a:pPr>
            <a:r>
              <a:rPr lang="cs-CZ" dirty="0" smtClean="0"/>
              <a:t>    očkování</a:t>
            </a:r>
            <a:endParaRPr lang="cs-CZ" dirty="0"/>
          </a:p>
        </p:txBody>
      </p:sp>
      <p:pic>
        <p:nvPicPr>
          <p:cNvPr id="2050" name="Picture 2" descr="Go Home, Seal. You're Drunk (12 Photos) - Atchuup! - Cool Storie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814" y="3861048"/>
            <a:ext cx="3992186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2546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5445224"/>
            <a:ext cx="7992888" cy="1412776"/>
          </a:xfrm>
        </p:spPr>
        <p:txBody>
          <a:bodyPr>
            <a:normAutofit fontScale="90000"/>
          </a:bodyPr>
          <a:lstStyle/>
          <a:p>
            <a:r>
              <a:rPr lang="cs-CZ" sz="4400" dirty="0" smtClean="0"/>
              <a:t>Inhibitory retrovirových proteáz (RPI)</a:t>
            </a:r>
            <a:br>
              <a:rPr lang="cs-CZ" sz="4400" dirty="0" smtClean="0"/>
            </a:br>
            <a:endParaRPr lang="cs-CZ" sz="4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548680"/>
            <a:ext cx="7543800" cy="4608512"/>
          </a:xfrm>
        </p:spPr>
        <p:txBody>
          <a:bodyPr>
            <a:noAutofit/>
          </a:bodyPr>
          <a:lstStyle/>
          <a:p>
            <a:r>
              <a:rPr lang="cs-CZ" sz="2000" b="1" dirty="0" smtClean="0"/>
              <a:t>MÚ: </a:t>
            </a:r>
            <a:r>
              <a:rPr lang="cs-CZ" sz="2000" dirty="0" smtClean="0"/>
              <a:t>inhibice enzymu štěpícího prekurzory virových proteinů, vznikají tak nezralé částice viru</a:t>
            </a:r>
          </a:p>
          <a:p>
            <a:r>
              <a:rPr lang="cs-CZ" sz="2000" dirty="0" smtClean="0"/>
              <a:t>rozdílná BAV ale vhodné pro p. o. podání</a:t>
            </a:r>
          </a:p>
          <a:p>
            <a:r>
              <a:rPr lang="cs-CZ" sz="2000" b="1" dirty="0" smtClean="0"/>
              <a:t>NÚ:</a:t>
            </a:r>
          </a:p>
          <a:p>
            <a:pPr lvl="1"/>
            <a:r>
              <a:rPr lang="cs-CZ" sz="2000" dirty="0"/>
              <a:t>n</a:t>
            </a:r>
            <a:r>
              <a:rPr lang="cs-CZ" sz="2000" dirty="0" smtClean="0"/>
              <a:t>auzea, zvracení, průjem</a:t>
            </a:r>
          </a:p>
          <a:p>
            <a:pPr lvl="1"/>
            <a:r>
              <a:rPr lang="cs-CZ" sz="2000" dirty="0"/>
              <a:t>r</a:t>
            </a:r>
            <a:r>
              <a:rPr lang="cs-CZ" sz="2000" dirty="0" smtClean="0"/>
              <a:t>edistribuce tuku – </a:t>
            </a:r>
            <a:r>
              <a:rPr lang="cs-CZ" sz="2000" dirty="0" err="1" smtClean="0"/>
              <a:t>buffalo</a:t>
            </a:r>
            <a:r>
              <a:rPr lang="cs-CZ" sz="2000" dirty="0" smtClean="0"/>
              <a:t> </a:t>
            </a:r>
            <a:r>
              <a:rPr lang="cs-CZ" sz="2000" dirty="0" err="1" smtClean="0"/>
              <a:t>hump</a:t>
            </a:r>
            <a:r>
              <a:rPr lang="cs-CZ" sz="2000" dirty="0" smtClean="0"/>
              <a:t>, lipomy, zvětšení prsů</a:t>
            </a:r>
          </a:p>
          <a:p>
            <a:pPr lvl="1"/>
            <a:r>
              <a:rPr lang="cs-CZ" sz="2000" dirty="0" err="1" smtClean="0"/>
              <a:t>hypercholesterolemie</a:t>
            </a:r>
            <a:r>
              <a:rPr lang="cs-CZ" sz="2000" dirty="0" smtClean="0"/>
              <a:t>, </a:t>
            </a:r>
            <a:r>
              <a:rPr lang="cs-CZ" sz="2000" dirty="0" err="1" smtClean="0"/>
              <a:t>hypertriacylglycerolemie</a:t>
            </a:r>
            <a:endParaRPr lang="cs-CZ" sz="2000" dirty="0" smtClean="0"/>
          </a:p>
          <a:p>
            <a:pPr lvl="1"/>
            <a:r>
              <a:rPr lang="cs-CZ" sz="2000" dirty="0"/>
              <a:t>p</a:t>
            </a:r>
            <a:r>
              <a:rPr lang="cs-CZ" sz="2000" dirty="0" smtClean="0"/>
              <a:t>ankreatitida</a:t>
            </a:r>
          </a:p>
          <a:p>
            <a:pPr lvl="1"/>
            <a:r>
              <a:rPr lang="cs-CZ" sz="2000" dirty="0" err="1"/>
              <a:t>h</a:t>
            </a:r>
            <a:r>
              <a:rPr lang="cs-CZ" sz="2000" dirty="0" err="1" smtClean="0"/>
              <a:t>epatotoxicita</a:t>
            </a:r>
            <a:endParaRPr lang="cs-CZ" sz="2000" dirty="0" smtClean="0"/>
          </a:p>
          <a:p>
            <a:pPr lvl="1"/>
            <a:r>
              <a:rPr lang="cs-CZ" sz="2000" dirty="0" err="1"/>
              <a:t>n</a:t>
            </a:r>
            <a:r>
              <a:rPr lang="cs-CZ" sz="2000" dirty="0" err="1" smtClean="0"/>
              <a:t>efrotoxicita</a:t>
            </a:r>
            <a:r>
              <a:rPr lang="cs-CZ" sz="2000" dirty="0" smtClean="0"/>
              <a:t> (</a:t>
            </a:r>
            <a:r>
              <a:rPr lang="cs-CZ" sz="2000" dirty="0" err="1" smtClean="0"/>
              <a:t>ritonavir</a:t>
            </a:r>
            <a:r>
              <a:rPr lang="cs-CZ" sz="2000" dirty="0" smtClean="0"/>
              <a:t>)</a:t>
            </a:r>
          </a:p>
          <a:p>
            <a:r>
              <a:rPr lang="cs-CZ" sz="2000" dirty="0"/>
              <a:t>s</a:t>
            </a:r>
            <a:r>
              <a:rPr lang="cs-CZ" sz="2000" dirty="0" smtClean="0"/>
              <a:t>ilné inhibitory CYP a P-</a:t>
            </a:r>
            <a:r>
              <a:rPr lang="cs-CZ" sz="2000" dirty="0" err="1" smtClean="0"/>
              <a:t>gp</a:t>
            </a:r>
            <a:endParaRPr lang="cs-CZ" sz="2000" dirty="0" smtClean="0"/>
          </a:p>
          <a:p>
            <a:r>
              <a:rPr lang="cs-CZ" sz="2000" dirty="0"/>
              <a:t>u</a:t>
            </a:r>
            <a:r>
              <a:rPr lang="cs-CZ" sz="2000" dirty="0" smtClean="0"/>
              <a:t>žití s jídlem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284984"/>
            <a:ext cx="3480801" cy="231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054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5229200"/>
            <a:ext cx="8058472" cy="943000"/>
          </a:xfrm>
        </p:spPr>
        <p:txBody>
          <a:bodyPr>
            <a:noAutofit/>
          </a:bodyPr>
          <a:lstStyle/>
          <a:p>
            <a:r>
              <a:rPr lang="cs-CZ" sz="4000" dirty="0"/>
              <a:t>Inhibitory retrovirových </a:t>
            </a:r>
            <a:r>
              <a:rPr lang="cs-CZ" sz="4000" dirty="0" smtClean="0"/>
              <a:t>proteáz (RPI)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836712"/>
            <a:ext cx="7543800" cy="4759424"/>
          </a:xfrm>
        </p:spPr>
        <p:txBody>
          <a:bodyPr>
            <a:normAutofit fontScale="92500" lnSpcReduction="20000"/>
          </a:bodyPr>
          <a:lstStyle/>
          <a:p>
            <a:r>
              <a:rPr lang="cs-CZ" dirty="0" err="1">
                <a:solidFill>
                  <a:schemeClr val="accent1">
                    <a:lumMod val="75000"/>
                  </a:schemeClr>
                </a:solidFill>
              </a:rPr>
              <a:t>r</a:t>
            </a:r>
            <a:r>
              <a:rPr lang="cs-CZ" dirty="0" err="1" smtClean="0">
                <a:solidFill>
                  <a:schemeClr val="accent1">
                    <a:lumMod val="75000"/>
                  </a:schemeClr>
                </a:solidFill>
              </a:rPr>
              <a:t>itonavir</a:t>
            </a:r>
            <a:r>
              <a:rPr lang="cs-CZ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(1996)</a:t>
            </a:r>
            <a:endParaRPr lang="cs-CZ" dirty="0">
              <a:solidFill>
                <a:schemeClr val="tx1"/>
              </a:solidFill>
            </a:endParaRPr>
          </a:p>
          <a:p>
            <a:pPr lvl="1"/>
            <a:r>
              <a:rPr lang="cs-CZ" dirty="0" smtClean="0"/>
              <a:t>u </a:t>
            </a:r>
            <a:r>
              <a:rPr lang="cs-CZ" dirty="0"/>
              <a:t>vysokých </a:t>
            </a:r>
            <a:r>
              <a:rPr lang="cs-CZ" dirty="0" smtClean="0"/>
              <a:t>dávek </a:t>
            </a:r>
            <a:r>
              <a:rPr lang="cs-CZ" dirty="0"/>
              <a:t>špatná tolerance, nejvyšší interakční potenciál</a:t>
            </a:r>
          </a:p>
          <a:p>
            <a:pPr lvl="1"/>
            <a:r>
              <a:rPr lang="cs-CZ" dirty="0" smtClean="0"/>
              <a:t>optimalizace </a:t>
            </a:r>
            <a:r>
              <a:rPr lang="cs-CZ" dirty="0"/>
              <a:t>FK vlastností ostatních </a:t>
            </a:r>
            <a:r>
              <a:rPr lang="cs-CZ" dirty="0" smtClean="0"/>
              <a:t>RPI (2015)</a:t>
            </a:r>
            <a:endParaRPr lang="cs-CZ" dirty="0"/>
          </a:p>
          <a:p>
            <a:r>
              <a:rPr lang="cs-CZ" dirty="0" err="1" smtClean="0">
                <a:solidFill>
                  <a:schemeClr val="accent1">
                    <a:lumMod val="75000"/>
                  </a:schemeClr>
                </a:solidFill>
              </a:rPr>
              <a:t>lopinavir</a:t>
            </a:r>
            <a:r>
              <a:rPr lang="cs-CZ" dirty="0" smtClean="0">
                <a:solidFill>
                  <a:schemeClr val="accent1">
                    <a:lumMod val="75000"/>
                  </a:schemeClr>
                </a:solidFill>
              </a:rPr>
              <a:t>/</a:t>
            </a:r>
            <a:r>
              <a:rPr lang="cs-CZ" dirty="0" err="1" smtClean="0">
                <a:solidFill>
                  <a:schemeClr val="accent1">
                    <a:lumMod val="75000"/>
                  </a:schemeClr>
                </a:solidFill>
              </a:rPr>
              <a:t>ritonavir</a:t>
            </a: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cs-CZ" dirty="0" err="1" smtClean="0">
                <a:solidFill>
                  <a:schemeClr val="accent1">
                    <a:lumMod val="75000"/>
                  </a:schemeClr>
                </a:solidFill>
              </a:rPr>
              <a:t>fosamprenavir</a:t>
            </a:r>
            <a:endParaRPr lang="cs-CZ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cs-CZ" dirty="0" err="1" smtClean="0"/>
              <a:t>prodrug</a:t>
            </a:r>
            <a:endParaRPr lang="cs-CZ" dirty="0"/>
          </a:p>
          <a:p>
            <a:r>
              <a:rPr lang="cs-CZ" dirty="0" err="1" smtClean="0">
                <a:solidFill>
                  <a:schemeClr val="accent1">
                    <a:lumMod val="75000"/>
                  </a:schemeClr>
                </a:solidFill>
              </a:rPr>
              <a:t>atazanavir</a:t>
            </a: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cs-CZ" dirty="0" err="1" smtClean="0">
                <a:solidFill>
                  <a:schemeClr val="accent1">
                    <a:lumMod val="75000"/>
                  </a:schemeClr>
                </a:solidFill>
              </a:rPr>
              <a:t>darunavir</a:t>
            </a: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cs-CZ" dirty="0" err="1">
                <a:solidFill>
                  <a:schemeClr val="accent1">
                    <a:lumMod val="75000"/>
                  </a:schemeClr>
                </a:solidFill>
              </a:rPr>
              <a:t>c</a:t>
            </a:r>
            <a:r>
              <a:rPr lang="cs-CZ" dirty="0" err="1" smtClean="0">
                <a:solidFill>
                  <a:schemeClr val="accent1">
                    <a:lumMod val="75000"/>
                  </a:schemeClr>
                </a:solidFill>
              </a:rPr>
              <a:t>obicistat</a:t>
            </a:r>
            <a:r>
              <a:rPr lang="cs-CZ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(2013)</a:t>
            </a:r>
          </a:p>
          <a:p>
            <a:pPr lvl="1"/>
            <a:r>
              <a:rPr lang="cs-CZ" dirty="0"/>
              <a:t>m</a:t>
            </a:r>
            <a:r>
              <a:rPr lang="cs-CZ" dirty="0" smtClean="0"/>
              <a:t>odifikovaná molekula </a:t>
            </a:r>
            <a:r>
              <a:rPr lang="cs-CZ" dirty="0" err="1" smtClean="0"/>
              <a:t>ritonaviru</a:t>
            </a:r>
            <a:endParaRPr lang="cs-CZ" dirty="0" smtClean="0"/>
          </a:p>
          <a:p>
            <a:pPr lvl="1"/>
            <a:r>
              <a:rPr lang="cs-CZ" dirty="0"/>
              <a:t>z</a:t>
            </a:r>
            <a:r>
              <a:rPr lang="cs-CZ" dirty="0" smtClean="0"/>
              <a:t>tráta </a:t>
            </a:r>
            <a:r>
              <a:rPr lang="cs-CZ" dirty="0" err="1" smtClean="0"/>
              <a:t>antivirotického</a:t>
            </a:r>
            <a:r>
              <a:rPr lang="cs-CZ" dirty="0" smtClean="0"/>
              <a:t> účinku, silný </a:t>
            </a:r>
            <a:r>
              <a:rPr lang="cs-CZ" dirty="0" err="1" smtClean="0"/>
              <a:t>inbibitor</a:t>
            </a:r>
            <a:r>
              <a:rPr lang="cs-CZ" dirty="0" smtClean="0"/>
              <a:t> CYP3A4</a:t>
            </a:r>
          </a:p>
          <a:p>
            <a:pPr lvl="1"/>
            <a:r>
              <a:rPr lang="cs-CZ" b="1" dirty="0" smtClean="0"/>
              <a:t>I:</a:t>
            </a:r>
            <a:r>
              <a:rPr lang="cs-CZ" dirty="0" smtClean="0"/>
              <a:t> optimalizace FK vlastností </a:t>
            </a:r>
            <a:r>
              <a:rPr lang="cs-CZ" dirty="0" err="1" smtClean="0"/>
              <a:t>atazanaviru</a:t>
            </a:r>
            <a:r>
              <a:rPr lang="cs-CZ" dirty="0" smtClean="0"/>
              <a:t>, </a:t>
            </a:r>
            <a:r>
              <a:rPr lang="cs-CZ" dirty="0" err="1" smtClean="0"/>
              <a:t>darunaviru</a:t>
            </a:r>
            <a:r>
              <a:rPr lang="cs-CZ" dirty="0" smtClean="0"/>
              <a:t> a </a:t>
            </a:r>
            <a:r>
              <a:rPr lang="cs-CZ" dirty="0" err="1" smtClean="0"/>
              <a:t>elvitegraviru</a:t>
            </a:r>
            <a:endParaRPr lang="cs-CZ" dirty="0" smtClean="0"/>
          </a:p>
          <a:p>
            <a:r>
              <a:rPr lang="cs-CZ" strike="sngStrike" dirty="0" err="1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cs-CZ" strike="sngStrike" dirty="0" err="1" smtClean="0">
                <a:solidFill>
                  <a:schemeClr val="accent1">
                    <a:lumMod val="75000"/>
                  </a:schemeClr>
                </a:solidFill>
              </a:rPr>
              <a:t>ndinavir</a:t>
            </a:r>
            <a:r>
              <a:rPr lang="cs-CZ" strike="sngStrike" dirty="0" smtClean="0">
                <a:solidFill>
                  <a:schemeClr val="accent1">
                    <a:lumMod val="75000"/>
                  </a:schemeClr>
                </a:solidFill>
              </a:rPr>
              <a:t>,</a:t>
            </a:r>
            <a:r>
              <a:rPr lang="cs-CZ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trike="sngStrike" dirty="0" err="1" smtClean="0">
                <a:solidFill>
                  <a:schemeClr val="accent1">
                    <a:lumMod val="75000"/>
                  </a:schemeClr>
                </a:solidFill>
              </a:rPr>
              <a:t>saquinavir</a:t>
            </a:r>
            <a:r>
              <a:rPr lang="cs-CZ" strike="sngStrike" dirty="0" smtClean="0">
                <a:solidFill>
                  <a:schemeClr val="accent1">
                    <a:lumMod val="75000"/>
                  </a:schemeClr>
                </a:solidFill>
              </a:rPr>
              <a:t>,</a:t>
            </a:r>
            <a:r>
              <a:rPr lang="cs-CZ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trike="sngStrike" dirty="0" err="1" smtClean="0">
                <a:solidFill>
                  <a:schemeClr val="accent1">
                    <a:lumMod val="75000"/>
                  </a:schemeClr>
                </a:solidFill>
              </a:rPr>
              <a:t>tipranavir</a:t>
            </a:r>
            <a:endParaRPr lang="cs-CZ" strike="sngStrike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cs-CZ" strike="sngStrike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cs-CZ" dirty="0"/>
          </a:p>
        </p:txBody>
      </p:sp>
      <p:pic>
        <p:nvPicPr>
          <p:cNvPr id="5122" name="Picture 2" descr="C:\Users\11378\Desktop\Pix\rgibniobfa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00808"/>
            <a:ext cx="3544069" cy="197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6278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266384" cy="16002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Inhibitory </a:t>
            </a:r>
            <a:r>
              <a:rPr lang="cs-CZ" dirty="0" err="1" smtClean="0"/>
              <a:t>integrázy</a:t>
            </a:r>
            <a:r>
              <a:rPr lang="cs-CZ" dirty="0" smtClean="0"/>
              <a:t> (INSTI)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MÚ: </a:t>
            </a:r>
            <a:r>
              <a:rPr lang="cs-CZ" dirty="0"/>
              <a:t>inhibitory virové </a:t>
            </a:r>
            <a:r>
              <a:rPr lang="cs-CZ" dirty="0" err="1"/>
              <a:t>integrázy</a:t>
            </a:r>
            <a:r>
              <a:rPr lang="cs-CZ" dirty="0"/>
              <a:t> → brání integraci virové RNA do hostitelského genomu</a:t>
            </a:r>
          </a:p>
          <a:p>
            <a:r>
              <a:rPr lang="cs-CZ" b="1" dirty="0"/>
              <a:t>NÚ:</a:t>
            </a:r>
          </a:p>
          <a:p>
            <a:pPr lvl="1"/>
            <a:r>
              <a:rPr lang="cs-CZ" dirty="0"/>
              <a:t>n</a:t>
            </a:r>
            <a:r>
              <a:rPr lang="cs-CZ" dirty="0" smtClean="0"/>
              <a:t>auzea</a:t>
            </a:r>
            <a:r>
              <a:rPr lang="cs-CZ" dirty="0"/>
              <a:t>, kožní alergie, </a:t>
            </a:r>
            <a:r>
              <a:rPr lang="cs-CZ" dirty="0" err="1"/>
              <a:t>hepatotoxicita</a:t>
            </a:r>
            <a:r>
              <a:rPr lang="cs-CZ" dirty="0"/>
              <a:t>, DRESS</a:t>
            </a:r>
          </a:p>
          <a:p>
            <a:r>
              <a:rPr lang="cs-CZ" dirty="0" err="1">
                <a:solidFill>
                  <a:schemeClr val="accent1">
                    <a:lumMod val="75000"/>
                  </a:schemeClr>
                </a:solidFill>
              </a:rPr>
              <a:t>r</a:t>
            </a:r>
            <a:r>
              <a:rPr lang="cs-CZ" dirty="0" err="1" smtClean="0">
                <a:solidFill>
                  <a:schemeClr val="accent1">
                    <a:lumMod val="75000"/>
                  </a:schemeClr>
                </a:solidFill>
              </a:rPr>
              <a:t>altegravir</a:t>
            </a:r>
            <a:r>
              <a:rPr lang="cs-CZ" dirty="0" smtClean="0">
                <a:solidFill>
                  <a:schemeClr val="tx1"/>
                </a:solidFill>
              </a:rPr>
              <a:t> (2007)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s</a:t>
            </a:r>
            <a:r>
              <a:rPr lang="cs-CZ" dirty="0" smtClean="0">
                <a:solidFill>
                  <a:schemeClr val="tx1"/>
                </a:solidFill>
              </a:rPr>
              <a:t>ubstrát UGT (INT </a:t>
            </a:r>
            <a:r>
              <a:rPr lang="cs-CZ" dirty="0" err="1" smtClean="0">
                <a:solidFill>
                  <a:schemeClr val="tx1"/>
                </a:solidFill>
              </a:rPr>
              <a:t>rifampicin</a:t>
            </a:r>
            <a:r>
              <a:rPr lang="cs-CZ" dirty="0" smtClean="0">
                <a:solidFill>
                  <a:schemeClr val="tx1"/>
                </a:solidFill>
              </a:rPr>
              <a:t>)</a:t>
            </a:r>
          </a:p>
          <a:p>
            <a:r>
              <a:rPr lang="cs-CZ" dirty="0" err="1" smtClean="0">
                <a:solidFill>
                  <a:schemeClr val="accent1">
                    <a:lumMod val="75000"/>
                  </a:schemeClr>
                </a:solidFill>
              </a:rPr>
              <a:t>dolutegravir</a:t>
            </a:r>
            <a:endParaRPr lang="cs-CZ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cs-CZ" dirty="0" err="1" smtClean="0">
                <a:solidFill>
                  <a:schemeClr val="accent1">
                    <a:lumMod val="75000"/>
                  </a:schemeClr>
                </a:solidFill>
              </a:rPr>
              <a:t>elvitegravir</a:t>
            </a:r>
            <a:endParaRPr lang="cs-CZ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cs-CZ" dirty="0">
                <a:solidFill>
                  <a:schemeClr val="tx1"/>
                </a:solidFill>
              </a:rPr>
              <a:t>s</a:t>
            </a:r>
            <a:r>
              <a:rPr lang="cs-CZ" dirty="0" smtClean="0">
                <a:solidFill>
                  <a:schemeClr val="tx1"/>
                </a:solidFill>
              </a:rPr>
              <a:t>ubstrát CYP, podání vždy s PRI a </a:t>
            </a:r>
            <a:r>
              <a:rPr lang="cs-CZ" dirty="0" err="1" smtClean="0">
                <a:solidFill>
                  <a:schemeClr val="tx1"/>
                </a:solidFill>
              </a:rPr>
              <a:t>ritonavirem</a:t>
            </a:r>
            <a:r>
              <a:rPr lang="cs-CZ" dirty="0" smtClean="0">
                <a:solidFill>
                  <a:schemeClr val="tx1"/>
                </a:solidFill>
              </a:rPr>
              <a:t>/</a:t>
            </a:r>
            <a:r>
              <a:rPr lang="cs-CZ" dirty="0" err="1" smtClean="0">
                <a:solidFill>
                  <a:schemeClr val="tx1"/>
                </a:solidFill>
              </a:rPr>
              <a:t>cobicistatem</a:t>
            </a:r>
            <a:endParaRPr lang="cs-CZ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5418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Inhibitory fuze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6632"/>
            <a:ext cx="4248472" cy="5040560"/>
          </a:xfrm>
        </p:spPr>
        <p:txBody>
          <a:bodyPr>
            <a:normAutofit/>
          </a:bodyPr>
          <a:lstStyle/>
          <a:p>
            <a:r>
              <a:rPr lang="cs-CZ" sz="2200" dirty="0" err="1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cs-CZ" sz="2200" dirty="0" err="1" smtClean="0">
                <a:solidFill>
                  <a:schemeClr val="accent1">
                    <a:lumMod val="75000"/>
                  </a:schemeClr>
                </a:solidFill>
              </a:rPr>
              <a:t>nfuvirtid</a:t>
            </a:r>
            <a:r>
              <a:rPr lang="cs-CZ" sz="2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2200" dirty="0" smtClean="0">
                <a:solidFill>
                  <a:schemeClr val="tx1"/>
                </a:solidFill>
              </a:rPr>
              <a:t>(2003)</a:t>
            </a:r>
          </a:p>
          <a:p>
            <a:pPr lvl="1"/>
            <a:r>
              <a:rPr lang="cs-CZ" b="1" dirty="0" smtClean="0"/>
              <a:t>MÚ: </a:t>
            </a:r>
            <a:r>
              <a:rPr lang="cs-CZ" dirty="0" smtClean="0"/>
              <a:t>vazba na HR1 glykoprotein a brání konformačním změnám potřebným pro fúzi viru a hostitelské buňky → inhibice vstupu do buňky</a:t>
            </a:r>
          </a:p>
          <a:p>
            <a:pPr lvl="1"/>
            <a:r>
              <a:rPr lang="cs-CZ" b="1" dirty="0" smtClean="0"/>
              <a:t>NÚ:</a:t>
            </a:r>
          </a:p>
          <a:p>
            <a:pPr lvl="2"/>
            <a:r>
              <a:rPr lang="cs-CZ" sz="2200" dirty="0" err="1"/>
              <a:t>f</a:t>
            </a:r>
            <a:r>
              <a:rPr lang="cs-CZ" sz="2200" dirty="0" err="1" smtClean="0"/>
              <a:t>lu-like</a:t>
            </a:r>
            <a:r>
              <a:rPr lang="cs-CZ" sz="2200" dirty="0" smtClean="0"/>
              <a:t> syndrom, alergie</a:t>
            </a:r>
          </a:p>
          <a:p>
            <a:pPr lvl="1"/>
            <a:r>
              <a:rPr lang="cs-CZ" dirty="0"/>
              <a:t>v</a:t>
            </a:r>
            <a:r>
              <a:rPr lang="cs-CZ" dirty="0" smtClean="0"/>
              <a:t>ysoké riziko REZ</a:t>
            </a:r>
          </a:p>
          <a:p>
            <a:pPr lvl="1"/>
            <a:r>
              <a:rPr lang="cs-CZ" dirty="0"/>
              <a:t>a</a:t>
            </a:r>
            <a:r>
              <a:rPr lang="cs-CZ" dirty="0" smtClean="0"/>
              <a:t>ž při selhání předchozí terapie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5004048" y="476672"/>
            <a:ext cx="4041234" cy="562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5649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626424" cy="16002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Antagonisté CCR5 receptorů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3312" y="908720"/>
            <a:ext cx="7543800" cy="3886200"/>
          </a:xfrm>
        </p:spPr>
        <p:txBody>
          <a:bodyPr/>
          <a:lstStyle/>
          <a:p>
            <a:r>
              <a:rPr lang="cs-CZ" dirty="0" err="1">
                <a:solidFill>
                  <a:schemeClr val="accent1">
                    <a:lumMod val="75000"/>
                  </a:schemeClr>
                </a:solidFill>
              </a:rPr>
              <a:t>m</a:t>
            </a:r>
            <a:r>
              <a:rPr lang="cs-CZ" dirty="0" err="1" smtClean="0">
                <a:solidFill>
                  <a:schemeClr val="accent1">
                    <a:lumMod val="75000"/>
                  </a:schemeClr>
                </a:solidFill>
              </a:rPr>
              <a:t>aravirok</a:t>
            </a:r>
            <a:r>
              <a:rPr lang="cs-CZ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(2007)</a:t>
            </a:r>
          </a:p>
          <a:p>
            <a:r>
              <a:rPr lang="cs-CZ" b="1" dirty="0" smtClean="0">
                <a:solidFill>
                  <a:schemeClr val="tx1"/>
                </a:solidFill>
              </a:rPr>
              <a:t>MÚ: </a:t>
            </a:r>
            <a:r>
              <a:rPr lang="cs-CZ" dirty="0" smtClean="0">
                <a:solidFill>
                  <a:schemeClr val="tx1"/>
                </a:solidFill>
              </a:rPr>
              <a:t>inhibitor CCR5 </a:t>
            </a:r>
            <a:r>
              <a:rPr lang="cs-CZ" dirty="0" err="1" smtClean="0">
                <a:solidFill>
                  <a:schemeClr val="tx1"/>
                </a:solidFill>
              </a:rPr>
              <a:t>chemokinových</a:t>
            </a:r>
            <a:r>
              <a:rPr lang="cs-CZ" dirty="0" smtClean="0">
                <a:solidFill>
                  <a:schemeClr val="tx1"/>
                </a:solidFill>
              </a:rPr>
              <a:t> receptorů</a:t>
            </a:r>
          </a:p>
          <a:p>
            <a:r>
              <a:rPr lang="cs-CZ" dirty="0" smtClean="0"/>
              <a:t>CCR5 je receptor na CD4 lymfocytech potřebný pro navázání viru na povrch lymfocytu</a:t>
            </a:r>
          </a:p>
          <a:p>
            <a:r>
              <a:rPr lang="cs-CZ" dirty="0"/>
              <a:t>b</a:t>
            </a:r>
            <a:r>
              <a:rPr lang="cs-CZ" dirty="0" smtClean="0"/>
              <a:t>rání viru vstoupit do buňky</a:t>
            </a:r>
          </a:p>
          <a:p>
            <a:r>
              <a:rPr lang="cs-CZ" dirty="0"/>
              <a:t>d</a:t>
            </a:r>
            <a:r>
              <a:rPr lang="cs-CZ" dirty="0" smtClean="0"/>
              <a:t>obře tolerovaný</a:t>
            </a:r>
          </a:p>
          <a:p>
            <a:r>
              <a:rPr lang="cs-CZ" dirty="0" smtClean="0"/>
              <a:t>substrát CYP</a:t>
            </a:r>
          </a:p>
          <a:p>
            <a:r>
              <a:rPr lang="cs-CZ" dirty="0"/>
              <a:t>p</a:t>
            </a:r>
            <a:r>
              <a:rPr lang="cs-CZ" dirty="0" smtClean="0"/>
              <a:t>ro pacienty s průkazem CCR5-tropního HIV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860904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626424" cy="16002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Antagonisté CCR5 receptorů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60" y="620688"/>
            <a:ext cx="8120903" cy="4536504"/>
          </a:xfrm>
        </p:spPr>
      </p:pic>
    </p:spTree>
    <p:extLst>
      <p:ext uri="{BB962C8B-B14F-4D97-AF65-F5344CB8AC3E}">
        <p14:creationId xmlns:p14="http://schemas.microsoft.com/office/powerpoint/2010/main" val="820628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Terapie HIV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4759424"/>
          </a:xfrm>
        </p:spPr>
        <p:txBody>
          <a:bodyPr>
            <a:normAutofit/>
          </a:bodyPr>
          <a:lstStyle/>
          <a:p>
            <a:r>
              <a:rPr lang="cs-CZ" sz="2000" b="1" dirty="0" smtClean="0"/>
              <a:t>HAART – </a:t>
            </a:r>
            <a:r>
              <a:rPr lang="cs-CZ" sz="2000" b="1" dirty="0" err="1" smtClean="0"/>
              <a:t>highly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active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antiretroviral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therapy</a:t>
            </a:r>
            <a:endParaRPr lang="cs-CZ" sz="2000" b="1" dirty="0" smtClean="0"/>
          </a:p>
          <a:p>
            <a:pPr lvl="1"/>
            <a:r>
              <a:rPr lang="cs-CZ" sz="2000" dirty="0"/>
              <a:t>d</a:t>
            </a:r>
            <a:r>
              <a:rPr lang="cs-CZ" sz="2000" dirty="0" smtClean="0"/>
              <a:t>louhodobá léčba zatížená rizikem NÚ a interakcí</a:t>
            </a:r>
          </a:p>
          <a:p>
            <a:pPr lvl="1"/>
            <a:r>
              <a:rPr lang="cs-CZ" sz="2000" dirty="0"/>
              <a:t>k</a:t>
            </a:r>
            <a:r>
              <a:rPr lang="cs-CZ" sz="2000" dirty="0" smtClean="0"/>
              <a:t>ombinovaná terapie minimálně tří látek</a:t>
            </a:r>
          </a:p>
          <a:p>
            <a:pPr lvl="2"/>
            <a:r>
              <a:rPr lang="cs-CZ" dirty="0"/>
              <a:t>z</a:t>
            </a:r>
            <a:r>
              <a:rPr lang="cs-CZ" dirty="0" smtClean="0"/>
              <a:t>vyšuje se efektivita léčby a snižuje riziko vzniku REZ</a:t>
            </a:r>
          </a:p>
          <a:p>
            <a:pPr lvl="2"/>
            <a:r>
              <a:rPr lang="cs-CZ" dirty="0" smtClean="0"/>
              <a:t>2 NRTI + NNRTI/PI</a:t>
            </a:r>
          </a:p>
          <a:p>
            <a:pPr lvl="2"/>
            <a:r>
              <a:rPr lang="cs-CZ" dirty="0" smtClean="0"/>
              <a:t>NRTI + </a:t>
            </a:r>
            <a:r>
              <a:rPr lang="cs-CZ" dirty="0" err="1" smtClean="0"/>
              <a:t>NtRTI</a:t>
            </a:r>
            <a:r>
              <a:rPr lang="cs-CZ" dirty="0" smtClean="0"/>
              <a:t> + PI/II</a:t>
            </a:r>
          </a:p>
          <a:p>
            <a:pPr lvl="2"/>
            <a:r>
              <a:rPr lang="cs-CZ" dirty="0" err="1" smtClean="0"/>
              <a:t>compliance</a:t>
            </a:r>
            <a:r>
              <a:rPr lang="cs-CZ" dirty="0" smtClean="0"/>
              <a:t> zlepšují fixní kombinace</a:t>
            </a:r>
          </a:p>
          <a:p>
            <a:r>
              <a:rPr lang="cs-CZ" sz="2000" dirty="0"/>
              <a:t>t</a:t>
            </a:r>
            <a:r>
              <a:rPr lang="cs-CZ" sz="2000" dirty="0" smtClean="0"/>
              <a:t>erapie a profylaxe oportunních infekcí</a:t>
            </a:r>
          </a:p>
          <a:p>
            <a:r>
              <a:rPr lang="cs-CZ" sz="2000" dirty="0" smtClean="0"/>
              <a:t>očkování a změna životosprávy</a:t>
            </a:r>
          </a:p>
          <a:p>
            <a:r>
              <a:rPr lang="cs-CZ" sz="2000" dirty="0"/>
              <a:t>p</a:t>
            </a:r>
            <a:r>
              <a:rPr lang="cs-CZ" sz="2000" dirty="0" smtClean="0"/>
              <a:t>oučení o sexuálním životě</a:t>
            </a:r>
          </a:p>
          <a:p>
            <a:r>
              <a:rPr lang="cs-CZ" sz="2000" dirty="0"/>
              <a:t>z</a:t>
            </a:r>
            <a:r>
              <a:rPr lang="cs-CZ" sz="2000" dirty="0" smtClean="0"/>
              <a:t>ajištění správné </a:t>
            </a:r>
            <a:r>
              <a:rPr lang="cs-CZ" sz="2000" dirty="0" err="1" smtClean="0"/>
              <a:t>compliance</a:t>
            </a:r>
            <a:r>
              <a:rPr lang="cs-CZ" sz="2000" dirty="0" smtClean="0"/>
              <a:t> pacienta</a:t>
            </a:r>
          </a:p>
          <a:p>
            <a:endParaRPr lang="cs-CZ" sz="2000" dirty="0" smtClean="0"/>
          </a:p>
        </p:txBody>
      </p:sp>
    </p:spTree>
    <p:extLst>
      <p:ext uri="{BB962C8B-B14F-4D97-AF65-F5344CB8AC3E}">
        <p14:creationId xmlns:p14="http://schemas.microsoft.com/office/powerpoint/2010/main" val="611853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914456" cy="160020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Postexpoziční</a:t>
            </a:r>
            <a:r>
              <a:rPr lang="cs-CZ" dirty="0" smtClean="0"/>
              <a:t> </a:t>
            </a:r>
            <a:r>
              <a:rPr lang="cs-CZ" dirty="0" smtClean="0"/>
              <a:t>profylaxe (PEP)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emtricitabin</a:t>
            </a:r>
            <a:r>
              <a:rPr lang="cs-CZ" dirty="0"/>
              <a:t> </a:t>
            </a:r>
            <a:r>
              <a:rPr lang="cs-CZ" dirty="0" smtClean="0"/>
              <a:t>+ </a:t>
            </a:r>
            <a:r>
              <a:rPr lang="cs-CZ" dirty="0" err="1" smtClean="0"/>
              <a:t>tenofovir</a:t>
            </a:r>
            <a:r>
              <a:rPr lang="cs-CZ" dirty="0"/>
              <a:t> </a:t>
            </a:r>
            <a:r>
              <a:rPr lang="cs-CZ" dirty="0" err="1" smtClean="0"/>
              <a:t>disoproxil</a:t>
            </a:r>
            <a:r>
              <a:rPr lang="cs-CZ" dirty="0" smtClean="0"/>
              <a:t> + </a:t>
            </a:r>
            <a:r>
              <a:rPr lang="cs-CZ" dirty="0" err="1" smtClean="0"/>
              <a:t>raltegravir</a:t>
            </a:r>
            <a:endParaRPr lang="cs-CZ" dirty="0" smtClean="0"/>
          </a:p>
          <a:p>
            <a:r>
              <a:rPr lang="cs-CZ" dirty="0" err="1"/>
              <a:t>e</a:t>
            </a:r>
            <a:r>
              <a:rPr lang="cs-CZ" dirty="0" err="1" smtClean="0"/>
              <a:t>mtricitabin</a:t>
            </a:r>
            <a:r>
              <a:rPr lang="cs-CZ" dirty="0" smtClean="0"/>
              <a:t> + </a:t>
            </a:r>
            <a:r>
              <a:rPr lang="cs-CZ" dirty="0" err="1" smtClean="0"/>
              <a:t>tenofovir</a:t>
            </a:r>
            <a:r>
              <a:rPr lang="cs-CZ" dirty="0"/>
              <a:t> </a:t>
            </a:r>
            <a:r>
              <a:rPr lang="cs-CZ" dirty="0" err="1" smtClean="0"/>
              <a:t>disoproxil</a:t>
            </a:r>
            <a:r>
              <a:rPr lang="cs-CZ" dirty="0" smtClean="0"/>
              <a:t> + </a:t>
            </a:r>
            <a:r>
              <a:rPr lang="cs-CZ" dirty="0" err="1" smtClean="0"/>
              <a:t>elvitegravir</a:t>
            </a:r>
            <a:r>
              <a:rPr lang="cs-CZ" dirty="0" smtClean="0"/>
              <a:t> + </a:t>
            </a:r>
            <a:r>
              <a:rPr lang="cs-CZ" dirty="0" err="1" smtClean="0"/>
              <a:t>cobicistat</a:t>
            </a:r>
            <a:endParaRPr lang="cs-CZ" dirty="0" smtClean="0"/>
          </a:p>
          <a:p>
            <a:r>
              <a:rPr lang="cs-CZ" dirty="0"/>
              <a:t>z</a:t>
            </a:r>
            <a:r>
              <a:rPr lang="cs-CZ" dirty="0" smtClean="0"/>
              <a:t>ahájení co nejdříve, nejpozději však do 72 hodin od expozice</a:t>
            </a:r>
          </a:p>
          <a:p>
            <a:r>
              <a:rPr lang="cs-CZ" dirty="0"/>
              <a:t>o</a:t>
            </a:r>
            <a:r>
              <a:rPr lang="cs-CZ" dirty="0" smtClean="0"/>
              <a:t>bvykle trvá měsíc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64181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ost-exposure prophylaxis for HIV (PEP) - Hivpoint.f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1999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PrEP</a:t>
            </a:r>
            <a:r>
              <a:rPr lang="cs-CZ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5576" y="188640"/>
            <a:ext cx="7694240" cy="2848096"/>
          </a:xfrm>
        </p:spPr>
        <p:txBody>
          <a:bodyPr/>
          <a:lstStyle/>
          <a:p>
            <a:r>
              <a:rPr lang="cs-CZ" dirty="0" err="1"/>
              <a:t>p</a:t>
            </a:r>
            <a:r>
              <a:rPr lang="cs-CZ" dirty="0" err="1" smtClean="0"/>
              <a:t>ředléčení</a:t>
            </a:r>
            <a:r>
              <a:rPr lang="cs-CZ" dirty="0" smtClean="0"/>
              <a:t> pro HIV negativní osoby ve vysokém riziku</a:t>
            </a:r>
          </a:p>
          <a:p>
            <a:r>
              <a:rPr lang="cs-CZ" dirty="0"/>
              <a:t>s</a:t>
            </a:r>
            <a:r>
              <a:rPr lang="cs-CZ" dirty="0" smtClean="0"/>
              <a:t>nížení rizika infekce HIV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nechrání před jinými </a:t>
            </a:r>
            <a:r>
              <a:rPr lang="cs-CZ" b="1" dirty="0" err="1" smtClean="0">
                <a:solidFill>
                  <a:srgbClr val="FF0000"/>
                </a:solidFill>
              </a:rPr>
              <a:t>STD´s</a:t>
            </a:r>
            <a:endParaRPr lang="cs-CZ" b="1" dirty="0" smtClean="0">
              <a:solidFill>
                <a:srgbClr val="FF0000"/>
              </a:solidFill>
            </a:endParaRPr>
          </a:p>
          <a:p>
            <a:r>
              <a:rPr lang="cs-CZ" dirty="0"/>
              <a:t>u</a:t>
            </a:r>
            <a:r>
              <a:rPr lang="cs-CZ" dirty="0" smtClean="0"/>
              <a:t>žívání po celou dobu rizika, plně účinný cca po 20 </a:t>
            </a:r>
            <a:r>
              <a:rPr lang="cs-CZ" dirty="0" smtClean="0"/>
              <a:t>dnech</a:t>
            </a:r>
          </a:p>
          <a:p>
            <a:r>
              <a:rPr lang="cs-CZ" dirty="0"/>
              <a:t>r</a:t>
            </a:r>
            <a:r>
              <a:rPr lang="cs-CZ" dirty="0" smtClean="0"/>
              <a:t>ežim „on </a:t>
            </a:r>
            <a:r>
              <a:rPr lang="cs-CZ" dirty="0" err="1" smtClean="0"/>
              <a:t>demand</a:t>
            </a:r>
            <a:r>
              <a:rPr lang="cs-CZ" dirty="0" smtClean="0"/>
              <a:t>“ 2+1+1</a:t>
            </a:r>
            <a:endParaRPr lang="cs-CZ" dirty="0"/>
          </a:p>
        </p:txBody>
      </p:sp>
      <p:pic>
        <p:nvPicPr>
          <p:cNvPr id="1026" name="Picture 2" descr="C:\Users\11378\Desktop\Pix\pre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912063"/>
            <a:ext cx="5580112" cy="394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91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influenza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3568" y="1052736"/>
            <a:ext cx="7543800" cy="3886200"/>
          </a:xfrm>
        </p:spPr>
        <p:txBody>
          <a:bodyPr>
            <a:noAutofit/>
          </a:bodyPr>
          <a:lstStyle/>
          <a:p>
            <a:r>
              <a:rPr lang="cs-CZ" sz="2200" dirty="0"/>
              <a:t>v</a:t>
            </a:r>
            <a:r>
              <a:rPr lang="cs-CZ" sz="2200" dirty="0" smtClean="0"/>
              <a:t>irus chřipky A se každoročně mění díky antigennímu shiftu</a:t>
            </a:r>
          </a:p>
          <a:p>
            <a:pPr lvl="1"/>
            <a:r>
              <a:rPr lang="cs-CZ" dirty="0"/>
              <a:t>k</a:t>
            </a:r>
            <a:r>
              <a:rPr lang="cs-CZ" dirty="0" smtClean="0"/>
              <a:t>lasifikace dle </a:t>
            </a:r>
            <a:r>
              <a:rPr lang="cs-CZ" dirty="0" err="1" smtClean="0"/>
              <a:t>kapsidových</a:t>
            </a:r>
            <a:r>
              <a:rPr lang="cs-CZ" dirty="0" smtClean="0"/>
              <a:t> proteinů </a:t>
            </a:r>
            <a:r>
              <a:rPr lang="cs-CZ" dirty="0" err="1" smtClean="0"/>
              <a:t>hemaglutininu</a:t>
            </a:r>
            <a:r>
              <a:rPr lang="cs-CZ" dirty="0" smtClean="0"/>
              <a:t> (H) a </a:t>
            </a:r>
            <a:r>
              <a:rPr lang="cs-CZ" dirty="0" err="1" smtClean="0"/>
              <a:t>neuraminidázy</a:t>
            </a:r>
            <a:r>
              <a:rPr lang="cs-CZ" dirty="0" smtClean="0"/>
              <a:t> (N)</a:t>
            </a:r>
          </a:p>
          <a:p>
            <a:pPr lvl="1"/>
            <a:endParaRPr lang="cs-CZ" dirty="0"/>
          </a:p>
          <a:p>
            <a:r>
              <a:rPr lang="cs-CZ" sz="2200" dirty="0"/>
              <a:t>v</a:t>
            </a:r>
            <a:r>
              <a:rPr lang="cs-CZ" sz="2200" dirty="0" smtClean="0"/>
              <a:t>elké chřipkové epidemie</a:t>
            </a:r>
          </a:p>
          <a:p>
            <a:pPr lvl="1"/>
            <a:r>
              <a:rPr lang="cs-CZ" dirty="0" smtClean="0"/>
              <a:t>H1N1 – Španělská chřipka (1918), prasečí chřipka (2009)</a:t>
            </a:r>
          </a:p>
          <a:p>
            <a:pPr lvl="1"/>
            <a:r>
              <a:rPr lang="cs-CZ" dirty="0" smtClean="0"/>
              <a:t>H2N2 – Asijská chřipka (1957)</a:t>
            </a:r>
          </a:p>
          <a:p>
            <a:pPr lvl="1"/>
            <a:r>
              <a:rPr lang="cs-CZ" dirty="0" smtClean="0"/>
              <a:t>H3N2 – </a:t>
            </a:r>
            <a:r>
              <a:rPr lang="cs-CZ" dirty="0" err="1" smtClean="0"/>
              <a:t>Honkongská</a:t>
            </a:r>
            <a:r>
              <a:rPr lang="cs-CZ" dirty="0" smtClean="0"/>
              <a:t> chřipka (1968)</a:t>
            </a:r>
          </a:p>
          <a:p>
            <a:pPr lvl="1"/>
            <a:r>
              <a:rPr lang="cs-CZ" dirty="0" smtClean="0"/>
              <a:t>H5N1 – ptačí chřipka (2004)</a:t>
            </a:r>
          </a:p>
          <a:p>
            <a:pPr marL="320040" lvl="1" indent="0">
              <a:buNone/>
            </a:pPr>
            <a:endParaRPr lang="cs-CZ" dirty="0"/>
          </a:p>
          <a:p>
            <a:pPr marL="320040" lvl="1" indent="0">
              <a:buNone/>
            </a:pP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4" name="AutoShape 2" descr="Influenza -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 descr="Influenza - Wikip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080" name="Picture 8" descr="Anatomy of an Influenza A Virus|Autodesk Online Galler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573" y="4066166"/>
            <a:ext cx="3565427" cy="279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8937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4581128"/>
            <a:ext cx="6781800" cy="1600200"/>
          </a:xfrm>
        </p:spPr>
        <p:txBody>
          <a:bodyPr/>
          <a:lstStyle/>
          <a:p>
            <a:r>
              <a:rPr lang="cs-CZ" dirty="0" smtClean="0"/>
              <a:t>HIV STIGMATIZACE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685800"/>
            <a:ext cx="8784976" cy="3391272"/>
          </a:xfrm>
        </p:spPr>
        <p:txBody>
          <a:bodyPr/>
          <a:lstStyle/>
          <a:p>
            <a:r>
              <a:rPr lang="cs-CZ" dirty="0" smtClean="0"/>
              <a:t>HIV+ pacienti pořád naráží na vysokou míru stigmatizace nejen </a:t>
            </a:r>
            <a:r>
              <a:rPr lang="cs-CZ" dirty="0"/>
              <a:t>u</a:t>
            </a:r>
            <a:r>
              <a:rPr lang="cs-CZ" dirty="0" smtClean="0"/>
              <a:t> laické ale taky u odborné společnosti - zdravotnictví</a:t>
            </a:r>
          </a:p>
          <a:p>
            <a:r>
              <a:rPr lang="cs-CZ" dirty="0" smtClean="0"/>
              <a:t>HIV+ pacient s nulovou virovou náloží (tzv. „</a:t>
            </a:r>
            <a:r>
              <a:rPr lang="cs-CZ" dirty="0" err="1" smtClean="0"/>
              <a:t>undetectable</a:t>
            </a:r>
            <a:r>
              <a:rPr lang="cs-CZ" dirty="0" smtClean="0"/>
              <a:t>“) je míň rizikový než člověk, který nezná svůj HIV status</a:t>
            </a:r>
          </a:p>
          <a:p>
            <a:r>
              <a:rPr lang="cs-CZ" dirty="0"/>
              <a:t>j</a:t>
            </a:r>
            <a:r>
              <a:rPr lang="cs-CZ" dirty="0" smtClean="0"/>
              <a:t>ako zdravotničtí pracovníci musíme pracovat s každým pacientem tak, abychom co nejvíc chránili sebe – kompletní anamnézu pacienta předem nikdy nevíme</a:t>
            </a:r>
          </a:p>
          <a:p>
            <a:r>
              <a:rPr lang="cs-CZ" dirty="0"/>
              <a:t>n</a:t>
            </a:r>
            <a:r>
              <a:rPr lang="cs-CZ" dirty="0" smtClean="0"/>
              <a:t>edávejme ale prostor k diskriminaci a stigmatizaci </a:t>
            </a:r>
            <a:r>
              <a:rPr lang="cs-CZ" dirty="0" smtClean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  <p:pic>
        <p:nvPicPr>
          <p:cNvPr id="12292" name="Picture 4" descr="Stigma and Discrimination - HIV/AIDS in Indones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195045"/>
            <a:ext cx="3425746" cy="267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05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4572000"/>
            <a:ext cx="8496944" cy="16002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ČESKÁ SPOLEČNOST AIDS POMOCI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3967336"/>
          </a:xfrm>
        </p:spPr>
        <p:txBody>
          <a:bodyPr/>
          <a:lstStyle/>
          <a:p>
            <a:r>
              <a:rPr lang="cs-CZ" dirty="0"/>
              <a:t>v</a:t>
            </a:r>
            <a:r>
              <a:rPr lang="cs-CZ" dirty="0" smtClean="0"/>
              <a:t>znik 1989 jako iniciativa známých a rodin HIV+ pacientů s cílem pomáhat při řešení každodenních komplikací, které infekce přinesla</a:t>
            </a:r>
          </a:p>
          <a:p>
            <a:r>
              <a:rPr lang="cs-CZ" dirty="0" smtClean="0"/>
              <a:t>Dům světla</a:t>
            </a:r>
          </a:p>
          <a:p>
            <a:pPr lvl="1"/>
            <a:r>
              <a:rPr lang="cs-CZ" dirty="0"/>
              <a:t>p</a:t>
            </a:r>
            <a:r>
              <a:rPr lang="cs-CZ" dirty="0" smtClean="0"/>
              <a:t>omoc a podpora HIV+ pacientům</a:t>
            </a:r>
          </a:p>
          <a:p>
            <a:pPr lvl="1"/>
            <a:r>
              <a:rPr lang="cs-CZ" dirty="0"/>
              <a:t>s</a:t>
            </a:r>
            <a:r>
              <a:rPr lang="cs-CZ" dirty="0" smtClean="0"/>
              <a:t>íť bezplatných a anonymních testovacích zařízení po ČR,</a:t>
            </a:r>
          </a:p>
          <a:p>
            <a:pPr lvl="1"/>
            <a:r>
              <a:rPr lang="cs-CZ" dirty="0" err="1"/>
              <a:t>c</a:t>
            </a:r>
            <a:r>
              <a:rPr lang="cs-CZ" dirty="0" err="1" smtClean="0"/>
              <a:t>heckpointy</a:t>
            </a:r>
            <a:r>
              <a:rPr lang="cs-CZ" dirty="0" smtClean="0"/>
              <a:t>: </a:t>
            </a:r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www.aids-pomoc.cz/dum-svetla.html</a:t>
            </a:r>
            <a:endParaRPr lang="cs-CZ" dirty="0" smtClean="0"/>
          </a:p>
          <a:p>
            <a:r>
              <a:rPr lang="cs-CZ" dirty="0" smtClean="0"/>
              <a:t>Znáš svůj HIV status?</a:t>
            </a:r>
            <a:endParaRPr lang="cs-CZ" dirty="0"/>
          </a:p>
        </p:txBody>
      </p:sp>
      <p:pic>
        <p:nvPicPr>
          <p:cNvPr id="4" name="Picture 2" descr="HIV preve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32657"/>
            <a:ext cx="4176464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67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TERAPIE COVID-19</a:t>
            </a:r>
            <a:endParaRPr lang="cs-CZ" dirty="0"/>
          </a:p>
        </p:txBody>
      </p:sp>
      <p:pic>
        <p:nvPicPr>
          <p:cNvPr id="14338" name="Picture 2" descr="Pokyny krajské hygienické stanice ke koronaviru COVID-19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68760"/>
            <a:ext cx="72390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91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8058472" cy="1600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SEVERE ACUTE RESPIRATORY SYNDROME CORONAVIRUS 2 (SARS-COV-2)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2887216"/>
          </a:xfrm>
        </p:spPr>
        <p:txBody>
          <a:bodyPr/>
          <a:lstStyle/>
          <a:p>
            <a:r>
              <a:rPr lang="cs-CZ" dirty="0" smtClean="0"/>
              <a:t>+RNA virus obalený </a:t>
            </a:r>
            <a:r>
              <a:rPr lang="cs-CZ" dirty="0" err="1" smtClean="0"/>
              <a:t>nukleokapsidou</a:t>
            </a:r>
            <a:r>
              <a:rPr lang="cs-CZ" dirty="0" smtClean="0"/>
              <a:t> patřící do rodiny </a:t>
            </a:r>
            <a:r>
              <a:rPr lang="cs-CZ" i="1" dirty="0" err="1" smtClean="0"/>
              <a:t>Coronaviridae</a:t>
            </a:r>
            <a:endParaRPr lang="cs-CZ" i="1" dirty="0" smtClean="0"/>
          </a:p>
          <a:p>
            <a:r>
              <a:rPr lang="cs-CZ" dirty="0"/>
              <a:t>p</a:t>
            </a:r>
            <a:r>
              <a:rPr lang="cs-CZ" dirty="0" smtClean="0"/>
              <a:t>ravděpodobně </a:t>
            </a:r>
            <a:r>
              <a:rPr lang="cs-CZ" dirty="0" err="1" smtClean="0"/>
              <a:t>zoonotický</a:t>
            </a:r>
            <a:r>
              <a:rPr lang="cs-CZ" dirty="0" smtClean="0"/>
              <a:t> původ – netopýři </a:t>
            </a:r>
          </a:p>
          <a:p>
            <a:r>
              <a:rPr lang="cs-CZ" dirty="0"/>
              <a:t>k</a:t>
            </a:r>
            <a:r>
              <a:rPr lang="cs-CZ" dirty="0" smtClean="0"/>
              <a:t>apénkový přenos případně kontakt s kontaminovaným povrchem</a:t>
            </a:r>
          </a:p>
          <a:p>
            <a:r>
              <a:rPr lang="cs-CZ" dirty="0"/>
              <a:t>l</a:t>
            </a:r>
            <a:r>
              <a:rPr lang="cs-CZ" dirty="0" smtClean="0"/>
              <a:t>ikvidace běžným mýdlem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6493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410400" cy="16002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CORONAVIRUS DISEASE 2019 (COVID-19)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2000" y="685800"/>
            <a:ext cx="3954016" cy="3886200"/>
          </a:xfrm>
        </p:spPr>
        <p:txBody>
          <a:bodyPr>
            <a:normAutofit/>
          </a:bodyPr>
          <a:lstStyle/>
          <a:p>
            <a:r>
              <a:rPr lang="cs-CZ" dirty="0"/>
              <a:t>s</a:t>
            </a:r>
            <a:r>
              <a:rPr lang="cs-CZ" dirty="0" smtClean="0"/>
              <a:t>ymptomy:</a:t>
            </a:r>
          </a:p>
          <a:p>
            <a:pPr lvl="1"/>
            <a:r>
              <a:rPr lang="cs-CZ" sz="2400" dirty="0"/>
              <a:t>h</a:t>
            </a:r>
            <a:r>
              <a:rPr lang="cs-CZ" sz="2400" dirty="0" smtClean="0"/>
              <a:t>orečka</a:t>
            </a:r>
          </a:p>
          <a:p>
            <a:pPr lvl="1"/>
            <a:r>
              <a:rPr lang="cs-CZ" sz="2400" dirty="0"/>
              <a:t>k</a:t>
            </a:r>
            <a:r>
              <a:rPr lang="cs-CZ" sz="2400" dirty="0" smtClean="0"/>
              <a:t>ašel</a:t>
            </a:r>
          </a:p>
          <a:p>
            <a:pPr lvl="1"/>
            <a:r>
              <a:rPr lang="cs-CZ" sz="2400" dirty="0"/>
              <a:t>d</a:t>
            </a:r>
            <a:r>
              <a:rPr lang="cs-CZ" sz="2400" dirty="0" smtClean="0"/>
              <a:t>ušnost</a:t>
            </a:r>
          </a:p>
          <a:p>
            <a:pPr lvl="1"/>
            <a:r>
              <a:rPr lang="cs-CZ" sz="2400" dirty="0"/>
              <a:t>ú</a:t>
            </a:r>
            <a:r>
              <a:rPr lang="cs-CZ" sz="2400" dirty="0" smtClean="0"/>
              <a:t>nava</a:t>
            </a:r>
          </a:p>
          <a:p>
            <a:pPr lvl="1"/>
            <a:r>
              <a:rPr lang="cs-CZ" sz="2400" dirty="0" smtClean="0"/>
              <a:t>bolesti svalů a kloubů</a:t>
            </a:r>
          </a:p>
          <a:p>
            <a:pPr lvl="1"/>
            <a:r>
              <a:rPr lang="cs-CZ" sz="2400" dirty="0"/>
              <a:t>p</a:t>
            </a:r>
            <a:r>
              <a:rPr lang="cs-CZ" sz="2400" dirty="0" smtClean="0"/>
              <a:t>růjem a GIT potíže</a:t>
            </a:r>
          </a:p>
          <a:p>
            <a:pPr lvl="1"/>
            <a:r>
              <a:rPr lang="cs-CZ" sz="2400" dirty="0"/>
              <a:t>z</a:t>
            </a:r>
            <a:r>
              <a:rPr lang="cs-CZ" sz="2400" dirty="0" smtClean="0"/>
              <a:t>tráta čuchu a chuti</a:t>
            </a:r>
            <a:endParaRPr lang="cs-CZ" sz="2400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467200" y="685800"/>
            <a:ext cx="3954016" cy="159107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diagnostika:</a:t>
            </a:r>
          </a:p>
          <a:p>
            <a:pPr lvl="1"/>
            <a:r>
              <a:rPr lang="cs-CZ" sz="2400" dirty="0" err="1"/>
              <a:t>n</a:t>
            </a:r>
            <a:r>
              <a:rPr lang="cs-CZ" sz="2400" dirty="0" err="1" smtClean="0"/>
              <a:t>azofaryngeální</a:t>
            </a:r>
            <a:r>
              <a:rPr lang="cs-CZ" sz="2400" dirty="0" smtClean="0"/>
              <a:t> stěr (</a:t>
            </a:r>
            <a:r>
              <a:rPr lang="cs-CZ" sz="2400" dirty="0" err="1" smtClean="0"/>
              <a:t>rRT</a:t>
            </a:r>
            <a:r>
              <a:rPr lang="cs-CZ" sz="2400" dirty="0" smtClean="0"/>
              <a:t>-PCR)</a:t>
            </a:r>
          </a:p>
          <a:p>
            <a:pPr lvl="1"/>
            <a:r>
              <a:rPr lang="cs-CZ" sz="2400" dirty="0"/>
              <a:t>h</a:t>
            </a:r>
            <a:r>
              <a:rPr lang="cs-CZ" sz="2400" dirty="0" smtClean="0"/>
              <a:t>rudní CT</a:t>
            </a:r>
            <a:endParaRPr lang="cs-CZ" sz="2400" dirty="0"/>
          </a:p>
        </p:txBody>
      </p:sp>
      <p:pic>
        <p:nvPicPr>
          <p:cNvPr id="17412" name="Picture 4" descr="Coronavirus (COVID-19) testing: What you should know | UC Davis Heal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612" y="2276872"/>
            <a:ext cx="3578807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88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410400" cy="16002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CORONAVIRUS DISEASE 2019 (COVID-19)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2000" y="685800"/>
            <a:ext cx="6834336" cy="3886200"/>
          </a:xfrm>
        </p:spPr>
        <p:txBody>
          <a:bodyPr>
            <a:normAutofit/>
          </a:bodyPr>
          <a:lstStyle/>
          <a:p>
            <a:r>
              <a:rPr lang="cs-CZ" dirty="0"/>
              <a:t>i</a:t>
            </a:r>
            <a:r>
              <a:rPr lang="cs-CZ" dirty="0" smtClean="0"/>
              <a:t>nkubační doba až 14 dnů</a:t>
            </a:r>
          </a:p>
          <a:p>
            <a:r>
              <a:rPr lang="cs-CZ" dirty="0"/>
              <a:t>t</a:t>
            </a:r>
            <a:r>
              <a:rPr lang="cs-CZ" dirty="0" smtClean="0"/>
              <a:t>ěžký průběh:</a:t>
            </a:r>
          </a:p>
          <a:p>
            <a:pPr lvl="1"/>
            <a:r>
              <a:rPr lang="cs-CZ" sz="2400" dirty="0"/>
              <a:t>t</a:t>
            </a:r>
            <a:r>
              <a:rPr lang="cs-CZ" sz="2400" dirty="0" smtClean="0"/>
              <a:t>ypicky do 8 dnů nutná plicní ventilace</a:t>
            </a:r>
          </a:p>
          <a:p>
            <a:pPr lvl="1"/>
            <a:r>
              <a:rPr lang="cs-CZ" sz="2400" dirty="0"/>
              <a:t>p</a:t>
            </a:r>
            <a:r>
              <a:rPr lang="cs-CZ" sz="2400" dirty="0" smtClean="0"/>
              <a:t>neumonie</a:t>
            </a:r>
          </a:p>
          <a:p>
            <a:pPr lvl="1"/>
            <a:r>
              <a:rPr lang="cs-CZ" sz="2400" dirty="0"/>
              <a:t>m</a:t>
            </a:r>
            <a:r>
              <a:rPr lang="cs-CZ" sz="2400" dirty="0" smtClean="0"/>
              <a:t>ožné multiorgánové selhání a smrt</a:t>
            </a:r>
          </a:p>
        </p:txBody>
      </p:sp>
    </p:spTree>
    <p:extLst>
      <p:ext uri="{BB962C8B-B14F-4D97-AF65-F5344CB8AC3E}">
        <p14:creationId xmlns:p14="http://schemas.microsoft.com/office/powerpoint/2010/main" val="272785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he severity of diagnosed cases in Chi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7489457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63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410400" cy="16002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CORONAVIRUS DISEASE 2019 (COVID-19)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2000" y="1052736"/>
            <a:ext cx="6834336" cy="3519264"/>
          </a:xfrm>
        </p:spPr>
        <p:txBody>
          <a:bodyPr>
            <a:normAutofit lnSpcReduction="10000"/>
          </a:bodyPr>
          <a:lstStyle/>
          <a:p>
            <a:r>
              <a:rPr lang="cs-CZ" dirty="0"/>
              <a:t>p</a:t>
            </a:r>
            <a:r>
              <a:rPr lang="cs-CZ" dirty="0" smtClean="0"/>
              <a:t>revence a dezinfekce:</a:t>
            </a:r>
          </a:p>
          <a:p>
            <a:pPr lvl="1"/>
            <a:r>
              <a:rPr lang="cs-CZ" sz="2400" dirty="0" err="1"/>
              <a:t>e</a:t>
            </a:r>
            <a:r>
              <a:rPr lang="cs-CZ" sz="2400" dirty="0" err="1" smtClean="0"/>
              <a:t>thanol</a:t>
            </a:r>
            <a:r>
              <a:rPr lang="cs-CZ" sz="2400" dirty="0" smtClean="0"/>
              <a:t> (75-95%*)</a:t>
            </a:r>
          </a:p>
          <a:p>
            <a:pPr lvl="1"/>
            <a:r>
              <a:rPr lang="cs-CZ" sz="2400" dirty="0" smtClean="0"/>
              <a:t>2-propanol (70-100%)</a:t>
            </a:r>
          </a:p>
          <a:p>
            <a:pPr lvl="1"/>
            <a:r>
              <a:rPr lang="cs-CZ" sz="2400" dirty="0"/>
              <a:t>p</a:t>
            </a:r>
            <a:r>
              <a:rPr lang="cs-CZ" sz="2400" dirty="0" smtClean="0"/>
              <a:t>eroxid vodíku (3%)</a:t>
            </a:r>
          </a:p>
          <a:p>
            <a:pPr lvl="1"/>
            <a:r>
              <a:rPr lang="cs-CZ" sz="2400" dirty="0" err="1"/>
              <a:t>p</a:t>
            </a:r>
            <a:r>
              <a:rPr lang="cs-CZ" sz="2400" dirty="0" err="1" smtClean="0"/>
              <a:t>ovidon</a:t>
            </a:r>
            <a:r>
              <a:rPr lang="cs-CZ" sz="2400" dirty="0" smtClean="0"/>
              <a:t> jód</a:t>
            </a:r>
          </a:p>
          <a:p>
            <a:pPr lvl="1"/>
            <a:r>
              <a:rPr lang="cs-CZ" sz="2400" dirty="0"/>
              <a:t>p</a:t>
            </a:r>
            <a:r>
              <a:rPr lang="cs-CZ" sz="2400" dirty="0" smtClean="0"/>
              <a:t>ravidelní a pečlivá hygiena rukou</a:t>
            </a:r>
          </a:p>
          <a:p>
            <a:pPr lvl="1"/>
            <a:r>
              <a:rPr lang="cs-CZ" sz="2400" dirty="0" smtClean="0"/>
              <a:t>rouška</a:t>
            </a:r>
            <a:endParaRPr lang="cs-CZ" sz="2400" dirty="0"/>
          </a:p>
          <a:p>
            <a:pPr lvl="1"/>
            <a:r>
              <a:rPr lang="cs-CZ" sz="2400" dirty="0"/>
              <a:t>o</a:t>
            </a:r>
            <a:r>
              <a:rPr lang="cs-CZ" sz="2400" dirty="0" smtClean="0"/>
              <a:t>dstup od lidí</a:t>
            </a:r>
          </a:p>
          <a:p>
            <a:pPr lvl="1"/>
            <a:endParaRPr lang="cs-CZ" sz="2400" dirty="0" smtClean="0"/>
          </a:p>
          <a:p>
            <a:pPr lvl="1"/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381461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COVID-19 PATOFYZIOLOGIE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685800"/>
            <a:ext cx="8496944" cy="3886200"/>
          </a:xfrm>
        </p:spPr>
        <p:txBody>
          <a:bodyPr>
            <a:normAutofit/>
          </a:bodyPr>
          <a:lstStyle/>
          <a:p>
            <a:r>
              <a:rPr lang="cs-CZ" dirty="0"/>
              <a:t>v</a:t>
            </a:r>
            <a:r>
              <a:rPr lang="cs-CZ" dirty="0" smtClean="0"/>
              <a:t>irus vstupuje do hostitelské buňky skrz </a:t>
            </a:r>
            <a:r>
              <a:rPr lang="cs-CZ" dirty="0" err="1" smtClean="0"/>
              <a:t>angiotenzin</a:t>
            </a:r>
            <a:r>
              <a:rPr lang="cs-CZ" dirty="0" smtClean="0"/>
              <a:t>-konvertující enzym 2 (ACE2), který je nejvíc rozšířený v alveolárních buňkách – proto jsou plíce nejvíc poškozeným orgánem</a:t>
            </a:r>
          </a:p>
          <a:p>
            <a:r>
              <a:rPr lang="cs-CZ" dirty="0"/>
              <a:t>d</a:t>
            </a:r>
            <a:r>
              <a:rPr lang="cs-CZ" dirty="0" smtClean="0"/>
              <a:t>alšími nejčastěji postihnutými buňkami dle výskytu ACE2 jsou buňky GIT</a:t>
            </a:r>
          </a:p>
          <a:p>
            <a:r>
              <a:rPr lang="cs-CZ" dirty="0" smtClean="0"/>
              <a:t>Působí inhibitory ACE2 protektivně?</a:t>
            </a:r>
          </a:p>
          <a:p>
            <a:pPr lvl="1"/>
            <a:r>
              <a:rPr lang="cs-CZ" sz="2400" dirty="0" smtClean="0"/>
              <a:t>Česká </a:t>
            </a:r>
            <a:r>
              <a:rPr lang="cs-CZ" sz="2400" dirty="0" err="1" smtClean="0"/>
              <a:t>kariologická</a:t>
            </a:r>
            <a:r>
              <a:rPr lang="cs-CZ" sz="2400" dirty="0" smtClean="0"/>
              <a:t> společnost nedoporučuje vysazovat </a:t>
            </a:r>
            <a:r>
              <a:rPr lang="cs-CZ" sz="2400" dirty="0" err="1" smtClean="0"/>
              <a:t>ACEi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22549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TMPRSS2 and ADAM17 Cleave ACE2 Differentially and Only Proteolysi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7290462" cy="492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9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ronavirus: What can we learn from the Spanish flu? - BBC Fu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4"/>
            <a:ext cx="7384488" cy="415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Španělská chřipka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374340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842448" cy="1600200"/>
          </a:xfrm>
        </p:spPr>
        <p:txBody>
          <a:bodyPr>
            <a:normAutofit/>
          </a:bodyPr>
          <a:lstStyle/>
          <a:p>
            <a:r>
              <a:rPr lang="cs-CZ" dirty="0" smtClean="0"/>
              <a:t>COVID-19 FARMAKOTERAPIE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685800"/>
            <a:ext cx="8784976" cy="4543400"/>
          </a:xfrm>
        </p:spPr>
        <p:txBody>
          <a:bodyPr>
            <a:normAutofit/>
          </a:bodyPr>
          <a:lstStyle/>
          <a:p>
            <a:r>
              <a:rPr lang="cs-CZ" dirty="0"/>
              <a:t>z</a:t>
            </a:r>
            <a:r>
              <a:rPr lang="cs-CZ" dirty="0" smtClean="0"/>
              <a:t>ákladem je symptomatická terapie</a:t>
            </a:r>
          </a:p>
          <a:p>
            <a:r>
              <a:rPr lang="cs-CZ" dirty="0" smtClean="0"/>
              <a:t>paracetamol + NSAID; ATB v případě potřeby</a:t>
            </a:r>
          </a:p>
          <a:p>
            <a:r>
              <a:rPr lang="cs-CZ" dirty="0"/>
              <a:t>k</a:t>
            </a:r>
            <a:r>
              <a:rPr lang="cs-CZ" dirty="0" smtClean="0"/>
              <a:t>ortikoidy nejsou doporučené pokud nedojde k syndromu akutního respiračnímu selhání</a:t>
            </a:r>
          </a:p>
          <a:p>
            <a:endParaRPr lang="cs-CZ" dirty="0"/>
          </a:p>
          <a:p>
            <a:r>
              <a:rPr lang="cs-CZ" dirty="0"/>
              <a:t>p</a:t>
            </a:r>
            <a:r>
              <a:rPr lang="cs-CZ" dirty="0" smtClean="0"/>
              <a:t>odání léčiv na základě probíhajících studií je doporučeno:</a:t>
            </a:r>
          </a:p>
          <a:p>
            <a:pPr lvl="1"/>
            <a:r>
              <a:rPr lang="cs-CZ" sz="2400" dirty="0"/>
              <a:t>p</a:t>
            </a:r>
            <a:r>
              <a:rPr lang="cs-CZ" sz="2400" dirty="0" smtClean="0"/>
              <a:t>acienti s lehkými-středně těžkými příznaky a rizikovými faktory</a:t>
            </a:r>
          </a:p>
          <a:p>
            <a:pPr lvl="1"/>
            <a:r>
              <a:rPr lang="cs-CZ" sz="2400" dirty="0"/>
              <a:t>p</a:t>
            </a:r>
            <a:r>
              <a:rPr lang="cs-CZ" sz="2400" dirty="0" smtClean="0"/>
              <a:t>acienti s těžkými symptomy </a:t>
            </a:r>
          </a:p>
          <a:p>
            <a:pPr lvl="1"/>
            <a:r>
              <a:rPr lang="cs-CZ" sz="2400" dirty="0"/>
              <a:t>k</a:t>
            </a:r>
            <a:r>
              <a:rPr lang="cs-CZ" sz="2400" dirty="0" smtClean="0"/>
              <a:t>riticky nemocní</a:t>
            </a:r>
            <a:endParaRPr lang="cs-CZ" sz="2400" dirty="0"/>
          </a:p>
          <a:p>
            <a:r>
              <a:rPr lang="cs-CZ" dirty="0"/>
              <a:t>v</a:t>
            </a:r>
            <a:r>
              <a:rPr lang="cs-CZ" dirty="0" smtClean="0"/>
              <a:t>šechno </a:t>
            </a:r>
            <a:r>
              <a:rPr lang="cs-CZ" dirty="0" err="1" smtClean="0"/>
              <a:t>off</a:t>
            </a:r>
            <a:r>
              <a:rPr lang="cs-CZ" dirty="0" smtClean="0"/>
              <a:t> label postupy!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864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338392" cy="16002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COVID-19 RIZIKOVÉ FAKTORY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124744"/>
            <a:ext cx="7046168" cy="4534272"/>
          </a:xfrm>
        </p:spPr>
        <p:txBody>
          <a:bodyPr>
            <a:normAutofit/>
          </a:bodyPr>
          <a:lstStyle/>
          <a:p>
            <a:pPr lvl="1"/>
            <a:r>
              <a:rPr lang="cs-CZ" sz="2400" dirty="0" smtClean="0"/>
              <a:t>věk nad 60 let</a:t>
            </a:r>
          </a:p>
          <a:p>
            <a:pPr lvl="1"/>
            <a:r>
              <a:rPr lang="cs-CZ" sz="2400" dirty="0" smtClean="0"/>
              <a:t>DM</a:t>
            </a:r>
          </a:p>
          <a:p>
            <a:pPr lvl="1"/>
            <a:r>
              <a:rPr lang="cs-CZ" sz="2400" dirty="0" smtClean="0"/>
              <a:t>HT</a:t>
            </a:r>
          </a:p>
          <a:p>
            <a:pPr lvl="1"/>
            <a:r>
              <a:rPr lang="cs-CZ" sz="2400" dirty="0" smtClean="0"/>
              <a:t>CHOPN</a:t>
            </a:r>
          </a:p>
          <a:p>
            <a:pPr lvl="1"/>
            <a:r>
              <a:rPr lang="cs-CZ" sz="2400" dirty="0" smtClean="0"/>
              <a:t>ICHS</a:t>
            </a:r>
          </a:p>
          <a:p>
            <a:pPr lvl="1"/>
            <a:r>
              <a:rPr lang="cs-CZ" sz="2400" dirty="0"/>
              <a:t>t</a:t>
            </a:r>
            <a:r>
              <a:rPr lang="cs-CZ" sz="2400" dirty="0" smtClean="0"/>
              <a:t>ěžká orgánová dysfunkce</a:t>
            </a:r>
          </a:p>
          <a:p>
            <a:pPr lvl="1"/>
            <a:r>
              <a:rPr lang="cs-CZ" sz="2400" dirty="0" smtClean="0"/>
              <a:t>HIV+/imunosuprese</a:t>
            </a:r>
          </a:p>
          <a:p>
            <a:pPr lvl="1"/>
            <a:r>
              <a:rPr lang="cs-CZ" sz="2400" dirty="0" smtClean="0"/>
              <a:t>aktivní malignita</a:t>
            </a:r>
          </a:p>
          <a:p>
            <a:pPr lvl="1"/>
            <a:r>
              <a:rPr lang="cs-CZ" sz="2400" dirty="0" smtClean="0"/>
              <a:t>CRP nad 100</a:t>
            </a:r>
          </a:p>
          <a:p>
            <a:pPr lvl="1"/>
            <a:endParaRPr lang="cs-CZ" sz="2400" dirty="0" smtClean="0"/>
          </a:p>
          <a:p>
            <a:pPr lvl="1"/>
            <a:endParaRPr lang="cs-CZ" sz="2400" dirty="0"/>
          </a:p>
        </p:txBody>
      </p:sp>
      <p:pic>
        <p:nvPicPr>
          <p:cNvPr id="19458" name="Picture 2" descr="Aktivní senior v květnu a červnu - Aktuality | Českoskalick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025" y="0"/>
            <a:ext cx="4752975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75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remdesivir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</a:t>
            </a:r>
            <a:r>
              <a:rPr lang="cs-CZ" dirty="0" smtClean="0"/>
              <a:t>ukleotidový analog se širokospektrální aktivitou proti RNA virům </a:t>
            </a:r>
          </a:p>
          <a:p>
            <a:r>
              <a:rPr lang="cs-CZ" dirty="0"/>
              <a:t>n</a:t>
            </a:r>
            <a:r>
              <a:rPr lang="cs-CZ" dirty="0" smtClean="0"/>
              <a:t>itrobuněčná fosforylace na analog adenosin-</a:t>
            </a:r>
            <a:r>
              <a:rPr lang="cs-CZ" dirty="0" err="1" smtClean="0"/>
              <a:t>trifosfátu</a:t>
            </a:r>
            <a:r>
              <a:rPr lang="cs-CZ" dirty="0" smtClean="0"/>
              <a:t>, inhibuje virovou RNA polymerázu</a:t>
            </a:r>
          </a:p>
          <a:p>
            <a:r>
              <a:rPr lang="cs-CZ" dirty="0"/>
              <a:t>m</a:t>
            </a:r>
            <a:r>
              <a:rPr lang="cs-CZ" dirty="0" smtClean="0"/>
              <a:t>omentálně 3 fáze klinických studií</a:t>
            </a:r>
          </a:p>
          <a:p>
            <a:r>
              <a:rPr lang="cs-CZ" dirty="0"/>
              <a:t>v</a:t>
            </a:r>
            <a:r>
              <a:rPr lang="cs-CZ" dirty="0" smtClean="0"/>
              <a:t> ČR schválen pro podávání kriticky nemocným</a:t>
            </a:r>
          </a:p>
          <a:p>
            <a:r>
              <a:rPr lang="cs-CZ" dirty="0"/>
              <a:t>ú</a:t>
            </a:r>
            <a:r>
              <a:rPr lang="cs-CZ" dirty="0" smtClean="0"/>
              <a:t>činný proti </a:t>
            </a:r>
            <a:r>
              <a:rPr lang="cs-CZ" dirty="0" err="1" smtClean="0"/>
              <a:t>Ebola</a:t>
            </a:r>
            <a:r>
              <a:rPr lang="cs-CZ" dirty="0" smtClean="0"/>
              <a:t> viru)</a:t>
            </a:r>
          </a:p>
          <a:p>
            <a:r>
              <a:rPr lang="cs-CZ" b="1" dirty="0" smtClean="0"/>
              <a:t>NÚ:</a:t>
            </a:r>
            <a:r>
              <a:rPr lang="cs-CZ" dirty="0" smtClean="0"/>
              <a:t> elevace jaterních enzymů, GIT iritace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731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8680" y="4194300"/>
            <a:ext cx="6781800" cy="1600200"/>
          </a:xfrm>
        </p:spPr>
        <p:txBody>
          <a:bodyPr/>
          <a:lstStyle/>
          <a:p>
            <a:r>
              <a:rPr lang="cs-CZ" dirty="0" err="1"/>
              <a:t>l</a:t>
            </a:r>
            <a:r>
              <a:rPr lang="cs-CZ" dirty="0" err="1" smtClean="0"/>
              <a:t>opinavir</a:t>
            </a:r>
            <a:r>
              <a:rPr lang="cs-CZ" dirty="0" smtClean="0"/>
              <a:t>/</a:t>
            </a:r>
            <a:r>
              <a:rPr lang="cs-CZ" dirty="0" err="1" smtClean="0"/>
              <a:t>ritonavir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68634" y="667024"/>
            <a:ext cx="3089920" cy="4327376"/>
          </a:xfrm>
        </p:spPr>
        <p:txBody>
          <a:bodyPr>
            <a:normAutofit lnSpcReduction="10000"/>
          </a:bodyPr>
          <a:lstStyle/>
          <a:p>
            <a:r>
              <a:rPr lang="cs-CZ" dirty="0"/>
              <a:t>i</a:t>
            </a:r>
            <a:r>
              <a:rPr lang="cs-CZ" dirty="0" smtClean="0"/>
              <a:t>nhibitory HIV proteáz – tvorba </a:t>
            </a:r>
            <a:r>
              <a:rPr lang="cs-CZ" dirty="0" err="1" smtClean="0"/>
              <a:t>nezrálého</a:t>
            </a:r>
            <a:r>
              <a:rPr lang="cs-CZ" dirty="0" smtClean="0"/>
              <a:t> a neinfekčního viru</a:t>
            </a:r>
          </a:p>
          <a:p>
            <a:r>
              <a:rPr lang="cs-CZ" dirty="0" err="1"/>
              <a:t>r</a:t>
            </a:r>
            <a:r>
              <a:rPr lang="cs-CZ" dirty="0" err="1" smtClean="0"/>
              <a:t>itonavir</a:t>
            </a:r>
            <a:r>
              <a:rPr lang="cs-CZ" dirty="0" smtClean="0"/>
              <a:t> – silný inhibitor CYP3A4</a:t>
            </a:r>
          </a:p>
          <a:p>
            <a:r>
              <a:rPr lang="cs-CZ" dirty="0"/>
              <a:t>m</a:t>
            </a:r>
            <a:r>
              <a:rPr lang="cs-CZ" dirty="0" smtClean="0"/>
              <a:t>ožnost v kombinované terapie s </a:t>
            </a:r>
            <a:r>
              <a:rPr lang="cs-CZ" dirty="0" err="1" smtClean="0"/>
              <a:t>ribavirinem</a:t>
            </a:r>
            <a:endParaRPr lang="cs-CZ" dirty="0" smtClean="0"/>
          </a:p>
          <a:p>
            <a:r>
              <a:rPr lang="cs-CZ" dirty="0"/>
              <a:t>v</a:t>
            </a:r>
            <a:r>
              <a:rPr lang="cs-CZ" dirty="0" smtClean="0"/>
              <a:t>iz. inhibitory retrovirových proteáz (RPI)</a:t>
            </a:r>
            <a:endParaRPr lang="cs-CZ" dirty="0"/>
          </a:p>
        </p:txBody>
      </p:sp>
      <p:pic>
        <p:nvPicPr>
          <p:cNvPr id="20482" name="Picture 2" descr="Full text] HIV protease inhibitors: a review of molecular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980728"/>
            <a:ext cx="527577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45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4572000"/>
            <a:ext cx="8820472" cy="1600200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c</a:t>
            </a:r>
            <a:r>
              <a:rPr lang="cs-CZ" dirty="0" err="1" smtClean="0"/>
              <a:t>hloroquin</a:t>
            </a:r>
            <a:r>
              <a:rPr lang="cs-CZ" dirty="0" smtClean="0"/>
              <a:t> a </a:t>
            </a:r>
            <a:r>
              <a:rPr lang="cs-CZ" dirty="0" err="1" smtClean="0"/>
              <a:t>hydroxychloroquin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k</a:t>
            </a:r>
            <a:r>
              <a:rPr lang="cs-CZ" dirty="0" smtClean="0"/>
              <a:t>oncentrace v intracelulárních vezikulách a zvyšování jejich pH - </a:t>
            </a:r>
            <a:r>
              <a:rPr lang="cs-CZ" dirty="0" err="1" smtClean="0"/>
              <a:t>endosomy</a:t>
            </a:r>
            <a:r>
              <a:rPr lang="cs-CZ" dirty="0" smtClean="0"/>
              <a:t> důležité pro vstup viru do buňky</a:t>
            </a:r>
          </a:p>
          <a:p>
            <a:r>
              <a:rPr lang="cs-CZ" dirty="0"/>
              <a:t>o</a:t>
            </a:r>
            <a:r>
              <a:rPr lang="cs-CZ" dirty="0" smtClean="0"/>
              <a:t>vlivnění časné replikace </a:t>
            </a:r>
            <a:r>
              <a:rPr lang="cs-CZ" dirty="0" err="1" smtClean="0"/>
              <a:t>koronaviru</a:t>
            </a:r>
            <a:r>
              <a:rPr lang="cs-CZ" dirty="0" smtClean="0"/>
              <a:t>, inhibuje </a:t>
            </a:r>
            <a:r>
              <a:rPr lang="cs-CZ" dirty="0" err="1" smtClean="0"/>
              <a:t>glykosylaci</a:t>
            </a:r>
            <a:r>
              <a:rPr lang="cs-CZ" dirty="0" smtClean="0"/>
              <a:t> ACE2</a:t>
            </a:r>
          </a:p>
          <a:p>
            <a:r>
              <a:rPr lang="cs-CZ" dirty="0"/>
              <a:t>t</a:t>
            </a:r>
            <a:r>
              <a:rPr lang="cs-CZ" dirty="0" smtClean="0"/>
              <a:t>lumení nadprodukce </a:t>
            </a:r>
            <a:r>
              <a:rPr lang="cs-CZ" dirty="0" err="1" smtClean="0"/>
              <a:t>cytokinů</a:t>
            </a:r>
            <a:r>
              <a:rPr lang="cs-CZ" dirty="0" smtClean="0"/>
              <a:t> v rámci cytokinové bouře</a:t>
            </a:r>
          </a:p>
          <a:p>
            <a:r>
              <a:rPr lang="cs-CZ" dirty="0" err="1"/>
              <a:t>c</a:t>
            </a:r>
            <a:r>
              <a:rPr lang="cs-CZ" dirty="0" err="1" smtClean="0"/>
              <a:t>hloroquin</a:t>
            </a:r>
            <a:r>
              <a:rPr lang="cs-CZ" dirty="0" smtClean="0"/>
              <a:t> v ČR neregistrován</a:t>
            </a:r>
          </a:p>
          <a:p>
            <a:r>
              <a:rPr lang="cs-CZ" dirty="0"/>
              <a:t>l</a:t>
            </a:r>
            <a:r>
              <a:rPr lang="cs-CZ" dirty="0" smtClean="0"/>
              <a:t>epší výsledky v kombinaci s </a:t>
            </a:r>
            <a:r>
              <a:rPr lang="cs-CZ" dirty="0" err="1" smtClean="0"/>
              <a:t>azitromycinem</a:t>
            </a:r>
            <a:r>
              <a:rPr lang="cs-CZ" dirty="0" smtClean="0"/>
              <a:t> (</a:t>
            </a:r>
            <a:r>
              <a:rPr lang="cs-CZ" dirty="0" err="1" smtClean="0"/>
              <a:t>imunomodulační</a:t>
            </a:r>
            <a:r>
              <a:rPr lang="cs-CZ" dirty="0" smtClean="0"/>
              <a:t> účinky)</a:t>
            </a:r>
            <a:endParaRPr lang="cs-CZ" dirty="0"/>
          </a:p>
          <a:p>
            <a:r>
              <a:rPr lang="cs-CZ" b="1" dirty="0" smtClean="0"/>
              <a:t>NÚ:</a:t>
            </a:r>
            <a:r>
              <a:rPr lang="cs-CZ" dirty="0" smtClean="0"/>
              <a:t> GIT iritace, bolesti hlavy, alergické kožní reakce, prodloužení QT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1816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826" y="4508004"/>
            <a:ext cx="6781800" cy="1600200"/>
          </a:xfrm>
        </p:spPr>
        <p:txBody>
          <a:bodyPr/>
          <a:lstStyle/>
          <a:p>
            <a:r>
              <a:rPr lang="cs-CZ" dirty="0" err="1" smtClean="0"/>
              <a:t>tocilizumab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245516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h</a:t>
            </a:r>
            <a:r>
              <a:rPr lang="cs-CZ" dirty="0" smtClean="0"/>
              <a:t>umanizovaná MAB proti IL-6</a:t>
            </a:r>
          </a:p>
          <a:p>
            <a:r>
              <a:rPr lang="cs-CZ" dirty="0"/>
              <a:t>p</a:t>
            </a:r>
            <a:r>
              <a:rPr lang="cs-CZ" dirty="0" smtClean="0"/>
              <a:t>říčinou zhoršení stavu u pacientů s pneumonii je cytokinová bouře</a:t>
            </a:r>
          </a:p>
          <a:p>
            <a:r>
              <a:rPr lang="cs-CZ" dirty="0"/>
              <a:t>p</a:t>
            </a:r>
            <a:r>
              <a:rPr lang="cs-CZ" dirty="0" smtClean="0"/>
              <a:t>řidání </a:t>
            </a:r>
            <a:r>
              <a:rPr lang="cs-CZ" dirty="0" err="1" smtClean="0"/>
              <a:t>tocilizumabu</a:t>
            </a:r>
            <a:r>
              <a:rPr lang="cs-CZ" dirty="0" smtClean="0"/>
              <a:t> k základní antivirové léčbě zlepšilo klinický stav pacientů</a:t>
            </a:r>
          </a:p>
          <a:p>
            <a:r>
              <a:rPr lang="cs-CZ" b="1" dirty="0" smtClean="0"/>
              <a:t>NÚ:</a:t>
            </a:r>
            <a:r>
              <a:rPr lang="cs-CZ" dirty="0" smtClean="0"/>
              <a:t> infekce HDC, bolesti hlavy, hypertenze</a:t>
            </a:r>
            <a:endParaRPr lang="cs-CZ" dirty="0"/>
          </a:p>
        </p:txBody>
      </p:sp>
      <p:pic>
        <p:nvPicPr>
          <p:cNvPr id="21506" name="Picture 2" descr="Tocilizumab - an overview | ScienceDirect Top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816" y="3212976"/>
            <a:ext cx="5067300" cy="273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09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</a:t>
            </a:r>
            <a:r>
              <a:rPr lang="cs-CZ" dirty="0" err="1" smtClean="0"/>
              <a:t>arunavir</a:t>
            </a:r>
            <a:r>
              <a:rPr lang="cs-CZ" dirty="0" smtClean="0"/>
              <a:t>/</a:t>
            </a:r>
            <a:r>
              <a:rPr lang="cs-CZ" dirty="0" err="1" smtClean="0"/>
              <a:t>cobicistat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3. fáze klinického hodnocení pro COVID-19</a:t>
            </a:r>
          </a:p>
          <a:p>
            <a:r>
              <a:rPr lang="cs-CZ" dirty="0"/>
              <a:t>i</a:t>
            </a:r>
            <a:r>
              <a:rPr lang="cs-CZ" dirty="0" smtClean="0"/>
              <a:t>nhibitor HIV proteázy a silný inhibitor CYP3A4</a:t>
            </a:r>
          </a:p>
          <a:p>
            <a:r>
              <a:rPr lang="cs-CZ" dirty="0"/>
              <a:t>viz. inhibitory retrovirových proteáz (RPI)</a:t>
            </a:r>
          </a:p>
        </p:txBody>
      </p:sp>
    </p:spTree>
    <p:extLst>
      <p:ext uri="{BB962C8B-B14F-4D97-AF65-F5344CB8AC3E}">
        <p14:creationId xmlns:p14="http://schemas.microsoft.com/office/powerpoint/2010/main" val="9712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favipiravir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</a:t>
            </a:r>
            <a:r>
              <a:rPr lang="cs-CZ" dirty="0" smtClean="0"/>
              <a:t>ukleosidový analog se širokým </a:t>
            </a:r>
            <a:r>
              <a:rPr lang="cs-CZ" dirty="0" err="1" smtClean="0"/>
              <a:t>antivirotickým</a:t>
            </a:r>
            <a:r>
              <a:rPr lang="cs-CZ" dirty="0" smtClean="0"/>
              <a:t> účinkem</a:t>
            </a:r>
          </a:p>
          <a:p>
            <a:r>
              <a:rPr lang="cs-CZ" dirty="0"/>
              <a:t>m</a:t>
            </a:r>
            <a:r>
              <a:rPr lang="cs-CZ" dirty="0" smtClean="0"/>
              <a:t>etabolizován na </a:t>
            </a:r>
            <a:r>
              <a:rPr lang="cs-CZ" dirty="0" err="1" smtClean="0"/>
              <a:t>trifosfátový</a:t>
            </a:r>
            <a:r>
              <a:rPr lang="cs-CZ" dirty="0" smtClean="0"/>
              <a:t> analog adenosinu a guaninu</a:t>
            </a:r>
          </a:p>
          <a:p>
            <a:r>
              <a:rPr lang="cs-CZ" dirty="0"/>
              <a:t>s</a:t>
            </a:r>
            <a:r>
              <a:rPr lang="cs-CZ" dirty="0" smtClean="0"/>
              <a:t>tudie porovnávající jeho efekt naproti kombinaci </a:t>
            </a:r>
            <a:r>
              <a:rPr lang="cs-CZ" dirty="0" err="1" smtClean="0"/>
              <a:t>lopinavir</a:t>
            </a:r>
            <a:r>
              <a:rPr lang="cs-CZ" dirty="0" smtClean="0"/>
              <a:t>/</a:t>
            </a:r>
            <a:r>
              <a:rPr lang="cs-CZ" dirty="0" err="1" smtClean="0"/>
              <a:t>ritonavir</a:t>
            </a:r>
            <a:r>
              <a:rPr lang="cs-CZ" dirty="0" smtClean="0"/>
              <a:t> ukazuje snížení virální </a:t>
            </a:r>
            <a:r>
              <a:rPr lang="cs-CZ" dirty="0" err="1" smtClean="0"/>
              <a:t>clearance</a:t>
            </a:r>
            <a:r>
              <a:rPr lang="cs-CZ" dirty="0" smtClean="0"/>
              <a:t> a zlepšení CT </a:t>
            </a:r>
            <a:r>
              <a:rPr lang="cs-CZ" dirty="0" err="1" smtClean="0"/>
              <a:t>skenů</a:t>
            </a:r>
            <a:endParaRPr lang="cs-CZ" dirty="0" smtClean="0"/>
          </a:p>
          <a:p>
            <a:r>
              <a:rPr lang="cs-CZ" b="1" dirty="0" smtClean="0"/>
              <a:t>NÚ*:</a:t>
            </a:r>
            <a:r>
              <a:rPr lang="cs-CZ" dirty="0" smtClean="0"/>
              <a:t> elevace jaterních enzymů, inhibice produkce červené krevní řady</a:t>
            </a:r>
          </a:p>
          <a:p>
            <a:r>
              <a:rPr lang="cs-CZ" dirty="0"/>
              <a:t>t</a:t>
            </a:r>
            <a:r>
              <a:rPr lang="cs-CZ" dirty="0" smtClean="0"/>
              <a:t>eratogen*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2748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avipiravir (T-705), a broad spectrum inhibitor of viral RNA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4744"/>
            <a:ext cx="7334250" cy="427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00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i</a:t>
            </a:r>
            <a:r>
              <a:rPr lang="cs-CZ" dirty="0" smtClean="0"/>
              <a:t>nterferon </a:t>
            </a:r>
            <a:r>
              <a:rPr lang="el-GR" dirty="0" smtClean="0">
                <a:cs typeface="Times New Roman" panose="02020603050405020304" pitchFamily="18" charset="0"/>
              </a:rPr>
              <a:t>β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i</a:t>
            </a:r>
            <a:r>
              <a:rPr lang="cs-CZ" dirty="0" smtClean="0"/>
              <a:t>nicializace signalizační kaskády JAK-STAT, ovlivnění transkripce genů a stimulace antivirové odpovědi vrozené imunity</a:t>
            </a:r>
          </a:p>
          <a:p>
            <a:pPr algn="just"/>
            <a:r>
              <a:rPr lang="cs-CZ" dirty="0"/>
              <a:t>k</a:t>
            </a:r>
            <a:r>
              <a:rPr lang="cs-CZ" dirty="0" smtClean="0"/>
              <a:t>ombinace s </a:t>
            </a:r>
            <a:r>
              <a:rPr lang="cs-CZ" dirty="0" err="1" smtClean="0"/>
              <a:t>lopinavirem</a:t>
            </a:r>
            <a:r>
              <a:rPr lang="cs-CZ" dirty="0" smtClean="0"/>
              <a:t>/</a:t>
            </a:r>
            <a:r>
              <a:rPr lang="cs-CZ" dirty="0" err="1" smtClean="0"/>
              <a:t>ritonavirem</a:t>
            </a:r>
            <a:r>
              <a:rPr lang="cs-CZ" dirty="0" smtClean="0"/>
              <a:t> zvažována na základě použití u infekce MERS způsobené podobným </a:t>
            </a:r>
            <a:r>
              <a:rPr lang="cs-CZ" dirty="0" err="1" smtClean="0"/>
              <a:t>koronavirem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061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otos: How People Tried to Protect Themselves From Flu Pandemic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7488832" cy="443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Španělská chřipka</a:t>
            </a:r>
          </a:p>
        </p:txBody>
      </p:sp>
    </p:spTree>
    <p:extLst>
      <p:ext uri="{BB962C8B-B14F-4D97-AF65-F5344CB8AC3E}">
        <p14:creationId xmlns:p14="http://schemas.microsoft.com/office/powerpoint/2010/main" val="81793107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ANTIPARAZITIKA</a:t>
            </a:r>
            <a:endParaRPr lang="cs-CZ" dirty="0"/>
          </a:p>
        </p:txBody>
      </p:sp>
      <p:pic>
        <p:nvPicPr>
          <p:cNvPr id="18434" name="Picture 2" descr="C:\Users\11378\Desktop\Pix\PARASI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48680"/>
            <a:ext cx="4392488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37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Antiprotozoika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5047456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o</a:t>
            </a:r>
            <a:r>
              <a:rPr lang="cs-CZ" dirty="0" smtClean="0"/>
              <a:t>bvykle úzké spektrum účinku</a:t>
            </a:r>
          </a:p>
          <a:p>
            <a:r>
              <a:rPr lang="cs-CZ" dirty="0" smtClean="0"/>
              <a:t>MÚ většinou není popsán</a:t>
            </a:r>
          </a:p>
          <a:p>
            <a:r>
              <a:rPr lang="cs-CZ" dirty="0"/>
              <a:t>v</a:t>
            </a:r>
            <a:r>
              <a:rPr lang="cs-CZ" dirty="0" smtClean="0"/>
              <a:t> praxi pořád relativně toxické sloučeniny – možný zásah do enzymatických nebo metabolických procesů</a:t>
            </a:r>
          </a:p>
          <a:p>
            <a:r>
              <a:rPr lang="cs-CZ" dirty="0"/>
              <a:t>n</a:t>
            </a:r>
            <a:r>
              <a:rPr lang="cs-CZ" dirty="0" smtClean="0"/>
              <a:t>a některé parazitické prvoky účinné taky některé ATB a ATM</a:t>
            </a:r>
          </a:p>
          <a:p>
            <a:r>
              <a:rPr lang="cs-CZ" dirty="0"/>
              <a:t>d</a:t>
            </a:r>
            <a:r>
              <a:rPr lang="cs-CZ" dirty="0" smtClean="0"/>
              <a:t>ělení obvykle dle působení na jednotlivé taxonomické skupiny:</a:t>
            </a:r>
          </a:p>
          <a:p>
            <a:pPr lvl="1"/>
            <a:r>
              <a:rPr lang="cs-CZ" dirty="0"/>
              <a:t>l</a:t>
            </a:r>
            <a:r>
              <a:rPr lang="cs-CZ" dirty="0" smtClean="0"/>
              <a:t>éčiva k terapii </a:t>
            </a:r>
            <a:r>
              <a:rPr lang="cs-CZ" dirty="0" err="1" smtClean="0"/>
              <a:t>trichomonózy</a:t>
            </a:r>
            <a:r>
              <a:rPr lang="cs-CZ" dirty="0" smtClean="0"/>
              <a:t>, </a:t>
            </a:r>
            <a:r>
              <a:rPr lang="cs-CZ" dirty="0" err="1" smtClean="0"/>
              <a:t>amebózy</a:t>
            </a:r>
            <a:r>
              <a:rPr lang="cs-CZ" dirty="0" smtClean="0"/>
              <a:t>, giardiózy, </a:t>
            </a:r>
            <a:r>
              <a:rPr lang="cs-CZ" dirty="0" err="1" smtClean="0"/>
              <a:t>balanditiódy</a:t>
            </a:r>
            <a:r>
              <a:rPr lang="cs-CZ" dirty="0" smtClean="0"/>
              <a:t>, </a:t>
            </a:r>
            <a:r>
              <a:rPr lang="cs-CZ" dirty="0" err="1" smtClean="0"/>
              <a:t>dientamebózy</a:t>
            </a:r>
            <a:r>
              <a:rPr lang="cs-CZ" dirty="0" smtClean="0"/>
              <a:t>, </a:t>
            </a:r>
            <a:r>
              <a:rPr lang="cs-CZ" dirty="0" err="1" smtClean="0"/>
              <a:t>blastocytózy</a:t>
            </a:r>
            <a:endParaRPr lang="cs-CZ" dirty="0" smtClean="0"/>
          </a:p>
          <a:p>
            <a:pPr lvl="1"/>
            <a:r>
              <a:rPr lang="cs-CZ" dirty="0" smtClean="0"/>
              <a:t>léčiva k terapii toxoplazmózy</a:t>
            </a:r>
          </a:p>
          <a:p>
            <a:pPr lvl="1"/>
            <a:r>
              <a:rPr lang="cs-CZ" dirty="0" smtClean="0"/>
              <a:t>léčiva k terapii malárie</a:t>
            </a:r>
          </a:p>
          <a:p>
            <a:pPr lvl="1"/>
            <a:r>
              <a:rPr lang="cs-CZ" dirty="0" smtClean="0"/>
              <a:t>léčiva k terapii střevních kokcidióz a </a:t>
            </a:r>
            <a:r>
              <a:rPr lang="cs-CZ" dirty="0" err="1" smtClean="0"/>
              <a:t>kryptosporidiózy</a:t>
            </a:r>
            <a:endParaRPr lang="cs-CZ" dirty="0"/>
          </a:p>
          <a:p>
            <a:pPr lvl="1"/>
            <a:r>
              <a:rPr lang="cs-CZ" dirty="0" smtClean="0"/>
              <a:t>léčiva k terapii leishmanióz a </a:t>
            </a:r>
            <a:r>
              <a:rPr lang="cs-CZ" dirty="0" err="1" smtClean="0"/>
              <a:t>trypanosomóz</a:t>
            </a:r>
            <a:endParaRPr lang="cs-CZ" dirty="0" smtClean="0"/>
          </a:p>
          <a:p>
            <a:pPr lvl="1"/>
            <a:r>
              <a:rPr lang="cs-CZ" dirty="0" smtClean="0"/>
              <a:t>léčiva k terapii </a:t>
            </a:r>
            <a:r>
              <a:rPr lang="cs-CZ" dirty="0" err="1" smtClean="0"/>
              <a:t>mikrosporodióz</a:t>
            </a:r>
            <a:r>
              <a:rPr lang="cs-CZ" dirty="0" smtClean="0"/>
              <a:t> a </a:t>
            </a:r>
            <a:r>
              <a:rPr lang="cs-CZ" dirty="0" err="1" smtClean="0"/>
              <a:t>pneumocystóz</a:t>
            </a:r>
            <a:r>
              <a:rPr lang="cs-CZ" dirty="0" smtClean="0"/>
              <a:t> 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900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</a:t>
            </a:r>
            <a:r>
              <a:rPr lang="cs-CZ" dirty="0" smtClean="0"/>
              <a:t>páčko…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5576" y="548680"/>
            <a:ext cx="7914456" cy="4968552"/>
          </a:xfrm>
        </p:spPr>
        <p:txBody>
          <a:bodyPr>
            <a:noAutofit/>
          </a:bodyPr>
          <a:lstStyle/>
          <a:p>
            <a:r>
              <a:rPr lang="cs-CZ" sz="1700" b="1" dirty="0" err="1" smtClean="0"/>
              <a:t>Trichomonóza</a:t>
            </a:r>
            <a:endParaRPr lang="cs-CZ" sz="1700" b="1" dirty="0" smtClean="0"/>
          </a:p>
          <a:p>
            <a:pPr lvl="1"/>
            <a:r>
              <a:rPr lang="cs-CZ" sz="1700" dirty="0"/>
              <a:t>u</a:t>
            </a:r>
            <a:r>
              <a:rPr lang="cs-CZ" sz="1700" dirty="0" smtClean="0"/>
              <a:t>rogenitálně zánětlivé </a:t>
            </a:r>
            <a:r>
              <a:rPr lang="cs-CZ" sz="1700" dirty="0" err="1" smtClean="0"/>
              <a:t>STD´s</a:t>
            </a:r>
            <a:r>
              <a:rPr lang="cs-CZ" sz="1700" dirty="0" smtClean="0"/>
              <a:t>, terapie vždy OBA partneři</a:t>
            </a:r>
          </a:p>
          <a:p>
            <a:pPr lvl="1"/>
            <a:r>
              <a:rPr lang="cs-CZ" sz="1700" i="1" dirty="0" err="1" smtClean="0"/>
              <a:t>Trichomonas</a:t>
            </a:r>
            <a:r>
              <a:rPr lang="cs-CZ" sz="1700" i="1" dirty="0" smtClean="0"/>
              <a:t> </a:t>
            </a:r>
            <a:r>
              <a:rPr lang="cs-CZ" sz="1700" i="1" dirty="0" err="1" smtClean="0"/>
              <a:t>vaginalis</a:t>
            </a:r>
            <a:endParaRPr lang="cs-CZ" sz="1700" i="1" dirty="0" smtClean="0"/>
          </a:p>
          <a:p>
            <a:pPr lvl="1"/>
            <a:r>
              <a:rPr lang="cs-CZ" sz="17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m</a:t>
            </a:r>
            <a:r>
              <a:rPr lang="cs-CZ" sz="17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etronidazol</a:t>
            </a:r>
            <a:r>
              <a:rPr lang="cs-CZ" sz="17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17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nifuratel</a:t>
            </a:r>
            <a:endParaRPr lang="cs-CZ" sz="1700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cs-CZ" sz="1700" dirty="0" smtClean="0"/>
              <a:t>vaginální lékové formy vždy jen doplněk k p. o.</a:t>
            </a:r>
          </a:p>
          <a:p>
            <a:r>
              <a:rPr lang="cs-CZ" sz="1700" b="1" dirty="0" err="1" smtClean="0"/>
              <a:t>Amebóza</a:t>
            </a:r>
            <a:r>
              <a:rPr lang="cs-CZ" sz="1700" b="1" dirty="0" smtClean="0"/>
              <a:t> </a:t>
            </a:r>
          </a:p>
          <a:p>
            <a:pPr lvl="1"/>
            <a:r>
              <a:rPr lang="cs-CZ" sz="1700" dirty="0" smtClean="0"/>
              <a:t>mimo/střevní infekce</a:t>
            </a:r>
          </a:p>
          <a:p>
            <a:pPr lvl="1"/>
            <a:r>
              <a:rPr lang="cs-CZ" sz="1700" i="1" dirty="0" err="1" smtClean="0"/>
              <a:t>Entamoeba</a:t>
            </a:r>
            <a:r>
              <a:rPr lang="cs-CZ" sz="1700" i="1" dirty="0" smtClean="0"/>
              <a:t> </a:t>
            </a:r>
            <a:r>
              <a:rPr lang="cs-CZ" sz="1700" i="1" dirty="0" err="1" smtClean="0"/>
              <a:t>histolytica</a:t>
            </a:r>
            <a:endParaRPr lang="cs-CZ" sz="1700" i="1" dirty="0" smtClean="0"/>
          </a:p>
          <a:p>
            <a:pPr lvl="1"/>
            <a:r>
              <a:rPr lang="cs-CZ" sz="1700" dirty="0"/>
              <a:t>p</a:t>
            </a:r>
            <a:r>
              <a:rPr lang="cs-CZ" sz="1700" dirty="0" smtClean="0"/>
              <a:t>ožití potravy/vody kontaminované odolnými cystami</a:t>
            </a:r>
          </a:p>
          <a:p>
            <a:pPr lvl="1"/>
            <a:r>
              <a:rPr lang="cs-CZ" sz="1700" dirty="0"/>
              <a:t>t</a:t>
            </a:r>
            <a:r>
              <a:rPr lang="cs-CZ" sz="1700" dirty="0" smtClean="0"/>
              <a:t>káňová </a:t>
            </a:r>
            <a:r>
              <a:rPr lang="cs-CZ" sz="1700" dirty="0" err="1" smtClean="0"/>
              <a:t>amebocida</a:t>
            </a:r>
            <a:r>
              <a:rPr lang="cs-CZ" sz="1700" dirty="0" smtClean="0"/>
              <a:t> – </a:t>
            </a:r>
            <a:r>
              <a:rPr lang="cs-CZ" sz="17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metronidazol</a:t>
            </a:r>
            <a:endParaRPr lang="cs-CZ" sz="1700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cs-CZ" sz="1700" dirty="0" err="1" smtClean="0"/>
              <a:t>mimostřevní</a:t>
            </a:r>
            <a:r>
              <a:rPr lang="cs-CZ" sz="1700" dirty="0" smtClean="0"/>
              <a:t> – do kombinace </a:t>
            </a:r>
            <a:r>
              <a:rPr lang="cs-CZ" sz="17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doxycyklin/</a:t>
            </a:r>
            <a:r>
              <a:rPr lang="cs-CZ" sz="17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hydroxychloroquin</a:t>
            </a:r>
            <a:r>
              <a:rPr lang="cs-CZ" sz="17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-sulfát</a:t>
            </a:r>
          </a:p>
          <a:p>
            <a:pPr lvl="1"/>
            <a:r>
              <a:rPr lang="cs-CZ" sz="1700" dirty="0"/>
              <a:t>b</a:t>
            </a:r>
            <a:r>
              <a:rPr lang="cs-CZ" sz="1700" dirty="0" smtClean="0"/>
              <a:t>ezpříznakové nosičství – </a:t>
            </a:r>
            <a:r>
              <a:rPr lang="cs-CZ" sz="17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metronidazol</a:t>
            </a:r>
            <a:r>
              <a:rPr lang="cs-CZ" sz="1700" dirty="0"/>
              <a:t> </a:t>
            </a:r>
            <a:r>
              <a:rPr lang="cs-CZ" sz="1700" dirty="0" smtClean="0"/>
              <a:t>+ </a:t>
            </a:r>
            <a:r>
              <a:rPr lang="cs-CZ" sz="17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TTC</a:t>
            </a:r>
            <a:r>
              <a:rPr lang="cs-CZ" sz="1700" dirty="0" smtClean="0"/>
              <a:t> + </a:t>
            </a:r>
            <a:r>
              <a:rPr lang="cs-CZ" sz="17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cloroxin</a:t>
            </a:r>
            <a:endParaRPr lang="cs-CZ" sz="1700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cs-CZ" sz="1700" b="1" dirty="0" smtClean="0">
                <a:solidFill>
                  <a:schemeClr val="tx1"/>
                </a:solidFill>
              </a:rPr>
              <a:t>Giardióza</a:t>
            </a:r>
          </a:p>
          <a:p>
            <a:pPr lvl="1"/>
            <a:r>
              <a:rPr lang="cs-CZ" sz="1700" i="1" dirty="0" err="1" smtClean="0">
                <a:solidFill>
                  <a:schemeClr val="tx1"/>
                </a:solidFill>
              </a:rPr>
              <a:t>Giardia</a:t>
            </a:r>
            <a:r>
              <a:rPr lang="cs-CZ" sz="1700" i="1" dirty="0" smtClean="0">
                <a:solidFill>
                  <a:schemeClr val="tx1"/>
                </a:solidFill>
              </a:rPr>
              <a:t> </a:t>
            </a:r>
            <a:r>
              <a:rPr lang="cs-CZ" sz="1700" i="1" dirty="0" err="1" smtClean="0">
                <a:solidFill>
                  <a:schemeClr val="tx1"/>
                </a:solidFill>
              </a:rPr>
              <a:t>intestinalis</a:t>
            </a:r>
            <a:endParaRPr lang="cs-CZ" sz="1700" i="1" dirty="0" smtClean="0">
              <a:solidFill>
                <a:schemeClr val="tx1"/>
              </a:solidFill>
            </a:endParaRPr>
          </a:p>
          <a:p>
            <a:pPr lvl="1"/>
            <a:r>
              <a:rPr lang="cs-CZ" sz="1700" dirty="0">
                <a:solidFill>
                  <a:schemeClr val="tx1"/>
                </a:solidFill>
              </a:rPr>
              <a:t>a</a:t>
            </a:r>
            <a:r>
              <a:rPr lang="cs-CZ" sz="1700" dirty="0" smtClean="0">
                <a:solidFill>
                  <a:schemeClr val="tx1"/>
                </a:solidFill>
              </a:rPr>
              <a:t>dherence </a:t>
            </a:r>
            <a:r>
              <a:rPr lang="cs-CZ" sz="1700" dirty="0" err="1" smtClean="0">
                <a:solidFill>
                  <a:schemeClr val="tx1"/>
                </a:solidFill>
              </a:rPr>
              <a:t>trofozoitů</a:t>
            </a:r>
            <a:r>
              <a:rPr lang="cs-CZ" sz="1700" dirty="0" smtClean="0">
                <a:solidFill>
                  <a:schemeClr val="tx1"/>
                </a:solidFill>
              </a:rPr>
              <a:t> ke střevu a narušení funkce kartáčového lemu</a:t>
            </a:r>
          </a:p>
          <a:p>
            <a:pPr lvl="1"/>
            <a:r>
              <a:rPr lang="cs-CZ" sz="1700" dirty="0" err="1">
                <a:solidFill>
                  <a:srgbClr val="FF0000"/>
                </a:solidFill>
              </a:rPr>
              <a:t>m</a:t>
            </a:r>
            <a:r>
              <a:rPr lang="cs-CZ" sz="1700" dirty="0" err="1" smtClean="0">
                <a:solidFill>
                  <a:srgbClr val="FF0000"/>
                </a:solidFill>
              </a:rPr>
              <a:t>etronidazol</a:t>
            </a:r>
            <a:endParaRPr lang="cs-CZ" sz="1700" dirty="0" smtClean="0">
              <a:solidFill>
                <a:srgbClr val="FF0000"/>
              </a:solidFill>
            </a:endParaRPr>
          </a:p>
          <a:p>
            <a:pPr lvl="1"/>
            <a:endParaRPr lang="cs-CZ" sz="17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482" name="Picture 2" descr="C:\Users\11378\Desktop\Pix\fun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268760"/>
            <a:ext cx="2339042" cy="194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69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5157192"/>
            <a:ext cx="6781800" cy="1015008"/>
          </a:xfrm>
        </p:spPr>
        <p:txBody>
          <a:bodyPr/>
          <a:lstStyle/>
          <a:p>
            <a:r>
              <a:rPr lang="cs-CZ" dirty="0"/>
              <a:t>opáčko…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2000" y="685800"/>
            <a:ext cx="5322168" cy="4543400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 err="1" smtClean="0"/>
              <a:t>Balantidióza</a:t>
            </a:r>
            <a:endParaRPr lang="cs-CZ" b="1" dirty="0" smtClean="0"/>
          </a:p>
          <a:p>
            <a:pPr lvl="1"/>
            <a:r>
              <a:rPr lang="cs-CZ" i="1" dirty="0" err="1" smtClean="0"/>
              <a:t>Balantidium</a:t>
            </a:r>
            <a:r>
              <a:rPr lang="cs-CZ" i="1" dirty="0" smtClean="0"/>
              <a:t> coli</a:t>
            </a:r>
          </a:p>
          <a:p>
            <a:pPr lvl="1"/>
            <a:r>
              <a:rPr lang="cs-CZ" dirty="0"/>
              <a:t>k</a:t>
            </a:r>
            <a:r>
              <a:rPr lang="cs-CZ" dirty="0" smtClean="0"/>
              <a:t>linicky připomíná amébovou dyzenterii</a:t>
            </a:r>
          </a:p>
          <a:p>
            <a:pPr lvl="1"/>
            <a:r>
              <a:rPr lang="cs-CZ" dirty="0" err="1">
                <a:solidFill>
                  <a:srgbClr val="FF0000"/>
                </a:solidFill>
              </a:rPr>
              <a:t>m</a:t>
            </a:r>
            <a:r>
              <a:rPr lang="cs-CZ" dirty="0" err="1" smtClean="0">
                <a:solidFill>
                  <a:srgbClr val="FF0000"/>
                </a:solidFill>
              </a:rPr>
              <a:t>etronidazol</a:t>
            </a:r>
            <a:r>
              <a:rPr lang="cs-CZ" dirty="0" smtClean="0">
                <a:solidFill>
                  <a:srgbClr val="FF0000"/>
                </a:solidFill>
              </a:rPr>
              <a:t>, TTC</a:t>
            </a:r>
          </a:p>
          <a:p>
            <a:pPr lvl="1"/>
            <a:endParaRPr lang="cs-CZ" dirty="0" smtClean="0"/>
          </a:p>
          <a:p>
            <a:r>
              <a:rPr lang="cs-CZ" b="1" dirty="0" err="1" smtClean="0"/>
              <a:t>Dientamebóza</a:t>
            </a:r>
            <a:endParaRPr lang="cs-CZ" b="1" dirty="0" smtClean="0"/>
          </a:p>
          <a:p>
            <a:pPr lvl="1"/>
            <a:r>
              <a:rPr lang="cs-CZ" i="1" dirty="0" err="1" smtClean="0"/>
              <a:t>Dientamoeba</a:t>
            </a:r>
            <a:r>
              <a:rPr lang="cs-CZ" i="1" dirty="0" smtClean="0"/>
              <a:t> </a:t>
            </a:r>
            <a:r>
              <a:rPr lang="cs-CZ" i="1" dirty="0" err="1" smtClean="0"/>
              <a:t>fragilis</a:t>
            </a:r>
            <a:endParaRPr lang="cs-CZ" i="1" dirty="0" smtClean="0"/>
          </a:p>
          <a:p>
            <a:pPr lvl="1"/>
            <a:r>
              <a:rPr lang="cs-CZ" dirty="0" err="1">
                <a:solidFill>
                  <a:srgbClr val="FF0000"/>
                </a:solidFill>
              </a:rPr>
              <a:t>m</a:t>
            </a:r>
            <a:r>
              <a:rPr lang="cs-CZ" dirty="0" err="1" smtClean="0">
                <a:solidFill>
                  <a:srgbClr val="FF0000"/>
                </a:solidFill>
              </a:rPr>
              <a:t>etronidazol</a:t>
            </a:r>
            <a:r>
              <a:rPr lang="cs-CZ" dirty="0" smtClean="0">
                <a:solidFill>
                  <a:srgbClr val="FF0000"/>
                </a:solidFill>
              </a:rPr>
              <a:t>, TTC</a:t>
            </a:r>
          </a:p>
          <a:p>
            <a:pPr lvl="1"/>
            <a:endParaRPr lang="cs-CZ" dirty="0" smtClean="0"/>
          </a:p>
          <a:p>
            <a:r>
              <a:rPr lang="cs-CZ" b="1" dirty="0" err="1" smtClean="0"/>
              <a:t>Blastocytóza</a:t>
            </a:r>
            <a:endParaRPr lang="cs-CZ" b="1" dirty="0" smtClean="0"/>
          </a:p>
          <a:p>
            <a:pPr lvl="1"/>
            <a:r>
              <a:rPr lang="cs-CZ" i="1" dirty="0" err="1" smtClean="0"/>
              <a:t>Blastocystis</a:t>
            </a:r>
            <a:r>
              <a:rPr lang="cs-CZ" i="1" dirty="0" smtClean="0"/>
              <a:t> </a:t>
            </a:r>
            <a:r>
              <a:rPr lang="cs-CZ" i="1" dirty="0" err="1" smtClean="0"/>
              <a:t>hominis</a:t>
            </a:r>
            <a:endParaRPr lang="cs-CZ" i="1" dirty="0" smtClean="0"/>
          </a:p>
          <a:p>
            <a:pPr lvl="1"/>
            <a:r>
              <a:rPr lang="cs-CZ" dirty="0"/>
              <a:t>o</a:t>
            </a:r>
            <a:r>
              <a:rPr lang="cs-CZ" dirty="0" smtClean="0"/>
              <a:t>bvykle u imunodeficientních pacientů, </a:t>
            </a:r>
            <a:r>
              <a:rPr lang="cs-CZ" dirty="0" err="1" smtClean="0"/>
              <a:t>dysmikrobie</a:t>
            </a:r>
            <a:endParaRPr lang="cs-CZ" dirty="0" smtClean="0"/>
          </a:p>
          <a:p>
            <a:pPr lvl="1"/>
            <a:r>
              <a:rPr lang="cs-CZ" dirty="0" err="1" smtClean="0">
                <a:solidFill>
                  <a:srgbClr val="FF0000"/>
                </a:solidFill>
              </a:rPr>
              <a:t>metronidazol</a:t>
            </a:r>
            <a:r>
              <a:rPr lang="cs-CZ" dirty="0" smtClean="0">
                <a:solidFill>
                  <a:srgbClr val="FF0000"/>
                </a:solidFill>
              </a:rPr>
              <a:t>, </a:t>
            </a:r>
            <a:r>
              <a:rPr lang="cs-CZ" dirty="0" err="1" smtClean="0">
                <a:solidFill>
                  <a:srgbClr val="FF0000"/>
                </a:solidFill>
              </a:rPr>
              <a:t>kotrimoxazol</a:t>
            </a:r>
            <a:endParaRPr lang="cs-CZ" dirty="0" smtClean="0">
              <a:solidFill>
                <a:srgbClr val="FF0000"/>
              </a:solidFill>
            </a:endParaRPr>
          </a:p>
        </p:txBody>
      </p:sp>
      <p:pic>
        <p:nvPicPr>
          <p:cNvPr id="21506" name="Picture 2" descr="C:\Users\11378\Desktop\Pix\715c775190f449c2f069ac4a069b89a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692696"/>
            <a:ext cx="2646733" cy="548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84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554416" cy="16002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Další v ČR neregistrovaná…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trike="sngStrike" dirty="0" err="1"/>
              <a:t>o</a:t>
            </a:r>
            <a:r>
              <a:rPr lang="cs-CZ" strike="sngStrike" dirty="0" err="1" smtClean="0"/>
              <a:t>rnidazol</a:t>
            </a:r>
            <a:endParaRPr lang="cs-CZ" strike="sngStrike" dirty="0" smtClean="0"/>
          </a:p>
          <a:p>
            <a:r>
              <a:rPr lang="cs-CZ" strike="sngStrike" dirty="0" err="1"/>
              <a:t>t</a:t>
            </a:r>
            <a:r>
              <a:rPr lang="cs-CZ" strike="sngStrike" dirty="0" err="1" smtClean="0"/>
              <a:t>inidazol</a:t>
            </a:r>
            <a:endParaRPr lang="cs-CZ" strike="sngStrike" dirty="0" smtClean="0"/>
          </a:p>
          <a:p>
            <a:r>
              <a:rPr lang="cs-CZ" strike="sngStrike" dirty="0" err="1" smtClean="0"/>
              <a:t>nitazoxanid</a:t>
            </a:r>
            <a:endParaRPr lang="cs-CZ" strike="sngStrike" dirty="0" smtClean="0"/>
          </a:p>
          <a:p>
            <a:r>
              <a:rPr lang="cs-CZ" strike="sngStrike" dirty="0" err="1"/>
              <a:t>d</a:t>
            </a:r>
            <a:r>
              <a:rPr lang="cs-CZ" strike="sngStrike" dirty="0" err="1" smtClean="0"/>
              <a:t>iloxanid</a:t>
            </a:r>
            <a:r>
              <a:rPr lang="cs-CZ" strike="sngStrike" dirty="0" smtClean="0"/>
              <a:t> </a:t>
            </a:r>
            <a:r>
              <a:rPr lang="cs-CZ" strike="sngStrike" dirty="0" err="1" smtClean="0"/>
              <a:t>furoát</a:t>
            </a:r>
            <a:endParaRPr lang="cs-CZ" strike="sngStrike" dirty="0" smtClean="0"/>
          </a:p>
          <a:p>
            <a:r>
              <a:rPr lang="cs-CZ" strike="sngStrike" dirty="0" err="1"/>
              <a:t>p</a:t>
            </a:r>
            <a:r>
              <a:rPr lang="cs-CZ" strike="sngStrike" dirty="0" err="1" smtClean="0"/>
              <a:t>aromomycin</a:t>
            </a:r>
            <a:endParaRPr lang="cs-CZ" strike="sngStrike" dirty="0" smtClean="0"/>
          </a:p>
          <a:p>
            <a:r>
              <a:rPr lang="cs-CZ" strike="sngStrike" dirty="0" err="1" smtClean="0"/>
              <a:t>iodoquinol</a:t>
            </a:r>
            <a:endParaRPr lang="cs-CZ" strike="sngStrike" dirty="0"/>
          </a:p>
        </p:txBody>
      </p:sp>
      <p:pic>
        <p:nvPicPr>
          <p:cNvPr id="22530" name="Picture 2" descr="C:\Users\11378\Desktop\Pix\amoeba-10574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628800"/>
            <a:ext cx="4683646" cy="277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68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Toxoplazmóza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2000" y="685800"/>
            <a:ext cx="7626424" cy="3886200"/>
          </a:xfrm>
        </p:spPr>
        <p:txBody>
          <a:bodyPr>
            <a:noAutofit/>
          </a:bodyPr>
          <a:lstStyle/>
          <a:p>
            <a:r>
              <a:rPr lang="cs-CZ" sz="2000" i="1" dirty="0" err="1" smtClean="0"/>
              <a:t>Toxoplasma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gondii</a:t>
            </a:r>
            <a:endParaRPr lang="cs-CZ" sz="2000" i="1" dirty="0" smtClean="0"/>
          </a:p>
          <a:p>
            <a:r>
              <a:rPr lang="cs-CZ" sz="2000" dirty="0"/>
              <a:t>s</a:t>
            </a:r>
            <a:r>
              <a:rPr lang="cs-CZ" sz="2000" dirty="0" smtClean="0"/>
              <a:t>ystémové onemocnění</a:t>
            </a:r>
          </a:p>
          <a:p>
            <a:r>
              <a:rPr lang="cs-CZ" sz="2000" dirty="0"/>
              <a:t>k</a:t>
            </a:r>
            <a:r>
              <a:rPr lang="cs-CZ" sz="2000" dirty="0" smtClean="0"/>
              <a:t>onečný hostitel jsou kočkovité šelmy – pohlavní rozmnožení</a:t>
            </a:r>
          </a:p>
          <a:p>
            <a:pPr lvl="1"/>
            <a:r>
              <a:rPr lang="cs-CZ" sz="2000" dirty="0"/>
              <a:t>s</a:t>
            </a:r>
            <a:r>
              <a:rPr lang="cs-CZ" sz="2000" dirty="0" smtClean="0"/>
              <a:t>tolicí vyloučené odolné oocysty – kontaminace potravy a vody</a:t>
            </a:r>
          </a:p>
          <a:p>
            <a:pPr marL="320040" lvl="1" indent="0">
              <a:buNone/>
            </a:pPr>
            <a:r>
              <a:rPr lang="cs-CZ" sz="2000" dirty="0" smtClean="0"/>
              <a:t>mezihostitel je člověk a teplokrevná zvířata – nepohlavní množení</a:t>
            </a:r>
          </a:p>
          <a:p>
            <a:endParaRPr lang="cs-CZ" sz="2000" dirty="0" smtClean="0"/>
          </a:p>
          <a:p>
            <a:r>
              <a:rPr lang="cs-CZ" sz="2000" b="1" dirty="0"/>
              <a:t>v</a:t>
            </a:r>
            <a:r>
              <a:rPr lang="cs-CZ" sz="2000" b="1" dirty="0" smtClean="0"/>
              <a:t>rozená toxoplazmóza</a:t>
            </a:r>
          </a:p>
          <a:p>
            <a:pPr lvl="1"/>
            <a:r>
              <a:rPr lang="cs-CZ" sz="2000" dirty="0" err="1"/>
              <a:t>e</a:t>
            </a:r>
            <a:r>
              <a:rPr lang="cs-CZ" sz="2000" dirty="0" err="1" smtClean="0"/>
              <a:t>ncefalomyelitída</a:t>
            </a:r>
            <a:r>
              <a:rPr lang="cs-CZ" sz="2000" dirty="0" smtClean="0"/>
              <a:t>, hydrocefalus, intrakraniální kalcifikace</a:t>
            </a:r>
          </a:p>
          <a:p>
            <a:r>
              <a:rPr lang="cs-CZ" sz="2000" b="1" dirty="0"/>
              <a:t>z</a:t>
            </a:r>
            <a:r>
              <a:rPr lang="cs-CZ" sz="2000" b="1" dirty="0" smtClean="0"/>
              <a:t>ískaná toxoplazmóza</a:t>
            </a:r>
          </a:p>
          <a:p>
            <a:pPr lvl="1"/>
            <a:r>
              <a:rPr lang="cs-CZ" sz="2000" dirty="0"/>
              <a:t>m</a:t>
            </a:r>
            <a:r>
              <a:rPr lang="cs-CZ" sz="2000" dirty="0" smtClean="0"/>
              <a:t>ožnost asymptomatického průběhu, </a:t>
            </a:r>
          </a:p>
          <a:p>
            <a:pPr lvl="1"/>
            <a:r>
              <a:rPr lang="cs-CZ" sz="2000" dirty="0"/>
              <a:t>z</a:t>
            </a:r>
            <a:r>
              <a:rPr lang="cs-CZ" sz="2000" dirty="0" smtClean="0"/>
              <a:t>většení uzlin, postižení vnitřních orgánů</a:t>
            </a:r>
          </a:p>
          <a:p>
            <a:pPr lvl="1"/>
            <a:r>
              <a:rPr lang="cs-CZ" sz="2000" dirty="0"/>
              <a:t>u</a:t>
            </a:r>
            <a:r>
              <a:rPr lang="cs-CZ" sz="2000" dirty="0" smtClean="0"/>
              <a:t> osob s poruchou imunity – septické onemocnění, encefalitida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10997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Terapie a profylaxe toxoplazmózy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trike="sngStrike" dirty="0" err="1"/>
              <a:t>p</a:t>
            </a:r>
            <a:r>
              <a:rPr lang="cs-CZ" strike="sngStrike" dirty="0" err="1" smtClean="0"/>
              <a:t>yrimetamin</a:t>
            </a:r>
            <a:endParaRPr lang="cs-CZ" strike="sngStrike" dirty="0" smtClean="0"/>
          </a:p>
          <a:p>
            <a:pPr lvl="1"/>
            <a:r>
              <a:rPr lang="cs-CZ" dirty="0" smtClean="0"/>
              <a:t>+</a:t>
            </a:r>
            <a:r>
              <a:rPr lang="cs-CZ" dirty="0" err="1" smtClean="0"/>
              <a:t>leukovorin</a:t>
            </a:r>
            <a:endParaRPr lang="cs-CZ" dirty="0" smtClean="0"/>
          </a:p>
          <a:p>
            <a:r>
              <a:rPr lang="cs-CZ" strike="sngStrike" dirty="0" err="1"/>
              <a:t>s</a:t>
            </a:r>
            <a:r>
              <a:rPr lang="cs-CZ" strike="sngStrike" dirty="0" err="1" smtClean="0"/>
              <a:t>ulfadiazin</a:t>
            </a:r>
            <a:endParaRPr lang="cs-CZ" strike="sngStrike" dirty="0" smtClean="0"/>
          </a:p>
          <a:p>
            <a:r>
              <a:rPr lang="cs-CZ" dirty="0" err="1"/>
              <a:t>s</a:t>
            </a:r>
            <a:r>
              <a:rPr lang="cs-CZ" dirty="0" err="1" smtClean="0"/>
              <a:t>piramycin</a:t>
            </a:r>
            <a:endParaRPr lang="cs-CZ" dirty="0" smtClean="0"/>
          </a:p>
          <a:p>
            <a:r>
              <a:rPr lang="cs-CZ" dirty="0" err="1" smtClean="0">
                <a:solidFill>
                  <a:srgbClr val="FF0000"/>
                </a:solidFill>
              </a:rPr>
              <a:t>kotrimoxazol</a:t>
            </a:r>
            <a:r>
              <a:rPr lang="cs-CZ" dirty="0" smtClean="0"/>
              <a:t> – zejména </a:t>
            </a:r>
            <a:r>
              <a:rPr lang="cs-CZ" dirty="0" err="1" smtClean="0"/>
              <a:t>profylace</a:t>
            </a:r>
            <a:endParaRPr lang="cs-CZ" dirty="0" smtClean="0"/>
          </a:p>
          <a:p>
            <a:r>
              <a:rPr lang="cs-CZ" dirty="0" err="1" smtClean="0">
                <a:solidFill>
                  <a:srgbClr val="FF0000"/>
                </a:solidFill>
              </a:rPr>
              <a:t>klindamycin</a:t>
            </a:r>
            <a:endParaRPr lang="cs-CZ" dirty="0" smtClean="0">
              <a:solidFill>
                <a:srgbClr val="FF0000"/>
              </a:solidFill>
            </a:endParaRPr>
          </a:p>
          <a:p>
            <a:endParaRPr lang="cs-CZ" dirty="0"/>
          </a:p>
        </p:txBody>
      </p:sp>
      <p:pic>
        <p:nvPicPr>
          <p:cNvPr id="23554" name="Picture 2" descr="C:\Users\11378\Desktop\Pix\toxo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04664"/>
            <a:ext cx="3235710" cy="418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3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Malárie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2000" y="836712"/>
            <a:ext cx="7543800" cy="4536504"/>
          </a:xfrm>
        </p:spPr>
        <p:txBody>
          <a:bodyPr>
            <a:noAutofit/>
          </a:bodyPr>
          <a:lstStyle/>
          <a:p>
            <a:r>
              <a:rPr lang="cs-CZ" sz="2000" i="1" dirty="0" err="1" smtClean="0"/>
              <a:t>Plasmodium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sp</a:t>
            </a:r>
            <a:endParaRPr lang="cs-CZ" sz="2000" i="1" dirty="0" smtClean="0"/>
          </a:p>
          <a:p>
            <a:r>
              <a:rPr lang="cs-CZ" sz="2000" dirty="0"/>
              <a:t>p</a:t>
            </a:r>
            <a:r>
              <a:rPr lang="cs-CZ" sz="2000" dirty="0" smtClean="0"/>
              <a:t>řenášená samicemi komárů </a:t>
            </a:r>
            <a:r>
              <a:rPr lang="cs-CZ" sz="2000" i="1" dirty="0" err="1" smtClean="0"/>
              <a:t>Anopheles</a:t>
            </a:r>
            <a:endParaRPr lang="cs-CZ" sz="2000" i="1" dirty="0" smtClean="0"/>
          </a:p>
          <a:p>
            <a:r>
              <a:rPr lang="cs-CZ" sz="2000" dirty="0"/>
              <a:t>v</a:t>
            </a:r>
            <a:r>
              <a:rPr lang="cs-CZ" sz="2000" dirty="0" smtClean="0"/>
              <a:t> </a:t>
            </a:r>
            <a:r>
              <a:rPr lang="cs-CZ" sz="2000" dirty="0" err="1" smtClean="0"/>
              <a:t>monoterapii</a:t>
            </a:r>
            <a:r>
              <a:rPr lang="cs-CZ" sz="2000" dirty="0" smtClean="0"/>
              <a:t> se nikdy nepodchytí všechny formy</a:t>
            </a:r>
          </a:p>
          <a:p>
            <a:r>
              <a:rPr lang="cs-CZ" sz="2000" dirty="0" err="1"/>
              <a:t>e</a:t>
            </a:r>
            <a:r>
              <a:rPr lang="cs-CZ" sz="2000" dirty="0" err="1" smtClean="0"/>
              <a:t>rytrocytární</a:t>
            </a:r>
            <a:r>
              <a:rPr lang="cs-CZ" sz="2000" dirty="0" smtClean="0"/>
              <a:t> formy</a:t>
            </a:r>
          </a:p>
          <a:p>
            <a:pPr lvl="1"/>
            <a:r>
              <a:rPr lang="cs-CZ" sz="2000" dirty="0">
                <a:solidFill>
                  <a:srgbClr val="FF0000"/>
                </a:solidFill>
              </a:rPr>
              <a:t>c</a:t>
            </a:r>
            <a:r>
              <a:rPr lang="cs-CZ" sz="2000" dirty="0" smtClean="0">
                <a:solidFill>
                  <a:srgbClr val="FF0000"/>
                </a:solidFill>
              </a:rPr>
              <a:t>hinin, </a:t>
            </a:r>
            <a:r>
              <a:rPr lang="cs-CZ" sz="2000" dirty="0" err="1" smtClean="0">
                <a:solidFill>
                  <a:srgbClr val="FF0000"/>
                </a:solidFill>
              </a:rPr>
              <a:t>hydroxychloroquin</a:t>
            </a:r>
            <a:r>
              <a:rPr lang="cs-CZ" sz="2000" dirty="0" smtClean="0">
                <a:solidFill>
                  <a:srgbClr val="FF0000"/>
                </a:solidFill>
              </a:rPr>
              <a:t>, </a:t>
            </a:r>
            <a:r>
              <a:rPr lang="cs-CZ" sz="2000" dirty="0" err="1" smtClean="0">
                <a:solidFill>
                  <a:srgbClr val="FF0000"/>
                </a:solidFill>
              </a:rPr>
              <a:t>atovaquon</a:t>
            </a:r>
            <a:endParaRPr lang="cs-CZ" sz="2000" dirty="0" smtClean="0">
              <a:solidFill>
                <a:srgbClr val="FF0000"/>
              </a:solidFill>
            </a:endParaRPr>
          </a:p>
          <a:p>
            <a:pPr lvl="1"/>
            <a:r>
              <a:rPr lang="cs-CZ" sz="2000" dirty="0" smtClean="0">
                <a:solidFill>
                  <a:srgbClr val="FF0000"/>
                </a:solidFill>
              </a:rPr>
              <a:t>TTC, </a:t>
            </a:r>
            <a:r>
              <a:rPr lang="cs-CZ" sz="2000" dirty="0" err="1" smtClean="0">
                <a:solidFill>
                  <a:srgbClr val="FF0000"/>
                </a:solidFill>
              </a:rPr>
              <a:t>klindamycin</a:t>
            </a:r>
            <a:endParaRPr lang="cs-CZ" sz="2000" dirty="0" smtClean="0">
              <a:solidFill>
                <a:srgbClr val="FF0000"/>
              </a:solidFill>
            </a:endParaRPr>
          </a:p>
          <a:p>
            <a:r>
              <a:rPr lang="cs-CZ" sz="2000" dirty="0" smtClean="0"/>
              <a:t>jaterní formy</a:t>
            </a:r>
          </a:p>
          <a:p>
            <a:pPr lvl="1"/>
            <a:r>
              <a:rPr lang="cs-CZ" sz="2000" dirty="0" err="1" smtClean="0">
                <a:solidFill>
                  <a:srgbClr val="FF0000"/>
                </a:solidFill>
              </a:rPr>
              <a:t>primaquin</a:t>
            </a:r>
            <a:endParaRPr lang="cs-CZ" sz="2000" dirty="0" smtClean="0">
              <a:solidFill>
                <a:srgbClr val="FF0000"/>
              </a:solidFill>
            </a:endParaRPr>
          </a:p>
          <a:p>
            <a:r>
              <a:rPr lang="cs-CZ" sz="2000" dirty="0">
                <a:solidFill>
                  <a:schemeClr val="tx1"/>
                </a:solidFill>
              </a:rPr>
              <a:t>p</a:t>
            </a:r>
            <a:r>
              <a:rPr lang="cs-CZ" sz="2000" dirty="0" smtClean="0">
                <a:solidFill>
                  <a:schemeClr val="tx1"/>
                </a:solidFill>
              </a:rPr>
              <a:t>rofylaxe</a:t>
            </a:r>
          </a:p>
          <a:p>
            <a:pPr lvl="1"/>
            <a:r>
              <a:rPr lang="cs-CZ" sz="2000" dirty="0" err="1">
                <a:solidFill>
                  <a:srgbClr val="FF0000"/>
                </a:solidFill>
              </a:rPr>
              <a:t>a</a:t>
            </a:r>
            <a:r>
              <a:rPr lang="cs-CZ" sz="2000" dirty="0" err="1" smtClean="0">
                <a:solidFill>
                  <a:srgbClr val="FF0000"/>
                </a:solidFill>
              </a:rPr>
              <a:t>tovaquon</a:t>
            </a:r>
            <a:r>
              <a:rPr lang="cs-CZ" sz="2000" dirty="0" smtClean="0">
                <a:solidFill>
                  <a:srgbClr val="FF0000"/>
                </a:solidFill>
              </a:rPr>
              <a:t>/</a:t>
            </a:r>
            <a:r>
              <a:rPr lang="cs-CZ" sz="2000" dirty="0" err="1" smtClean="0">
                <a:solidFill>
                  <a:srgbClr val="FF0000"/>
                </a:solidFill>
              </a:rPr>
              <a:t>proguanil</a:t>
            </a:r>
            <a:endParaRPr lang="cs-CZ" sz="2000" dirty="0">
              <a:solidFill>
                <a:srgbClr val="FF0000"/>
              </a:solidFill>
            </a:endParaRPr>
          </a:p>
          <a:p>
            <a:pPr lvl="1"/>
            <a:r>
              <a:rPr lang="cs-CZ" sz="2000" dirty="0" smtClean="0">
                <a:solidFill>
                  <a:srgbClr val="FF0000"/>
                </a:solidFill>
              </a:rPr>
              <a:t>doxycyklin</a:t>
            </a:r>
          </a:p>
          <a:p>
            <a:pPr lvl="1"/>
            <a:endParaRPr lang="cs-CZ" sz="2000" dirty="0" smtClean="0"/>
          </a:p>
          <a:p>
            <a:endParaRPr lang="cs-CZ" sz="20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140968"/>
            <a:ext cx="41338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173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Antimalarika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4471392"/>
          </a:xfrm>
        </p:spPr>
        <p:txBody>
          <a:bodyPr>
            <a:normAutofit fontScale="85000" lnSpcReduction="10000"/>
          </a:bodyPr>
          <a:lstStyle/>
          <a:p>
            <a:r>
              <a:rPr lang="cs-CZ" dirty="0" err="1" smtClean="0">
                <a:solidFill>
                  <a:srgbClr val="FF0000"/>
                </a:solidFill>
              </a:rPr>
              <a:t>artenimol</a:t>
            </a:r>
            <a:r>
              <a:rPr lang="cs-CZ" dirty="0" smtClean="0">
                <a:solidFill>
                  <a:srgbClr val="FF0000"/>
                </a:solidFill>
              </a:rPr>
              <a:t>/</a:t>
            </a:r>
            <a:r>
              <a:rPr lang="cs-CZ" dirty="0" err="1" smtClean="0">
                <a:solidFill>
                  <a:srgbClr val="FF0000"/>
                </a:solidFill>
              </a:rPr>
              <a:t>piperaquin</a:t>
            </a:r>
            <a:endParaRPr lang="cs-CZ" dirty="0" smtClean="0">
              <a:solidFill>
                <a:srgbClr val="FF0000"/>
              </a:solidFill>
            </a:endParaRPr>
          </a:p>
          <a:p>
            <a:r>
              <a:rPr lang="cs-CZ" dirty="0" err="1"/>
              <a:t>s</a:t>
            </a:r>
            <a:r>
              <a:rPr lang="cs-CZ" dirty="0" err="1" smtClean="0"/>
              <a:t>chizontocidní</a:t>
            </a:r>
            <a:r>
              <a:rPr lang="cs-CZ" dirty="0" smtClean="0"/>
              <a:t> a </a:t>
            </a:r>
            <a:r>
              <a:rPr lang="cs-CZ" dirty="0" err="1" smtClean="0"/>
              <a:t>gametocidní</a:t>
            </a:r>
            <a:r>
              <a:rPr lang="cs-CZ" dirty="0" smtClean="0"/>
              <a:t> účinek na všechny druhy </a:t>
            </a:r>
            <a:r>
              <a:rPr lang="cs-CZ" i="1" dirty="0" err="1" smtClean="0"/>
              <a:t>Plasmodium</a:t>
            </a:r>
            <a:endParaRPr lang="cs-CZ" i="1" dirty="0" smtClean="0"/>
          </a:p>
          <a:p>
            <a:r>
              <a:rPr lang="cs-CZ" dirty="0"/>
              <a:t>u</a:t>
            </a:r>
            <a:r>
              <a:rPr lang="cs-CZ" dirty="0" smtClean="0"/>
              <a:t>žití nalačno</a:t>
            </a:r>
          </a:p>
          <a:p>
            <a:r>
              <a:rPr lang="cs-CZ" dirty="0"/>
              <a:t>n</a:t>
            </a:r>
            <a:r>
              <a:rPr lang="cs-CZ" dirty="0" smtClean="0"/>
              <a:t>epůsobí na jaterní formy</a:t>
            </a:r>
          </a:p>
          <a:p>
            <a:r>
              <a:rPr lang="cs-CZ" b="1" dirty="0" smtClean="0"/>
              <a:t>NÚ: </a:t>
            </a:r>
            <a:r>
              <a:rPr lang="cs-CZ" dirty="0" smtClean="0"/>
              <a:t>GIT potíže, </a:t>
            </a:r>
            <a:r>
              <a:rPr lang="cs-CZ" dirty="0" err="1" smtClean="0"/>
              <a:t>cefalea</a:t>
            </a:r>
            <a:r>
              <a:rPr lang="cs-CZ" dirty="0" smtClean="0"/>
              <a:t>, prodloužení QT, tachykardie</a:t>
            </a:r>
          </a:p>
          <a:p>
            <a:endParaRPr lang="cs-CZ" dirty="0" smtClean="0"/>
          </a:p>
          <a:p>
            <a:r>
              <a:rPr lang="cs-CZ" dirty="0">
                <a:solidFill>
                  <a:srgbClr val="FF0000"/>
                </a:solidFill>
              </a:rPr>
              <a:t>c</a:t>
            </a:r>
            <a:r>
              <a:rPr lang="cs-CZ" dirty="0" smtClean="0">
                <a:solidFill>
                  <a:srgbClr val="FF0000"/>
                </a:solidFill>
              </a:rPr>
              <a:t>hinin</a:t>
            </a:r>
          </a:p>
          <a:p>
            <a:r>
              <a:rPr lang="cs-CZ" dirty="0"/>
              <a:t>a</a:t>
            </a:r>
            <a:r>
              <a:rPr lang="cs-CZ" dirty="0" smtClean="0"/>
              <a:t>lkaloid </a:t>
            </a:r>
            <a:r>
              <a:rPr lang="cs-CZ" i="1" dirty="0" err="1" smtClean="0"/>
              <a:t>Cinchona</a:t>
            </a:r>
            <a:r>
              <a:rPr lang="cs-CZ" i="1" dirty="0" smtClean="0"/>
              <a:t> </a:t>
            </a:r>
            <a:r>
              <a:rPr lang="cs-CZ" i="1" dirty="0" err="1" smtClean="0"/>
              <a:t>officinalis</a:t>
            </a:r>
            <a:endParaRPr lang="cs-CZ" i="1" dirty="0"/>
          </a:p>
          <a:p>
            <a:r>
              <a:rPr lang="cs-CZ" dirty="0"/>
              <a:t>p</a:t>
            </a:r>
            <a:r>
              <a:rPr lang="cs-CZ" dirty="0" smtClean="0"/>
              <a:t>ravděpodobná interakce s </a:t>
            </a:r>
            <a:r>
              <a:rPr lang="cs-CZ" dirty="0" err="1" smtClean="0"/>
              <a:t>heminem</a:t>
            </a:r>
            <a:r>
              <a:rPr lang="cs-CZ" dirty="0" smtClean="0"/>
              <a:t> parazitů</a:t>
            </a:r>
          </a:p>
          <a:p>
            <a:r>
              <a:rPr lang="cs-CZ" dirty="0" err="1"/>
              <a:t>s</a:t>
            </a:r>
            <a:r>
              <a:rPr lang="cs-CZ" dirty="0" err="1" smtClean="0"/>
              <a:t>chizontocidní</a:t>
            </a:r>
            <a:r>
              <a:rPr lang="cs-CZ" dirty="0" smtClean="0"/>
              <a:t> efekt na všechny </a:t>
            </a:r>
            <a:r>
              <a:rPr lang="cs-CZ" i="1" dirty="0" smtClean="0"/>
              <a:t>P., </a:t>
            </a:r>
            <a:r>
              <a:rPr lang="cs-CZ" dirty="0" smtClean="0"/>
              <a:t>nepůsobí na jaterní formy</a:t>
            </a:r>
          </a:p>
          <a:p>
            <a:r>
              <a:rPr lang="cs-CZ" dirty="0"/>
              <a:t>u</a:t>
            </a:r>
            <a:r>
              <a:rPr lang="cs-CZ" dirty="0" smtClean="0"/>
              <a:t>žití s jídlem</a:t>
            </a:r>
          </a:p>
          <a:p>
            <a:r>
              <a:rPr lang="cs-CZ" b="1" dirty="0" smtClean="0"/>
              <a:t>NÚ: </a:t>
            </a:r>
            <a:r>
              <a:rPr lang="cs-CZ" dirty="0" smtClean="0"/>
              <a:t>GIT potíže, trombocytopenie, prodloužení QT</a:t>
            </a:r>
          </a:p>
          <a:p>
            <a:r>
              <a:rPr lang="cs-CZ" dirty="0" smtClean="0"/>
              <a:t>v ČR pouze jako surovina → IPLP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182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Antimalarika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2000" y="685799"/>
            <a:ext cx="7543800" cy="4710165"/>
          </a:xfrm>
        </p:spPr>
        <p:txBody>
          <a:bodyPr>
            <a:normAutofit fontScale="92500" lnSpcReduction="20000"/>
          </a:bodyPr>
          <a:lstStyle/>
          <a:p>
            <a:r>
              <a:rPr lang="cs-CZ" dirty="0" err="1">
                <a:solidFill>
                  <a:srgbClr val="FF0000"/>
                </a:solidFill>
              </a:rPr>
              <a:t>a</a:t>
            </a:r>
            <a:r>
              <a:rPr lang="cs-CZ" dirty="0" err="1" smtClean="0">
                <a:solidFill>
                  <a:srgbClr val="FF0000"/>
                </a:solidFill>
              </a:rPr>
              <a:t>tovaquon</a:t>
            </a:r>
            <a:r>
              <a:rPr lang="cs-CZ" dirty="0" smtClean="0">
                <a:solidFill>
                  <a:srgbClr val="FF0000"/>
                </a:solidFill>
              </a:rPr>
              <a:t>/</a:t>
            </a:r>
            <a:r>
              <a:rPr lang="cs-CZ" dirty="0" err="1" smtClean="0">
                <a:solidFill>
                  <a:srgbClr val="FF0000"/>
                </a:solidFill>
              </a:rPr>
              <a:t>proguanil</a:t>
            </a:r>
            <a:endParaRPr lang="cs-CZ" dirty="0" smtClean="0">
              <a:solidFill>
                <a:srgbClr val="FF0000"/>
              </a:solidFill>
            </a:endParaRPr>
          </a:p>
          <a:p>
            <a:r>
              <a:rPr lang="cs-CZ" dirty="0" err="1"/>
              <a:t>s</a:t>
            </a:r>
            <a:r>
              <a:rPr lang="cs-CZ" dirty="0" err="1" smtClean="0"/>
              <a:t>chizontocidní</a:t>
            </a:r>
            <a:r>
              <a:rPr lang="cs-CZ" dirty="0" smtClean="0"/>
              <a:t> a </a:t>
            </a:r>
            <a:r>
              <a:rPr lang="cs-CZ" dirty="0" err="1" smtClean="0"/>
              <a:t>gametocidní</a:t>
            </a:r>
            <a:r>
              <a:rPr lang="cs-CZ" dirty="0" smtClean="0"/>
              <a:t> účinek, ne jaterní formy</a:t>
            </a:r>
          </a:p>
          <a:p>
            <a:r>
              <a:rPr lang="cs-CZ" dirty="0"/>
              <a:t>b</a:t>
            </a:r>
            <a:r>
              <a:rPr lang="cs-CZ" dirty="0" smtClean="0"/>
              <a:t>lokáda buněčných </a:t>
            </a:r>
            <a:r>
              <a:rPr lang="cs-CZ" dirty="0" err="1" smtClean="0"/>
              <a:t>redoxných</a:t>
            </a:r>
            <a:r>
              <a:rPr lang="cs-CZ" dirty="0" smtClean="0"/>
              <a:t> pochodů a inhibice </a:t>
            </a:r>
            <a:r>
              <a:rPr lang="cs-CZ" dirty="0" err="1" smtClean="0"/>
              <a:t>dihodrofolátreduktázy</a:t>
            </a:r>
            <a:endParaRPr lang="cs-CZ" dirty="0" smtClean="0"/>
          </a:p>
          <a:p>
            <a:r>
              <a:rPr lang="cs-CZ" b="1" dirty="0" smtClean="0"/>
              <a:t>NÚ: </a:t>
            </a:r>
            <a:r>
              <a:rPr lang="cs-CZ" dirty="0" smtClean="0"/>
              <a:t>GIT potíže, insomnie, horečka</a:t>
            </a:r>
          </a:p>
          <a:p>
            <a:endParaRPr lang="cs-CZ" dirty="0" smtClean="0"/>
          </a:p>
          <a:p>
            <a:r>
              <a:rPr lang="cs-CZ" dirty="0" err="1">
                <a:solidFill>
                  <a:srgbClr val="FF0000"/>
                </a:solidFill>
              </a:rPr>
              <a:t>h</a:t>
            </a:r>
            <a:r>
              <a:rPr lang="cs-CZ" dirty="0" err="1" smtClean="0">
                <a:solidFill>
                  <a:srgbClr val="FF0000"/>
                </a:solidFill>
              </a:rPr>
              <a:t>ydroxychloroquin</a:t>
            </a:r>
            <a:endParaRPr lang="cs-CZ" dirty="0" smtClean="0">
              <a:solidFill>
                <a:srgbClr val="FF0000"/>
              </a:solidFill>
            </a:endParaRPr>
          </a:p>
          <a:p>
            <a:r>
              <a:rPr lang="cs-CZ" dirty="0" err="1"/>
              <a:t>s</a:t>
            </a:r>
            <a:r>
              <a:rPr lang="cs-CZ" dirty="0" err="1" smtClean="0"/>
              <a:t>chizontocidní</a:t>
            </a:r>
            <a:r>
              <a:rPr lang="cs-CZ" dirty="0" smtClean="0"/>
              <a:t> a </a:t>
            </a:r>
            <a:r>
              <a:rPr lang="cs-CZ" dirty="0" err="1" smtClean="0"/>
              <a:t>gametocidní</a:t>
            </a:r>
            <a:r>
              <a:rPr lang="cs-CZ" dirty="0" smtClean="0"/>
              <a:t> účinek, ne jaterní formy</a:t>
            </a:r>
          </a:p>
          <a:p>
            <a:r>
              <a:rPr lang="cs-CZ" b="1" dirty="0" smtClean="0"/>
              <a:t>NÚ: </a:t>
            </a:r>
            <a:r>
              <a:rPr lang="cs-CZ" dirty="0" smtClean="0"/>
              <a:t>GIT potíže, poškození zraku, alergické reakce</a:t>
            </a:r>
          </a:p>
          <a:p>
            <a:endParaRPr lang="cs-CZ" dirty="0" smtClean="0"/>
          </a:p>
          <a:p>
            <a:r>
              <a:rPr lang="cs-CZ" dirty="0" err="1">
                <a:solidFill>
                  <a:srgbClr val="FF0000"/>
                </a:solidFill>
              </a:rPr>
              <a:t>p</a:t>
            </a:r>
            <a:r>
              <a:rPr lang="cs-CZ" dirty="0" err="1" smtClean="0">
                <a:solidFill>
                  <a:srgbClr val="FF0000"/>
                </a:solidFill>
              </a:rPr>
              <a:t>rimaquin</a:t>
            </a:r>
            <a:endParaRPr lang="cs-CZ" dirty="0" smtClean="0">
              <a:solidFill>
                <a:srgbClr val="FF0000"/>
              </a:solidFill>
            </a:endParaRPr>
          </a:p>
          <a:p>
            <a:r>
              <a:rPr lang="cs-CZ" dirty="0" err="1"/>
              <a:t>s</a:t>
            </a:r>
            <a:r>
              <a:rPr lang="cs-CZ" dirty="0" err="1" smtClean="0"/>
              <a:t>chizontocidní</a:t>
            </a:r>
            <a:r>
              <a:rPr lang="cs-CZ" dirty="0" smtClean="0"/>
              <a:t> a </a:t>
            </a:r>
            <a:r>
              <a:rPr lang="cs-CZ" dirty="0" err="1" smtClean="0"/>
              <a:t>gametocidní</a:t>
            </a:r>
            <a:r>
              <a:rPr lang="cs-CZ" dirty="0" smtClean="0"/>
              <a:t> účinek</a:t>
            </a:r>
          </a:p>
          <a:p>
            <a:r>
              <a:rPr lang="cs-CZ" dirty="0" smtClean="0"/>
              <a:t>působí na jaterní formy</a:t>
            </a:r>
          </a:p>
          <a:p>
            <a:r>
              <a:rPr lang="cs-CZ" b="1" dirty="0" smtClean="0"/>
              <a:t>NÚ: </a:t>
            </a:r>
            <a:r>
              <a:rPr lang="cs-CZ" dirty="0" smtClean="0"/>
              <a:t>GIT potíže, barvení moči, horečka, hemolytická anémie</a:t>
            </a:r>
          </a:p>
        </p:txBody>
      </p:sp>
    </p:spTree>
    <p:extLst>
      <p:ext uri="{BB962C8B-B14F-4D97-AF65-F5344CB8AC3E}">
        <p14:creationId xmlns:p14="http://schemas.microsoft.com/office/powerpoint/2010/main" val="283825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amantadin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4471392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 smtClean="0"/>
              <a:t>MÚ: </a:t>
            </a:r>
            <a:r>
              <a:rPr lang="cs-CZ" dirty="0" smtClean="0"/>
              <a:t>interakcí s </a:t>
            </a:r>
            <a:r>
              <a:rPr lang="cs-CZ" dirty="0" smtClean="0"/>
              <a:t>M2-proteinem H</a:t>
            </a:r>
            <a:r>
              <a:rPr lang="cs-CZ" baseline="30000" dirty="0"/>
              <a:t> +</a:t>
            </a:r>
            <a:r>
              <a:rPr lang="cs-CZ" dirty="0" smtClean="0"/>
              <a:t> </a:t>
            </a:r>
            <a:r>
              <a:rPr lang="cs-CZ" dirty="0" smtClean="0"/>
              <a:t>iontového kanálu viru brání uvolnění NK; nekompetitivní antagonista NMDA receptorů</a:t>
            </a:r>
          </a:p>
          <a:p>
            <a:r>
              <a:rPr lang="cs-CZ" b="1" dirty="0" smtClean="0"/>
              <a:t>I: </a:t>
            </a:r>
            <a:r>
              <a:rPr lang="cs-CZ" dirty="0" smtClean="0"/>
              <a:t>profylaxe a časná terapie chřipky A, profylaktické podávání  rizikovým pacientům v období zvýšeného rizika; </a:t>
            </a:r>
            <a:r>
              <a:rPr lang="cs-CZ" dirty="0" err="1" smtClean="0"/>
              <a:t>antiparkinsonikum</a:t>
            </a:r>
            <a:endParaRPr lang="cs-CZ" dirty="0" smtClean="0"/>
          </a:p>
          <a:p>
            <a:r>
              <a:rPr lang="cs-CZ" b="1" dirty="0" smtClean="0"/>
              <a:t>KI: </a:t>
            </a:r>
            <a:r>
              <a:rPr lang="cs-CZ" dirty="0" smtClean="0"/>
              <a:t>srdeční nedostatečnost, kardiomyopatie, prodloužení QT, arytmie, gravidita a laktace</a:t>
            </a:r>
          </a:p>
          <a:p>
            <a:r>
              <a:rPr lang="cs-CZ" b="1" dirty="0" smtClean="0"/>
              <a:t>NÚ: </a:t>
            </a:r>
            <a:r>
              <a:rPr lang="cs-CZ" dirty="0" smtClean="0"/>
              <a:t>GIT iritace, závratě, neklid, poruchy spánku, exacerbace srdeční nedostatečnosti, prodloužení QT</a:t>
            </a:r>
          </a:p>
          <a:p>
            <a:endParaRPr lang="cs-CZ" dirty="0"/>
          </a:p>
          <a:p>
            <a:r>
              <a:rPr lang="cs-CZ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Fact</a:t>
            </a:r>
            <a:r>
              <a:rPr lang="cs-CZ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: </a:t>
            </a:r>
            <a:r>
              <a:rPr lang="cs-CZ" dirty="0" smtClean="0"/>
              <a:t>nespolehlivý účinek a vysoká míra rezistence. </a:t>
            </a:r>
            <a:r>
              <a:rPr lang="cs-CZ" b="1" dirty="0" smtClean="0"/>
              <a:t>Doporučení CDC </a:t>
            </a:r>
            <a:r>
              <a:rPr lang="cs-CZ" dirty="0" smtClean="0"/>
              <a:t>(2017) – nepoužívat k terapii ani profylaxi chřipky. V podmínkách ČR hlavně terapie PD, velice zřídkavě profylaxe chřipky.</a:t>
            </a:r>
            <a:endParaRPr lang="cs-CZ" dirty="0"/>
          </a:p>
        </p:txBody>
      </p:sp>
      <p:pic>
        <p:nvPicPr>
          <p:cNvPr id="4098" name="Picture 2" descr="Amantadin – Wikiped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789040"/>
            <a:ext cx="1985459" cy="251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50361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Antimalarika </a:t>
            </a:r>
            <a:r>
              <a:rPr lang="cs-CZ" dirty="0" err="1" smtClean="0"/>
              <a:t>nereg</a:t>
            </a:r>
            <a:r>
              <a:rPr lang="cs-CZ" dirty="0" smtClean="0"/>
              <a:t>. V ČR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trike="sngStrike" dirty="0" err="1"/>
              <a:t>a</a:t>
            </a:r>
            <a:r>
              <a:rPr lang="cs-CZ" strike="sngStrike" dirty="0" err="1" smtClean="0"/>
              <a:t>rtesunat</a:t>
            </a:r>
            <a:endParaRPr lang="cs-CZ" strike="sngStrike" dirty="0" smtClean="0"/>
          </a:p>
          <a:p>
            <a:r>
              <a:rPr lang="cs-CZ" strike="sngStrike" dirty="0" err="1"/>
              <a:t>a</a:t>
            </a:r>
            <a:r>
              <a:rPr lang="cs-CZ" strike="sngStrike" dirty="0" err="1" smtClean="0"/>
              <a:t>rtemether</a:t>
            </a:r>
            <a:r>
              <a:rPr lang="cs-CZ" strike="sngStrike" dirty="0" smtClean="0"/>
              <a:t>/</a:t>
            </a:r>
            <a:r>
              <a:rPr lang="cs-CZ" strike="sngStrike" dirty="0" err="1" smtClean="0"/>
              <a:t>lumefantrin</a:t>
            </a:r>
            <a:endParaRPr lang="cs-CZ" strike="sngStrike" dirty="0" smtClean="0"/>
          </a:p>
          <a:p>
            <a:r>
              <a:rPr lang="cs-CZ" strike="sngStrike" dirty="0" err="1" smtClean="0"/>
              <a:t>meflouqin</a:t>
            </a:r>
            <a:endParaRPr lang="cs-CZ" strike="sngStrike" dirty="0" smtClean="0"/>
          </a:p>
          <a:p>
            <a:r>
              <a:rPr lang="cs-CZ" strike="sngStrike" dirty="0" err="1"/>
              <a:t>c</a:t>
            </a:r>
            <a:r>
              <a:rPr lang="cs-CZ" strike="sngStrike" dirty="0" err="1" smtClean="0"/>
              <a:t>hloroquin</a:t>
            </a:r>
            <a:endParaRPr lang="cs-CZ" strike="sngStrike" dirty="0" smtClean="0"/>
          </a:p>
          <a:p>
            <a:endParaRPr lang="cs-CZ" dirty="0"/>
          </a:p>
        </p:txBody>
      </p:sp>
      <p:pic>
        <p:nvPicPr>
          <p:cNvPr id="24578" name="Picture 2" descr="C:\Users\11378\Desktop\Pix\death-disease-diseased-illnesses-sickness-virus-shl100727_l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36712"/>
            <a:ext cx="3515544" cy="425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91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8058472" cy="16002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Kokcidiózy a </a:t>
            </a:r>
            <a:r>
              <a:rPr lang="cs-CZ" dirty="0" err="1" smtClean="0"/>
              <a:t>kryptosporidiózy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</a:t>
            </a:r>
            <a:r>
              <a:rPr lang="cs-CZ" dirty="0" smtClean="0"/>
              <a:t>nfekce požitím kontaminované vody nebo potravy</a:t>
            </a:r>
          </a:p>
          <a:p>
            <a:r>
              <a:rPr lang="cs-CZ" dirty="0" smtClean="0"/>
              <a:t>průjmy, nauzea, zvracení, malabsorpční syndrom, hubnutí (vážnější u osob s poruchou imunity)</a:t>
            </a:r>
          </a:p>
          <a:p>
            <a:r>
              <a:rPr lang="cs-CZ" dirty="0" err="1">
                <a:solidFill>
                  <a:srgbClr val="FF0000"/>
                </a:solidFill>
              </a:rPr>
              <a:t>k</a:t>
            </a:r>
            <a:r>
              <a:rPr lang="cs-CZ" dirty="0" err="1" smtClean="0">
                <a:solidFill>
                  <a:srgbClr val="FF0000"/>
                </a:solidFill>
              </a:rPr>
              <a:t>otrimoxazol</a:t>
            </a:r>
            <a:r>
              <a:rPr lang="cs-CZ" dirty="0" smtClean="0">
                <a:solidFill>
                  <a:srgbClr val="FF0000"/>
                </a:solidFill>
              </a:rPr>
              <a:t>, </a:t>
            </a:r>
            <a:r>
              <a:rPr lang="cs-CZ" dirty="0" err="1" smtClean="0">
                <a:solidFill>
                  <a:srgbClr val="FF0000"/>
                </a:solidFill>
              </a:rPr>
              <a:t>ciprofloxacin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smtClean="0"/>
              <a:t>- kokcidiózy</a:t>
            </a:r>
          </a:p>
          <a:p>
            <a:r>
              <a:rPr lang="cs-CZ" dirty="0" err="1" smtClean="0">
                <a:solidFill>
                  <a:srgbClr val="FF0000"/>
                </a:solidFill>
              </a:rPr>
              <a:t>azitromycin</a:t>
            </a:r>
            <a:r>
              <a:rPr lang="cs-CZ" dirty="0" smtClean="0">
                <a:solidFill>
                  <a:srgbClr val="FF0000"/>
                </a:solidFill>
              </a:rPr>
              <a:t>, </a:t>
            </a:r>
            <a:r>
              <a:rPr lang="cs-CZ" dirty="0" err="1" smtClean="0">
                <a:solidFill>
                  <a:srgbClr val="FF0000"/>
                </a:solidFill>
              </a:rPr>
              <a:t>klaritromycin</a:t>
            </a:r>
            <a:r>
              <a:rPr lang="cs-CZ" dirty="0" smtClean="0">
                <a:solidFill>
                  <a:srgbClr val="FF0000"/>
                </a:solidFill>
              </a:rPr>
              <a:t>, </a:t>
            </a:r>
            <a:r>
              <a:rPr lang="cs-CZ" dirty="0" err="1" smtClean="0">
                <a:solidFill>
                  <a:srgbClr val="FF0000"/>
                </a:solidFill>
              </a:rPr>
              <a:t>rifabutin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smtClean="0"/>
              <a:t>- </a:t>
            </a:r>
            <a:r>
              <a:rPr lang="cs-CZ" dirty="0" err="1" smtClean="0"/>
              <a:t>kryptosporidiózy</a:t>
            </a:r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25602" name="Picture 2" descr="C:\Users\11378\Desktop\Pix\coccid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56992"/>
            <a:ext cx="2969345" cy="194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11378\Desktop\Pix\kry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457354"/>
            <a:ext cx="26289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52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4572000"/>
            <a:ext cx="8424936" cy="16002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Leishmaniózy a </a:t>
            </a:r>
            <a:r>
              <a:rPr lang="cs-CZ" dirty="0" err="1" smtClean="0"/>
              <a:t>trypanosomózy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4759424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l</a:t>
            </a:r>
            <a:r>
              <a:rPr lang="cs-CZ" dirty="0" smtClean="0"/>
              <a:t>eishmaniózy - zejména u imunodeficientních pacientů</a:t>
            </a:r>
          </a:p>
          <a:p>
            <a:pPr lvl="1"/>
            <a:r>
              <a:rPr lang="cs-CZ" dirty="0"/>
              <a:t>k</a:t>
            </a:r>
            <a:r>
              <a:rPr lang="cs-CZ" dirty="0" smtClean="0"/>
              <a:t>ožní, slizniční a viscerální formy</a:t>
            </a:r>
          </a:p>
          <a:p>
            <a:r>
              <a:rPr lang="cs-CZ" dirty="0" err="1">
                <a:solidFill>
                  <a:srgbClr val="FF0000"/>
                </a:solidFill>
              </a:rPr>
              <a:t>a</a:t>
            </a:r>
            <a:r>
              <a:rPr lang="cs-CZ" dirty="0" err="1" smtClean="0">
                <a:solidFill>
                  <a:srgbClr val="FF0000"/>
                </a:solidFill>
              </a:rPr>
              <a:t>mfotericin</a:t>
            </a:r>
            <a:r>
              <a:rPr lang="cs-CZ" dirty="0" smtClean="0">
                <a:solidFill>
                  <a:srgbClr val="FF0000"/>
                </a:solidFill>
              </a:rPr>
              <a:t> B</a:t>
            </a:r>
          </a:p>
          <a:p>
            <a:r>
              <a:rPr lang="cs-CZ" dirty="0" err="1">
                <a:solidFill>
                  <a:srgbClr val="FF0000"/>
                </a:solidFill>
              </a:rPr>
              <a:t>m</a:t>
            </a:r>
            <a:r>
              <a:rPr lang="cs-CZ" dirty="0" err="1" smtClean="0">
                <a:solidFill>
                  <a:srgbClr val="FF0000"/>
                </a:solidFill>
              </a:rPr>
              <a:t>eglumin</a:t>
            </a:r>
            <a:endParaRPr lang="cs-CZ" dirty="0" smtClean="0">
              <a:solidFill>
                <a:srgbClr val="FF0000"/>
              </a:solidFill>
            </a:endParaRPr>
          </a:p>
          <a:p>
            <a:pPr lvl="1"/>
            <a:r>
              <a:rPr lang="cs-CZ" dirty="0">
                <a:solidFill>
                  <a:schemeClr val="tx1"/>
                </a:solidFill>
              </a:rPr>
              <a:t>i</a:t>
            </a:r>
            <a:r>
              <a:rPr lang="cs-CZ" dirty="0" smtClean="0">
                <a:solidFill>
                  <a:schemeClr val="tx1"/>
                </a:solidFill>
              </a:rPr>
              <a:t>nhibice glykolytických enzymů parazitů</a:t>
            </a:r>
          </a:p>
          <a:p>
            <a:pPr lvl="1"/>
            <a:r>
              <a:rPr lang="cs-CZ" b="1" dirty="0" smtClean="0">
                <a:solidFill>
                  <a:schemeClr val="tx1"/>
                </a:solidFill>
              </a:rPr>
              <a:t>NÚ: </a:t>
            </a:r>
            <a:r>
              <a:rPr lang="cs-CZ" dirty="0" smtClean="0">
                <a:solidFill>
                  <a:schemeClr val="tx1"/>
                </a:solidFill>
              </a:rPr>
              <a:t>podráždění místa aplikace, GOT potíže, bolesti svalů</a:t>
            </a:r>
          </a:p>
          <a:p>
            <a:r>
              <a:rPr lang="cs-CZ" dirty="0" err="1">
                <a:solidFill>
                  <a:srgbClr val="FF0000"/>
                </a:solidFill>
              </a:rPr>
              <a:t>p</a:t>
            </a:r>
            <a:r>
              <a:rPr lang="cs-CZ" dirty="0" err="1" smtClean="0">
                <a:solidFill>
                  <a:srgbClr val="FF0000"/>
                </a:solidFill>
              </a:rPr>
              <a:t>entamidin</a:t>
            </a:r>
            <a:endParaRPr lang="cs-CZ" dirty="0">
              <a:solidFill>
                <a:srgbClr val="FF0000"/>
              </a:solidFill>
            </a:endParaRPr>
          </a:p>
          <a:p>
            <a:pPr lvl="1"/>
            <a:r>
              <a:rPr lang="cs-CZ" dirty="0" smtClean="0"/>
              <a:t>inhibice </a:t>
            </a:r>
            <a:r>
              <a:rPr lang="cs-CZ" dirty="0" err="1"/>
              <a:t>dihydrofolátreduktázy</a:t>
            </a:r>
            <a:r>
              <a:rPr lang="cs-CZ" dirty="0"/>
              <a:t> a </a:t>
            </a:r>
            <a:r>
              <a:rPr lang="cs-CZ" dirty="0" smtClean="0"/>
              <a:t>OXPHOS</a:t>
            </a:r>
          </a:p>
          <a:p>
            <a:pPr lvl="1"/>
            <a:r>
              <a:rPr lang="cs-CZ" b="1" dirty="0" smtClean="0"/>
              <a:t>NÚ: </a:t>
            </a:r>
            <a:r>
              <a:rPr lang="cs-CZ" dirty="0" smtClean="0"/>
              <a:t>GIT potíže, kašel, horečka, </a:t>
            </a:r>
            <a:r>
              <a:rPr lang="cs-CZ" dirty="0" err="1" smtClean="0"/>
              <a:t>nefrotoxicita</a:t>
            </a:r>
            <a:endParaRPr lang="cs-CZ" dirty="0" smtClean="0"/>
          </a:p>
          <a:p>
            <a:pPr lvl="1"/>
            <a:endParaRPr lang="cs-CZ" dirty="0"/>
          </a:p>
          <a:p>
            <a:r>
              <a:rPr lang="cs-CZ" dirty="0" err="1" smtClean="0"/>
              <a:t>trypanosomózy</a:t>
            </a:r>
            <a:r>
              <a:rPr lang="cs-CZ" dirty="0" smtClean="0"/>
              <a:t> – spavá nemoc</a:t>
            </a:r>
          </a:p>
          <a:p>
            <a:r>
              <a:rPr lang="cs-CZ" dirty="0"/>
              <a:t>h</a:t>
            </a:r>
            <a:r>
              <a:rPr lang="cs-CZ" dirty="0" smtClean="0"/>
              <a:t>orečka, lymfadenopatie, encefalitida</a:t>
            </a:r>
          </a:p>
          <a:p>
            <a:endParaRPr lang="cs-CZ" dirty="0"/>
          </a:p>
          <a:p>
            <a:r>
              <a:rPr lang="cs-CZ" sz="2100" dirty="0"/>
              <a:t>d</a:t>
            </a:r>
            <a:r>
              <a:rPr lang="cs-CZ" sz="2100" dirty="0" smtClean="0"/>
              <a:t>alší: </a:t>
            </a:r>
            <a:r>
              <a:rPr lang="cs-CZ" sz="2100" strike="sngStrike" dirty="0" err="1" smtClean="0"/>
              <a:t>antimonglukonát</a:t>
            </a:r>
            <a:r>
              <a:rPr lang="cs-CZ" sz="2100" strike="sngStrike" dirty="0" smtClean="0"/>
              <a:t> sodný, </a:t>
            </a:r>
            <a:r>
              <a:rPr lang="cs-CZ" sz="2100" strike="sngStrike" dirty="0" err="1" smtClean="0"/>
              <a:t>suramin</a:t>
            </a:r>
            <a:r>
              <a:rPr lang="cs-CZ" sz="2100" strike="sngStrike" dirty="0" smtClean="0"/>
              <a:t> sodný, </a:t>
            </a:r>
            <a:r>
              <a:rPr lang="cs-CZ" sz="2100" strike="sngStrike" dirty="0" err="1" smtClean="0"/>
              <a:t>melarsoprol</a:t>
            </a:r>
            <a:r>
              <a:rPr lang="cs-CZ" sz="2100" strike="sngStrike" dirty="0" smtClean="0"/>
              <a:t>, </a:t>
            </a:r>
            <a:r>
              <a:rPr lang="cs-CZ" sz="2100" strike="sngStrike" dirty="0" err="1" smtClean="0"/>
              <a:t>eflornitin</a:t>
            </a:r>
            <a:r>
              <a:rPr lang="cs-CZ" sz="2100" strike="sngStrike" dirty="0" smtClean="0"/>
              <a:t> </a:t>
            </a:r>
          </a:p>
        </p:txBody>
      </p:sp>
      <p:pic>
        <p:nvPicPr>
          <p:cNvPr id="26626" name="Picture 2" descr="C:\Users\11378\Desktop\Pix\tryp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034618"/>
            <a:ext cx="2587423" cy="18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72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</a:t>
            </a:r>
            <a:r>
              <a:rPr lang="cs-CZ" dirty="0" err="1" smtClean="0"/>
              <a:t>ikrosporodiózy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200" dirty="0"/>
              <a:t>p</a:t>
            </a:r>
            <a:r>
              <a:rPr lang="cs-CZ" sz="2200" dirty="0" smtClean="0"/>
              <a:t>atogenní mykotické organizmy</a:t>
            </a:r>
          </a:p>
          <a:p>
            <a:r>
              <a:rPr lang="cs-CZ" sz="2200" dirty="0"/>
              <a:t>v</a:t>
            </a:r>
            <a:r>
              <a:rPr lang="cs-CZ" sz="2200" dirty="0" smtClean="0"/>
              <a:t>ýznamné oportunní patogeny imunodeficientních pacientů</a:t>
            </a:r>
          </a:p>
          <a:p>
            <a:pPr lvl="1"/>
            <a:r>
              <a:rPr lang="cs-CZ" dirty="0"/>
              <a:t>c</a:t>
            </a:r>
            <a:r>
              <a:rPr lang="cs-CZ" dirty="0" smtClean="0"/>
              <a:t>hronické průjmy, histologické změny střev, cerebrální léze, </a:t>
            </a:r>
            <a:r>
              <a:rPr lang="cs-CZ" dirty="0" err="1" smtClean="0"/>
              <a:t>sklerotizující</a:t>
            </a:r>
            <a:r>
              <a:rPr lang="cs-CZ" dirty="0" smtClean="0"/>
              <a:t> cholangitida, hnisavá hepatitida, pneumonie, chronická nefritida, tubulární/uretrální nekróza</a:t>
            </a:r>
          </a:p>
          <a:p>
            <a:r>
              <a:rPr lang="cs-CZ" sz="2200" strike="sngStrike" dirty="0" err="1"/>
              <a:t>a</a:t>
            </a:r>
            <a:r>
              <a:rPr lang="cs-CZ" sz="2200" strike="sngStrike" dirty="0" err="1" smtClean="0"/>
              <a:t>lbendazol</a:t>
            </a:r>
            <a:r>
              <a:rPr lang="cs-CZ" sz="2200" strike="sngStrike" dirty="0" smtClean="0"/>
              <a:t>, </a:t>
            </a:r>
            <a:r>
              <a:rPr lang="cs-CZ" sz="2200" strike="sngStrike" dirty="0" err="1" smtClean="0"/>
              <a:t>nitazoxanid</a:t>
            </a:r>
            <a:r>
              <a:rPr lang="cs-CZ" sz="2200" strike="sngStrike" dirty="0" smtClean="0"/>
              <a:t>, </a:t>
            </a:r>
            <a:r>
              <a:rPr lang="cs-CZ" sz="2200" strike="sngStrike" dirty="0" err="1" smtClean="0"/>
              <a:t>funagilin</a:t>
            </a:r>
            <a:endParaRPr lang="cs-CZ" sz="2200" strike="sngStrike" dirty="0"/>
          </a:p>
        </p:txBody>
      </p:sp>
    </p:spTree>
    <p:extLst>
      <p:ext uri="{BB962C8B-B14F-4D97-AF65-F5344CB8AC3E}">
        <p14:creationId xmlns:p14="http://schemas.microsoft.com/office/powerpoint/2010/main" val="13604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Pneumocystózy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200" i="1" dirty="0" err="1" smtClean="0"/>
              <a:t>Pneumocystis</a:t>
            </a:r>
            <a:r>
              <a:rPr lang="cs-CZ" sz="2200" i="1" dirty="0" smtClean="0"/>
              <a:t> </a:t>
            </a:r>
            <a:r>
              <a:rPr lang="cs-CZ" sz="2200" i="1" dirty="0" err="1" smtClean="0"/>
              <a:t>jiroveci</a:t>
            </a:r>
            <a:r>
              <a:rPr lang="cs-CZ" sz="2200" dirty="0" smtClean="0"/>
              <a:t>, mykotický mikroorganizmus</a:t>
            </a:r>
          </a:p>
          <a:p>
            <a:r>
              <a:rPr lang="cs-CZ" sz="2200" dirty="0"/>
              <a:t>o</a:t>
            </a:r>
            <a:r>
              <a:rPr lang="cs-CZ" sz="2200" dirty="0" smtClean="0"/>
              <a:t>portunní infekce u imunodeficientních pacientů</a:t>
            </a:r>
          </a:p>
          <a:p>
            <a:pPr lvl="1"/>
            <a:r>
              <a:rPr lang="cs-CZ" dirty="0"/>
              <a:t>i</a:t>
            </a:r>
            <a:r>
              <a:rPr lang="cs-CZ" dirty="0" smtClean="0"/>
              <a:t>ntersticiální pneumonie</a:t>
            </a:r>
          </a:p>
          <a:p>
            <a:r>
              <a:rPr lang="cs-CZ" sz="2200" dirty="0" err="1">
                <a:solidFill>
                  <a:srgbClr val="FF0000"/>
                </a:solidFill>
              </a:rPr>
              <a:t>k</a:t>
            </a:r>
            <a:r>
              <a:rPr lang="cs-CZ" sz="2200" dirty="0" err="1" smtClean="0">
                <a:solidFill>
                  <a:srgbClr val="FF0000"/>
                </a:solidFill>
              </a:rPr>
              <a:t>otrimoxazol</a:t>
            </a:r>
            <a:r>
              <a:rPr lang="cs-CZ" sz="2200" dirty="0" smtClean="0">
                <a:solidFill>
                  <a:srgbClr val="FF0000"/>
                </a:solidFill>
              </a:rPr>
              <a:t>, </a:t>
            </a:r>
            <a:r>
              <a:rPr lang="cs-CZ" sz="2200" dirty="0" err="1" smtClean="0">
                <a:solidFill>
                  <a:srgbClr val="FF0000"/>
                </a:solidFill>
              </a:rPr>
              <a:t>dapson</a:t>
            </a:r>
            <a:endParaRPr lang="cs-CZ" sz="2200" dirty="0" smtClean="0">
              <a:solidFill>
                <a:srgbClr val="FF0000"/>
              </a:solidFill>
            </a:endParaRPr>
          </a:p>
          <a:p>
            <a:r>
              <a:rPr lang="cs-CZ" sz="2200" dirty="0" err="1">
                <a:solidFill>
                  <a:srgbClr val="FF0000"/>
                </a:solidFill>
              </a:rPr>
              <a:t>k</a:t>
            </a:r>
            <a:r>
              <a:rPr lang="cs-CZ" sz="2200" dirty="0" err="1" smtClean="0">
                <a:solidFill>
                  <a:srgbClr val="FF0000"/>
                </a:solidFill>
              </a:rPr>
              <a:t>linamycin</a:t>
            </a:r>
            <a:endParaRPr lang="cs-CZ" sz="2200" dirty="0" smtClean="0">
              <a:solidFill>
                <a:srgbClr val="FF0000"/>
              </a:solidFill>
            </a:endParaRPr>
          </a:p>
          <a:p>
            <a:r>
              <a:rPr lang="cs-CZ" sz="2200" dirty="0" err="1" smtClean="0">
                <a:solidFill>
                  <a:srgbClr val="FF0000"/>
                </a:solidFill>
              </a:rPr>
              <a:t>primaquin</a:t>
            </a:r>
            <a:r>
              <a:rPr lang="cs-CZ" sz="2200" dirty="0">
                <a:solidFill>
                  <a:srgbClr val="FF0000"/>
                </a:solidFill>
              </a:rPr>
              <a:t>, </a:t>
            </a:r>
            <a:r>
              <a:rPr lang="cs-CZ" sz="2200" dirty="0" err="1">
                <a:solidFill>
                  <a:srgbClr val="FF0000"/>
                </a:solidFill>
              </a:rPr>
              <a:t>atovaquon</a:t>
            </a:r>
            <a:endParaRPr lang="cs-CZ" sz="2200" dirty="0">
              <a:solidFill>
                <a:srgbClr val="FF0000"/>
              </a:solidFill>
            </a:endParaRPr>
          </a:p>
          <a:p>
            <a:r>
              <a:rPr lang="cs-CZ" sz="2200" dirty="0" smtClean="0">
                <a:solidFill>
                  <a:srgbClr val="FF0000"/>
                </a:solidFill>
              </a:rPr>
              <a:t>glukokortikoidy</a:t>
            </a:r>
          </a:p>
        </p:txBody>
      </p:sp>
    </p:spTree>
    <p:extLst>
      <p:ext uri="{BB962C8B-B14F-4D97-AF65-F5344CB8AC3E}">
        <p14:creationId xmlns:p14="http://schemas.microsoft.com/office/powerpoint/2010/main" val="232401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Anthelmintika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err="1" smtClean="0"/>
              <a:t>Antitrematodika</a:t>
            </a:r>
            <a:r>
              <a:rPr lang="cs-CZ" dirty="0" smtClean="0"/>
              <a:t> – nemoci vyvolané motolicemi</a:t>
            </a:r>
          </a:p>
          <a:p>
            <a:pPr lvl="1"/>
            <a:r>
              <a:rPr lang="cs-CZ" dirty="0" smtClean="0"/>
              <a:t>střevní, jaterní a plicní - </a:t>
            </a:r>
            <a:r>
              <a:rPr lang="cs-CZ" dirty="0" err="1" smtClean="0">
                <a:solidFill>
                  <a:srgbClr val="FF0000"/>
                </a:solidFill>
              </a:rPr>
              <a:t>praziquantel</a:t>
            </a:r>
            <a:endParaRPr lang="cs-CZ" dirty="0" smtClean="0">
              <a:solidFill>
                <a:srgbClr val="FF0000"/>
              </a:solidFill>
            </a:endParaRPr>
          </a:p>
          <a:p>
            <a:r>
              <a:rPr lang="cs-CZ" b="1" dirty="0" err="1" smtClean="0"/>
              <a:t>Anticestodika</a:t>
            </a:r>
            <a:r>
              <a:rPr lang="cs-CZ" dirty="0" smtClean="0"/>
              <a:t> – nemoci vyvolané tasemnicemi</a:t>
            </a:r>
          </a:p>
          <a:p>
            <a:pPr lvl="1"/>
            <a:r>
              <a:rPr lang="cs-CZ" dirty="0"/>
              <a:t>s</a:t>
            </a:r>
            <a:r>
              <a:rPr lang="cs-CZ" dirty="0" smtClean="0"/>
              <a:t>třevní a tkáňové – </a:t>
            </a:r>
            <a:r>
              <a:rPr lang="cs-CZ" dirty="0" err="1" smtClean="0">
                <a:solidFill>
                  <a:srgbClr val="FF0000"/>
                </a:solidFill>
              </a:rPr>
              <a:t>praziquantel</a:t>
            </a:r>
            <a:endParaRPr lang="cs-CZ" dirty="0">
              <a:solidFill>
                <a:srgbClr val="FF0000"/>
              </a:solidFill>
            </a:endParaRPr>
          </a:p>
          <a:p>
            <a:r>
              <a:rPr lang="cs-CZ" b="1" dirty="0" err="1" smtClean="0"/>
              <a:t>Antinematodika</a:t>
            </a:r>
            <a:r>
              <a:rPr lang="cs-CZ" dirty="0" smtClean="0"/>
              <a:t> – nemoci vyvolané hlísticemi</a:t>
            </a:r>
          </a:p>
          <a:p>
            <a:pPr lvl="1"/>
            <a:r>
              <a:rPr lang="cs-CZ" dirty="0"/>
              <a:t>s</a:t>
            </a:r>
            <a:r>
              <a:rPr lang="cs-CZ" dirty="0" smtClean="0"/>
              <a:t>třevní - </a:t>
            </a:r>
            <a:r>
              <a:rPr lang="cs-CZ" dirty="0" err="1" smtClean="0">
                <a:solidFill>
                  <a:srgbClr val="FF0000"/>
                </a:solidFill>
              </a:rPr>
              <a:t>mebendazol</a:t>
            </a:r>
            <a:endParaRPr lang="cs-CZ" dirty="0" smtClean="0">
              <a:solidFill>
                <a:srgbClr val="FF0000"/>
              </a:solidFill>
            </a:endParaRPr>
          </a:p>
          <a:p>
            <a:pPr lvl="1"/>
            <a:endParaRPr lang="cs-CZ" dirty="0"/>
          </a:p>
        </p:txBody>
      </p:sp>
      <p:pic>
        <p:nvPicPr>
          <p:cNvPr id="27650" name="Picture 2" descr="C:\Users\11378\Desktop\Pix\trema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05064"/>
            <a:ext cx="3084909" cy="112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11378\Desktop\Pix\cesto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521776"/>
            <a:ext cx="2140744" cy="155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C:\Users\11378\Desktop\Pix\nematod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551208"/>
            <a:ext cx="2078484" cy="176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92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Anthelmintika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4759424"/>
          </a:xfrm>
        </p:spPr>
        <p:txBody>
          <a:bodyPr>
            <a:normAutofit fontScale="85000" lnSpcReduction="10000"/>
          </a:bodyPr>
          <a:lstStyle/>
          <a:p>
            <a:r>
              <a:rPr lang="cs-CZ" dirty="0" err="1">
                <a:solidFill>
                  <a:srgbClr val="FF0000"/>
                </a:solidFill>
              </a:rPr>
              <a:t>m</a:t>
            </a:r>
            <a:r>
              <a:rPr lang="cs-CZ" dirty="0" err="1" smtClean="0">
                <a:solidFill>
                  <a:srgbClr val="FF0000"/>
                </a:solidFill>
              </a:rPr>
              <a:t>ebendazol</a:t>
            </a:r>
            <a:endParaRPr lang="cs-CZ" dirty="0" smtClean="0">
              <a:solidFill>
                <a:srgbClr val="FF0000"/>
              </a:solidFill>
            </a:endParaRPr>
          </a:p>
          <a:p>
            <a:pPr lvl="1"/>
            <a:r>
              <a:rPr lang="cs-CZ" dirty="0" err="1"/>
              <a:t>a</a:t>
            </a:r>
            <a:r>
              <a:rPr lang="cs-CZ" dirty="0" err="1" smtClean="0"/>
              <a:t>nticestodikum</a:t>
            </a:r>
            <a:r>
              <a:rPr lang="cs-CZ" dirty="0" smtClean="0"/>
              <a:t>, </a:t>
            </a:r>
            <a:r>
              <a:rPr lang="cs-CZ" dirty="0" err="1" smtClean="0"/>
              <a:t>antinematodikum</a:t>
            </a:r>
            <a:endParaRPr lang="cs-CZ" dirty="0" smtClean="0"/>
          </a:p>
          <a:p>
            <a:pPr lvl="1"/>
            <a:r>
              <a:rPr lang="cs-CZ" b="1" dirty="0" smtClean="0"/>
              <a:t>NÚ: </a:t>
            </a:r>
            <a:r>
              <a:rPr lang="cs-CZ" dirty="0" smtClean="0"/>
              <a:t>GIT potíže, závratě, alergie</a:t>
            </a:r>
          </a:p>
          <a:p>
            <a:pPr lvl="1"/>
            <a:r>
              <a:rPr lang="cs-CZ" dirty="0"/>
              <a:t>u</a:t>
            </a:r>
            <a:r>
              <a:rPr lang="cs-CZ" dirty="0" smtClean="0"/>
              <a:t> </a:t>
            </a:r>
            <a:r>
              <a:rPr lang="cs-CZ" dirty="0" err="1" smtClean="0"/>
              <a:t>mimostřevních</a:t>
            </a:r>
            <a:r>
              <a:rPr lang="cs-CZ" dirty="0" smtClean="0"/>
              <a:t> nutné užívat s jídlem se zvýšeným obsahem tuku → zvýšení BAV</a:t>
            </a:r>
          </a:p>
          <a:p>
            <a:r>
              <a:rPr lang="cs-CZ" dirty="0" err="1">
                <a:solidFill>
                  <a:srgbClr val="FF0000"/>
                </a:solidFill>
              </a:rPr>
              <a:t>p</a:t>
            </a:r>
            <a:r>
              <a:rPr lang="cs-CZ" dirty="0" err="1" smtClean="0">
                <a:solidFill>
                  <a:srgbClr val="FF0000"/>
                </a:solidFill>
              </a:rPr>
              <a:t>raziquantel</a:t>
            </a:r>
            <a:endParaRPr lang="cs-CZ" dirty="0" smtClean="0">
              <a:solidFill>
                <a:srgbClr val="FF0000"/>
              </a:solidFill>
            </a:endParaRPr>
          </a:p>
          <a:p>
            <a:pPr lvl="1"/>
            <a:r>
              <a:rPr lang="cs-CZ" dirty="0" err="1" smtClean="0"/>
              <a:t>antitrematodikum</a:t>
            </a:r>
            <a:r>
              <a:rPr lang="cs-CZ" dirty="0" smtClean="0"/>
              <a:t>, </a:t>
            </a:r>
            <a:r>
              <a:rPr lang="cs-CZ" dirty="0" err="1" smtClean="0"/>
              <a:t>anticestodikum</a:t>
            </a:r>
            <a:endParaRPr lang="cs-CZ" dirty="0" smtClean="0"/>
          </a:p>
          <a:p>
            <a:pPr lvl="1"/>
            <a:r>
              <a:rPr lang="cs-CZ" dirty="0"/>
              <a:t>d</a:t>
            </a:r>
            <a:r>
              <a:rPr lang="cs-CZ" dirty="0" smtClean="0"/>
              <a:t>epolarizace svalových vláken a tetanické kontrakce parazitů</a:t>
            </a:r>
          </a:p>
          <a:p>
            <a:pPr lvl="1"/>
            <a:r>
              <a:rPr lang="cs-CZ" b="1" dirty="0" smtClean="0"/>
              <a:t>NÚ:</a:t>
            </a:r>
            <a:r>
              <a:rPr lang="cs-CZ" dirty="0" smtClean="0"/>
              <a:t> GIT potíže, horečka, alergická reakce</a:t>
            </a:r>
          </a:p>
          <a:p>
            <a:pPr lvl="1"/>
            <a:endParaRPr lang="cs-CZ" dirty="0" smtClean="0"/>
          </a:p>
          <a:p>
            <a:pPr marL="274320" lvl="1"/>
            <a:r>
              <a:rPr lang="cs-CZ" dirty="0"/>
              <a:t>u</a:t>
            </a:r>
            <a:r>
              <a:rPr lang="cs-CZ" dirty="0" smtClean="0"/>
              <a:t> obou látek je u </a:t>
            </a:r>
            <a:r>
              <a:rPr lang="cs-CZ" dirty="0" err="1" smtClean="0"/>
              <a:t>mimostřevních</a:t>
            </a:r>
            <a:r>
              <a:rPr lang="cs-CZ" dirty="0" smtClean="0"/>
              <a:t> infekcí  </a:t>
            </a:r>
            <a:r>
              <a:rPr lang="cs-CZ" dirty="0"/>
              <a:t>nutné užívat s jídlem se zvýšeným obsahem tuku → zvýšení BAV</a:t>
            </a:r>
          </a:p>
          <a:p>
            <a:endParaRPr lang="cs-CZ" dirty="0" smtClean="0"/>
          </a:p>
          <a:p>
            <a:r>
              <a:rPr lang="cs-CZ" dirty="0"/>
              <a:t>d</a:t>
            </a:r>
            <a:r>
              <a:rPr lang="cs-CZ" dirty="0" smtClean="0"/>
              <a:t>alší: </a:t>
            </a:r>
            <a:r>
              <a:rPr lang="cs-CZ" strike="sngStrike" dirty="0" err="1" smtClean="0"/>
              <a:t>albendazol</a:t>
            </a:r>
            <a:r>
              <a:rPr lang="cs-CZ" strike="sngStrike" dirty="0" smtClean="0"/>
              <a:t>, </a:t>
            </a:r>
            <a:r>
              <a:rPr lang="cs-CZ" strike="sngStrike" dirty="0" err="1" smtClean="0"/>
              <a:t>tiabendazol</a:t>
            </a:r>
            <a:r>
              <a:rPr lang="cs-CZ" strike="sngStrike" dirty="0" smtClean="0"/>
              <a:t>, </a:t>
            </a:r>
            <a:r>
              <a:rPr lang="cs-CZ" strike="sngStrike" dirty="0" err="1" smtClean="0"/>
              <a:t>triclabendazol</a:t>
            </a:r>
            <a:r>
              <a:rPr lang="cs-CZ" strike="sngStrike" dirty="0" smtClean="0"/>
              <a:t>, </a:t>
            </a:r>
            <a:r>
              <a:rPr lang="cs-CZ" strike="sngStrike" dirty="0" err="1" smtClean="0"/>
              <a:t>niclosamid</a:t>
            </a:r>
            <a:r>
              <a:rPr lang="cs-CZ" strike="sngStrike" dirty="0" smtClean="0"/>
              <a:t>, </a:t>
            </a:r>
            <a:r>
              <a:rPr lang="cs-CZ" strike="sngStrike" dirty="0" err="1" smtClean="0"/>
              <a:t>pyrvinium</a:t>
            </a:r>
            <a:r>
              <a:rPr lang="cs-CZ" strike="sngStrike" dirty="0" smtClean="0"/>
              <a:t>, </a:t>
            </a:r>
            <a:r>
              <a:rPr lang="cs-CZ" strike="sngStrike" dirty="0" err="1" smtClean="0"/>
              <a:t>pyrantel</a:t>
            </a:r>
            <a:r>
              <a:rPr lang="cs-CZ" strike="sngStrike" dirty="0" smtClean="0"/>
              <a:t>, </a:t>
            </a:r>
            <a:r>
              <a:rPr lang="cs-CZ" strike="sngStrike" dirty="0" err="1" smtClean="0"/>
              <a:t>diethylkarbamazin</a:t>
            </a:r>
            <a:r>
              <a:rPr lang="cs-CZ" strike="sngStrike" dirty="0" smtClean="0"/>
              <a:t> </a:t>
            </a:r>
            <a:r>
              <a:rPr lang="cs-CZ" strike="sngStrike" dirty="0" err="1" smtClean="0"/>
              <a:t>dihydrogencitrát</a:t>
            </a:r>
            <a:r>
              <a:rPr lang="cs-CZ" strike="sngStrike" dirty="0" smtClean="0"/>
              <a:t>, </a:t>
            </a:r>
            <a:r>
              <a:rPr lang="cs-CZ" strike="sngStrike" dirty="0" err="1" smtClean="0"/>
              <a:t>ivermectin</a:t>
            </a:r>
            <a:endParaRPr lang="cs-CZ" strike="sngStrike" dirty="0"/>
          </a:p>
        </p:txBody>
      </p:sp>
    </p:spTree>
    <p:extLst>
      <p:ext uri="{BB962C8B-B14F-4D97-AF65-F5344CB8AC3E}">
        <p14:creationId xmlns:p14="http://schemas.microsoft.com/office/powerpoint/2010/main" val="70410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-756592" y="2553818"/>
            <a:ext cx="6781800" cy="1087437"/>
          </a:xfrm>
        </p:spPr>
        <p:txBody>
          <a:bodyPr>
            <a:normAutofit/>
          </a:bodyPr>
          <a:lstStyle/>
          <a:p>
            <a:pPr algn="ctr"/>
            <a:r>
              <a:rPr lang="cs-CZ" sz="4400" dirty="0" smtClean="0"/>
              <a:t>Děkuji za pozornost!</a:t>
            </a:r>
            <a:endParaRPr lang="cs-CZ" sz="4400" dirty="0"/>
          </a:p>
        </p:txBody>
      </p:sp>
      <p:pic>
        <p:nvPicPr>
          <p:cNvPr id="28674" name="Picture 2" descr="C:\Users\11378\Desktop\Pix\G5Vq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199" y="1456"/>
            <a:ext cx="3790801" cy="685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78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2503</TotalTime>
  <Words>4049</Words>
  <Application>Microsoft Office PowerPoint</Application>
  <PresentationFormat>Předvádění na obrazovce (4:3)</PresentationFormat>
  <Paragraphs>728</Paragraphs>
  <Slides>97</Slides>
  <Notes>26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97</vt:i4>
      </vt:variant>
    </vt:vector>
  </HeadingPairs>
  <TitlesOfParts>
    <vt:vector size="103" baseType="lpstr">
      <vt:lpstr>Arial</vt:lpstr>
      <vt:lpstr>Calibri</vt:lpstr>
      <vt:lpstr>Impact</vt:lpstr>
      <vt:lpstr>Times New Roman</vt:lpstr>
      <vt:lpstr>Wingdings</vt:lpstr>
      <vt:lpstr>NewsPrint</vt:lpstr>
      <vt:lpstr>Antivirotika Antiparazitika </vt:lpstr>
      <vt:lpstr>Antivirotická léčba</vt:lpstr>
      <vt:lpstr>Místa působení antivirotik</vt:lpstr>
      <vt:lpstr> TERAPIE A PROFYLAXE CHŘIPKY</vt:lpstr>
      <vt:lpstr>influenza</vt:lpstr>
      <vt:lpstr>influenza</vt:lpstr>
      <vt:lpstr>Španělská chřipka</vt:lpstr>
      <vt:lpstr>Španělská chřipka</vt:lpstr>
      <vt:lpstr>amantadin</vt:lpstr>
      <vt:lpstr>amantadin</vt:lpstr>
      <vt:lpstr>Inhibitory neuraminidáz</vt:lpstr>
      <vt:lpstr>Prezentace aplikace PowerPoint</vt:lpstr>
      <vt:lpstr>Inhibitory neuraminidáz</vt:lpstr>
      <vt:lpstr>TERAPIE A PROFYLAXE HERPETICKÝCH INFEKCÍ</vt:lpstr>
      <vt:lpstr>Herpetické viry</vt:lpstr>
      <vt:lpstr>Nukleosidová analoga k terapii herpetických infekcí</vt:lpstr>
      <vt:lpstr>Prezentace aplikace PowerPoint</vt:lpstr>
      <vt:lpstr>Nukleosidová analoga k terapii herpetických infekcí</vt:lpstr>
      <vt:lpstr>TERAPIE VIROVÝCH HEPATITID</vt:lpstr>
      <vt:lpstr>Virová hepatitida</vt:lpstr>
      <vt:lpstr>Virová hepatitida</vt:lpstr>
      <vt:lpstr>Terapie virové hepatitidy</vt:lpstr>
      <vt:lpstr>Interferony α </vt:lpstr>
      <vt:lpstr>Prezentace aplikace PowerPoint</vt:lpstr>
      <vt:lpstr>Interferony α </vt:lpstr>
      <vt:lpstr>ribavirin</vt:lpstr>
      <vt:lpstr>Prezentace aplikace PowerPoint</vt:lpstr>
      <vt:lpstr>Inhibitory virové DNA polymerázy</vt:lpstr>
      <vt:lpstr>Inhibitory virové DNA polymerázy</vt:lpstr>
      <vt:lpstr>Inhibitory virové DNA polymerázy</vt:lpstr>
      <vt:lpstr>Inhibitory nestrukturálních proteinů HCV</vt:lpstr>
      <vt:lpstr>Prezentace aplikace PowerPoint</vt:lpstr>
      <vt:lpstr>Inhibitory NS3 a NS3-NS4A</vt:lpstr>
      <vt:lpstr>Inhibitory NS5B</vt:lpstr>
      <vt:lpstr>Inhibitory NS5A</vt:lpstr>
      <vt:lpstr> TERAPIE HIV/AIDS</vt:lpstr>
      <vt:lpstr>Vlastnosti virů</vt:lpstr>
      <vt:lpstr>DNA vs. RNA viry</vt:lpstr>
      <vt:lpstr>Fáze replikace</vt:lpstr>
      <vt:lpstr>Retroviry - HIV</vt:lpstr>
      <vt:lpstr>Prezentace aplikace PowerPoint</vt:lpstr>
      <vt:lpstr>Přehled antiretrovirotik</vt:lpstr>
      <vt:lpstr>Prezentace aplikace PowerPoint</vt:lpstr>
      <vt:lpstr>Nukleosidové inhibitory reverzní transkriptázy (NRTI)</vt:lpstr>
      <vt:lpstr>Nukleosidové inhibitory reverzní transkriptázy (NRTI)</vt:lpstr>
      <vt:lpstr>Nukleotidové inhibitory reverzní transkriptázy (NtRTI)</vt:lpstr>
      <vt:lpstr>Prezentace aplikace PowerPoint</vt:lpstr>
      <vt:lpstr>Nenukleosidové inhibitory reverzní transkriptázy (NNRTI)</vt:lpstr>
      <vt:lpstr>Nenukleosidové inhibitory reverzní transkriptázy (NNRTI)</vt:lpstr>
      <vt:lpstr>Inhibitory retrovirových proteáz (RPI) </vt:lpstr>
      <vt:lpstr>Inhibitory retrovirových proteáz (RPI)</vt:lpstr>
      <vt:lpstr>Inhibitory integrázy (INSTI)</vt:lpstr>
      <vt:lpstr>Inhibitory fuze</vt:lpstr>
      <vt:lpstr>Antagonisté CCR5 receptorů</vt:lpstr>
      <vt:lpstr>Antagonisté CCR5 receptorů</vt:lpstr>
      <vt:lpstr>Terapie HIV</vt:lpstr>
      <vt:lpstr>Postexpoziční profylaxe (PEP)</vt:lpstr>
      <vt:lpstr>Prezentace aplikace PowerPoint</vt:lpstr>
      <vt:lpstr>PrEP </vt:lpstr>
      <vt:lpstr>HIV STIGMATIZACE</vt:lpstr>
      <vt:lpstr>ČESKÁ SPOLEČNOST AIDS POMOCI</vt:lpstr>
      <vt:lpstr>TERAPIE COVID-19</vt:lpstr>
      <vt:lpstr>SEVERE ACUTE RESPIRATORY SYNDROME CORONAVIRUS 2 (SARS-COV-2)</vt:lpstr>
      <vt:lpstr>CORONAVIRUS DISEASE 2019 (COVID-19)</vt:lpstr>
      <vt:lpstr>CORONAVIRUS DISEASE 2019 (COVID-19)</vt:lpstr>
      <vt:lpstr>Prezentace aplikace PowerPoint</vt:lpstr>
      <vt:lpstr>CORONAVIRUS DISEASE 2019 (COVID-19)</vt:lpstr>
      <vt:lpstr>COVID-19 PATOFYZIOLOGIE</vt:lpstr>
      <vt:lpstr>Prezentace aplikace PowerPoint</vt:lpstr>
      <vt:lpstr>COVID-19 FARMAKOTERAPIE</vt:lpstr>
      <vt:lpstr>COVID-19 RIZIKOVÉ FAKTORY</vt:lpstr>
      <vt:lpstr>remdesivir</vt:lpstr>
      <vt:lpstr>lopinavir/ritonavir</vt:lpstr>
      <vt:lpstr>chloroquin a hydroxychloroquin</vt:lpstr>
      <vt:lpstr>tocilizumab</vt:lpstr>
      <vt:lpstr>darunavir/cobicistat</vt:lpstr>
      <vt:lpstr>favipiravir</vt:lpstr>
      <vt:lpstr>Prezentace aplikace PowerPoint</vt:lpstr>
      <vt:lpstr>interferon β</vt:lpstr>
      <vt:lpstr>ANTIPARAZITIKA</vt:lpstr>
      <vt:lpstr>Antiprotozoika</vt:lpstr>
      <vt:lpstr>opáčko…</vt:lpstr>
      <vt:lpstr>opáčko…</vt:lpstr>
      <vt:lpstr>Další v ČR neregistrovaná…</vt:lpstr>
      <vt:lpstr>Toxoplazmóza</vt:lpstr>
      <vt:lpstr>Terapie a profylaxe toxoplazmózy</vt:lpstr>
      <vt:lpstr>Malárie</vt:lpstr>
      <vt:lpstr>Antimalarika</vt:lpstr>
      <vt:lpstr>Antimalarika</vt:lpstr>
      <vt:lpstr>Antimalarika nereg. V ČR</vt:lpstr>
      <vt:lpstr>Kokcidiózy a kryptosporidiózy</vt:lpstr>
      <vt:lpstr>Leishmaniózy a trypanosomózy</vt:lpstr>
      <vt:lpstr>Mikrosporodiózy</vt:lpstr>
      <vt:lpstr>Pneumocystózy</vt:lpstr>
      <vt:lpstr>Anthelmintika</vt:lpstr>
      <vt:lpstr>Anthelmintika</vt:lpstr>
      <vt:lpstr>Děkuji za pozornost!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Rečková Hroudová Jana, PharmDr. Ph.D.</dc:creator>
  <cp:lastModifiedBy>Matej Ľupták</cp:lastModifiedBy>
  <cp:revision>108</cp:revision>
  <dcterms:created xsi:type="dcterms:W3CDTF">2019-08-21T11:18:19Z</dcterms:created>
  <dcterms:modified xsi:type="dcterms:W3CDTF">2020-04-13T10:45:44Z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063cd7f-2d21-486a-9f29-9c1683fdd175_Enabled">
    <vt:lpwstr>True</vt:lpwstr>
  </property>
  <property fmtid="{D5CDD505-2E9C-101B-9397-08002B2CF9AE}" pid="3" name="MSIP_Label_2063cd7f-2d21-486a-9f29-9c1683fdd175_SiteId">
    <vt:lpwstr>00000000-0000-0000-0000-000000000000</vt:lpwstr>
  </property>
  <property fmtid="{D5CDD505-2E9C-101B-9397-08002B2CF9AE}" pid="4" name="MSIP_Label_2063cd7f-2d21-486a-9f29-9c1683fdd175_Owner">
    <vt:lpwstr>11378@vfn.cz</vt:lpwstr>
  </property>
  <property fmtid="{D5CDD505-2E9C-101B-9397-08002B2CF9AE}" pid="5" name="MSIP_Label_2063cd7f-2d21-486a-9f29-9c1683fdd175_SetDate">
    <vt:lpwstr>2019-10-04T07:56:57.7868267Z</vt:lpwstr>
  </property>
  <property fmtid="{D5CDD505-2E9C-101B-9397-08002B2CF9AE}" pid="6" name="MSIP_Label_2063cd7f-2d21-486a-9f29-9c1683fdd175_Name">
    <vt:lpwstr>Veřejné</vt:lpwstr>
  </property>
  <property fmtid="{D5CDD505-2E9C-101B-9397-08002B2CF9AE}" pid="7" name="MSIP_Label_2063cd7f-2d21-486a-9f29-9c1683fdd175_Application">
    <vt:lpwstr>Microsoft Azure Information Protection</vt:lpwstr>
  </property>
  <property fmtid="{D5CDD505-2E9C-101B-9397-08002B2CF9AE}" pid="8" name="MSIP_Label_2063cd7f-2d21-486a-9f29-9c1683fdd175_Extended_MSFT_Method">
    <vt:lpwstr>Automatic</vt:lpwstr>
  </property>
  <property fmtid="{D5CDD505-2E9C-101B-9397-08002B2CF9AE}" pid="9" name="Sensitivity">
    <vt:lpwstr>Veřejné</vt:lpwstr>
  </property>
</Properties>
</file>