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5" r:id="rId3"/>
    <p:sldId id="258" r:id="rId4"/>
    <p:sldId id="260" r:id="rId5"/>
    <p:sldId id="259" r:id="rId6"/>
    <p:sldId id="27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92E42D-D2B8-414D-AE2F-E0F9815DBE0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9DD65706-AC59-4E12-B883-6B33D0A84B9A}">
      <dgm:prSet/>
      <dgm:spPr/>
      <dgm:t>
        <a:bodyPr/>
        <a:lstStyle/>
        <a:p>
          <a:pPr>
            <a:defRPr cap="all"/>
          </a:pPr>
          <a:r>
            <a:rPr lang="cs-CZ"/>
            <a:t>Znečištění ovzduší</a:t>
          </a:r>
          <a:endParaRPr lang="en-US"/>
        </a:p>
      </dgm:t>
    </dgm:pt>
    <dgm:pt modelId="{D1AEEA43-E3AC-4541-979F-B338B2B8EB70}" type="parTrans" cxnId="{736D5D06-2620-4767-B8D6-F5551FA446A3}">
      <dgm:prSet/>
      <dgm:spPr/>
      <dgm:t>
        <a:bodyPr/>
        <a:lstStyle/>
        <a:p>
          <a:endParaRPr lang="en-US"/>
        </a:p>
      </dgm:t>
    </dgm:pt>
    <dgm:pt modelId="{536ACAA2-7EF0-4D47-9D71-BB1844B4FF81}" type="sibTrans" cxnId="{736D5D06-2620-4767-B8D6-F5551FA446A3}">
      <dgm:prSet/>
      <dgm:spPr/>
      <dgm:t>
        <a:bodyPr/>
        <a:lstStyle/>
        <a:p>
          <a:endParaRPr lang="en-US"/>
        </a:p>
      </dgm:t>
    </dgm:pt>
    <dgm:pt modelId="{86608A24-EE62-48A0-AF0C-281CB539C685}">
      <dgm:prSet/>
      <dgm:spPr/>
      <dgm:t>
        <a:bodyPr/>
        <a:lstStyle/>
        <a:p>
          <a:pPr>
            <a:defRPr cap="all"/>
          </a:pPr>
          <a:r>
            <a:rPr lang="cs-CZ"/>
            <a:t>Toxické látky v prostředí</a:t>
          </a:r>
          <a:endParaRPr lang="en-US"/>
        </a:p>
      </dgm:t>
    </dgm:pt>
    <dgm:pt modelId="{ABF95D2D-2397-4FEA-821C-9CEFFC207E7B}" type="parTrans" cxnId="{AB417034-85D8-4939-A523-5A46E74A8DDE}">
      <dgm:prSet/>
      <dgm:spPr/>
      <dgm:t>
        <a:bodyPr/>
        <a:lstStyle/>
        <a:p>
          <a:endParaRPr lang="en-US"/>
        </a:p>
      </dgm:t>
    </dgm:pt>
    <dgm:pt modelId="{ED9F324B-B727-4BCC-8363-079D30A2ED9D}" type="sibTrans" cxnId="{AB417034-85D8-4939-A523-5A46E74A8DDE}">
      <dgm:prSet/>
      <dgm:spPr/>
      <dgm:t>
        <a:bodyPr/>
        <a:lstStyle/>
        <a:p>
          <a:endParaRPr lang="en-US"/>
        </a:p>
      </dgm:t>
    </dgm:pt>
    <dgm:pt modelId="{331ECB74-3AFB-4B05-8268-4564BADCC286}">
      <dgm:prSet/>
      <dgm:spPr/>
      <dgm:t>
        <a:bodyPr/>
        <a:lstStyle/>
        <a:p>
          <a:pPr>
            <a:defRPr cap="all"/>
          </a:pPr>
          <a:r>
            <a:rPr lang="cs-CZ"/>
            <a:t>Lidská činnost zvyšující úroveň radioaktivity</a:t>
          </a:r>
          <a:endParaRPr lang="en-US"/>
        </a:p>
      </dgm:t>
    </dgm:pt>
    <dgm:pt modelId="{E7A51261-7DD2-442C-A495-A13AB8E8B7F2}" type="parTrans" cxnId="{3ED216C1-E1B3-45F6-B26A-12BA5D1E2C79}">
      <dgm:prSet/>
      <dgm:spPr/>
      <dgm:t>
        <a:bodyPr/>
        <a:lstStyle/>
        <a:p>
          <a:endParaRPr lang="en-US"/>
        </a:p>
      </dgm:t>
    </dgm:pt>
    <dgm:pt modelId="{D51E9285-BEAE-415C-9362-9B91C15E9061}" type="sibTrans" cxnId="{3ED216C1-E1B3-45F6-B26A-12BA5D1E2C79}">
      <dgm:prSet/>
      <dgm:spPr/>
      <dgm:t>
        <a:bodyPr/>
        <a:lstStyle/>
        <a:p>
          <a:endParaRPr lang="en-US"/>
        </a:p>
      </dgm:t>
    </dgm:pt>
    <dgm:pt modelId="{93FF694A-3A69-4E59-9CD5-7D8A7335A42D}" type="pres">
      <dgm:prSet presAssocID="{5C92E42D-D2B8-414D-AE2F-E0F9815DBE0A}" presName="root" presStyleCnt="0">
        <dgm:presLayoutVars>
          <dgm:dir/>
          <dgm:resizeHandles val="exact"/>
        </dgm:presLayoutVars>
      </dgm:prSet>
      <dgm:spPr/>
    </dgm:pt>
    <dgm:pt modelId="{B583719F-24DD-47FF-A7CA-6F01C5F33E52}" type="pres">
      <dgm:prSet presAssocID="{9DD65706-AC59-4E12-B883-6B33D0A84B9A}" presName="compNode" presStyleCnt="0"/>
      <dgm:spPr/>
    </dgm:pt>
    <dgm:pt modelId="{A7777A2F-DE8F-4C21-A170-75CF4D7A12D2}" type="pres">
      <dgm:prSet presAssocID="{9DD65706-AC59-4E12-B883-6B33D0A84B9A}" presName="iconBgRect" presStyleLbl="bgShp" presStyleIdx="0" presStyleCnt="3"/>
      <dgm:spPr/>
    </dgm:pt>
    <dgm:pt modelId="{E855A113-28D0-4BBD-B51A-CD383A77B70F}" type="pres">
      <dgm:prSet presAssocID="{9DD65706-AC59-4E12-B883-6B33D0A84B9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tadlo"/>
        </a:ext>
      </dgm:extLst>
    </dgm:pt>
    <dgm:pt modelId="{A4E29E15-1FE8-4685-A538-348DFB3114FB}" type="pres">
      <dgm:prSet presAssocID="{9DD65706-AC59-4E12-B883-6B33D0A84B9A}" presName="spaceRect" presStyleCnt="0"/>
      <dgm:spPr/>
    </dgm:pt>
    <dgm:pt modelId="{5161C0B8-316A-446C-A03A-5A3414292C35}" type="pres">
      <dgm:prSet presAssocID="{9DD65706-AC59-4E12-B883-6B33D0A84B9A}" presName="textRect" presStyleLbl="revTx" presStyleIdx="0" presStyleCnt="3">
        <dgm:presLayoutVars>
          <dgm:chMax val="1"/>
          <dgm:chPref val="1"/>
        </dgm:presLayoutVars>
      </dgm:prSet>
      <dgm:spPr/>
    </dgm:pt>
    <dgm:pt modelId="{EF3D6073-87CD-46C3-9B0C-C1F70C88C974}" type="pres">
      <dgm:prSet presAssocID="{536ACAA2-7EF0-4D47-9D71-BB1844B4FF81}" presName="sibTrans" presStyleCnt="0"/>
      <dgm:spPr/>
    </dgm:pt>
    <dgm:pt modelId="{CA1BA266-9083-4A79-B45B-56C9E663A780}" type="pres">
      <dgm:prSet presAssocID="{86608A24-EE62-48A0-AF0C-281CB539C685}" presName="compNode" presStyleCnt="0"/>
      <dgm:spPr/>
    </dgm:pt>
    <dgm:pt modelId="{90045A67-FA45-4811-AD8F-B6E984FD4109}" type="pres">
      <dgm:prSet presAssocID="{86608A24-EE62-48A0-AF0C-281CB539C685}" presName="iconBgRect" presStyleLbl="bgShp" presStyleIdx="1" presStyleCnt="3"/>
      <dgm:spPr/>
    </dgm:pt>
    <dgm:pt modelId="{31E983F2-B52A-4FD2-96FE-FA17AD5A3A32}" type="pres">
      <dgm:prSet presAssocID="{86608A24-EE62-48A0-AF0C-281CB539C68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ktivní"/>
        </a:ext>
      </dgm:extLst>
    </dgm:pt>
    <dgm:pt modelId="{D652D8A2-2F08-49E6-B184-735E3DA713E7}" type="pres">
      <dgm:prSet presAssocID="{86608A24-EE62-48A0-AF0C-281CB539C685}" presName="spaceRect" presStyleCnt="0"/>
      <dgm:spPr/>
    </dgm:pt>
    <dgm:pt modelId="{F8E57AD1-7A4A-4B8E-9B44-0278F63A401B}" type="pres">
      <dgm:prSet presAssocID="{86608A24-EE62-48A0-AF0C-281CB539C685}" presName="textRect" presStyleLbl="revTx" presStyleIdx="1" presStyleCnt="3">
        <dgm:presLayoutVars>
          <dgm:chMax val="1"/>
          <dgm:chPref val="1"/>
        </dgm:presLayoutVars>
      </dgm:prSet>
      <dgm:spPr/>
    </dgm:pt>
    <dgm:pt modelId="{B650C4A6-6A0F-4A7B-B2CE-8914A79587B6}" type="pres">
      <dgm:prSet presAssocID="{ED9F324B-B727-4BCC-8363-079D30A2ED9D}" presName="sibTrans" presStyleCnt="0"/>
      <dgm:spPr/>
    </dgm:pt>
    <dgm:pt modelId="{EFC33196-FD77-43DB-9D6B-6F72B4B1A9D6}" type="pres">
      <dgm:prSet presAssocID="{331ECB74-3AFB-4B05-8268-4564BADCC286}" presName="compNode" presStyleCnt="0"/>
      <dgm:spPr/>
    </dgm:pt>
    <dgm:pt modelId="{61252E53-B727-46AB-A2EC-A6E3898F46C1}" type="pres">
      <dgm:prSet presAssocID="{331ECB74-3AFB-4B05-8268-4564BADCC286}" presName="iconBgRect" presStyleLbl="bgShp" presStyleIdx="2" presStyleCnt="3"/>
      <dgm:spPr/>
    </dgm:pt>
    <dgm:pt modelId="{4EC32A39-DE96-4D41-8C0E-6056111A0052}" type="pres">
      <dgm:prSet presAssocID="{331ECB74-3AFB-4B05-8268-4564BADCC2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FDC6C0D8-A8F0-474E-B3C0-4DB12CA67C95}" type="pres">
      <dgm:prSet presAssocID="{331ECB74-3AFB-4B05-8268-4564BADCC286}" presName="spaceRect" presStyleCnt="0"/>
      <dgm:spPr/>
    </dgm:pt>
    <dgm:pt modelId="{9B1365AB-335B-4651-A4AE-2E75BD113BCC}" type="pres">
      <dgm:prSet presAssocID="{331ECB74-3AFB-4B05-8268-4564BADCC28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36D5D06-2620-4767-B8D6-F5551FA446A3}" srcId="{5C92E42D-D2B8-414D-AE2F-E0F9815DBE0A}" destId="{9DD65706-AC59-4E12-B883-6B33D0A84B9A}" srcOrd="0" destOrd="0" parTransId="{D1AEEA43-E3AC-4541-979F-B338B2B8EB70}" sibTransId="{536ACAA2-7EF0-4D47-9D71-BB1844B4FF81}"/>
    <dgm:cxn modelId="{AB417034-85D8-4939-A523-5A46E74A8DDE}" srcId="{5C92E42D-D2B8-414D-AE2F-E0F9815DBE0A}" destId="{86608A24-EE62-48A0-AF0C-281CB539C685}" srcOrd="1" destOrd="0" parTransId="{ABF95D2D-2397-4FEA-821C-9CEFFC207E7B}" sibTransId="{ED9F324B-B727-4BCC-8363-079D30A2ED9D}"/>
    <dgm:cxn modelId="{9F998E37-A724-4FFA-9BC0-A349E076C264}" type="presOf" srcId="{331ECB74-3AFB-4B05-8268-4564BADCC286}" destId="{9B1365AB-335B-4651-A4AE-2E75BD113BCC}" srcOrd="0" destOrd="0" presId="urn:microsoft.com/office/officeart/2018/5/layout/IconCircleLabelList"/>
    <dgm:cxn modelId="{DFD76A71-BB49-4F79-82F6-08C407C8FC5A}" type="presOf" srcId="{9DD65706-AC59-4E12-B883-6B33D0A84B9A}" destId="{5161C0B8-316A-446C-A03A-5A3414292C35}" srcOrd="0" destOrd="0" presId="urn:microsoft.com/office/officeart/2018/5/layout/IconCircleLabelList"/>
    <dgm:cxn modelId="{ACC155AA-4ABE-4942-91FF-34096ECAE9A1}" type="presOf" srcId="{5C92E42D-D2B8-414D-AE2F-E0F9815DBE0A}" destId="{93FF694A-3A69-4E59-9CD5-7D8A7335A42D}" srcOrd="0" destOrd="0" presId="urn:microsoft.com/office/officeart/2018/5/layout/IconCircleLabelList"/>
    <dgm:cxn modelId="{3ED216C1-E1B3-45F6-B26A-12BA5D1E2C79}" srcId="{5C92E42D-D2B8-414D-AE2F-E0F9815DBE0A}" destId="{331ECB74-3AFB-4B05-8268-4564BADCC286}" srcOrd="2" destOrd="0" parTransId="{E7A51261-7DD2-442C-A495-A13AB8E8B7F2}" sibTransId="{D51E9285-BEAE-415C-9362-9B91C15E9061}"/>
    <dgm:cxn modelId="{95DE7EF4-A956-4A06-A895-391632A4F387}" type="presOf" srcId="{86608A24-EE62-48A0-AF0C-281CB539C685}" destId="{F8E57AD1-7A4A-4B8E-9B44-0278F63A401B}" srcOrd="0" destOrd="0" presId="urn:microsoft.com/office/officeart/2018/5/layout/IconCircleLabelList"/>
    <dgm:cxn modelId="{DB1482C5-BE50-4F05-ADFB-62D9087EEC85}" type="presParOf" srcId="{93FF694A-3A69-4E59-9CD5-7D8A7335A42D}" destId="{B583719F-24DD-47FF-A7CA-6F01C5F33E52}" srcOrd="0" destOrd="0" presId="urn:microsoft.com/office/officeart/2018/5/layout/IconCircleLabelList"/>
    <dgm:cxn modelId="{BD9FE242-595A-418F-AF25-5DB184CB37DB}" type="presParOf" srcId="{B583719F-24DD-47FF-A7CA-6F01C5F33E52}" destId="{A7777A2F-DE8F-4C21-A170-75CF4D7A12D2}" srcOrd="0" destOrd="0" presId="urn:microsoft.com/office/officeart/2018/5/layout/IconCircleLabelList"/>
    <dgm:cxn modelId="{C3A6CFC0-03B7-4D6F-86B4-4D560A38E271}" type="presParOf" srcId="{B583719F-24DD-47FF-A7CA-6F01C5F33E52}" destId="{E855A113-28D0-4BBD-B51A-CD383A77B70F}" srcOrd="1" destOrd="0" presId="urn:microsoft.com/office/officeart/2018/5/layout/IconCircleLabelList"/>
    <dgm:cxn modelId="{22C810DB-C463-40C5-8BCC-064371BEA3F3}" type="presParOf" srcId="{B583719F-24DD-47FF-A7CA-6F01C5F33E52}" destId="{A4E29E15-1FE8-4685-A538-348DFB3114FB}" srcOrd="2" destOrd="0" presId="urn:microsoft.com/office/officeart/2018/5/layout/IconCircleLabelList"/>
    <dgm:cxn modelId="{5FFCA51E-0FA3-4B3E-8F7A-0FC477E7F1A5}" type="presParOf" srcId="{B583719F-24DD-47FF-A7CA-6F01C5F33E52}" destId="{5161C0B8-316A-446C-A03A-5A3414292C35}" srcOrd="3" destOrd="0" presId="urn:microsoft.com/office/officeart/2018/5/layout/IconCircleLabelList"/>
    <dgm:cxn modelId="{5F76F121-1385-4ECE-9FAF-E232F61BECBB}" type="presParOf" srcId="{93FF694A-3A69-4E59-9CD5-7D8A7335A42D}" destId="{EF3D6073-87CD-46C3-9B0C-C1F70C88C974}" srcOrd="1" destOrd="0" presId="urn:microsoft.com/office/officeart/2018/5/layout/IconCircleLabelList"/>
    <dgm:cxn modelId="{5A8687F5-F696-4729-B969-FBDC7DEA399B}" type="presParOf" srcId="{93FF694A-3A69-4E59-9CD5-7D8A7335A42D}" destId="{CA1BA266-9083-4A79-B45B-56C9E663A780}" srcOrd="2" destOrd="0" presId="urn:microsoft.com/office/officeart/2018/5/layout/IconCircleLabelList"/>
    <dgm:cxn modelId="{D0ADA9A6-E086-4976-BB7C-23C1801BC587}" type="presParOf" srcId="{CA1BA266-9083-4A79-B45B-56C9E663A780}" destId="{90045A67-FA45-4811-AD8F-B6E984FD4109}" srcOrd="0" destOrd="0" presId="urn:microsoft.com/office/officeart/2018/5/layout/IconCircleLabelList"/>
    <dgm:cxn modelId="{5AC3CE5C-445C-4F09-91E8-B1165BCF8E24}" type="presParOf" srcId="{CA1BA266-9083-4A79-B45B-56C9E663A780}" destId="{31E983F2-B52A-4FD2-96FE-FA17AD5A3A32}" srcOrd="1" destOrd="0" presId="urn:microsoft.com/office/officeart/2018/5/layout/IconCircleLabelList"/>
    <dgm:cxn modelId="{568C7436-6B3A-40F6-B479-49B3D8C0B4B7}" type="presParOf" srcId="{CA1BA266-9083-4A79-B45B-56C9E663A780}" destId="{D652D8A2-2F08-49E6-B184-735E3DA713E7}" srcOrd="2" destOrd="0" presId="urn:microsoft.com/office/officeart/2018/5/layout/IconCircleLabelList"/>
    <dgm:cxn modelId="{16308465-5370-4464-8793-8AD70B7CE598}" type="presParOf" srcId="{CA1BA266-9083-4A79-B45B-56C9E663A780}" destId="{F8E57AD1-7A4A-4B8E-9B44-0278F63A401B}" srcOrd="3" destOrd="0" presId="urn:microsoft.com/office/officeart/2018/5/layout/IconCircleLabelList"/>
    <dgm:cxn modelId="{5A86B9C9-755D-4F56-9B40-C9DF421077B5}" type="presParOf" srcId="{93FF694A-3A69-4E59-9CD5-7D8A7335A42D}" destId="{B650C4A6-6A0F-4A7B-B2CE-8914A79587B6}" srcOrd="3" destOrd="0" presId="urn:microsoft.com/office/officeart/2018/5/layout/IconCircleLabelList"/>
    <dgm:cxn modelId="{84412A1E-88F3-4FDC-8019-D51AB863FEFD}" type="presParOf" srcId="{93FF694A-3A69-4E59-9CD5-7D8A7335A42D}" destId="{EFC33196-FD77-43DB-9D6B-6F72B4B1A9D6}" srcOrd="4" destOrd="0" presId="urn:microsoft.com/office/officeart/2018/5/layout/IconCircleLabelList"/>
    <dgm:cxn modelId="{41C582A9-3F85-4A38-9BB8-8911668A2707}" type="presParOf" srcId="{EFC33196-FD77-43DB-9D6B-6F72B4B1A9D6}" destId="{61252E53-B727-46AB-A2EC-A6E3898F46C1}" srcOrd="0" destOrd="0" presId="urn:microsoft.com/office/officeart/2018/5/layout/IconCircleLabelList"/>
    <dgm:cxn modelId="{C7B252A0-83CF-4742-8AD7-FF04AF944961}" type="presParOf" srcId="{EFC33196-FD77-43DB-9D6B-6F72B4B1A9D6}" destId="{4EC32A39-DE96-4D41-8C0E-6056111A0052}" srcOrd="1" destOrd="0" presId="urn:microsoft.com/office/officeart/2018/5/layout/IconCircleLabelList"/>
    <dgm:cxn modelId="{C9138A1D-8B02-456D-AA99-634EC236EFDF}" type="presParOf" srcId="{EFC33196-FD77-43DB-9D6B-6F72B4B1A9D6}" destId="{FDC6C0D8-A8F0-474E-B3C0-4DB12CA67C95}" srcOrd="2" destOrd="0" presId="urn:microsoft.com/office/officeart/2018/5/layout/IconCircleLabelList"/>
    <dgm:cxn modelId="{E81A54A0-CCFD-452C-B560-EDBD57C9DFF6}" type="presParOf" srcId="{EFC33196-FD77-43DB-9D6B-6F72B4B1A9D6}" destId="{9B1365AB-335B-4651-A4AE-2E75BD113BC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E090EF-E97D-4AE4-95AE-955023EC53B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FDBE9B3-4392-405F-8631-902E8AB45828}">
      <dgm:prSet custT="1"/>
      <dgm:spPr/>
      <dgm:t>
        <a:bodyPr/>
        <a:lstStyle/>
        <a:p>
          <a:pPr>
            <a:defRPr b="1"/>
          </a:pPr>
          <a:r>
            <a:rPr lang="cs-CZ" sz="2400" dirty="0"/>
            <a:t>Nadměrné čerpání neobnovitelných zdrojů</a:t>
          </a:r>
          <a:endParaRPr lang="en-US" sz="2400" dirty="0"/>
        </a:p>
      </dgm:t>
    </dgm:pt>
    <dgm:pt modelId="{53DB090C-7C14-4ACB-8028-1582AA40947F}" type="parTrans" cxnId="{55A368A1-B666-4FB9-9312-9299B8B768B9}">
      <dgm:prSet/>
      <dgm:spPr/>
      <dgm:t>
        <a:bodyPr/>
        <a:lstStyle/>
        <a:p>
          <a:endParaRPr lang="en-US"/>
        </a:p>
      </dgm:t>
    </dgm:pt>
    <dgm:pt modelId="{5AFDC426-139A-42FD-B7D8-F9399C54411C}" type="sibTrans" cxnId="{55A368A1-B666-4FB9-9312-9299B8B768B9}">
      <dgm:prSet/>
      <dgm:spPr/>
      <dgm:t>
        <a:bodyPr/>
        <a:lstStyle/>
        <a:p>
          <a:endParaRPr lang="en-US"/>
        </a:p>
      </dgm:t>
    </dgm:pt>
    <dgm:pt modelId="{5FEF508B-8DCD-4FD8-BA97-0ED1F9A9ED4D}">
      <dgm:prSet/>
      <dgm:spPr/>
      <dgm:t>
        <a:bodyPr/>
        <a:lstStyle/>
        <a:p>
          <a:r>
            <a:rPr lang="cs-CZ"/>
            <a:t>Nerostné suroviny – uhlí, ropa</a:t>
          </a:r>
          <a:endParaRPr lang="en-US"/>
        </a:p>
      </dgm:t>
    </dgm:pt>
    <dgm:pt modelId="{40743B1E-3CDE-43F0-9356-F0273AE1FD00}" type="parTrans" cxnId="{1F1397F8-4148-4A5D-B9B8-FA7EF41E7B0C}">
      <dgm:prSet/>
      <dgm:spPr/>
      <dgm:t>
        <a:bodyPr/>
        <a:lstStyle/>
        <a:p>
          <a:endParaRPr lang="en-US"/>
        </a:p>
      </dgm:t>
    </dgm:pt>
    <dgm:pt modelId="{FE6B65AD-9921-449D-B8F4-BC5F08838121}" type="sibTrans" cxnId="{1F1397F8-4148-4A5D-B9B8-FA7EF41E7B0C}">
      <dgm:prSet/>
      <dgm:spPr/>
      <dgm:t>
        <a:bodyPr/>
        <a:lstStyle/>
        <a:p>
          <a:endParaRPr lang="en-US"/>
        </a:p>
      </dgm:t>
    </dgm:pt>
    <dgm:pt modelId="{CAB8CB4E-AF9A-4848-97CB-9B407F7DCD7D}">
      <dgm:prSet custT="1"/>
      <dgm:spPr/>
      <dgm:t>
        <a:bodyPr/>
        <a:lstStyle/>
        <a:p>
          <a:pPr>
            <a:defRPr b="1"/>
          </a:pPr>
          <a:r>
            <a:rPr lang="cs-CZ" sz="2400" dirty="0"/>
            <a:t>Nadměrné čerpání obnovitelných zdrojů</a:t>
          </a:r>
          <a:endParaRPr lang="en-US" sz="2400" dirty="0"/>
        </a:p>
      </dgm:t>
    </dgm:pt>
    <dgm:pt modelId="{E09D7497-0BFF-479C-9ECF-63723755EDF0}" type="parTrans" cxnId="{3E09F7A0-77B3-4BE2-B1CD-A9790C990C70}">
      <dgm:prSet/>
      <dgm:spPr/>
      <dgm:t>
        <a:bodyPr/>
        <a:lstStyle/>
        <a:p>
          <a:endParaRPr lang="en-US"/>
        </a:p>
      </dgm:t>
    </dgm:pt>
    <dgm:pt modelId="{7739F9E6-0D94-47BC-810B-EEC29A948952}" type="sibTrans" cxnId="{3E09F7A0-77B3-4BE2-B1CD-A9790C990C70}">
      <dgm:prSet/>
      <dgm:spPr/>
      <dgm:t>
        <a:bodyPr/>
        <a:lstStyle/>
        <a:p>
          <a:endParaRPr lang="en-US"/>
        </a:p>
      </dgm:t>
    </dgm:pt>
    <dgm:pt modelId="{AC56DFA7-E6A9-452F-B270-104530CE1990}">
      <dgm:prSet/>
      <dgm:spPr/>
      <dgm:t>
        <a:bodyPr/>
        <a:lstStyle/>
        <a:p>
          <a:r>
            <a:rPr lang="cs-CZ" dirty="0"/>
            <a:t>Voda, půda</a:t>
          </a:r>
          <a:endParaRPr lang="en-US" dirty="0"/>
        </a:p>
      </dgm:t>
    </dgm:pt>
    <dgm:pt modelId="{ADE3119D-04FF-4AAC-8DA1-04AD7C00D4F2}" type="parTrans" cxnId="{E07B12BA-4C60-460E-9E89-D537392D34E2}">
      <dgm:prSet/>
      <dgm:spPr/>
      <dgm:t>
        <a:bodyPr/>
        <a:lstStyle/>
        <a:p>
          <a:endParaRPr lang="en-US"/>
        </a:p>
      </dgm:t>
    </dgm:pt>
    <dgm:pt modelId="{CFB492F7-175E-4A40-B69C-33D6EA255424}" type="sibTrans" cxnId="{E07B12BA-4C60-460E-9E89-D537392D34E2}">
      <dgm:prSet/>
      <dgm:spPr/>
      <dgm:t>
        <a:bodyPr/>
        <a:lstStyle/>
        <a:p>
          <a:endParaRPr lang="en-US"/>
        </a:p>
      </dgm:t>
    </dgm:pt>
    <dgm:pt modelId="{E61E8D59-D91A-40E5-9AF8-F4722E237131}" type="pres">
      <dgm:prSet presAssocID="{14E090EF-E97D-4AE4-95AE-955023EC53B0}" presName="root" presStyleCnt="0">
        <dgm:presLayoutVars>
          <dgm:dir/>
          <dgm:resizeHandles val="exact"/>
        </dgm:presLayoutVars>
      </dgm:prSet>
      <dgm:spPr/>
    </dgm:pt>
    <dgm:pt modelId="{49665BF5-C831-4D44-84B8-3A925FB88CBB}" type="pres">
      <dgm:prSet presAssocID="{1FDBE9B3-4392-405F-8631-902E8AB45828}" presName="compNode" presStyleCnt="0"/>
      <dgm:spPr/>
    </dgm:pt>
    <dgm:pt modelId="{F4D4C40A-16A0-4E3A-8B2E-BDAF91FE938E}" type="pres">
      <dgm:prSet presAssocID="{1FDBE9B3-4392-405F-8631-902E8AB45828}" presName="iconRect" presStyleLbl="node1" presStyleIdx="0" presStyleCnt="2" custScaleX="83459" custScaleY="85363" custLinFactNeighborY="-4091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pný barel se souvislou výplní"/>
        </a:ext>
      </dgm:extLst>
    </dgm:pt>
    <dgm:pt modelId="{0D1F8C36-81F3-4F75-BB7D-F8AE8857B6D6}" type="pres">
      <dgm:prSet presAssocID="{1FDBE9B3-4392-405F-8631-902E8AB45828}" presName="iconSpace" presStyleCnt="0"/>
      <dgm:spPr/>
    </dgm:pt>
    <dgm:pt modelId="{7D47D904-1674-4FBA-AEDE-EBF67CC3E501}" type="pres">
      <dgm:prSet presAssocID="{1FDBE9B3-4392-405F-8631-902E8AB45828}" presName="parTx" presStyleLbl="revTx" presStyleIdx="0" presStyleCnt="4" custScaleY="208060">
        <dgm:presLayoutVars>
          <dgm:chMax val="0"/>
          <dgm:chPref val="0"/>
        </dgm:presLayoutVars>
      </dgm:prSet>
      <dgm:spPr/>
    </dgm:pt>
    <dgm:pt modelId="{DF7DE1CA-7B27-47F7-A241-FB11291762FE}" type="pres">
      <dgm:prSet presAssocID="{1FDBE9B3-4392-405F-8631-902E8AB45828}" presName="txSpace" presStyleCnt="0"/>
      <dgm:spPr/>
    </dgm:pt>
    <dgm:pt modelId="{EB53B66B-A772-4FFA-92CE-AC701BE4DFF3}" type="pres">
      <dgm:prSet presAssocID="{1FDBE9B3-4392-405F-8631-902E8AB45828}" presName="desTx" presStyleLbl="revTx" presStyleIdx="1" presStyleCnt="4">
        <dgm:presLayoutVars/>
      </dgm:prSet>
      <dgm:spPr/>
    </dgm:pt>
    <dgm:pt modelId="{9CE719E1-CBA8-40B1-99B8-5667146617B0}" type="pres">
      <dgm:prSet presAssocID="{5AFDC426-139A-42FD-B7D8-F9399C54411C}" presName="sibTrans" presStyleCnt="0"/>
      <dgm:spPr/>
    </dgm:pt>
    <dgm:pt modelId="{0A694522-EE12-4995-AABF-2809406ACC77}" type="pres">
      <dgm:prSet presAssocID="{CAB8CB4E-AF9A-4848-97CB-9B407F7DCD7D}" presName="compNode" presStyleCnt="0"/>
      <dgm:spPr/>
    </dgm:pt>
    <dgm:pt modelId="{A1C97207-52DF-4F03-B8B0-069C02D169D0}" type="pres">
      <dgm:prSet presAssocID="{CAB8CB4E-AF9A-4848-97CB-9B407F7DCD7D}" presName="iconRect" presStyleLbl="node1" presStyleIdx="1" presStyleCnt="2" custScaleX="81702" custScaleY="81835" custLinFactNeighborX="-2313" custLinFactNeighborY="-34751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pající kohoutek se souvislou výplní"/>
        </a:ext>
      </dgm:extLst>
    </dgm:pt>
    <dgm:pt modelId="{60958935-9462-43CC-A75A-F0D35D521F04}" type="pres">
      <dgm:prSet presAssocID="{CAB8CB4E-AF9A-4848-97CB-9B407F7DCD7D}" presName="iconSpace" presStyleCnt="0"/>
      <dgm:spPr/>
    </dgm:pt>
    <dgm:pt modelId="{FF25764B-6521-47EE-A3B7-76640FF78DDB}" type="pres">
      <dgm:prSet presAssocID="{CAB8CB4E-AF9A-4848-97CB-9B407F7DCD7D}" presName="parTx" presStyleLbl="revTx" presStyleIdx="2" presStyleCnt="4" custScaleY="214869">
        <dgm:presLayoutVars>
          <dgm:chMax val="0"/>
          <dgm:chPref val="0"/>
        </dgm:presLayoutVars>
      </dgm:prSet>
      <dgm:spPr/>
    </dgm:pt>
    <dgm:pt modelId="{D7D5FBE0-1694-4C76-A899-FE9641B3FD4C}" type="pres">
      <dgm:prSet presAssocID="{CAB8CB4E-AF9A-4848-97CB-9B407F7DCD7D}" presName="txSpace" presStyleCnt="0"/>
      <dgm:spPr/>
    </dgm:pt>
    <dgm:pt modelId="{4190A9F2-6527-435E-8BEA-3340504B5B0F}" type="pres">
      <dgm:prSet presAssocID="{CAB8CB4E-AF9A-4848-97CB-9B407F7DCD7D}" presName="desTx" presStyleLbl="revTx" presStyleIdx="3" presStyleCnt="4">
        <dgm:presLayoutVars/>
      </dgm:prSet>
      <dgm:spPr/>
    </dgm:pt>
  </dgm:ptLst>
  <dgm:cxnLst>
    <dgm:cxn modelId="{C6E89618-8EFF-4A0C-8485-BDE136E3ADCE}" type="presOf" srcId="{1FDBE9B3-4392-405F-8631-902E8AB45828}" destId="{7D47D904-1674-4FBA-AEDE-EBF67CC3E501}" srcOrd="0" destOrd="0" presId="urn:microsoft.com/office/officeart/2018/5/layout/CenteredIconLabelDescriptionList"/>
    <dgm:cxn modelId="{F635ED98-5C79-4592-A66B-6A90A4E84851}" type="presOf" srcId="{CAB8CB4E-AF9A-4848-97CB-9B407F7DCD7D}" destId="{FF25764B-6521-47EE-A3B7-76640FF78DDB}" srcOrd="0" destOrd="0" presId="urn:microsoft.com/office/officeart/2018/5/layout/CenteredIconLabelDescriptionList"/>
    <dgm:cxn modelId="{3E09F7A0-77B3-4BE2-B1CD-A9790C990C70}" srcId="{14E090EF-E97D-4AE4-95AE-955023EC53B0}" destId="{CAB8CB4E-AF9A-4848-97CB-9B407F7DCD7D}" srcOrd="1" destOrd="0" parTransId="{E09D7497-0BFF-479C-9ECF-63723755EDF0}" sibTransId="{7739F9E6-0D94-47BC-810B-EEC29A948952}"/>
    <dgm:cxn modelId="{55A368A1-B666-4FB9-9312-9299B8B768B9}" srcId="{14E090EF-E97D-4AE4-95AE-955023EC53B0}" destId="{1FDBE9B3-4392-405F-8631-902E8AB45828}" srcOrd="0" destOrd="0" parTransId="{53DB090C-7C14-4ACB-8028-1582AA40947F}" sibTransId="{5AFDC426-139A-42FD-B7D8-F9399C54411C}"/>
    <dgm:cxn modelId="{50E112A7-CD5A-42AA-80D5-46902409665B}" type="presOf" srcId="{14E090EF-E97D-4AE4-95AE-955023EC53B0}" destId="{E61E8D59-D91A-40E5-9AF8-F4722E237131}" srcOrd="0" destOrd="0" presId="urn:microsoft.com/office/officeart/2018/5/layout/CenteredIconLabelDescriptionList"/>
    <dgm:cxn modelId="{E07B12BA-4C60-460E-9E89-D537392D34E2}" srcId="{CAB8CB4E-AF9A-4848-97CB-9B407F7DCD7D}" destId="{AC56DFA7-E6A9-452F-B270-104530CE1990}" srcOrd="0" destOrd="0" parTransId="{ADE3119D-04FF-4AAC-8DA1-04AD7C00D4F2}" sibTransId="{CFB492F7-175E-4A40-B69C-33D6EA255424}"/>
    <dgm:cxn modelId="{832064D4-EE58-4189-A01D-9CBB905B9105}" type="presOf" srcId="{AC56DFA7-E6A9-452F-B270-104530CE1990}" destId="{4190A9F2-6527-435E-8BEA-3340504B5B0F}" srcOrd="0" destOrd="0" presId="urn:microsoft.com/office/officeart/2018/5/layout/CenteredIconLabelDescriptionList"/>
    <dgm:cxn modelId="{E87FCEE6-D818-4F09-92F7-14243A1DA163}" type="presOf" srcId="{5FEF508B-8DCD-4FD8-BA97-0ED1F9A9ED4D}" destId="{EB53B66B-A772-4FFA-92CE-AC701BE4DFF3}" srcOrd="0" destOrd="0" presId="urn:microsoft.com/office/officeart/2018/5/layout/CenteredIconLabelDescriptionList"/>
    <dgm:cxn modelId="{1F1397F8-4148-4A5D-B9B8-FA7EF41E7B0C}" srcId="{1FDBE9B3-4392-405F-8631-902E8AB45828}" destId="{5FEF508B-8DCD-4FD8-BA97-0ED1F9A9ED4D}" srcOrd="0" destOrd="0" parTransId="{40743B1E-3CDE-43F0-9356-F0273AE1FD00}" sibTransId="{FE6B65AD-9921-449D-B8F4-BC5F08838121}"/>
    <dgm:cxn modelId="{BBF82F56-4F33-4F4E-960B-391FC1358FF9}" type="presParOf" srcId="{E61E8D59-D91A-40E5-9AF8-F4722E237131}" destId="{49665BF5-C831-4D44-84B8-3A925FB88CBB}" srcOrd="0" destOrd="0" presId="urn:microsoft.com/office/officeart/2018/5/layout/CenteredIconLabelDescriptionList"/>
    <dgm:cxn modelId="{0BE9EC5B-1519-49D9-8A7E-179CCDB0F56D}" type="presParOf" srcId="{49665BF5-C831-4D44-84B8-3A925FB88CBB}" destId="{F4D4C40A-16A0-4E3A-8B2E-BDAF91FE938E}" srcOrd="0" destOrd="0" presId="urn:microsoft.com/office/officeart/2018/5/layout/CenteredIconLabelDescriptionList"/>
    <dgm:cxn modelId="{5B7019C5-4A79-44F4-A184-3478F2DA184F}" type="presParOf" srcId="{49665BF5-C831-4D44-84B8-3A925FB88CBB}" destId="{0D1F8C36-81F3-4F75-BB7D-F8AE8857B6D6}" srcOrd="1" destOrd="0" presId="urn:microsoft.com/office/officeart/2018/5/layout/CenteredIconLabelDescriptionList"/>
    <dgm:cxn modelId="{DD079236-4109-4269-BA8E-DB72C0E137A1}" type="presParOf" srcId="{49665BF5-C831-4D44-84B8-3A925FB88CBB}" destId="{7D47D904-1674-4FBA-AEDE-EBF67CC3E501}" srcOrd="2" destOrd="0" presId="urn:microsoft.com/office/officeart/2018/5/layout/CenteredIconLabelDescriptionList"/>
    <dgm:cxn modelId="{A8132B1E-B215-4239-AC2F-0F2F50FF558A}" type="presParOf" srcId="{49665BF5-C831-4D44-84B8-3A925FB88CBB}" destId="{DF7DE1CA-7B27-47F7-A241-FB11291762FE}" srcOrd="3" destOrd="0" presId="urn:microsoft.com/office/officeart/2018/5/layout/CenteredIconLabelDescriptionList"/>
    <dgm:cxn modelId="{D4D9AB70-DD95-46E0-B70D-63D05B48DCC8}" type="presParOf" srcId="{49665BF5-C831-4D44-84B8-3A925FB88CBB}" destId="{EB53B66B-A772-4FFA-92CE-AC701BE4DFF3}" srcOrd="4" destOrd="0" presId="urn:microsoft.com/office/officeart/2018/5/layout/CenteredIconLabelDescriptionList"/>
    <dgm:cxn modelId="{E39510DF-D513-4608-AD19-9CE42125DAAB}" type="presParOf" srcId="{E61E8D59-D91A-40E5-9AF8-F4722E237131}" destId="{9CE719E1-CBA8-40B1-99B8-5667146617B0}" srcOrd="1" destOrd="0" presId="urn:microsoft.com/office/officeart/2018/5/layout/CenteredIconLabelDescriptionList"/>
    <dgm:cxn modelId="{145320E8-5116-47C6-9F81-BB3B7BDB9323}" type="presParOf" srcId="{E61E8D59-D91A-40E5-9AF8-F4722E237131}" destId="{0A694522-EE12-4995-AABF-2809406ACC77}" srcOrd="2" destOrd="0" presId="urn:microsoft.com/office/officeart/2018/5/layout/CenteredIconLabelDescriptionList"/>
    <dgm:cxn modelId="{51355963-F904-4FBE-A7BB-484937A09FAA}" type="presParOf" srcId="{0A694522-EE12-4995-AABF-2809406ACC77}" destId="{A1C97207-52DF-4F03-B8B0-069C02D169D0}" srcOrd="0" destOrd="0" presId="urn:microsoft.com/office/officeart/2018/5/layout/CenteredIconLabelDescriptionList"/>
    <dgm:cxn modelId="{2A52090B-9DCA-46C3-98C2-F8DDA31F2475}" type="presParOf" srcId="{0A694522-EE12-4995-AABF-2809406ACC77}" destId="{60958935-9462-43CC-A75A-F0D35D521F04}" srcOrd="1" destOrd="0" presId="urn:microsoft.com/office/officeart/2018/5/layout/CenteredIconLabelDescriptionList"/>
    <dgm:cxn modelId="{50813D77-DA9A-497B-A747-346EAEC85635}" type="presParOf" srcId="{0A694522-EE12-4995-AABF-2809406ACC77}" destId="{FF25764B-6521-47EE-A3B7-76640FF78DDB}" srcOrd="2" destOrd="0" presId="urn:microsoft.com/office/officeart/2018/5/layout/CenteredIconLabelDescriptionList"/>
    <dgm:cxn modelId="{39F24398-CF76-434D-9E11-EC1ADC4E74B8}" type="presParOf" srcId="{0A694522-EE12-4995-AABF-2809406ACC77}" destId="{D7D5FBE0-1694-4C76-A899-FE9641B3FD4C}" srcOrd="3" destOrd="0" presId="urn:microsoft.com/office/officeart/2018/5/layout/CenteredIconLabelDescriptionList"/>
    <dgm:cxn modelId="{34B96B1E-DCCC-4913-85AA-6D85B5C66946}" type="presParOf" srcId="{0A694522-EE12-4995-AABF-2809406ACC77}" destId="{4190A9F2-6527-435E-8BEA-3340504B5B0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77A2F-DE8F-4C21-A170-75CF4D7A12D2}">
      <dsp:nvSpPr>
        <dsp:cNvPr id="0" name=""/>
        <dsp:cNvSpPr/>
      </dsp:nvSpPr>
      <dsp:spPr>
        <a:xfrm>
          <a:off x="674477" y="670211"/>
          <a:ext cx="1887187" cy="18871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5A113-28D0-4BBD-B51A-CD383A77B70F}">
      <dsp:nvSpPr>
        <dsp:cNvPr id="0" name=""/>
        <dsp:cNvSpPr/>
      </dsp:nvSpPr>
      <dsp:spPr>
        <a:xfrm>
          <a:off x="1076665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1C0B8-316A-446C-A03A-5A3414292C35}">
      <dsp:nvSpPr>
        <dsp:cNvPr id="0" name=""/>
        <dsp:cNvSpPr/>
      </dsp:nvSpPr>
      <dsp:spPr>
        <a:xfrm>
          <a:off x="71196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/>
            <a:t>Znečištění ovzduší</a:t>
          </a:r>
          <a:endParaRPr lang="en-US" sz="2200" kern="1200"/>
        </a:p>
      </dsp:txBody>
      <dsp:txXfrm>
        <a:off x="71196" y="3145212"/>
        <a:ext cx="3093750" cy="720000"/>
      </dsp:txXfrm>
    </dsp:sp>
    <dsp:sp modelId="{90045A67-FA45-4811-AD8F-B6E984FD4109}">
      <dsp:nvSpPr>
        <dsp:cNvPr id="0" name=""/>
        <dsp:cNvSpPr/>
      </dsp:nvSpPr>
      <dsp:spPr>
        <a:xfrm>
          <a:off x="4309634" y="670211"/>
          <a:ext cx="1887187" cy="18871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983F2-B52A-4FD2-96FE-FA17AD5A3A32}">
      <dsp:nvSpPr>
        <dsp:cNvPr id="0" name=""/>
        <dsp:cNvSpPr/>
      </dsp:nvSpPr>
      <dsp:spPr>
        <a:xfrm>
          <a:off x="4711821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57AD1-7A4A-4B8E-9B44-0278F63A401B}">
      <dsp:nvSpPr>
        <dsp:cNvPr id="0" name=""/>
        <dsp:cNvSpPr/>
      </dsp:nvSpPr>
      <dsp:spPr>
        <a:xfrm>
          <a:off x="3706353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/>
            <a:t>Toxické látky v prostředí</a:t>
          </a:r>
          <a:endParaRPr lang="en-US" sz="2200" kern="1200"/>
        </a:p>
      </dsp:txBody>
      <dsp:txXfrm>
        <a:off x="3706353" y="3145212"/>
        <a:ext cx="3093750" cy="720000"/>
      </dsp:txXfrm>
    </dsp:sp>
    <dsp:sp modelId="{61252E53-B727-46AB-A2EC-A6E3898F46C1}">
      <dsp:nvSpPr>
        <dsp:cNvPr id="0" name=""/>
        <dsp:cNvSpPr/>
      </dsp:nvSpPr>
      <dsp:spPr>
        <a:xfrm>
          <a:off x="7944790" y="670211"/>
          <a:ext cx="1887187" cy="18871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32A39-DE96-4D41-8C0E-6056111A0052}">
      <dsp:nvSpPr>
        <dsp:cNvPr id="0" name=""/>
        <dsp:cNvSpPr/>
      </dsp:nvSpPr>
      <dsp:spPr>
        <a:xfrm>
          <a:off x="8346978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365AB-335B-4651-A4AE-2E75BD113BCC}">
      <dsp:nvSpPr>
        <dsp:cNvPr id="0" name=""/>
        <dsp:cNvSpPr/>
      </dsp:nvSpPr>
      <dsp:spPr>
        <a:xfrm>
          <a:off x="7341509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/>
            <a:t>Lidská činnost zvyšující úroveň radioaktivity</a:t>
          </a:r>
          <a:endParaRPr lang="en-US" sz="2200" kern="1200"/>
        </a:p>
      </dsp:txBody>
      <dsp:txXfrm>
        <a:off x="7341509" y="3145212"/>
        <a:ext cx="309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4C40A-16A0-4E3A-8B2E-BDAF91FE938E}">
      <dsp:nvSpPr>
        <dsp:cNvPr id="0" name=""/>
        <dsp:cNvSpPr/>
      </dsp:nvSpPr>
      <dsp:spPr>
        <a:xfrm>
          <a:off x="2202207" y="607237"/>
          <a:ext cx="1030997" cy="10562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7D904-1674-4FBA-AEDE-EBF67CC3E501}">
      <dsp:nvSpPr>
        <dsp:cNvPr id="0" name=""/>
        <dsp:cNvSpPr/>
      </dsp:nvSpPr>
      <dsp:spPr>
        <a:xfrm>
          <a:off x="559815" y="1989384"/>
          <a:ext cx="4315781" cy="1432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 dirty="0"/>
            <a:t>Nadměrné čerpání neobnovitelných zdrojů</a:t>
          </a:r>
          <a:endParaRPr lang="en-US" sz="2400" kern="1200" dirty="0"/>
        </a:p>
      </dsp:txBody>
      <dsp:txXfrm>
        <a:off x="559815" y="1989384"/>
        <a:ext cx="4315781" cy="1432493"/>
      </dsp:txXfrm>
    </dsp:sp>
    <dsp:sp modelId="{EB53B66B-A772-4FFA-92CE-AC701BE4DFF3}">
      <dsp:nvSpPr>
        <dsp:cNvPr id="0" name=""/>
        <dsp:cNvSpPr/>
      </dsp:nvSpPr>
      <dsp:spPr>
        <a:xfrm>
          <a:off x="559815" y="3096878"/>
          <a:ext cx="4315781" cy="1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Nerostné suroviny – uhlí, ropa</a:t>
          </a:r>
          <a:endParaRPr lang="en-US" sz="1700" kern="1200"/>
        </a:p>
      </dsp:txBody>
      <dsp:txXfrm>
        <a:off x="559815" y="3096878"/>
        <a:ext cx="4315781" cy="1330"/>
      </dsp:txXfrm>
    </dsp:sp>
    <dsp:sp modelId="{A1C97207-52DF-4F03-B8B0-069C02D169D0}">
      <dsp:nvSpPr>
        <dsp:cNvPr id="0" name=""/>
        <dsp:cNvSpPr/>
      </dsp:nvSpPr>
      <dsp:spPr>
        <a:xfrm>
          <a:off x="7255529" y="682749"/>
          <a:ext cx="1009292" cy="10125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5764B-6521-47EE-A3B7-76640FF78DDB}">
      <dsp:nvSpPr>
        <dsp:cNvPr id="0" name=""/>
        <dsp:cNvSpPr/>
      </dsp:nvSpPr>
      <dsp:spPr>
        <a:xfrm>
          <a:off x="5630858" y="1943311"/>
          <a:ext cx="4315781" cy="1479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400" kern="1200" dirty="0"/>
            <a:t>Nadměrné čerpání obnovitelných zdrojů</a:t>
          </a:r>
          <a:endParaRPr lang="en-US" sz="2400" kern="1200" dirty="0"/>
        </a:p>
      </dsp:txBody>
      <dsp:txXfrm>
        <a:off x="5630858" y="1943311"/>
        <a:ext cx="4315781" cy="1479373"/>
      </dsp:txXfrm>
    </dsp:sp>
    <dsp:sp modelId="{4190A9F2-6527-435E-8BEA-3340504B5B0F}">
      <dsp:nvSpPr>
        <dsp:cNvPr id="0" name=""/>
        <dsp:cNvSpPr/>
      </dsp:nvSpPr>
      <dsp:spPr>
        <a:xfrm>
          <a:off x="5630858" y="3074245"/>
          <a:ext cx="4315781" cy="1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Voda, půda</a:t>
          </a:r>
          <a:endParaRPr lang="en-US" sz="1700" kern="1200" dirty="0"/>
        </a:p>
      </dsp:txBody>
      <dsp:txXfrm>
        <a:off x="5630858" y="3074245"/>
        <a:ext cx="4315781" cy="1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02DA4-3D52-5E40-9E63-F05D9A921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8E55CF-A07D-B645-A2C3-E91BEC456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6F09A9-F927-0E4E-95BE-09635BAC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1DCBA7-DE6E-C64C-8704-25274C14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1A49D7-B34A-474F-856F-7670CBE5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5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A0C06-8526-8041-93B4-CADAFD361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CDC6DC-5C97-594B-B80B-F4D1DC887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356B84-238A-254D-9E41-7BE8353D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6B44BE-2425-9D41-85D9-9E1725C9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EFE197-3759-BA46-B33C-657DBDBA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14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5586B6-050B-1948-9811-F47068C6B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233FEF-4390-E843-A203-BC7FDA7C8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0C3C99-9F4D-E946-AFCA-A562C961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A8212A-2BAF-F346-942B-A1F64E24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4B8B72-A947-324C-8F8B-D9B153F7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7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E0404-9804-784B-822E-55DC62F3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D512E-D175-BB4E-8898-98457C2F5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2AF16D-1715-0A47-B611-939D2FF27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49E908-24AF-C84A-91C5-AA1C73DA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13B58D-2990-D84B-A3C3-B9A7E894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35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AC350-D0CD-3E4D-AD9B-529FDAD2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660FF5-8B3A-1F43-BDAD-6BB586969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D0241D-0B9F-C54E-B53D-26A77586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21539E-A1F1-C34E-9529-45ED64E2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725F76-93F1-D344-A0E5-3328006A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56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5A786-12F1-E24A-AF15-69200CF4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29086-EE9B-844A-BE1F-94598BAE3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3693E7-C7B0-784D-B38C-18C56F6AC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58E1E3-042E-7545-824C-86AC9FAF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36A9F3-58C9-B04A-9C7C-F6F776CC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290631-EA34-414F-BBDF-1FE9091C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7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5D364-3534-F94C-BF74-E640FFC14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14904F-2EE7-B24D-88F4-6CF69E206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0096ED-A986-864E-92C9-6EEFC9C20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B0B068-4D3E-6348-B785-BC60F4F1E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DC660B-7171-414C-A790-D432741885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7B2477C-AFC0-974E-8153-59A414DC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732C8A-CB19-414D-BA2E-74DF38F4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A31663-EE61-584C-BE50-22EF9B92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83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76484-3414-1546-9714-C3C72F25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FFB4EA-1913-2E46-A633-D3624A40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D2AAEF-3589-5647-97FA-4F6EA7FE6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F8F494-72A8-D244-B07A-30E7B64D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9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DAF06A-65F5-204F-93B7-54951194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A34488-E305-B444-AF2C-B2284904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64A268-F46F-7D40-8651-AD174B9C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3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EC522-0276-914B-94DF-53AE29788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62EA9-2194-1249-AF82-C2A1A65C0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F6D007-BF82-B74B-82E0-DE55C40C5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08A4F6-F168-4045-A683-29C30EDB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0929EA-F5F7-604E-9140-D9683841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DCC468-05F3-6E49-9260-821C9AF1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51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B4497-7D1F-9543-AEB8-B86891E9A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9570E7-CCD5-DF4E-B637-6E038DA18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AD6C24-EE59-724A-96B2-C4A698F52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BBC98E-2230-AB48-AD31-FA041163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DAE772-0004-C74B-98B9-661EE8B9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2954D3-E551-5C49-83EC-A4C9089D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37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99FEBB-B448-034F-A4E3-65AE5B68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B9555C-7E84-A841-855D-D89E99085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1F4343-4B30-8F4F-BA5E-6D7528974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0B46-BA0F-4249-B492-AE52EA3C406A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758AE-9DE1-D04B-9DD1-BBFF15612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32064F-7FC7-8840-97EE-B30E24C31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1C75-6B66-BF45-9A39-F37D0213FB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45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itaty.net/vyhledavani/?h=p&#345;%C3%ADroda" TargetMode="External"/><Relationship Id="rId2" Type="http://schemas.openxmlformats.org/officeDocument/2006/relationships/hyperlink" Target="https://www.ped.muni.cz/z21/knihy/2011/36/36/texty/cze/karajhanz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růřez mladé rostliny a kořenů">
            <a:extLst>
              <a:ext uri="{FF2B5EF4-FFF2-40B4-BE49-F238E27FC236}">
                <a16:creationId xmlns:a16="http://schemas.microsoft.com/office/drawing/2014/main" id="{D55B9F86-92CB-48D0-A00F-34A5448543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44" r="15600" b="6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7D53A9-0BB1-414F-A713-6F98CB80E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3600" dirty="0"/>
              <a:t>Environmentální</a:t>
            </a:r>
            <a:br>
              <a:rPr lang="cs-CZ" sz="3600" dirty="0"/>
            </a:br>
            <a:r>
              <a:rPr lang="cs-CZ" sz="3600" dirty="0"/>
              <a:t>a</a:t>
            </a:r>
            <a:br>
              <a:rPr lang="cs-CZ" sz="3600" dirty="0"/>
            </a:br>
            <a:r>
              <a:rPr lang="cs-CZ" sz="3600" dirty="0" err="1"/>
              <a:t>proenvironmentální</a:t>
            </a:r>
            <a:br>
              <a:rPr lang="cs-CZ" sz="3600" dirty="0"/>
            </a:br>
            <a:r>
              <a:rPr lang="cs-CZ" sz="3600" dirty="0"/>
              <a:t>psychologie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212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2211EA-0B3D-554B-856B-CA58EF489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51" y="1122363"/>
            <a:ext cx="11034695" cy="3174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7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Čím je ovlivňováno chování lidí k životnímu prostředí?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9574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CD7BF1-1E39-B944-B8CE-283900DE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ctr">
            <a:normAutofit/>
          </a:bodyPr>
          <a:lstStyle/>
          <a:p>
            <a:r>
              <a:rPr lang="cs-CZ" sz="6600" dirty="0"/>
              <a:t>Chování lidí ovlivněno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6D5FFF-D1C0-0049-95A9-AA4D0228E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980944"/>
            <a:ext cx="10509504" cy="3687318"/>
          </a:xfrm>
        </p:spPr>
        <p:txBody>
          <a:bodyPr>
            <a:normAutofit/>
          </a:bodyPr>
          <a:lstStyle/>
          <a:p>
            <a:r>
              <a:rPr lang="cs-CZ" sz="2400" dirty="0"/>
              <a:t>Faktory vycházejících z podmínek prostředí</a:t>
            </a:r>
          </a:p>
          <a:p>
            <a:r>
              <a:rPr lang="cs-CZ" sz="2400" dirty="0"/>
              <a:t>Faktory osobnosti jedince</a:t>
            </a:r>
          </a:p>
          <a:p>
            <a:r>
              <a:rPr lang="cs-CZ" sz="2400" dirty="0"/>
              <a:t>Faktory osobního vztahu jedince k přírodě</a:t>
            </a:r>
          </a:p>
          <a:p>
            <a:endParaRPr lang="cs-CZ" sz="2400" dirty="0"/>
          </a:p>
          <a:p>
            <a:r>
              <a:rPr lang="cs-CZ" sz="2400" dirty="0"/>
              <a:t>Faktory jsou dynamické a prochází neustálým vývojem</a:t>
            </a:r>
          </a:p>
          <a:p>
            <a:r>
              <a:rPr lang="cs-CZ" sz="2400" dirty="0"/>
              <a:t>Všemi třemi faktory se zabývá </a:t>
            </a:r>
            <a:r>
              <a:rPr lang="cs-CZ" sz="2400" dirty="0" err="1"/>
              <a:t>ekopsychologie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Zkusili byste uvést příklady, co spadá do jednotlivých faktorů?</a:t>
            </a:r>
          </a:p>
        </p:txBody>
      </p:sp>
    </p:spTree>
    <p:extLst>
      <p:ext uri="{BB962C8B-B14F-4D97-AF65-F5344CB8AC3E}">
        <p14:creationId xmlns:p14="http://schemas.microsoft.com/office/powerpoint/2010/main" val="2910644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F9A2FD-AB51-644B-B905-04114B78D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6000" dirty="0"/>
              <a:t>Faktory vycházející z podmínek prostředí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B40C8-0B67-5C4B-86D5-96B1E6029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980944"/>
            <a:ext cx="10509504" cy="3803904"/>
          </a:xfrm>
        </p:spPr>
        <p:txBody>
          <a:bodyPr>
            <a:normAutofit/>
          </a:bodyPr>
          <a:lstStyle/>
          <a:p>
            <a:r>
              <a:rPr lang="cs-CZ" sz="2400" dirty="0"/>
              <a:t>Ekonomické prostředí</a:t>
            </a:r>
          </a:p>
          <a:p>
            <a:pPr lvl="1"/>
            <a:r>
              <a:rPr lang="cs-CZ" sz="2000" dirty="0"/>
              <a:t>Ceny, dostupnost výrobků, certifikace ekologických výrobků</a:t>
            </a:r>
            <a:endParaRPr lang="cs-CZ" dirty="0"/>
          </a:p>
          <a:p>
            <a:r>
              <a:rPr lang="cs-CZ" sz="2400" dirty="0"/>
              <a:t>Právní prostředí</a:t>
            </a:r>
          </a:p>
          <a:p>
            <a:pPr lvl="1"/>
            <a:r>
              <a:rPr lang="cs-CZ" sz="2000" dirty="0"/>
              <a:t>Zákonné normy o znečištění a výstavbě, zacházení s odpady, týrání zvířat</a:t>
            </a:r>
          </a:p>
          <a:p>
            <a:r>
              <a:rPr lang="cs-CZ" sz="2400" dirty="0"/>
              <a:t>Kulturní a sociální prostředí</a:t>
            </a:r>
          </a:p>
          <a:p>
            <a:pPr lvl="1"/>
            <a:r>
              <a:rPr lang="cs-CZ" sz="2000" dirty="0"/>
              <a:t>Tradice, morální normy, náboženské a hodnotové směry, vliv organizací, masmédií, sociálních skupin a autorit</a:t>
            </a:r>
          </a:p>
          <a:p>
            <a:r>
              <a:rPr lang="cs-CZ" sz="2400" dirty="0"/>
              <a:t>Životní (fyzické) prostředí</a:t>
            </a:r>
          </a:p>
          <a:p>
            <a:pPr lvl="1"/>
            <a:r>
              <a:rPr lang="cs-CZ" sz="2000" dirty="0"/>
              <a:t>Dostupnost a kvalita přírodního prostředí, přírodní podmínky, infrastruktura dopravy, občanská vybavenost, odpadové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3026598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BEA13C-9ACD-AC44-B0F5-77D20CBC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ctr">
            <a:normAutofit/>
          </a:bodyPr>
          <a:lstStyle/>
          <a:p>
            <a:r>
              <a:rPr lang="cs-CZ" sz="6600" dirty="0"/>
              <a:t>Faktory osobnosti jedince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F46099-9A2A-644F-9462-437B1B937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980944"/>
            <a:ext cx="10509504" cy="3749040"/>
          </a:xfrm>
        </p:spPr>
        <p:txBody>
          <a:bodyPr>
            <a:normAutofit/>
          </a:bodyPr>
          <a:lstStyle/>
          <a:p>
            <a:r>
              <a:rPr lang="cs-CZ" sz="2000" dirty="0"/>
              <a:t>Charakterové vlastnosti</a:t>
            </a:r>
          </a:p>
          <a:p>
            <a:r>
              <a:rPr lang="cs-CZ" sz="2000" dirty="0"/>
              <a:t>Motivační charakteristiky</a:t>
            </a:r>
          </a:p>
          <a:p>
            <a:pPr lvl="1"/>
            <a:r>
              <a:rPr lang="cs-CZ" sz="1800" dirty="0"/>
              <a:t>Postoje a hodnoty</a:t>
            </a:r>
          </a:p>
          <a:p>
            <a:r>
              <a:rPr lang="cs-CZ" sz="2000" dirty="0"/>
              <a:t>Schopnosti</a:t>
            </a:r>
          </a:p>
          <a:p>
            <a:r>
              <a:rPr lang="cs-CZ" sz="2000" dirty="0"/>
              <a:t>Duševní nálady jedince na jeho chování k životnímu prostředí</a:t>
            </a:r>
          </a:p>
          <a:p>
            <a:endParaRPr lang="cs-CZ" sz="2000" dirty="0"/>
          </a:p>
          <a:p>
            <a:r>
              <a:rPr lang="cs-CZ" sz="2000" dirty="0"/>
              <a:t>Ovlivňují environmentální chování </a:t>
            </a:r>
            <a:r>
              <a:rPr lang="cs-CZ" sz="2000" b="1" dirty="0" err="1"/>
              <a:t>neuvědomovaně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dirty="0"/>
              <a:t>Nejvíce se pozornost studií zaměřuje na životní hodnoty jedince, životní styl a vlastnosti jedince</a:t>
            </a:r>
          </a:p>
        </p:txBody>
      </p:sp>
    </p:spTree>
    <p:extLst>
      <p:ext uri="{BB962C8B-B14F-4D97-AF65-F5344CB8AC3E}">
        <p14:creationId xmlns:p14="http://schemas.microsoft.com/office/powerpoint/2010/main" val="3854263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78F37B-0441-A346-B20C-F1BF29C4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6000" dirty="0"/>
              <a:t>Faktory osobního vztahu jedince k přírodě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E5935-5242-7149-864D-E7A46856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cs-CZ" dirty="0"/>
              <a:t>Způsob přístupu lidí k přírodě a životnímu prostředí</a:t>
            </a:r>
          </a:p>
          <a:p>
            <a:pPr lvl="1"/>
            <a:r>
              <a:rPr lang="cs-CZ" dirty="0"/>
              <a:t>Environmentální potřeby a postoje</a:t>
            </a:r>
          </a:p>
          <a:p>
            <a:r>
              <a:rPr lang="cs-CZ" dirty="0"/>
              <a:t>Duševní možnosti (schopnosti)</a:t>
            </a:r>
          </a:p>
          <a:p>
            <a:endParaRPr lang="cs-CZ" dirty="0"/>
          </a:p>
          <a:p>
            <a:r>
              <a:rPr lang="cs-CZ" dirty="0"/>
              <a:t>Vztah k přírodě prokazatelně ovlivňuje environmentální chování</a:t>
            </a:r>
          </a:p>
        </p:txBody>
      </p:sp>
    </p:spTree>
    <p:extLst>
      <p:ext uri="{BB962C8B-B14F-4D97-AF65-F5344CB8AC3E}">
        <p14:creationId xmlns:p14="http://schemas.microsoft.com/office/powerpoint/2010/main" val="372288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B04118-8FDB-6E4C-A4C3-6F969E0F0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5400"/>
              <a:t>Ekopsychologie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BB2A4-5503-2449-9CEB-42D69EAEF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cs-CZ" dirty="0"/>
              <a:t>Obor, který zkoumá psychologické, spirituální a terapeutické aspekty vztahu mezi člověkem a přírodou, zaměřuje se na otázky životního prostředí a na odpovědnost za ochranu přírody a jiných druhů</a:t>
            </a:r>
          </a:p>
        </p:txBody>
      </p:sp>
    </p:spTree>
    <p:extLst>
      <p:ext uri="{BB962C8B-B14F-4D97-AF65-F5344CB8AC3E}">
        <p14:creationId xmlns:p14="http://schemas.microsoft.com/office/powerpoint/2010/main" val="2508719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2F3A51-0ECB-024C-9033-DC805026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51" y="1122363"/>
            <a:ext cx="11034695" cy="31746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„Příroda nepotřebuje člověka, ale člověk potřebuje přírodu“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7352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79649B-CA81-BC48-83C6-15425CE2B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ctr">
            <a:normAutofit/>
          </a:bodyPr>
          <a:lstStyle/>
          <a:p>
            <a:r>
              <a:rPr lang="cs-CZ" sz="6000" dirty="0"/>
              <a:t>Zdroj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9B08F-D621-BC4F-B30A-F9664414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cs-CZ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https://www.ped.muni.cz/z21/knihy/2011/36/36/texty/cze/karajhanzl.pdf</a:t>
            </a:r>
            <a:endParaRPr lang="cs-CZ" sz="2400" dirty="0"/>
          </a:p>
          <a:p>
            <a:r>
              <a:rPr lang="cs-CZ" sz="2400" dirty="0"/>
              <a:t>KRAJHANZL, Jan. </a:t>
            </a:r>
            <a:r>
              <a:rPr lang="cs-CZ" sz="2400" i="1" dirty="0"/>
              <a:t>Psychologie vztahu k přírodě a životnímu prostředí: pět charakteristik, ve kterých se lidé liší</a:t>
            </a:r>
            <a:r>
              <a:rPr lang="cs-CZ" sz="2400" dirty="0"/>
              <a:t>. Brno: Lipka - školské zařízení pro environmentální vzdělávání ve spolupráci s Masarykovou univerzitou, 2014. ISBN 978-80-87604-67-0.</a:t>
            </a:r>
          </a:p>
          <a:p>
            <a:r>
              <a:rPr lang="cs-CZ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https://citaty.net/vyhledavani/?h=př%C3%ADroda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0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89956E50-8BEB-DC4A-B3BC-3F1FBAE0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51" y="1122363"/>
            <a:ext cx="11034695" cy="317469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z="5400" dirty="0"/>
              <a:t>Víte, co znamená environmentální a co </a:t>
            </a:r>
            <a:r>
              <a:rPr lang="cs-CZ" sz="5400" dirty="0" err="1"/>
              <a:t>proenvironmentální</a:t>
            </a:r>
            <a:r>
              <a:rPr lang="cs-CZ" sz="5400" dirty="0"/>
              <a:t> psychologie?</a:t>
            </a:r>
            <a:endParaRPr lang="cs-CZ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9162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7B5E97B-15A1-164E-91E3-2FD1C0820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1269463"/>
            <a:ext cx="5157787" cy="1468738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Environmentální psychologie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8A8AEF27-19B8-614B-9920-8C99553C6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429000"/>
            <a:ext cx="5157787" cy="2977614"/>
          </a:xfrm>
        </p:spPr>
        <p:txBody>
          <a:bodyPr/>
          <a:lstStyle/>
          <a:p>
            <a:r>
              <a:rPr lang="cs-CZ" dirty="0"/>
              <a:t>Chování, které významně působí na životní prostředí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F57014B8-57D9-774A-BE6C-0BE603393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69463"/>
            <a:ext cx="5183188" cy="1468738"/>
          </a:xfrm>
        </p:spPr>
        <p:txBody>
          <a:bodyPr>
            <a:normAutofit/>
          </a:bodyPr>
          <a:lstStyle/>
          <a:p>
            <a:pPr algn="ctr"/>
            <a:r>
              <a:rPr lang="cs-CZ" sz="4400" dirty="0" err="1"/>
              <a:t>Proenvironmentální</a:t>
            </a:r>
            <a:r>
              <a:rPr lang="cs-CZ" sz="4400" dirty="0"/>
              <a:t> psychologie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7B3C8B1-1BDE-EF48-BDB0-2AA97A946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3429000"/>
            <a:ext cx="5183188" cy="2977614"/>
          </a:xfrm>
        </p:spPr>
        <p:txBody>
          <a:bodyPr/>
          <a:lstStyle/>
          <a:p>
            <a:r>
              <a:rPr lang="cs-CZ" dirty="0"/>
              <a:t>Chování, které je obecně v kontextu dané společnosti hodnoceno jako šetrná varianta a pozitivně ovlivňuje životní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125362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89956E50-8BEB-DC4A-B3BC-3F1FBAE0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51" y="1122363"/>
            <a:ext cx="11034695" cy="3174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7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 by mohlo patřit mezi environmentální problémy?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574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5014DA38-4724-684C-81D3-5F8486F6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6600" dirty="0"/>
              <a:t>Environmentální problémy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6120D2A-2B31-9942-8E5B-E937EE864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3364992"/>
          </a:xfrm>
        </p:spPr>
        <p:txBody>
          <a:bodyPr>
            <a:normAutofit/>
          </a:bodyPr>
          <a:lstStyle/>
          <a:p>
            <a:r>
              <a:rPr lang="cs-CZ" dirty="0"/>
              <a:t>Problémy environmentální estetiky</a:t>
            </a:r>
          </a:p>
          <a:p>
            <a:r>
              <a:rPr lang="cs-CZ" dirty="0"/>
              <a:t>Problémy ve vztahu ke zdraví</a:t>
            </a:r>
          </a:p>
          <a:p>
            <a:r>
              <a:rPr lang="cs-CZ" dirty="0"/>
              <a:t>Problémy přírodních zdrojů</a:t>
            </a:r>
          </a:p>
          <a:p>
            <a:r>
              <a:rPr lang="cs-CZ" dirty="0"/>
              <a:t>Problémy ochrany života a jeho důstojnosti</a:t>
            </a:r>
          </a:p>
          <a:p>
            <a:endParaRPr lang="cs-CZ" dirty="0"/>
          </a:p>
          <a:p>
            <a:r>
              <a:rPr lang="cs-CZ" dirty="0"/>
              <a:t>Zkusili byste uvést alespoň jeden příklad ke každé problémové oblasti</a:t>
            </a:r>
          </a:p>
        </p:txBody>
      </p:sp>
    </p:spTree>
    <p:extLst>
      <p:ext uri="{BB962C8B-B14F-4D97-AF65-F5344CB8AC3E}">
        <p14:creationId xmlns:p14="http://schemas.microsoft.com/office/powerpoint/2010/main" val="9986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1D8C55-AFF1-1D4F-BB03-8A6EDCE3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5400" dirty="0"/>
              <a:t>Problémy environmentální estetiky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A6BC8-2F13-1B44-8BAA-9BDA91A16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cs-CZ" dirty="0"/>
              <a:t>Odhazování odpadků</a:t>
            </a:r>
          </a:p>
          <a:p>
            <a:r>
              <a:rPr lang="cs-CZ" dirty="0"/>
              <a:t>Narušování přírodních památek</a:t>
            </a:r>
          </a:p>
          <a:p>
            <a:r>
              <a:rPr lang="cs-CZ" dirty="0"/>
              <a:t>Poškozování krajinného rázu</a:t>
            </a:r>
          </a:p>
        </p:txBody>
      </p:sp>
      <p:pic>
        <p:nvPicPr>
          <p:cNvPr id="5" name="Grafický objekt 4" descr="Les se souvislou výplní">
            <a:extLst>
              <a:ext uri="{FF2B5EF4-FFF2-40B4-BE49-F238E27FC236}">
                <a16:creationId xmlns:a16="http://schemas.microsoft.com/office/drawing/2014/main" id="{3227DBA2-B3B8-0040-B3D5-C80E964CB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7388" y="4409085"/>
            <a:ext cx="914400" cy="914400"/>
          </a:xfrm>
          <a:prstGeom prst="rect">
            <a:avLst/>
          </a:prstGeom>
        </p:spPr>
      </p:pic>
      <p:pic>
        <p:nvPicPr>
          <p:cNvPr id="7" name="Grafický objekt 6" descr="Lesní zelená se souvislou výplní">
            <a:extLst>
              <a:ext uri="{FF2B5EF4-FFF2-40B4-BE49-F238E27FC236}">
                <a16:creationId xmlns:a16="http://schemas.microsoft.com/office/drawing/2014/main" id="{925E8BEF-6E91-2143-8DA7-1B316D6B9C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4476" y="5345202"/>
            <a:ext cx="914400" cy="914400"/>
          </a:xfrm>
          <a:prstGeom prst="rect">
            <a:avLst/>
          </a:prstGeom>
        </p:spPr>
      </p:pic>
      <p:pic>
        <p:nvPicPr>
          <p:cNvPr id="11" name="Grafický objekt 10" descr="Odpadky se souvislou výplní">
            <a:extLst>
              <a:ext uri="{FF2B5EF4-FFF2-40B4-BE49-F238E27FC236}">
                <a16:creationId xmlns:a16="http://schemas.microsoft.com/office/drawing/2014/main" id="{2584CB44-C68D-7D40-9BCD-8DC159CE1A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96413" y="3305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7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9B7291-C907-B445-AD58-FD543050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cs-CZ" sz="4000"/>
              <a:t>Problémy ve vztahu ke zdraví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8C9D9214-357E-4A9E-BCF1-ACED9A39E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44880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430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EB25F0-3BE4-8449-BDB3-F174F8457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cs-CZ" sz="4000"/>
              <a:t>Problémy přírodních zdrojů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F8B889B-9211-40D0-A46E-809B5ED33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76708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405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56441D-3B0F-364C-AD09-2527ECA9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cs-CZ" sz="5400"/>
              <a:t>Problémy ochrany života a jeho důstojnosti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87134-87EA-FF4C-94A8-6AFB0CFF9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cs-CZ" dirty="0"/>
              <a:t>Velkochovy zemědělského průmyslu</a:t>
            </a:r>
          </a:p>
          <a:p>
            <a:r>
              <a:rPr lang="cs-CZ" dirty="0"/>
              <a:t>Testování kosmetiky na zvířatech</a:t>
            </a:r>
          </a:p>
          <a:p>
            <a:r>
              <a:rPr lang="cs-CZ" dirty="0"/>
              <a:t>Destrukce přírodních biotopů</a:t>
            </a:r>
          </a:p>
          <a:p>
            <a:r>
              <a:rPr lang="cs-CZ" dirty="0"/>
              <a:t>Tvorba migračních bariér</a:t>
            </a:r>
          </a:p>
        </p:txBody>
      </p:sp>
      <p:pic>
        <p:nvPicPr>
          <p:cNvPr id="5" name="Grafický objekt 4" descr="Scéna v dešti se souvislou výplní">
            <a:extLst>
              <a:ext uri="{FF2B5EF4-FFF2-40B4-BE49-F238E27FC236}">
                <a16:creationId xmlns:a16="http://schemas.microsoft.com/office/drawing/2014/main" id="{DAB45C65-FFF0-E04A-AA8E-D401D194A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66788" y="4629150"/>
            <a:ext cx="914400" cy="914400"/>
          </a:xfrm>
          <a:prstGeom prst="rect">
            <a:avLst/>
          </a:prstGeom>
        </p:spPr>
      </p:pic>
      <p:pic>
        <p:nvPicPr>
          <p:cNvPr id="7" name="Grafický objekt 6" descr="Plodiny se souvislou výplní">
            <a:extLst>
              <a:ext uri="{FF2B5EF4-FFF2-40B4-BE49-F238E27FC236}">
                <a16:creationId xmlns:a16="http://schemas.microsoft.com/office/drawing/2014/main" id="{B4728346-05C7-8946-9BB8-BA899501FE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93224" y="2894076"/>
            <a:ext cx="914400" cy="914400"/>
          </a:xfrm>
          <a:prstGeom prst="rect">
            <a:avLst/>
          </a:prstGeom>
        </p:spPr>
      </p:pic>
      <p:pic>
        <p:nvPicPr>
          <p:cNvPr id="11" name="Grafický objekt 10" descr="Cihlová stěna se souvislou výplní">
            <a:extLst>
              <a:ext uri="{FF2B5EF4-FFF2-40B4-BE49-F238E27FC236}">
                <a16:creationId xmlns:a16="http://schemas.microsoft.com/office/drawing/2014/main" id="{DBAA7A6A-6A37-CF44-A0B2-AFAE7ABAC2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5512080"/>
            <a:ext cx="914400" cy="914400"/>
          </a:xfrm>
          <a:prstGeom prst="rect">
            <a:avLst/>
          </a:prstGeom>
        </p:spPr>
      </p:pic>
      <p:pic>
        <p:nvPicPr>
          <p:cNvPr id="14" name="Grafický objekt 13" descr="Kosmetika se souvislou výplní">
            <a:extLst>
              <a:ext uri="{FF2B5EF4-FFF2-40B4-BE49-F238E27FC236}">
                <a16:creationId xmlns:a16="http://schemas.microsoft.com/office/drawing/2014/main" id="{3DB54FB6-DC78-D744-8832-857A0B767A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94776" y="37741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73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466</Words>
  <Application>Microsoft Macintosh PowerPoint</Application>
  <PresentationFormat>Širokoúhlá obrazovka</PresentationFormat>
  <Paragraphs>74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Environmentální a proenvironmentální psychologie</vt:lpstr>
      <vt:lpstr>Víte, co znamená environmentální a co proenvironmentální psychologie?</vt:lpstr>
      <vt:lpstr>Prezentace aplikace PowerPoint</vt:lpstr>
      <vt:lpstr>Co by mohlo patřit mezi environmentální problémy?</vt:lpstr>
      <vt:lpstr>Environmentální problémy</vt:lpstr>
      <vt:lpstr>Problémy environmentální estetiky</vt:lpstr>
      <vt:lpstr>Problémy ve vztahu ke zdraví</vt:lpstr>
      <vt:lpstr>Problémy přírodních zdrojů</vt:lpstr>
      <vt:lpstr>Problémy ochrany života a jeho důstojnosti</vt:lpstr>
      <vt:lpstr>Čím je ovlivňováno chování lidí k životnímu prostředí?</vt:lpstr>
      <vt:lpstr>Chování lidí ovlivněno</vt:lpstr>
      <vt:lpstr>Faktory vycházející z podmínek prostředí</vt:lpstr>
      <vt:lpstr>Faktory osobnosti jedince</vt:lpstr>
      <vt:lpstr>Faktory osobního vztahu jedince k přírodě</vt:lpstr>
      <vt:lpstr>Ekopsychologie</vt:lpstr>
      <vt:lpstr>„Příroda nepotřebuje člověka, ale člověk potřebuje přírodu“</vt:lpstr>
      <vt:lpstr>Zdroj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Enviromentální a proenviromentální psychologie</dc:title>
  <dc:creator>rejkal@seznam.cz</dc:creator>
  <cp:lastModifiedBy>rejkal@seznam.cz</cp:lastModifiedBy>
  <cp:revision>18</cp:revision>
  <dcterms:created xsi:type="dcterms:W3CDTF">2021-04-11T09:03:51Z</dcterms:created>
  <dcterms:modified xsi:type="dcterms:W3CDTF">2021-04-12T11:09:38Z</dcterms:modified>
</cp:coreProperties>
</file>