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0A4D-B862-4737-B597-4ABC032DF20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55070-6AE5-439D-8C64-7711F2115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956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0A4D-B862-4737-B597-4ABC032DF20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55070-6AE5-439D-8C64-7711F2115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28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0A4D-B862-4737-B597-4ABC032DF20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55070-6AE5-439D-8C64-7711F2115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088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0A4D-B862-4737-B597-4ABC032DF20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55070-6AE5-439D-8C64-7711F2115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469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0A4D-B862-4737-B597-4ABC032DF20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55070-6AE5-439D-8C64-7711F2115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85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0A4D-B862-4737-B597-4ABC032DF20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55070-6AE5-439D-8C64-7711F2115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8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0A4D-B862-4737-B597-4ABC032DF20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55070-6AE5-439D-8C64-7711F2115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58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0A4D-B862-4737-B597-4ABC032DF20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55070-6AE5-439D-8C64-7711F2115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0A4D-B862-4737-B597-4ABC032DF20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55070-6AE5-439D-8C64-7711F2115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96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0A4D-B862-4737-B597-4ABC032DF20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55070-6AE5-439D-8C64-7711F2115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06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0A4D-B862-4737-B597-4ABC032DF20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55070-6AE5-439D-8C64-7711F2115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801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00A4D-B862-4737-B597-4ABC032DF204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55070-6AE5-439D-8C64-7711F2115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5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McrAKSY0r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jdhzHaUY1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Russia and the Far East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Ekaterina Ananyeva</a:t>
            </a:r>
          </a:p>
          <a:p>
            <a:r>
              <a:rPr lang="en-GB" dirty="0" smtClean="0"/>
              <a:t>PhD candidate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287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Vietnam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r>
              <a:rPr lang="en-GB" dirty="0" smtClean="0"/>
              <a:t>Simultaneous perestroika in Vietnam and the USSR</a:t>
            </a:r>
          </a:p>
          <a:p>
            <a:r>
              <a:rPr lang="en-GB" dirty="0" smtClean="0"/>
              <a:t>Establishing ‘strategic partnership’ in 2001</a:t>
            </a:r>
          </a:p>
          <a:p>
            <a:r>
              <a:rPr lang="en-GB" dirty="0" smtClean="0"/>
              <a:t>Vietnam – 4</a:t>
            </a:r>
            <a:r>
              <a:rPr lang="en-GB" baseline="30000" dirty="0" smtClean="0"/>
              <a:t>th</a:t>
            </a:r>
            <a:r>
              <a:rPr lang="en-GB" dirty="0" smtClean="0"/>
              <a:t> largest buyer of Russian arms</a:t>
            </a:r>
            <a:br>
              <a:rPr lang="en-GB" dirty="0" smtClean="0"/>
            </a:br>
            <a:r>
              <a:rPr lang="en-GB" dirty="0" smtClean="0"/>
              <a:t>Russia – largest arms importer for Vietna</a:t>
            </a:r>
            <a:r>
              <a:rPr lang="en-GB" dirty="0"/>
              <a:t>m</a:t>
            </a:r>
            <a:endParaRPr lang="en-GB" dirty="0" smtClean="0"/>
          </a:p>
          <a:p>
            <a:r>
              <a:rPr lang="en-GB" dirty="0" smtClean="0"/>
              <a:t>Energy cooperation and joint ventures</a:t>
            </a:r>
          </a:p>
          <a:p>
            <a:r>
              <a:rPr lang="en-GB" dirty="0" smtClean="0"/>
              <a:t>Chinese factor </a:t>
            </a:r>
          </a:p>
          <a:p>
            <a:endParaRPr lang="en-GB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15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Summary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r>
              <a:rPr lang="en-GB" dirty="0" smtClean="0"/>
              <a:t>Russian low presence in the region changed </a:t>
            </a:r>
          </a:p>
          <a:p>
            <a:r>
              <a:rPr lang="en-GB" dirty="0" smtClean="0"/>
              <a:t>Pragmatic relations with China </a:t>
            </a:r>
          </a:p>
          <a:p>
            <a:r>
              <a:rPr lang="en-GB" dirty="0" smtClean="0"/>
              <a:t>Balancing Chinese role                                             successful pivot to </a:t>
            </a:r>
            <a:endParaRPr lang="en-GB" dirty="0"/>
          </a:p>
          <a:p>
            <a:r>
              <a:rPr lang="en-GB" dirty="0" smtClean="0"/>
              <a:t>Final resolution of the conflict with Japan            Asia?</a:t>
            </a:r>
          </a:p>
          <a:p>
            <a:r>
              <a:rPr lang="en-GB" dirty="0" smtClean="0"/>
              <a:t>Asia is </a:t>
            </a:r>
            <a:r>
              <a:rPr lang="en-GB" smtClean="0"/>
              <a:t>interested in Russia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7379594" y="1877140"/>
            <a:ext cx="476518" cy="3055467"/>
          </a:xfrm>
          <a:prstGeom prst="rightBrace">
            <a:avLst>
              <a:gd name="adj1" fmla="val 8333"/>
              <a:gd name="adj2" fmla="val 4423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6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Supershort</a:t>
            </a:r>
            <a:r>
              <a:rPr lang="en-GB" dirty="0" smtClean="0"/>
              <a:t> essay </a:t>
            </a:r>
            <a:r>
              <a:rPr lang="en-GB" dirty="0" smtClean="0"/>
              <a:t>questions (choose one out of three)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r>
              <a:rPr lang="en-GB" dirty="0" smtClean="0"/>
              <a:t>Outline the main features of Sino-Russian relations</a:t>
            </a:r>
          </a:p>
          <a:p>
            <a:endParaRPr lang="en-GB" dirty="0"/>
          </a:p>
          <a:p>
            <a:r>
              <a:rPr lang="en-GB" dirty="0" smtClean="0"/>
              <a:t>Describe RFP priorities in Asia </a:t>
            </a:r>
          </a:p>
          <a:p>
            <a:endParaRPr lang="en-GB" dirty="0"/>
          </a:p>
          <a:p>
            <a:r>
              <a:rPr lang="en-GB" dirty="0" smtClean="0"/>
              <a:t>Compare and contrast RFP towards Japan and China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25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Extra questions (not for assignment)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2"/>
              </a:rPr>
              <a:t>https://www.youtube.com/watch?v=YMcrAKSY0r0</a:t>
            </a:r>
            <a:r>
              <a:rPr lang="en-GB" dirty="0"/>
              <a:t>  </a:t>
            </a:r>
            <a:endParaRPr lang="ru-RU" dirty="0"/>
          </a:p>
          <a:p>
            <a:endParaRPr lang="en-GB" dirty="0" smtClean="0"/>
          </a:p>
          <a:p>
            <a:r>
              <a:rPr lang="en-GB" dirty="0" smtClean="0"/>
              <a:t>Do you think these relations have a future? </a:t>
            </a:r>
            <a:endParaRPr lang="en-GB" dirty="0"/>
          </a:p>
          <a:p>
            <a:r>
              <a:rPr lang="en-GB" dirty="0" smtClean="0"/>
              <a:t>Is there a potential for a conflict or cooperation?</a:t>
            </a:r>
            <a:endParaRPr lang="en-GB" dirty="0"/>
          </a:p>
          <a:p>
            <a:r>
              <a:rPr lang="en-GB" dirty="0" smtClean="0"/>
              <a:t>Apply interests as opposed to positions to these relations</a:t>
            </a:r>
          </a:p>
        </p:txBody>
      </p:sp>
    </p:spTree>
    <p:extLst>
      <p:ext uri="{BB962C8B-B14F-4D97-AF65-F5344CB8AC3E}">
        <p14:creationId xmlns:p14="http://schemas.microsoft.com/office/powerpoint/2010/main" val="107376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038" y="-3853"/>
            <a:ext cx="7894749" cy="6861853"/>
          </a:xfrm>
        </p:spPr>
      </p:pic>
    </p:spTree>
    <p:extLst>
      <p:ext uri="{BB962C8B-B14F-4D97-AF65-F5344CB8AC3E}">
        <p14:creationId xmlns:p14="http://schemas.microsoft.com/office/powerpoint/2010/main" val="227281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drivers of current RFP in the region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r>
              <a:rPr lang="en-GB" dirty="0" smtClean="0"/>
              <a:t>Power asymmetry vis-à-vis China</a:t>
            </a:r>
          </a:p>
          <a:p>
            <a:r>
              <a:rPr lang="en-GB" dirty="0" smtClean="0"/>
              <a:t>Identity and discourse on Eurasia</a:t>
            </a:r>
          </a:p>
          <a:p>
            <a:r>
              <a:rPr lang="en-GB" dirty="0" smtClean="0"/>
              <a:t>Geography and challenges that it imposes</a:t>
            </a:r>
          </a:p>
          <a:p>
            <a:endParaRPr lang="en-GB" dirty="0"/>
          </a:p>
          <a:p>
            <a:pPr>
              <a:buFont typeface="Wingdings" panose="05000000000000000000" pitchFamily="2" charset="2"/>
              <a:buChar char="à"/>
            </a:pPr>
            <a:r>
              <a:rPr lang="en-GB" dirty="0" smtClean="0">
                <a:sym typeface="Wingdings" panose="05000000000000000000" pitchFamily="2" charset="2"/>
              </a:rPr>
              <a:t>Doubtful diversification after the Ukrainian crisis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smtClean="0">
                <a:sym typeface="Wingdings" panose="05000000000000000000" pitchFamily="2" charset="2"/>
              </a:rPr>
              <a:t>search for a post-European identity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smtClean="0">
                <a:sym typeface="Wingdings" panose="05000000000000000000" pitchFamily="2" charset="2"/>
              </a:rPr>
              <a:t>resolving border issues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9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Throw-back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96980"/>
            <a:ext cx="10515600" cy="463149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 smtClean="0"/>
              <a:t>Mongol conquest and suzerainty from 1237 to 1480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Russian conquest of Siberia from 16</a:t>
            </a:r>
            <a:r>
              <a:rPr lang="en-GB" baseline="30000" dirty="0" smtClean="0"/>
              <a:t>th</a:t>
            </a:r>
            <a:r>
              <a:rPr lang="en-GB" dirty="0" smtClean="0"/>
              <a:t> century onwards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smtClean="0"/>
              <a:t>--&gt; Extensive encounters with China, establishing diplomatic relations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Broadening till India </a:t>
            </a:r>
            <a:r>
              <a:rPr lang="en-GB" dirty="0" smtClean="0">
                <a:sym typeface="Wingdings" panose="05000000000000000000" pitchFamily="2" charset="2"/>
              </a:rPr>
              <a:t> rivalry with Great Britain</a:t>
            </a:r>
          </a:p>
          <a:p>
            <a:pPr>
              <a:lnSpc>
                <a:spcPct val="100000"/>
              </a:lnSpc>
            </a:pPr>
            <a:r>
              <a:rPr lang="en-GB" dirty="0" smtClean="0">
                <a:sym typeface="Wingdings" panose="05000000000000000000" pitchFamily="2" charset="2"/>
              </a:rPr>
              <a:t>Weakened China + proponents of ‘Yellow Russia’ policy = war with Japan for Manchuria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84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038" y="-3853"/>
            <a:ext cx="7894749" cy="6861853"/>
          </a:xfrm>
        </p:spPr>
      </p:pic>
    </p:spTree>
    <p:extLst>
      <p:ext uri="{BB962C8B-B14F-4D97-AF65-F5344CB8AC3E}">
        <p14:creationId xmlns:p14="http://schemas.microsoft.com/office/powerpoint/2010/main" val="122098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r>
              <a:rPr lang="en-GB" dirty="0" err="1" smtClean="0"/>
              <a:t>ff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50" y="0"/>
            <a:ext cx="9092485" cy="682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1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China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3890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 smtClean="0"/>
              <a:t>USSR and later Russia – biggest arms exporter after sanctions imposed on China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Russian disappointment with the West </a:t>
            </a:r>
            <a:r>
              <a:rPr lang="en-GB" dirty="0" smtClean="0">
                <a:sym typeface="Wingdings" panose="05000000000000000000" pitchFamily="2" charset="2"/>
              </a:rPr>
              <a:t> China as a new friend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October 2004 – resolving border dispute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Non-compliance with US-led world order and common vetoes in the UNSC in mid-2000s </a:t>
            </a:r>
          </a:p>
          <a:p>
            <a:r>
              <a:rPr lang="en-GB" dirty="0" smtClean="0"/>
              <a:t>BUT: uneven relations (China for Russia is among the biggest trade partners, while Russia for China – 9th)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91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Japan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57709"/>
            <a:ext cx="10515600" cy="4470770"/>
          </a:xfrm>
        </p:spPr>
        <p:txBody>
          <a:bodyPr/>
          <a:lstStyle/>
          <a:p>
            <a:r>
              <a:rPr lang="en-GB" dirty="0" smtClean="0"/>
              <a:t>Slow increase in trade volume (from 6.6% in 2013 to 13.9% in 2014)</a:t>
            </a:r>
          </a:p>
          <a:p>
            <a:r>
              <a:rPr lang="en-GB" dirty="0" smtClean="0"/>
              <a:t>Historically complicated relations (Sakhalin and the Kuril Islands)</a:t>
            </a:r>
            <a:br>
              <a:rPr lang="en-GB" dirty="0" smtClean="0"/>
            </a:br>
            <a:r>
              <a:rPr lang="en-GB" sz="1600" dirty="0" smtClean="0">
                <a:hlinkClick r:id="rId2"/>
              </a:rPr>
              <a:t>https://www.youtube.com/watch?v=WjdhzHaUY1E</a:t>
            </a:r>
            <a:r>
              <a:rPr lang="en-GB" sz="1600" dirty="0" smtClean="0"/>
              <a:t> </a:t>
            </a:r>
          </a:p>
          <a:p>
            <a:r>
              <a:rPr lang="en-GB" dirty="0" smtClean="0"/>
              <a:t>Japan need in energy and Russian readiness to provide it</a:t>
            </a:r>
          </a:p>
          <a:p>
            <a:r>
              <a:rPr lang="en-GB" dirty="0" smtClean="0"/>
              <a:t>Now: high hopes from both sides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466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Korea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 smtClean="0"/>
              <a:t>Role of the USSR in the Korean war (geostrategic interests) </a:t>
            </a:r>
            <a:br>
              <a:rPr lang="en-GB" dirty="0" smtClean="0"/>
            </a:br>
            <a:r>
              <a:rPr lang="en-GB" dirty="0" smtClean="0">
                <a:sym typeface="Wingdings" panose="05000000000000000000" pitchFamily="2" charset="2"/>
              </a:rPr>
              <a:t> support of the North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dirty="0" smtClean="0"/>
              <a:t>Perestroika and successful economic cooperation with Seoul</a:t>
            </a:r>
          </a:p>
          <a:p>
            <a:pPr lvl="1">
              <a:lnSpc>
                <a:spcPct val="100000"/>
              </a:lnSpc>
            </a:pPr>
            <a:r>
              <a:rPr lang="en-GB" dirty="0" smtClean="0"/>
              <a:t>By the mid-2000, it was 3d largest trading partner of the Russian Far East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The North not forgotten: Russia – mediator in negotiations and write-off of debts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97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298</Words>
  <Application>Microsoft Office PowerPoint</Application>
  <PresentationFormat>Широкоэкранный</PresentationFormat>
  <Paragraphs>61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Тема Office</vt:lpstr>
      <vt:lpstr>Russia and the Far East</vt:lpstr>
      <vt:lpstr>Презентация PowerPoint</vt:lpstr>
      <vt:lpstr>Main drivers of current RFP in the region</vt:lpstr>
      <vt:lpstr>Throw-back</vt:lpstr>
      <vt:lpstr>Презентация PowerPoint</vt:lpstr>
      <vt:lpstr>Презентация PowerPoint</vt:lpstr>
      <vt:lpstr>China</vt:lpstr>
      <vt:lpstr>Japan</vt:lpstr>
      <vt:lpstr>Korea</vt:lpstr>
      <vt:lpstr>Vietnam</vt:lpstr>
      <vt:lpstr>Summary</vt:lpstr>
      <vt:lpstr>Supershort essay questions (choose one out of three)</vt:lpstr>
      <vt:lpstr>Extra questions (not for assignment)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 and the Far East</dc:title>
  <dc:creator>Ekaterina Ananyeva</dc:creator>
  <cp:lastModifiedBy>Ekaterina Ananyeva</cp:lastModifiedBy>
  <cp:revision>36</cp:revision>
  <dcterms:created xsi:type="dcterms:W3CDTF">2017-01-02T13:11:40Z</dcterms:created>
  <dcterms:modified xsi:type="dcterms:W3CDTF">2020-04-08T10:59:45Z</dcterms:modified>
</cp:coreProperties>
</file>