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256" r:id="rId2"/>
    <p:sldId id="268" r:id="rId3"/>
    <p:sldId id="271" r:id="rId4"/>
    <p:sldId id="257" r:id="rId5"/>
    <p:sldId id="273" r:id="rId6"/>
    <p:sldId id="259" r:id="rId7"/>
    <p:sldId id="260" r:id="rId8"/>
    <p:sldId id="267" r:id="rId9"/>
    <p:sldId id="261" r:id="rId10"/>
    <p:sldId id="262" r:id="rId11"/>
    <p:sldId id="263" r:id="rId12"/>
    <p:sldId id="264" r:id="rId13"/>
    <p:sldId id="269" r:id="rId14"/>
    <p:sldId id="265" r:id="rId15"/>
    <p:sldId id="266" r:id="rId16"/>
    <p:sldId id="272" r:id="rId1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166D07A-B503-4935-8019-9E6AE0B36B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C7019D7-22F1-403E-93E0-990C4468DB2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B2118E3C-624A-45C4-99D2-D5EBAB32CA6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63E4BE03-6BD7-4D90-BFB1-8CDBA38AC7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3C11FA6F-3391-4763-B278-C7AAABECF0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2ABD8A-0AB0-46E2-87F8-78051EA6F3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5AE533-E96E-4AF7-A6BB-6EADA152B4C1}" type="slidenum">
              <a:rPr lang="cs-CZ" altLang="cs-CZ" smtClean="0">
                <a:latin typeface="Arial" panose="020B0604020202020204" pitchFamily="34" charset="0"/>
              </a:rPr>
              <a:pPr/>
              <a:t>1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7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8C2741-6A31-4777-8767-B4D96D46E64C}" type="slidenum">
              <a:rPr lang="cs-CZ" altLang="cs-CZ" smtClean="0">
                <a:latin typeface="Arial" panose="020B0604020202020204" pitchFamily="34" charset="0"/>
              </a:rPr>
              <a:pPr/>
              <a:t>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9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34BA444-3E5C-4D3E-AEB0-556BCAD2126D}" type="slidenum">
              <a:rPr lang="cs-CZ" altLang="cs-CZ" smtClean="0">
                <a:latin typeface="Arial" panose="020B0604020202020204" pitchFamily="34" charset="0"/>
              </a:rPr>
              <a:pPr/>
              <a:t>3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12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87BEC5-A653-47BB-A02D-50F20A3B8358}" type="slidenum">
              <a:rPr lang="cs-CZ" altLang="cs-CZ" smtClean="0">
                <a:latin typeface="Arial" panose="020B0604020202020204" pitchFamily="34" charset="0"/>
              </a:rPr>
              <a:pPr/>
              <a:t>4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B655B9-FD50-46B9-A12B-DE9A0A469F0E}" type="slidenum">
              <a:rPr lang="cs-CZ" altLang="cs-CZ" smtClean="0">
                <a:latin typeface="Arial" panose="020B0604020202020204" pitchFamily="34" charset="0"/>
              </a:rPr>
              <a:pPr/>
              <a:t>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76CF21-A074-4C03-B841-F74158459348}" type="slidenum">
              <a:rPr lang="cs-CZ" altLang="cs-CZ" smtClean="0">
                <a:latin typeface="Arial" panose="020B0604020202020204" pitchFamily="34" charset="0"/>
              </a:rPr>
              <a:pPr/>
              <a:t>8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BAA55B-F0C9-43FA-935C-26E8E8D09FF5}" type="slidenum">
              <a:rPr lang="cs-CZ" altLang="cs-CZ" smtClean="0">
                <a:latin typeface="Arial" panose="020B0604020202020204" pitchFamily="34" charset="0"/>
              </a:rPr>
              <a:pPr/>
              <a:t>10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cs-CZ" altLang="cs-CZ" noProof="0"/>
              <a:t>Klepnutím upravíte styl předlohy nadpisu.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altLang="cs-CZ" noProof="0"/>
              <a:t>Klepnutím upravíte styl předlohy podnadpisu.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488D44-B2ED-4E1A-995B-E5946F349B7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D94393E-2F6E-457F-8715-633FFAE87D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1A04849-8CD7-42A7-9CAD-FBA0D23F4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1B3F3-B5D3-476C-A51C-041163040A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740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8CCF5-EBC1-4F02-9E3C-BBD021E065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971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B9B44-EF47-4F8C-B184-64F034B0D1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857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617C0-3B66-4E29-8648-AFD28FE16C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166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4FE28-309E-4D22-BBF2-00546CD0C4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066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76CD2-2A12-49B8-ABD6-656F7CB52B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317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7CF3-CF41-493A-9785-5747641581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987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1AF33-9F21-4F92-B5AF-581C4C3E9A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56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2ADC-809A-4B90-80D3-44F91B9E37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0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FAC86-36AE-4BC5-AB90-3E2B3F8D435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922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5F326-E69C-4A12-B761-679825AE88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5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 </a:t>
            </a:r>
          </a:p>
          <a:p>
            <a:pPr lvl="1"/>
            <a:r>
              <a:rPr lang="cs-CZ" altLang="cs-CZ" smtClean="0"/>
              <a:t>Druhá úroveň 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  <a:p>
            <a:pPr lvl="4"/>
            <a:endParaRPr lang="cs-CZ" altLang="cs-CZ" smtClean="0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DD47B3A-7F96-4499-9F5E-9E833BFBAC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818AF24-9633-423F-9F9B-F3293B6BB8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7D7637D5-0FD3-4BEF-B796-3ACA3FEAE1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DDE4BC-27CD-49EE-ADF7-2460400522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404813"/>
            <a:ext cx="7740650" cy="720725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C000"/>
                </a:solidFill>
              </a:rPr>
              <a:t>   PŘÍZNAKOVÝ SLOVOSLED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59113" y="1828800"/>
            <a:ext cx="5856287" cy="4048125"/>
          </a:xfrm>
        </p:spPr>
        <p:txBody>
          <a:bodyPr/>
          <a:lstStyle/>
          <a:p>
            <a:pPr eaLnBrk="1" hangingPunct="1"/>
            <a:r>
              <a:rPr lang="cs-CZ" altLang="cs-CZ" smtClean="0"/>
              <a:t>1. Příznakový / nepříznakový slovosled </a:t>
            </a:r>
          </a:p>
          <a:p>
            <a:pPr eaLnBrk="1" hangingPunct="1"/>
            <a:r>
              <a:rPr lang="cs-CZ" altLang="cs-CZ" smtClean="0"/>
              <a:t>v otázce aj.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2. Příznakový slovosled - základní pojmy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3. Typy příznakového slovosledu -1. část:</a:t>
            </a:r>
          </a:p>
          <a:p>
            <a:pPr eaLnBrk="1" hangingPunct="1"/>
            <a:r>
              <a:rPr lang="cs-CZ" altLang="cs-CZ" smtClean="0"/>
              <a:t>a) levá dislokace</a:t>
            </a:r>
          </a:p>
          <a:p>
            <a:pPr eaLnBrk="1" hangingPunct="1"/>
            <a:r>
              <a:rPr lang="cs-CZ" altLang="cs-CZ" smtClean="0"/>
              <a:t>b) </a:t>
            </a:r>
            <a:r>
              <a:rPr lang="cs-CZ" altLang="cs-CZ" i="1" smtClean="0"/>
              <a:t>tema sospeso</a:t>
            </a:r>
          </a:p>
          <a:p>
            <a:pPr eaLnBrk="1" hangingPunct="1"/>
            <a:r>
              <a:rPr lang="cs-CZ" altLang="cs-CZ" smtClean="0"/>
              <a:t>c) pravá dislokace</a:t>
            </a:r>
          </a:p>
        </p:txBody>
      </p:sp>
      <p:sp>
        <p:nvSpPr>
          <p:cNvPr id="410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E8EE83-5386-40E5-873D-968F713E06E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5AD9988-9B55-45CE-983A-0AC1B81F3572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4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404813"/>
            <a:ext cx="8304212" cy="604837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smtClean="0">
                <a:solidFill>
                  <a:srgbClr val="92D050"/>
                </a:solidFill>
              </a:rPr>
              <a:t>Dislokace participia:</a:t>
            </a:r>
            <a:endParaRPr lang="cs-CZ" altLang="cs-CZ" sz="2400" i="1" u="sng" smtClean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i="1" u="sng" smtClean="0">
                <a:solidFill>
                  <a:srgbClr val="92D050"/>
                </a:solidFill>
              </a:rPr>
              <a:t>Partiti</a:t>
            </a:r>
            <a:r>
              <a:rPr lang="cs-CZ" altLang="cs-CZ" sz="2400" i="1" smtClean="0">
                <a:solidFill>
                  <a:srgbClr val="92D050"/>
                </a:solidFill>
              </a:rPr>
              <a:t>,</a:t>
            </a:r>
            <a:r>
              <a:rPr lang="cs-CZ" altLang="cs-CZ" sz="2400" i="1" smtClean="0"/>
              <a:t> certamente lo sono.</a:t>
            </a:r>
            <a:endParaRPr lang="cs-CZ" altLang="cs-CZ" sz="2400" i="1" u="sng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i="1" u="sng" smtClean="0">
                <a:solidFill>
                  <a:srgbClr val="92D050"/>
                </a:solidFill>
              </a:rPr>
              <a:t>Sparito</a:t>
            </a:r>
            <a:r>
              <a:rPr lang="cs-CZ" altLang="cs-CZ" sz="2400" i="1" smtClean="0"/>
              <a:t>, non può essere.</a:t>
            </a:r>
            <a:endParaRPr lang="cs-CZ" altLang="cs-CZ" sz="24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4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smtClean="0"/>
              <a:t>Podobná</a:t>
            </a:r>
            <a:r>
              <a:rPr lang="cs-CZ" altLang="cs-CZ" sz="2400" smtClean="0">
                <a:solidFill>
                  <a:srgbClr val="FFFF00"/>
                </a:solidFill>
              </a:rPr>
              <a:t> </a:t>
            </a:r>
            <a:r>
              <a:rPr lang="cs-CZ" altLang="cs-CZ" sz="2400" smtClean="0"/>
              <a:t>levé dislokaci je </a:t>
            </a:r>
            <a:r>
              <a:rPr lang="cs-CZ" altLang="cs-CZ" sz="2400" smtClean="0">
                <a:solidFill>
                  <a:srgbClr val="FFFF00"/>
                </a:solidFill>
              </a:rPr>
              <a:t>antepozice infinitivu:</a:t>
            </a:r>
            <a:endParaRPr lang="cs-CZ" altLang="cs-CZ" sz="2400" i="1" u="sng" smtClean="0">
              <a:solidFill>
                <a:srgbClr val="FFFF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i="1" u="sng" smtClean="0"/>
              <a:t>Mangiare</a:t>
            </a:r>
            <a:r>
              <a:rPr lang="cs-CZ" altLang="cs-CZ" sz="2400" i="1" smtClean="0"/>
              <a:t>, mangio poco.</a:t>
            </a:r>
            <a:endParaRPr lang="cs-CZ" altLang="cs-CZ" sz="2400" i="1" u="sng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i="1" u="sng" smtClean="0"/>
              <a:t>Dormire</a:t>
            </a:r>
            <a:r>
              <a:rPr lang="cs-CZ" altLang="cs-CZ" sz="2400" i="1" smtClean="0"/>
              <a:t>, dormo benissimo.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4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it-IT" sz="2400" smtClean="0"/>
              <a:t>Dislokace v historii – přítomna od pozdní latiny: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it-IT" altLang="it-IT" sz="2400" i="1" smtClean="0">
                <a:solidFill>
                  <a:srgbClr val="FFB3B3"/>
                </a:solidFill>
              </a:rPr>
              <a:t>Sao ko kelle terre</a:t>
            </a:r>
            <a:r>
              <a:rPr lang="it-IT" altLang="it-IT" sz="2400" i="1" smtClean="0"/>
              <a:t>, per kelle fini que ki contene, trenta anni </a:t>
            </a:r>
            <a:r>
              <a:rPr lang="it-IT" altLang="it-IT" sz="2400" i="1" smtClean="0">
                <a:solidFill>
                  <a:srgbClr val="FFB3B3"/>
                </a:solidFill>
              </a:rPr>
              <a:t>le</a:t>
            </a:r>
            <a:r>
              <a:rPr lang="it-IT" altLang="it-IT" sz="2400" i="1" smtClean="0"/>
              <a:t> possette parte Sancti Benedicti.</a:t>
            </a:r>
            <a:endParaRPr lang="cs-CZ" altLang="it-IT" sz="24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4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i="1" smtClean="0"/>
              <a:t>Carta capuana (</a:t>
            </a:r>
            <a:r>
              <a:rPr lang="cs-CZ" altLang="cs-CZ" sz="2400" smtClean="0"/>
              <a:t>4 právní listiny, tzv</a:t>
            </a:r>
            <a:r>
              <a:rPr lang="cs-CZ" altLang="cs-CZ" sz="2400" i="1" smtClean="0"/>
              <a:t>. „Placiti cassinesi“) – </a:t>
            </a:r>
            <a:r>
              <a:rPr lang="cs-CZ" altLang="cs-CZ" sz="2400" smtClean="0"/>
              <a:t>1. psaný doklad volgare, 960-963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C01A13-4BC8-49B7-A1E2-59065877C951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400" smtClean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24CBB21-DB69-4F6E-AC0D-72C359742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664575" cy="65976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/>
              <a:t>                    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>
                <a:solidFill>
                  <a:srgbClr val="FFC000"/>
                </a:solidFill>
              </a:rPr>
              <a:t>2)   </a:t>
            </a:r>
            <a:r>
              <a:rPr lang="cs-CZ" altLang="cs-CZ" sz="2400" b="1" dirty="0" err="1">
                <a:solidFill>
                  <a:srgbClr val="FFC000"/>
                </a:solidFill>
              </a:rPr>
              <a:t>Tema</a:t>
            </a:r>
            <a:r>
              <a:rPr lang="cs-CZ" altLang="cs-CZ" sz="2400" b="1" dirty="0">
                <a:solidFill>
                  <a:srgbClr val="FFC000"/>
                </a:solidFill>
              </a:rPr>
              <a:t> </a:t>
            </a:r>
            <a:r>
              <a:rPr lang="cs-CZ" altLang="cs-CZ" sz="2400" b="1" dirty="0" err="1">
                <a:solidFill>
                  <a:srgbClr val="FFC000"/>
                </a:solidFill>
              </a:rPr>
              <a:t>sospeso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  <a:r>
              <a:rPr lang="cs-CZ" altLang="cs-CZ" sz="2400" dirty="0"/>
              <a:t>= tematizace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- v tradiční gramatice tzv. </a:t>
            </a:r>
            <a:r>
              <a:rPr lang="cs-CZ" altLang="cs-CZ" sz="2000" dirty="0" err="1">
                <a:solidFill>
                  <a:srgbClr val="FFC000"/>
                </a:solidFill>
              </a:rPr>
              <a:t>nominativus</a:t>
            </a:r>
            <a:r>
              <a:rPr lang="cs-CZ" altLang="cs-CZ" sz="2000" dirty="0">
                <a:solidFill>
                  <a:srgbClr val="FFC000"/>
                </a:solidFill>
              </a:rPr>
              <a:t> </a:t>
            </a:r>
            <a:r>
              <a:rPr lang="cs-CZ" altLang="cs-CZ" sz="2000" dirty="0" err="1">
                <a:solidFill>
                  <a:srgbClr val="FFC000"/>
                </a:solidFill>
              </a:rPr>
              <a:t>pendens</a:t>
            </a:r>
            <a:r>
              <a:rPr lang="cs-CZ" altLang="cs-CZ" sz="2000" dirty="0"/>
              <a:t>/ </a:t>
            </a:r>
            <a:r>
              <a:rPr lang="cs-CZ" altLang="cs-CZ" sz="2000" i="1" dirty="0" err="1"/>
              <a:t>soggetto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assoluto</a:t>
            </a:r>
            <a:r>
              <a:rPr lang="cs-CZ" altLang="cs-CZ" sz="2000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- považováno za </a:t>
            </a:r>
            <a:r>
              <a:rPr lang="cs-CZ" altLang="cs-CZ" sz="2000" dirty="0">
                <a:solidFill>
                  <a:srgbClr val="FFC000"/>
                </a:solidFill>
              </a:rPr>
              <a:t>anakolut, </a:t>
            </a:r>
            <a:r>
              <a:rPr lang="cs-CZ" altLang="cs-CZ" sz="2000" dirty="0"/>
              <a:t>tj. vyšinutí z větné vazby)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- podobné levé dislokaci, ale není provázeno indikátory syntaktické funkce (není dislokováno s předložkami)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chemeClr val="tx2"/>
                </a:solidFill>
              </a:rPr>
              <a:t>A </a:t>
            </a:r>
            <a:r>
              <a:rPr lang="cs-CZ" altLang="cs-CZ" sz="2200" i="1" dirty="0" err="1">
                <a:solidFill>
                  <a:schemeClr val="tx2"/>
                </a:solidFill>
              </a:rPr>
              <a:t>tua</a:t>
            </a:r>
            <a:r>
              <a:rPr lang="cs-CZ" altLang="cs-CZ" sz="2200" i="1" dirty="0">
                <a:solidFill>
                  <a:schemeClr val="tx2"/>
                </a:solidFill>
              </a:rPr>
              <a:t> </a:t>
            </a:r>
            <a:r>
              <a:rPr lang="cs-CZ" altLang="cs-CZ" sz="2200" i="1" dirty="0" err="1">
                <a:solidFill>
                  <a:schemeClr val="tx2"/>
                </a:solidFill>
              </a:rPr>
              <a:t>sorella</a:t>
            </a:r>
            <a:r>
              <a:rPr lang="cs-CZ" altLang="cs-CZ" sz="2200" i="1" dirty="0">
                <a:solidFill>
                  <a:schemeClr val="tx2"/>
                </a:solidFill>
              </a:rPr>
              <a:t>,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nessuno</a:t>
            </a:r>
            <a:r>
              <a:rPr lang="cs-CZ" altLang="cs-CZ" sz="2200" i="1" dirty="0"/>
              <a:t> </a:t>
            </a:r>
            <a:r>
              <a:rPr lang="cs-CZ" altLang="cs-CZ" sz="2200" i="1" dirty="0">
                <a:solidFill>
                  <a:schemeClr val="tx2"/>
                </a:solidFill>
              </a:rPr>
              <a:t>(</a:t>
            </a:r>
            <a:r>
              <a:rPr lang="cs-CZ" altLang="cs-CZ" sz="2200" i="1" dirty="0" err="1">
                <a:solidFill>
                  <a:schemeClr val="tx2"/>
                </a:solidFill>
              </a:rPr>
              <a:t>le</a:t>
            </a:r>
            <a:r>
              <a:rPr lang="cs-CZ" altLang="cs-CZ" sz="2200" i="1" dirty="0">
                <a:solidFill>
                  <a:schemeClr val="tx2"/>
                </a:solidFill>
              </a:rPr>
              <a:t>)</a:t>
            </a:r>
            <a:r>
              <a:rPr lang="cs-CZ" altLang="cs-CZ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200" i="1" dirty="0" err="1"/>
              <a:t>affiderebbe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un</a:t>
            </a:r>
            <a:r>
              <a:rPr lang="cs-CZ" altLang="cs-CZ" sz="2200" i="1" dirty="0"/>
              <a:t> bambino.</a:t>
            </a:r>
            <a:r>
              <a:rPr lang="cs-CZ" altLang="cs-CZ" sz="2200" dirty="0"/>
              <a:t> – levá dislokace</a:t>
            </a: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x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 err="1">
                <a:solidFill>
                  <a:srgbClr val="FFC000"/>
                </a:solidFill>
              </a:rPr>
              <a:t>Tua</a:t>
            </a:r>
            <a:r>
              <a:rPr lang="cs-CZ" altLang="cs-CZ" sz="2200" i="1" dirty="0">
                <a:solidFill>
                  <a:srgbClr val="FFC000"/>
                </a:solidFill>
              </a:rPr>
              <a:t> </a:t>
            </a:r>
            <a:r>
              <a:rPr lang="cs-CZ" altLang="cs-CZ" sz="2200" i="1" dirty="0" err="1">
                <a:solidFill>
                  <a:srgbClr val="FFC000"/>
                </a:solidFill>
              </a:rPr>
              <a:t>sorella</a:t>
            </a:r>
            <a:r>
              <a:rPr lang="cs-CZ" altLang="cs-CZ" sz="2200" i="1" dirty="0"/>
              <a:t>, </a:t>
            </a:r>
            <a:r>
              <a:rPr lang="cs-CZ" altLang="cs-CZ" sz="2200" i="1" dirty="0" err="1"/>
              <a:t>nessuno</a:t>
            </a:r>
            <a:r>
              <a:rPr lang="cs-CZ" altLang="cs-CZ" sz="2200" i="1" dirty="0"/>
              <a:t> </a:t>
            </a:r>
            <a:r>
              <a:rPr lang="cs-CZ" altLang="cs-CZ" sz="2200" i="1" dirty="0" err="1">
                <a:solidFill>
                  <a:srgbClr val="FFC000"/>
                </a:solidFill>
              </a:rPr>
              <a:t>le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affiderebbe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un</a:t>
            </a:r>
            <a:r>
              <a:rPr lang="cs-CZ" altLang="cs-CZ" sz="2200" i="1" dirty="0"/>
              <a:t> bambino  -- </a:t>
            </a:r>
            <a:r>
              <a:rPr lang="cs-CZ" altLang="cs-CZ" sz="2200" dirty="0" err="1">
                <a:solidFill>
                  <a:srgbClr val="FFC000"/>
                </a:solidFill>
              </a:rPr>
              <a:t>tema</a:t>
            </a:r>
            <a:r>
              <a:rPr lang="cs-CZ" altLang="cs-CZ" sz="2200" dirty="0">
                <a:solidFill>
                  <a:srgbClr val="FFC000"/>
                </a:solidFill>
              </a:rPr>
              <a:t> </a:t>
            </a:r>
            <a:r>
              <a:rPr lang="cs-CZ" altLang="cs-CZ" sz="2200" dirty="0" err="1">
                <a:solidFill>
                  <a:srgbClr val="FFC000"/>
                </a:solidFill>
              </a:rPr>
              <a:t>sospeso</a:t>
            </a:r>
            <a:endParaRPr lang="cs-CZ" altLang="cs-CZ" sz="2200" i="1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chemeClr val="tx2"/>
                </a:solidFill>
              </a:rPr>
              <a:t>Di Giorgio, (ne) </a:t>
            </a:r>
            <a:r>
              <a:rPr lang="cs-CZ" altLang="cs-CZ" sz="2200" i="1" dirty="0" err="1"/>
              <a:t>hanno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parlato</a:t>
            </a:r>
            <a:r>
              <a:rPr lang="cs-CZ" altLang="cs-CZ" sz="2200" i="1" dirty="0"/>
              <a:t> bene. </a:t>
            </a:r>
            <a:r>
              <a:rPr lang="cs-CZ" altLang="cs-CZ" sz="2200" dirty="0"/>
              <a:t>– levá dislokace</a:t>
            </a: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x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rgbClr val="FFC000"/>
                </a:solidFill>
              </a:rPr>
              <a:t>Giorgio</a:t>
            </a:r>
            <a:r>
              <a:rPr lang="cs-CZ" altLang="cs-CZ" sz="2200" i="1" dirty="0"/>
              <a:t>, </a:t>
            </a:r>
            <a:r>
              <a:rPr lang="cs-CZ" altLang="cs-CZ" sz="2200" i="1" dirty="0">
                <a:solidFill>
                  <a:srgbClr val="FFC000"/>
                </a:solidFill>
              </a:rPr>
              <a:t>ne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hanno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parlato</a:t>
            </a:r>
            <a:r>
              <a:rPr lang="cs-CZ" altLang="cs-CZ" sz="2200" i="1" dirty="0"/>
              <a:t> bene. -- </a:t>
            </a:r>
            <a:r>
              <a:rPr lang="cs-CZ" altLang="cs-CZ" sz="2200" dirty="0" err="1">
                <a:solidFill>
                  <a:srgbClr val="FFC000"/>
                </a:solidFill>
              </a:rPr>
              <a:t>tema</a:t>
            </a:r>
            <a:r>
              <a:rPr lang="cs-CZ" altLang="cs-CZ" sz="2200" dirty="0">
                <a:solidFill>
                  <a:srgbClr val="FFC000"/>
                </a:solidFill>
              </a:rPr>
              <a:t> </a:t>
            </a:r>
            <a:r>
              <a:rPr lang="cs-CZ" altLang="cs-CZ" sz="2200" dirty="0" err="1">
                <a:solidFill>
                  <a:srgbClr val="FFC000"/>
                </a:solidFill>
              </a:rPr>
              <a:t>sospeso</a:t>
            </a:r>
            <a:endParaRPr lang="cs-CZ" altLang="cs-CZ" sz="2200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>
                <a:solidFill>
                  <a:srgbClr val="FFC000"/>
                </a:solidFill>
              </a:rPr>
              <a:t>I v češtině: tzv. předsouvání komponentů: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Paříž, tam jsem byl už třikrát.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Samé jedničky, o tom si nechám jenom zdát.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753CE8-8797-400A-A45F-6B70E8E9F14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400" smtClean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56E2D73-E8EA-4F60-B7B4-94520E118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55875" y="333375"/>
            <a:ext cx="6359525" cy="652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Obtížně rozlišitelné u přímého předmětu             či podmětu, které nemají předložku: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 err="1"/>
              <a:t>Il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professor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Petrocchi</a:t>
            </a:r>
            <a:r>
              <a:rPr lang="cs-CZ" altLang="cs-CZ" sz="2200" i="1" dirty="0"/>
              <a:t>, </a:t>
            </a:r>
            <a:r>
              <a:rPr lang="cs-CZ" altLang="cs-CZ" sz="2200" i="1" dirty="0" err="1"/>
              <a:t>nessuno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può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dimenticarlo</a:t>
            </a:r>
            <a:r>
              <a:rPr lang="cs-CZ" altLang="cs-CZ" sz="2200" i="1" dirty="0"/>
              <a:t>.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                                              </a:t>
            </a:r>
            <a:r>
              <a:rPr lang="cs-CZ" altLang="cs-CZ" sz="2200" dirty="0"/>
              <a:t>– levá dislokace (?)</a:t>
            </a: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 err="1"/>
              <a:t>Il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professor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Petrocchi</a:t>
            </a:r>
            <a:r>
              <a:rPr lang="cs-CZ" altLang="cs-CZ" sz="2200" i="1" dirty="0"/>
              <a:t>, </a:t>
            </a:r>
            <a:r>
              <a:rPr lang="cs-CZ" altLang="cs-CZ" sz="2200" i="1" dirty="0" err="1"/>
              <a:t>nessuno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può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dimenticarlo</a:t>
            </a:r>
            <a:r>
              <a:rPr lang="cs-CZ" altLang="cs-CZ" sz="2200" i="1" dirty="0"/>
              <a:t> /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 err="1"/>
              <a:t>nessuno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può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dimenticare</a:t>
            </a:r>
            <a:r>
              <a:rPr lang="cs-CZ" altLang="cs-CZ" sz="2200" i="1" dirty="0"/>
              <a:t> </a:t>
            </a:r>
            <a:r>
              <a:rPr lang="cs-CZ" altLang="cs-CZ" sz="2200" i="1" u="sng" dirty="0" err="1"/>
              <a:t>quell’uomo</a:t>
            </a:r>
            <a:r>
              <a:rPr lang="cs-CZ" altLang="cs-CZ" sz="2200" i="1" u="sng" dirty="0"/>
              <a:t> strano</a:t>
            </a:r>
            <a:r>
              <a:rPr lang="cs-CZ" altLang="cs-CZ" sz="2200" i="1" dirty="0"/>
              <a:t>.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                                               </a:t>
            </a:r>
            <a:r>
              <a:rPr lang="cs-CZ" altLang="cs-CZ" sz="2200" dirty="0">
                <a:solidFill>
                  <a:srgbClr val="FFC000"/>
                </a:solidFill>
              </a:rPr>
              <a:t>– </a:t>
            </a:r>
            <a:r>
              <a:rPr lang="cs-CZ" altLang="cs-CZ" sz="2200" dirty="0" err="1">
                <a:solidFill>
                  <a:srgbClr val="FFC000"/>
                </a:solidFill>
              </a:rPr>
              <a:t>tema</a:t>
            </a:r>
            <a:r>
              <a:rPr lang="cs-CZ" altLang="cs-CZ" sz="2200" dirty="0">
                <a:solidFill>
                  <a:srgbClr val="FFC000"/>
                </a:solidFill>
              </a:rPr>
              <a:t> </a:t>
            </a:r>
            <a:r>
              <a:rPr lang="cs-CZ" altLang="cs-CZ" sz="2200" dirty="0" err="1">
                <a:solidFill>
                  <a:srgbClr val="FFC000"/>
                </a:solidFill>
              </a:rPr>
              <a:t>sospeso</a:t>
            </a:r>
            <a:endParaRPr lang="cs-CZ" altLang="cs-CZ" sz="2200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>
                <a:solidFill>
                  <a:srgbClr val="FFB3B3"/>
                </a:solidFill>
              </a:rPr>
              <a:t>    Je snazší vytvořit „</a:t>
            </a:r>
            <a:r>
              <a:rPr lang="cs-CZ" altLang="cs-CZ" sz="2200" dirty="0" err="1">
                <a:solidFill>
                  <a:srgbClr val="FFB3B3"/>
                </a:solidFill>
              </a:rPr>
              <a:t>tema</a:t>
            </a:r>
            <a:r>
              <a:rPr lang="cs-CZ" altLang="cs-CZ" sz="2200" dirty="0">
                <a:solidFill>
                  <a:srgbClr val="FFB3B3"/>
                </a:solidFill>
              </a:rPr>
              <a:t> </a:t>
            </a:r>
            <a:r>
              <a:rPr lang="cs-CZ" altLang="cs-CZ" sz="2200" dirty="0" err="1">
                <a:solidFill>
                  <a:srgbClr val="FFB3B3"/>
                </a:solidFill>
              </a:rPr>
              <a:t>sospeso</a:t>
            </a:r>
            <a:r>
              <a:rPr lang="cs-CZ" altLang="cs-CZ" sz="2200" dirty="0">
                <a:solidFill>
                  <a:srgbClr val="FFB3B3"/>
                </a:solidFill>
              </a:rPr>
              <a:t>“ </a:t>
            </a:r>
            <a:r>
              <a:rPr lang="cs-CZ" altLang="cs-CZ" sz="2200" dirty="0"/>
              <a:t>– stačí aby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    bylo s větou spojeno nepřímým odkazem.</a:t>
            </a:r>
            <a:endParaRPr lang="cs-CZ" altLang="cs-CZ" sz="2200" dirty="0">
              <a:solidFill>
                <a:srgbClr val="FFB3B3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rgbClr val="FFB3B3"/>
                </a:solidFill>
              </a:rPr>
              <a:t>       Pietro</a:t>
            </a:r>
            <a:r>
              <a:rPr lang="cs-CZ" altLang="cs-CZ" sz="2200" i="1" dirty="0"/>
              <a:t>, non </a:t>
            </a:r>
            <a:r>
              <a:rPr lang="cs-CZ" altLang="cs-CZ" sz="2200" i="1" dirty="0" err="1"/>
              <a:t>conosco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nessuno</a:t>
            </a:r>
            <a:r>
              <a:rPr lang="cs-CZ" altLang="cs-CZ" sz="2200" i="1" dirty="0"/>
              <a:t> che </a:t>
            </a:r>
            <a:r>
              <a:rPr lang="cs-CZ" altLang="cs-CZ" sz="2200" i="1" dirty="0" err="1"/>
              <a:t>corra</a:t>
            </a:r>
            <a:r>
              <a:rPr lang="cs-CZ" altLang="cs-CZ" sz="2200" i="1" dirty="0"/>
              <a:t> </a:t>
            </a:r>
            <a:r>
              <a:rPr lang="cs-CZ" altLang="cs-CZ" sz="2200" i="1" u="sng" dirty="0" err="1"/>
              <a:t>così</a:t>
            </a:r>
            <a:r>
              <a:rPr lang="cs-CZ" altLang="cs-CZ" sz="2200" i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      </a:t>
            </a:r>
            <a:r>
              <a:rPr lang="cs-CZ" altLang="cs-CZ" sz="2200" i="1" dirty="0" err="1"/>
              <a:t>veloce</a:t>
            </a:r>
            <a:r>
              <a:rPr lang="cs-CZ" altLang="cs-CZ" sz="2200" i="1" dirty="0"/>
              <a:t> / </a:t>
            </a:r>
            <a:r>
              <a:rPr lang="cs-CZ" altLang="cs-CZ" sz="2200" i="1" u="sng" dirty="0" err="1"/>
              <a:t>come</a:t>
            </a:r>
            <a:r>
              <a:rPr lang="cs-CZ" altLang="cs-CZ" sz="2200" i="1" u="sng" dirty="0"/>
              <a:t> </a:t>
            </a:r>
            <a:r>
              <a:rPr lang="cs-CZ" altLang="cs-CZ" sz="2200" i="1" u="sng" dirty="0" err="1"/>
              <a:t>lui</a:t>
            </a:r>
            <a:r>
              <a:rPr lang="cs-CZ" altLang="cs-CZ" sz="2200" i="1" u="sng" dirty="0"/>
              <a:t>.</a:t>
            </a:r>
            <a:endParaRPr lang="cs-CZ" altLang="cs-CZ" sz="2200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  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>
            <a:extLst>
              <a:ext uri="{FF2B5EF4-FFF2-40B4-BE49-F238E27FC236}">
                <a16:creationId xmlns:a16="http://schemas.microsoft.com/office/drawing/2014/main" id="{ACD6D4AD-BC2C-44DE-8761-F861C9A0F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295275"/>
            <a:ext cx="7799387" cy="64103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>
                <a:solidFill>
                  <a:srgbClr val="FFFF00"/>
                </a:solidFill>
              </a:rPr>
              <a:t>Restrikce levé dislokace </a:t>
            </a:r>
            <a:r>
              <a:rPr lang="cs-CZ" altLang="cs-CZ" sz="2200" dirty="0">
                <a:solidFill>
                  <a:schemeClr val="tx2">
                    <a:lumMod val="90000"/>
                  </a:schemeClr>
                </a:solidFill>
              </a:rPr>
              <a:t>– nelze dislokovat</a:t>
            </a:r>
            <a:r>
              <a:rPr lang="cs-CZ" altLang="cs-CZ" sz="2200" dirty="0">
                <a:solidFill>
                  <a:srgbClr val="FFFF00"/>
                </a:solidFill>
              </a:rPr>
              <a:t>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it-IT" altLang="cs-CZ" sz="2200" i="1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a) </a:t>
            </a:r>
            <a:r>
              <a:rPr lang="it-IT" altLang="cs-CZ" sz="2200" i="1" dirty="0"/>
              <a:t>Conosco bene me stesso.</a:t>
            </a:r>
            <a:r>
              <a:rPr lang="cs-CZ" altLang="cs-CZ" sz="2200" i="1" dirty="0"/>
              <a:t>   </a:t>
            </a:r>
            <a:endParaRPr lang="it-IT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* </a:t>
            </a:r>
            <a:r>
              <a:rPr lang="it-IT" altLang="cs-CZ" sz="2200" i="1" u="sng" dirty="0"/>
              <a:t>Me stesso</a:t>
            </a:r>
            <a:r>
              <a:rPr lang="it-IT" altLang="cs-CZ" sz="2200" i="1" dirty="0"/>
              <a:t>, mi conosco bene.</a:t>
            </a:r>
            <a:r>
              <a:rPr lang="cs-CZ" altLang="cs-CZ" sz="2200" i="1" dirty="0"/>
              <a:t> </a:t>
            </a:r>
            <a:r>
              <a:rPr lang="cs-CZ" altLang="cs-CZ" sz="2200" dirty="0">
                <a:solidFill>
                  <a:schemeClr val="tx2">
                    <a:lumMod val="90000"/>
                  </a:schemeClr>
                </a:solidFill>
              </a:rPr>
              <a:t>– zvratná zájmena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b) Non ho </a:t>
            </a:r>
            <a:r>
              <a:rPr lang="cs-CZ" altLang="cs-CZ" sz="2200" i="1" dirty="0" err="1"/>
              <a:t>ricevuto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nessuna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lettera</a:t>
            </a:r>
            <a:r>
              <a:rPr lang="cs-CZ" altLang="cs-CZ" sz="22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* </a:t>
            </a:r>
            <a:r>
              <a:rPr lang="it-IT" altLang="cs-CZ" sz="2200" i="1" u="sng" dirty="0"/>
              <a:t>Nessuna </a:t>
            </a:r>
            <a:r>
              <a:rPr lang="it-IT" altLang="cs-CZ" sz="2200" i="1" dirty="0"/>
              <a:t>lettera, l’ho ricevuta io.</a:t>
            </a:r>
            <a:r>
              <a:rPr lang="cs-CZ" altLang="cs-CZ" sz="2200" i="1" dirty="0"/>
              <a:t> </a:t>
            </a:r>
            <a:r>
              <a:rPr lang="cs-CZ" altLang="cs-CZ" sz="2200" dirty="0">
                <a:solidFill>
                  <a:schemeClr val="tx2">
                    <a:lumMod val="90000"/>
                  </a:schemeClr>
                </a:solidFill>
              </a:rPr>
              <a:t>- negativní kvantifikátory</a:t>
            </a:r>
            <a:endParaRPr lang="it-IT" altLang="cs-CZ" sz="2200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*</a:t>
            </a:r>
            <a:r>
              <a:rPr lang="it-IT" altLang="cs-CZ" sz="2200" i="1" u="sng" dirty="0"/>
              <a:t>Pochi </a:t>
            </a:r>
            <a:r>
              <a:rPr lang="it-IT" altLang="cs-CZ" sz="2200" i="1" dirty="0"/>
              <a:t>amici, li aveva anche Pietro.</a:t>
            </a: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(x Tanti amici, li aveva anche Piero)</a:t>
            </a: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 </a:t>
            </a: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rgbClr val="92D050"/>
                </a:solidFill>
              </a:rPr>
              <a:t>X </a:t>
            </a:r>
            <a:r>
              <a:rPr lang="it-IT" altLang="cs-CZ" sz="2200" i="1" dirty="0">
                <a:solidFill>
                  <a:srgbClr val="92D050"/>
                </a:solidFill>
              </a:rPr>
              <a:t>Pochi amici aveva anche Piero</a:t>
            </a:r>
            <a:r>
              <a:rPr lang="cs-CZ" altLang="cs-CZ" sz="2200" i="1" dirty="0">
                <a:solidFill>
                  <a:srgbClr val="92D050"/>
                </a:solidFill>
              </a:rPr>
              <a:t> -</a:t>
            </a:r>
            <a:r>
              <a:rPr lang="it-IT" altLang="cs-CZ" sz="2200" i="1" dirty="0">
                <a:solidFill>
                  <a:srgbClr val="92D050"/>
                </a:solidFill>
              </a:rPr>
              <a:t> </a:t>
            </a:r>
            <a:r>
              <a:rPr lang="it-IT" altLang="cs-CZ" sz="2200" dirty="0">
                <a:solidFill>
                  <a:srgbClr val="92D050"/>
                </a:solidFill>
              </a:rPr>
              <a:t>anteposizione anaforica </a:t>
            </a:r>
            <a:endParaRPr lang="cs-CZ" altLang="cs-CZ" sz="2200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200" dirty="0"/>
              <a:t> </a:t>
            </a: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* </a:t>
            </a:r>
            <a:r>
              <a:rPr lang="it-IT" altLang="cs-CZ" sz="2200" i="1" u="sng" dirty="0"/>
              <a:t>Molto, </a:t>
            </a:r>
            <a:r>
              <a:rPr lang="it-IT" altLang="cs-CZ" sz="2200" i="1" dirty="0"/>
              <a:t>non l’ha certamente fatto per noi.</a:t>
            </a:r>
            <a:r>
              <a:rPr lang="cs-CZ" altLang="cs-CZ" sz="2200" i="1" dirty="0"/>
              <a:t> </a:t>
            </a:r>
            <a:endParaRPr lang="cs-CZ" altLang="cs-CZ" sz="22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c) *</a:t>
            </a:r>
            <a:r>
              <a:rPr lang="cs-CZ" altLang="cs-CZ" sz="2200" i="1" dirty="0" err="1"/>
              <a:t>Dalle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nuvole</a:t>
            </a:r>
            <a:r>
              <a:rPr lang="cs-CZ" altLang="cs-CZ" sz="2200" i="1" dirty="0"/>
              <a:t>, è </a:t>
            </a:r>
            <a:r>
              <a:rPr lang="cs-CZ" altLang="cs-CZ" sz="2200" i="1" dirty="0" err="1"/>
              <a:t>cascato</a:t>
            </a:r>
            <a:r>
              <a:rPr lang="cs-CZ" altLang="cs-CZ" sz="2200" i="1" dirty="0"/>
              <a:t>. </a:t>
            </a:r>
            <a:r>
              <a:rPr lang="cs-CZ" altLang="cs-CZ" sz="2200" dirty="0">
                <a:solidFill>
                  <a:schemeClr val="tx2">
                    <a:lumMod val="90000"/>
                  </a:schemeClr>
                </a:solidFill>
              </a:rPr>
              <a:t>– části frazémů, atd.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eaLnBrk="1" hangingPunct="1">
              <a:defRPr/>
            </a:pPr>
            <a:endParaRPr lang="cs-CZ" altLang="cs-CZ" dirty="0"/>
          </a:p>
        </p:txBody>
      </p:sp>
      <p:sp>
        <p:nvSpPr>
          <p:cNvPr id="2355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9B9C564-E0BC-4685-852B-513C1160E55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E4B079A-15A4-4741-B141-5BB1822075CB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4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64575" cy="6408737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b="1" smtClean="0">
                <a:solidFill>
                  <a:srgbClr val="FFC000"/>
                </a:solidFill>
              </a:rPr>
              <a:t>           3) Pravá dislokace</a:t>
            </a:r>
            <a:r>
              <a:rPr lang="cs-CZ" altLang="cs-CZ" sz="2400" smtClean="0">
                <a:solidFill>
                  <a:srgbClr val="FFC000"/>
                </a:solidFill>
              </a:rPr>
              <a:t> </a:t>
            </a:r>
            <a:r>
              <a:rPr lang="cs-CZ" altLang="cs-CZ" sz="2400" b="1" smtClean="0"/>
              <a:t>= tematizace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„Gli elementi dislocati a destra si riferiscono a qualcosa che il parlante considera gi</a:t>
            </a:r>
            <a:r>
              <a:rPr lang="it-IT" altLang="cs-CZ" sz="2000" smtClean="0"/>
              <a:t>à dato come tema del discorso, che alla fine viene richiamato.</a:t>
            </a:r>
            <a:r>
              <a:rPr lang="cs-CZ" altLang="cs-CZ" sz="2000" smtClean="0"/>
              <a:t>“</a:t>
            </a:r>
            <a:r>
              <a:rPr lang="it-IT" altLang="cs-CZ" sz="2000" smtClean="0"/>
              <a:t> </a:t>
            </a:r>
            <a:endParaRPr lang="cs-CZ" altLang="cs-CZ" sz="20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smtClean="0"/>
              <a:t>Ripresa pronominale není povinná:</a:t>
            </a:r>
            <a:endParaRPr lang="it-IT" altLang="cs-CZ" sz="22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u="sng" smtClean="0">
                <a:solidFill>
                  <a:srgbClr val="FFC000"/>
                </a:solidFill>
              </a:rPr>
              <a:t>Lo</a:t>
            </a:r>
            <a:r>
              <a:rPr lang="cs-CZ" altLang="cs-CZ" sz="2200" i="1" smtClean="0"/>
              <a:t> porto domani, </a:t>
            </a:r>
            <a:r>
              <a:rPr lang="cs-CZ" altLang="cs-CZ" sz="2200" i="1" u="sng" smtClean="0">
                <a:solidFill>
                  <a:srgbClr val="FFC000"/>
                </a:solidFill>
              </a:rPr>
              <a:t>il dolce.</a:t>
            </a:r>
            <a:r>
              <a:rPr lang="cs-CZ" altLang="cs-CZ" sz="2200" i="1" smtClean="0">
                <a:solidFill>
                  <a:srgbClr val="FFC000"/>
                </a:solidFill>
              </a:rPr>
              <a:t> 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smtClean="0"/>
              <a:t>Porto domani, </a:t>
            </a:r>
            <a:r>
              <a:rPr lang="cs-CZ" altLang="cs-CZ" sz="2200" i="1" u="sng" smtClean="0">
                <a:solidFill>
                  <a:srgbClr val="FFC000"/>
                </a:solidFill>
              </a:rPr>
              <a:t>il dolce</a:t>
            </a:r>
            <a:r>
              <a:rPr lang="cs-CZ" altLang="cs-CZ" sz="2200" i="1" smtClean="0">
                <a:solidFill>
                  <a:srgbClr val="FFC000"/>
                </a:solidFill>
              </a:rPr>
              <a:t>.</a:t>
            </a:r>
            <a:endParaRPr lang="cs-CZ" altLang="cs-CZ" sz="2200" i="1" u="sng" smtClean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200" i="1" u="sng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u="sng" smtClean="0">
                <a:solidFill>
                  <a:srgbClr val="FFC000"/>
                </a:solidFill>
              </a:rPr>
              <a:t>La</a:t>
            </a:r>
            <a:r>
              <a:rPr lang="cs-CZ" altLang="cs-CZ" sz="2200" i="1" smtClean="0"/>
              <a:t> potrei prestare a Giorgio domani, </a:t>
            </a:r>
            <a:r>
              <a:rPr lang="cs-CZ" altLang="cs-CZ" sz="2200" i="1" u="sng" smtClean="0">
                <a:solidFill>
                  <a:srgbClr val="FFC000"/>
                </a:solidFill>
              </a:rPr>
              <a:t>la macchina</a:t>
            </a:r>
            <a:r>
              <a:rPr lang="cs-CZ" altLang="cs-CZ" sz="2200" i="1" smtClean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smtClean="0"/>
              <a:t>Potrei prestare a Giorgio domani, </a:t>
            </a:r>
            <a:r>
              <a:rPr lang="cs-CZ" altLang="cs-CZ" sz="2200" i="1" u="sng" smtClean="0">
                <a:solidFill>
                  <a:srgbClr val="FFC000"/>
                </a:solidFill>
              </a:rPr>
              <a:t>la macchina</a:t>
            </a:r>
            <a:r>
              <a:rPr lang="cs-CZ" altLang="cs-CZ" sz="2200" i="1" smtClean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2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smtClean="0">
                <a:solidFill>
                  <a:srgbClr val="FFC000"/>
                </a:solidFill>
              </a:rPr>
              <a:t>(Ci) </a:t>
            </a:r>
            <a:r>
              <a:rPr lang="cs-CZ" altLang="cs-CZ" sz="2200" i="1" smtClean="0"/>
              <a:t>andiamo insieme, </a:t>
            </a:r>
            <a:r>
              <a:rPr lang="cs-CZ" altLang="cs-CZ" sz="2200" i="1" u="sng" smtClean="0">
                <a:solidFill>
                  <a:srgbClr val="FFC000"/>
                </a:solidFill>
              </a:rPr>
              <a:t>a Roma</a:t>
            </a:r>
            <a:r>
              <a:rPr lang="cs-CZ" altLang="cs-CZ" sz="2200" i="1" smtClean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smtClean="0"/>
              <a:t>Ha telefonato Giorgio, </a:t>
            </a:r>
            <a:r>
              <a:rPr lang="cs-CZ" altLang="cs-CZ" sz="2200" i="1" u="sng" smtClean="0">
                <a:solidFill>
                  <a:srgbClr val="FFC000"/>
                </a:solidFill>
              </a:rPr>
              <a:t>alla polizia</a:t>
            </a:r>
            <a:r>
              <a:rPr lang="cs-CZ" altLang="cs-CZ" sz="2200" i="1" smtClean="0">
                <a:solidFill>
                  <a:srgbClr val="FFC000"/>
                </a:solidFill>
              </a:rPr>
              <a:t>.</a:t>
            </a:r>
            <a:endParaRPr lang="cs-CZ" altLang="cs-CZ" sz="2200" smtClean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2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smtClean="0"/>
              <a:t>Dislokace subjektu:</a:t>
            </a:r>
            <a:endParaRPr lang="cs-CZ" altLang="cs-CZ" sz="22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200" i="1" smtClean="0"/>
              <a:t>Ha mangiato il pollo arrosto, </a:t>
            </a:r>
            <a:r>
              <a:rPr lang="cs-CZ" altLang="cs-CZ" sz="2200" i="1" u="sng" smtClean="0">
                <a:solidFill>
                  <a:srgbClr val="FFC000"/>
                </a:solidFill>
              </a:rPr>
              <a:t>il gatto</a:t>
            </a:r>
            <a:r>
              <a:rPr lang="cs-CZ" altLang="cs-CZ" sz="2200" i="1" smtClean="0"/>
              <a:t>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578914C-38D1-4E81-AD5B-50DB9DFB1E1B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4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8913"/>
            <a:ext cx="8231187" cy="641191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 smtClean="0"/>
              <a:t>       </a:t>
            </a:r>
            <a:r>
              <a:rPr lang="cs-CZ" altLang="cs-CZ" sz="2200" b="1" dirty="0" smtClean="0">
                <a:solidFill>
                  <a:srgbClr val="FFC000"/>
                </a:solidFill>
              </a:rPr>
              <a:t>Rozdíl mezi levou a pravou dislokací: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 b="1" dirty="0" smtClean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dirty="0" smtClean="0"/>
              <a:t>= obě tematizace, ale </a:t>
            </a:r>
            <a:r>
              <a:rPr lang="cs-CZ" altLang="cs-CZ" sz="2200" dirty="0" smtClean="0">
                <a:solidFill>
                  <a:srgbClr val="92D050"/>
                </a:solidFill>
              </a:rPr>
              <a:t>LD</a:t>
            </a:r>
            <a:r>
              <a:rPr lang="cs-CZ" altLang="cs-CZ" sz="2200" dirty="0" smtClean="0"/>
              <a:t> může uvést nové téma, </a:t>
            </a:r>
            <a:r>
              <a:rPr lang="cs-CZ" altLang="cs-CZ" sz="2200" dirty="0" smtClean="0">
                <a:solidFill>
                  <a:srgbClr val="FFFF00"/>
                </a:solidFill>
              </a:rPr>
              <a:t>PD</a:t>
            </a:r>
            <a:r>
              <a:rPr lang="cs-CZ" altLang="cs-CZ" sz="2200" dirty="0" smtClean="0"/>
              <a:t> nikoli: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 i="1" u="sng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  </a:t>
            </a:r>
            <a:r>
              <a:rPr lang="cs-CZ" altLang="cs-CZ" sz="2200" i="1" u="sng" dirty="0" err="1" smtClean="0">
                <a:solidFill>
                  <a:srgbClr val="92D05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92D050"/>
                </a:solidFill>
              </a:rPr>
              <a:t> dolce</a:t>
            </a:r>
            <a:r>
              <a:rPr lang="cs-CZ" altLang="cs-CZ" sz="2200" i="1" dirty="0" smtClean="0"/>
              <a:t>, </a:t>
            </a:r>
            <a:r>
              <a:rPr lang="cs-CZ" altLang="cs-CZ" sz="2200" i="1" dirty="0" err="1" smtClean="0"/>
              <a:t>lo</a:t>
            </a:r>
            <a:r>
              <a:rPr lang="cs-CZ" altLang="cs-CZ" sz="2200" i="1" dirty="0" smtClean="0"/>
              <a:t> porto </a:t>
            </a:r>
            <a:r>
              <a:rPr lang="cs-CZ" altLang="cs-CZ" sz="2200" i="1" dirty="0" err="1" smtClean="0"/>
              <a:t>io</a:t>
            </a:r>
            <a:r>
              <a:rPr lang="cs-CZ" altLang="cs-CZ" sz="2200" i="1" dirty="0" smtClean="0"/>
              <a:t>; </a:t>
            </a:r>
            <a:r>
              <a:rPr lang="cs-CZ" altLang="cs-CZ" sz="2200" i="1" u="sng" dirty="0" err="1" smtClean="0">
                <a:solidFill>
                  <a:srgbClr val="92D05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92D050"/>
                </a:solidFill>
              </a:rPr>
              <a:t> vino</a:t>
            </a:r>
            <a:r>
              <a:rPr lang="cs-CZ" altLang="cs-CZ" sz="2200" i="1" dirty="0" smtClean="0"/>
              <a:t>, </a:t>
            </a:r>
            <a:r>
              <a:rPr lang="cs-CZ" altLang="cs-CZ" sz="2200" i="1" dirty="0" err="1" smtClean="0"/>
              <a:t>lo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porti</a:t>
            </a:r>
            <a:r>
              <a:rPr lang="cs-CZ" altLang="cs-CZ" sz="2200" i="1" dirty="0" smtClean="0"/>
              <a:t> tu.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* </a:t>
            </a:r>
            <a:r>
              <a:rPr lang="cs-CZ" altLang="cs-CZ" sz="2200" i="1" u="sng" dirty="0" err="1" smtClean="0">
                <a:solidFill>
                  <a:srgbClr val="92D05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92D050"/>
                </a:solidFill>
              </a:rPr>
              <a:t> dolce</a:t>
            </a:r>
            <a:r>
              <a:rPr lang="cs-CZ" altLang="cs-CZ" sz="2200" i="1" dirty="0" smtClean="0"/>
              <a:t>, </a:t>
            </a:r>
            <a:r>
              <a:rPr lang="cs-CZ" altLang="cs-CZ" sz="2200" i="1" dirty="0" err="1" smtClean="0"/>
              <a:t>lo</a:t>
            </a:r>
            <a:r>
              <a:rPr lang="cs-CZ" altLang="cs-CZ" sz="2200" i="1" dirty="0" smtClean="0"/>
              <a:t> porto </a:t>
            </a:r>
            <a:r>
              <a:rPr lang="cs-CZ" altLang="cs-CZ" sz="2200" i="1" dirty="0" err="1" smtClean="0"/>
              <a:t>io</a:t>
            </a:r>
            <a:r>
              <a:rPr lang="cs-CZ" altLang="cs-CZ" sz="2200" i="1" dirty="0" smtClean="0"/>
              <a:t>; </a:t>
            </a:r>
            <a:r>
              <a:rPr lang="cs-CZ" altLang="cs-CZ" sz="2200" i="1" dirty="0" err="1" smtClean="0"/>
              <a:t>lo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porti</a:t>
            </a:r>
            <a:r>
              <a:rPr lang="cs-CZ" altLang="cs-CZ" sz="2200" i="1" dirty="0" smtClean="0"/>
              <a:t> tu, </a:t>
            </a:r>
            <a:r>
              <a:rPr lang="cs-CZ" altLang="cs-CZ" sz="2200" i="1" u="sng" dirty="0" err="1" smtClean="0">
                <a:solidFill>
                  <a:srgbClr val="FFFF0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FFFF00"/>
                </a:solidFill>
              </a:rPr>
              <a:t> vino</a:t>
            </a:r>
            <a:r>
              <a:rPr lang="cs-CZ" altLang="cs-CZ" sz="2200" i="1" dirty="0" smtClean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* </a:t>
            </a:r>
            <a:r>
              <a:rPr lang="cs-CZ" altLang="cs-CZ" sz="2200" i="1" dirty="0" err="1" smtClean="0"/>
              <a:t>Lo</a:t>
            </a:r>
            <a:r>
              <a:rPr lang="cs-CZ" altLang="cs-CZ" sz="2200" i="1" dirty="0" smtClean="0"/>
              <a:t> porto </a:t>
            </a:r>
            <a:r>
              <a:rPr lang="cs-CZ" altLang="cs-CZ" sz="2200" i="1" dirty="0" err="1" smtClean="0"/>
              <a:t>io</a:t>
            </a:r>
            <a:r>
              <a:rPr lang="cs-CZ" altLang="cs-CZ" sz="2200" i="1" dirty="0" smtClean="0"/>
              <a:t>, </a:t>
            </a:r>
            <a:r>
              <a:rPr lang="cs-CZ" altLang="cs-CZ" sz="2200" i="1" u="sng" dirty="0" err="1" smtClean="0">
                <a:solidFill>
                  <a:srgbClr val="FFFF0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FFFF00"/>
                </a:solidFill>
              </a:rPr>
              <a:t> dolce</a:t>
            </a:r>
            <a:r>
              <a:rPr lang="cs-CZ" altLang="cs-CZ" sz="2200" i="1" dirty="0" smtClean="0"/>
              <a:t>; </a:t>
            </a:r>
            <a:r>
              <a:rPr lang="cs-CZ" altLang="cs-CZ" sz="2200" i="1" dirty="0" err="1" smtClean="0"/>
              <a:t>lo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porti</a:t>
            </a:r>
            <a:r>
              <a:rPr lang="cs-CZ" altLang="cs-CZ" sz="2200" i="1" dirty="0" smtClean="0"/>
              <a:t> tu, </a:t>
            </a:r>
            <a:r>
              <a:rPr lang="cs-CZ" altLang="cs-CZ" sz="2200" i="1" u="sng" dirty="0" err="1" smtClean="0">
                <a:solidFill>
                  <a:srgbClr val="FFFF0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FFFF00"/>
                </a:solidFill>
              </a:rPr>
              <a:t> vino</a:t>
            </a:r>
            <a:r>
              <a:rPr lang="cs-CZ" altLang="cs-CZ" sz="2200" i="1" dirty="0" smtClean="0"/>
              <a:t>.</a:t>
            </a:r>
            <a:endParaRPr lang="cs-CZ" altLang="cs-CZ" sz="2200" i="1" u="sng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 i="1" u="sng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u="sng" dirty="0" err="1" smtClean="0">
                <a:solidFill>
                  <a:srgbClr val="92D05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92D050"/>
                </a:solidFill>
              </a:rPr>
              <a:t> </a:t>
            </a:r>
            <a:r>
              <a:rPr lang="cs-CZ" altLang="cs-CZ" sz="2200" i="1" u="sng" dirty="0" err="1" smtClean="0">
                <a:solidFill>
                  <a:srgbClr val="92D050"/>
                </a:solidFill>
              </a:rPr>
              <a:t>divano</a:t>
            </a:r>
            <a:r>
              <a:rPr lang="cs-CZ" altLang="cs-CZ" sz="2200" i="1" dirty="0" smtClean="0"/>
              <a:t>, </a:t>
            </a:r>
            <a:r>
              <a:rPr lang="cs-CZ" altLang="cs-CZ" sz="2200" i="1" dirty="0" err="1" smtClean="0"/>
              <a:t>Pietro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l’ha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già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comprato</a:t>
            </a:r>
            <a:r>
              <a:rPr lang="cs-CZ" altLang="cs-CZ" sz="2200" i="1" dirty="0" smtClean="0"/>
              <a:t>, </a:t>
            </a:r>
            <a:r>
              <a:rPr lang="cs-CZ" altLang="cs-CZ" sz="2200" i="1" dirty="0" err="1" smtClean="0"/>
              <a:t>ma</a:t>
            </a:r>
            <a:r>
              <a:rPr lang="cs-CZ" altLang="cs-CZ" sz="2200" i="1" dirty="0" smtClean="0"/>
              <a:t> </a:t>
            </a:r>
            <a:r>
              <a:rPr lang="cs-CZ" altLang="cs-CZ" sz="2200" i="1" u="sng" dirty="0" smtClean="0">
                <a:solidFill>
                  <a:srgbClr val="92D050"/>
                </a:solidFill>
              </a:rPr>
              <a:t>la </a:t>
            </a:r>
            <a:r>
              <a:rPr lang="cs-CZ" altLang="cs-CZ" sz="2200" i="1" u="sng" dirty="0" err="1" smtClean="0">
                <a:solidFill>
                  <a:srgbClr val="92D050"/>
                </a:solidFill>
              </a:rPr>
              <a:t>poltrona</a:t>
            </a:r>
            <a:r>
              <a:rPr lang="cs-CZ" altLang="cs-CZ" sz="2200" i="1" dirty="0" smtClean="0"/>
              <a:t>, la </a:t>
            </a:r>
            <a:r>
              <a:rPr lang="cs-CZ" altLang="cs-CZ" sz="2200" i="1" dirty="0" err="1" smtClean="0"/>
              <a:t>comprerà</a:t>
            </a:r>
            <a:r>
              <a:rPr lang="cs-CZ" altLang="cs-CZ" sz="2200" i="1" dirty="0" smtClean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err="1" smtClean="0"/>
              <a:t>l’anno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prossimo</a:t>
            </a:r>
            <a:r>
              <a:rPr lang="cs-CZ" altLang="cs-CZ" sz="2200" i="1" dirty="0" smtClean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*</a:t>
            </a:r>
            <a:r>
              <a:rPr lang="cs-CZ" altLang="cs-CZ" sz="2200" i="1" u="sng" dirty="0" err="1" smtClean="0">
                <a:solidFill>
                  <a:srgbClr val="92D05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92D050"/>
                </a:solidFill>
              </a:rPr>
              <a:t> </a:t>
            </a:r>
            <a:r>
              <a:rPr lang="cs-CZ" altLang="cs-CZ" sz="2200" i="1" u="sng" dirty="0" err="1" smtClean="0">
                <a:solidFill>
                  <a:srgbClr val="92D050"/>
                </a:solidFill>
              </a:rPr>
              <a:t>divano</a:t>
            </a:r>
            <a:r>
              <a:rPr lang="cs-CZ" altLang="cs-CZ" sz="2200" i="1" dirty="0" smtClean="0"/>
              <a:t>, </a:t>
            </a:r>
            <a:r>
              <a:rPr lang="cs-CZ" altLang="cs-CZ" sz="2200" i="1" dirty="0" err="1" smtClean="0"/>
              <a:t>Pietro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l’ha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già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comprato</a:t>
            </a:r>
            <a:r>
              <a:rPr lang="cs-CZ" altLang="cs-CZ" sz="2200" i="1" dirty="0" smtClean="0"/>
              <a:t>, </a:t>
            </a:r>
            <a:r>
              <a:rPr lang="cs-CZ" altLang="cs-CZ" sz="2200" i="1" dirty="0" err="1" smtClean="0"/>
              <a:t>ma</a:t>
            </a:r>
            <a:r>
              <a:rPr lang="cs-CZ" altLang="cs-CZ" sz="2200" i="1" dirty="0" smtClean="0"/>
              <a:t> la </a:t>
            </a:r>
            <a:r>
              <a:rPr lang="cs-CZ" altLang="cs-CZ" sz="2200" i="1" dirty="0" err="1" smtClean="0"/>
              <a:t>comprerà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l’anno</a:t>
            </a:r>
            <a:r>
              <a:rPr lang="cs-CZ" altLang="cs-CZ" sz="2200" i="1" dirty="0" smtClean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err="1" smtClean="0"/>
              <a:t>prossimo</a:t>
            </a:r>
            <a:r>
              <a:rPr lang="cs-CZ" altLang="cs-CZ" sz="2200" i="1" dirty="0" smtClean="0"/>
              <a:t>, </a:t>
            </a:r>
            <a:r>
              <a:rPr lang="cs-CZ" altLang="cs-CZ" sz="2200" i="1" u="sng" dirty="0" smtClean="0">
                <a:solidFill>
                  <a:srgbClr val="FFFF00"/>
                </a:solidFill>
              </a:rPr>
              <a:t>la </a:t>
            </a:r>
            <a:r>
              <a:rPr lang="cs-CZ" altLang="cs-CZ" sz="2200" i="1" u="sng" dirty="0" err="1" smtClean="0">
                <a:solidFill>
                  <a:srgbClr val="FFFF00"/>
                </a:solidFill>
              </a:rPr>
              <a:t>poltrona</a:t>
            </a:r>
            <a:r>
              <a:rPr lang="cs-CZ" altLang="cs-CZ" sz="2200" i="1" dirty="0" smtClean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*Giorgio, </a:t>
            </a:r>
            <a:r>
              <a:rPr lang="cs-CZ" altLang="cs-CZ" sz="2200" i="1" dirty="0" err="1" smtClean="0"/>
              <a:t>l’ha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comprato</a:t>
            </a:r>
            <a:r>
              <a:rPr lang="cs-CZ" altLang="cs-CZ" sz="2200" i="1" dirty="0" smtClean="0"/>
              <a:t>, </a:t>
            </a:r>
            <a:r>
              <a:rPr lang="cs-CZ" altLang="cs-CZ" sz="2200" i="1" u="sng" dirty="0" err="1" smtClean="0">
                <a:solidFill>
                  <a:srgbClr val="FFFF00"/>
                </a:solidFill>
              </a:rPr>
              <a:t>il</a:t>
            </a:r>
            <a:r>
              <a:rPr lang="cs-CZ" altLang="cs-CZ" sz="2200" i="1" u="sng" dirty="0" smtClean="0">
                <a:solidFill>
                  <a:srgbClr val="FFFF00"/>
                </a:solidFill>
              </a:rPr>
              <a:t> </a:t>
            </a:r>
            <a:r>
              <a:rPr lang="cs-CZ" altLang="cs-CZ" sz="2200" i="1" u="sng" dirty="0" err="1" smtClean="0">
                <a:solidFill>
                  <a:srgbClr val="FFFF00"/>
                </a:solidFill>
              </a:rPr>
              <a:t>divano</a:t>
            </a:r>
            <a:r>
              <a:rPr lang="cs-CZ" altLang="cs-CZ" sz="2200" i="1" dirty="0" smtClean="0"/>
              <a:t>, </a:t>
            </a:r>
            <a:r>
              <a:rPr lang="cs-CZ" altLang="cs-CZ" sz="2200" i="1" dirty="0" err="1" smtClean="0"/>
              <a:t>ma</a:t>
            </a:r>
            <a:r>
              <a:rPr lang="cs-CZ" altLang="cs-CZ" sz="2200" i="1" dirty="0" smtClean="0"/>
              <a:t> la </a:t>
            </a:r>
            <a:r>
              <a:rPr lang="cs-CZ" altLang="cs-CZ" sz="2200" i="1" dirty="0" err="1" smtClean="0"/>
              <a:t>comprerà</a:t>
            </a:r>
            <a:r>
              <a:rPr lang="cs-CZ" altLang="cs-CZ" sz="2200" i="1" dirty="0" smtClean="0"/>
              <a:t> </a:t>
            </a:r>
            <a:r>
              <a:rPr lang="cs-CZ" altLang="cs-CZ" sz="2200" i="1" dirty="0" err="1" smtClean="0"/>
              <a:t>l’anno</a:t>
            </a:r>
            <a:r>
              <a:rPr lang="cs-CZ" altLang="cs-CZ" sz="2200" i="1" dirty="0" smtClean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err="1" smtClean="0"/>
              <a:t>prossimo</a:t>
            </a:r>
            <a:r>
              <a:rPr lang="cs-CZ" altLang="cs-CZ" sz="2200" i="1" u="sng" dirty="0" smtClean="0"/>
              <a:t>, </a:t>
            </a:r>
            <a:r>
              <a:rPr lang="cs-CZ" altLang="cs-CZ" sz="2200" i="1" u="sng" dirty="0" smtClean="0">
                <a:solidFill>
                  <a:srgbClr val="FFFF00"/>
                </a:solidFill>
              </a:rPr>
              <a:t>la </a:t>
            </a:r>
            <a:r>
              <a:rPr lang="cs-CZ" altLang="cs-CZ" sz="2200" i="1" u="sng" dirty="0" err="1" smtClean="0">
                <a:solidFill>
                  <a:srgbClr val="FFFF00"/>
                </a:solidFill>
              </a:rPr>
              <a:t>poltrona</a:t>
            </a:r>
            <a:r>
              <a:rPr lang="cs-CZ" altLang="cs-CZ" sz="2200" i="1" dirty="0" smtClean="0"/>
              <a:t>.</a:t>
            </a:r>
            <a:endParaRPr lang="cs-CZ" altLang="cs-CZ" sz="22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dirty="0" smtClean="0"/>
              <a:t>I v češtině, tzv. parcelace (dodatkové zpřesňování) :</a:t>
            </a:r>
            <a:endParaRPr lang="cs-CZ" altLang="cs-CZ" sz="2200" i="1" dirty="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            O tom jsem už někde slyšel, o té krádeži.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200" i="1" dirty="0" smtClean="0"/>
              <a:t>            S </a:t>
            </a:r>
            <a:r>
              <a:rPr lang="cs-CZ" altLang="cs-CZ" sz="2200" i="1" dirty="0" err="1" smtClean="0">
                <a:solidFill>
                  <a:schemeClr val="tx2"/>
                </a:solidFill>
              </a:rPr>
              <a:t>nima</a:t>
            </a:r>
            <a:r>
              <a:rPr lang="cs-CZ" altLang="cs-CZ" sz="2200" i="1" dirty="0" smtClean="0"/>
              <a:t> už nebudu mluvit, s tou sebrankou.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94D5A5-70A8-472A-AEC9-645D78092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138" y="333375"/>
            <a:ext cx="5783262" cy="6119813"/>
          </a:xfrm>
        </p:spPr>
        <p:txBody>
          <a:bodyPr/>
          <a:lstStyle/>
          <a:p>
            <a:pPr>
              <a:defRPr/>
            </a:pPr>
            <a:r>
              <a:rPr lang="cs-CZ" sz="24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Remember</a:t>
            </a:r>
            <a:r>
              <a:rPr lang="cs-CZ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- Co je to levá a pravá periferie?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- Prakticky rozpoznat oba typy dislokací (pravá a levá), vědět, že jejích funkcí je tematizace větného členu. Čím se od sebe odlišují?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- Syntaktické charakteristiky, tj. povinná/nepovinná </a:t>
            </a:r>
            <a:r>
              <a:rPr lang="cs-CZ" sz="2400" i="1" dirty="0" err="1"/>
              <a:t>ripresa</a:t>
            </a:r>
            <a:r>
              <a:rPr lang="cs-CZ" sz="2400" i="1" dirty="0"/>
              <a:t> </a:t>
            </a:r>
            <a:r>
              <a:rPr lang="cs-CZ" sz="2400" i="1" dirty="0" err="1"/>
              <a:t>pronominale</a:t>
            </a:r>
            <a:r>
              <a:rPr lang="cs-CZ" sz="2400" i="1" dirty="0"/>
              <a:t> </a:t>
            </a:r>
            <a:r>
              <a:rPr lang="cs-CZ" sz="2400" dirty="0"/>
              <a:t>atd., indikátory syntaktické funkce (dislokace s předložkou).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Co je </a:t>
            </a:r>
            <a:r>
              <a:rPr lang="cs-CZ" sz="2400" i="1" dirty="0" err="1"/>
              <a:t>tema</a:t>
            </a:r>
            <a:r>
              <a:rPr lang="cs-CZ" sz="2400" i="1" dirty="0"/>
              <a:t> </a:t>
            </a:r>
            <a:r>
              <a:rPr lang="cs-CZ" sz="2400" i="1" dirty="0" err="1"/>
              <a:t>sospeso</a:t>
            </a:r>
            <a:r>
              <a:rPr lang="cs-CZ" sz="2400" i="1" dirty="0"/>
              <a:t> </a:t>
            </a:r>
            <a:r>
              <a:rPr lang="cs-CZ" sz="2400" dirty="0"/>
              <a:t>a čím se liší od levé dislokace?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 </a:t>
            </a:r>
            <a:endParaRPr lang="it-IT" sz="2400" dirty="0"/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18065E-1443-4A62-A0B9-6230B53A862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sah 2">
            <a:extLst>
              <a:ext uri="{FF2B5EF4-FFF2-40B4-BE49-F238E27FC236}">
                <a16:creationId xmlns:a16="http://schemas.microsoft.com/office/drawing/2014/main" id="{F0D3E1BE-F929-4DC4-B9AB-63E78011A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333375"/>
            <a:ext cx="8183563" cy="626427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rgbClr val="FFC000"/>
                </a:solidFill>
              </a:rPr>
              <a:t>Syntakticky nepříznakový slovosled: 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     </a:t>
            </a:r>
            <a:r>
              <a:rPr lang="cs-CZ" altLang="cs-CZ" dirty="0">
                <a:solidFill>
                  <a:schemeClr val="tx2">
                    <a:lumMod val="90000"/>
                  </a:schemeClr>
                </a:solidFill>
              </a:rPr>
              <a:t>S – </a:t>
            </a:r>
            <a:r>
              <a:rPr lang="cs-CZ" altLang="cs-CZ" dirty="0" err="1">
                <a:solidFill>
                  <a:schemeClr val="tx2">
                    <a:lumMod val="90000"/>
                  </a:schemeClr>
                </a:solidFill>
              </a:rPr>
              <a:t>Pred</a:t>
            </a:r>
            <a:r>
              <a:rPr lang="cs-CZ" altLang="cs-CZ" dirty="0">
                <a:solidFill>
                  <a:schemeClr val="tx2">
                    <a:lumMod val="90000"/>
                  </a:schemeClr>
                </a:solidFill>
              </a:rPr>
              <a:t> – </a:t>
            </a:r>
            <a:r>
              <a:rPr lang="cs-CZ" altLang="cs-CZ" dirty="0" err="1">
                <a:solidFill>
                  <a:schemeClr val="tx2">
                    <a:lumMod val="90000"/>
                  </a:schemeClr>
                </a:solidFill>
              </a:rPr>
              <a:t>Odir</a:t>
            </a:r>
            <a:r>
              <a:rPr lang="cs-CZ" altLang="cs-CZ" dirty="0">
                <a:solidFill>
                  <a:schemeClr val="tx2">
                    <a:lumMod val="90000"/>
                  </a:schemeClr>
                </a:solidFill>
              </a:rPr>
              <a:t> – </a:t>
            </a:r>
            <a:r>
              <a:rPr lang="cs-CZ" altLang="cs-CZ" dirty="0" err="1">
                <a:solidFill>
                  <a:schemeClr val="tx2">
                    <a:lumMod val="90000"/>
                  </a:schemeClr>
                </a:solidFill>
              </a:rPr>
              <a:t>Oindir</a:t>
            </a:r>
            <a:r>
              <a:rPr lang="cs-CZ" altLang="cs-CZ" dirty="0">
                <a:solidFill>
                  <a:schemeClr val="tx2">
                    <a:lumMod val="90000"/>
                  </a:schemeClr>
                </a:solidFill>
              </a:rPr>
              <a:t> – </a:t>
            </a:r>
            <a:r>
              <a:rPr lang="cs-CZ" altLang="cs-CZ" dirty="0" err="1">
                <a:solidFill>
                  <a:schemeClr val="tx2">
                    <a:lumMod val="90000"/>
                  </a:schemeClr>
                </a:solidFill>
              </a:rPr>
              <a:t>Avv</a:t>
            </a:r>
            <a:r>
              <a:rPr lang="cs-CZ" altLang="cs-CZ" dirty="0">
                <a:solidFill>
                  <a:schemeClr val="tx2">
                    <a:lumMod val="90000"/>
                  </a:schemeClr>
                </a:solidFill>
              </a:rPr>
              <a:t>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Ještě k minulé hodině: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1. Jak je to s nepřízvučnými zájmeny?</a:t>
            </a:r>
            <a:r>
              <a:rPr lang="cs-CZ" altLang="cs-CZ" sz="2200" i="1" dirty="0"/>
              <a:t> </a:t>
            </a:r>
            <a:r>
              <a:rPr lang="cs-CZ" altLang="cs-CZ" sz="2200" dirty="0"/>
              <a:t>Kde je východisko x jádro?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2. Syntakticky, pragmaticky, intonačně příznakový, nebo nepříznakový slovosled?  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Ho </a:t>
            </a:r>
            <a:r>
              <a:rPr lang="cs-CZ" altLang="cs-CZ" sz="2200" i="1" dirty="0" err="1"/>
              <a:t>invitato</a:t>
            </a:r>
            <a:r>
              <a:rPr lang="cs-CZ" altLang="cs-CZ" sz="2200" i="1" dirty="0"/>
              <a:t> </a:t>
            </a:r>
            <a:r>
              <a:rPr lang="cs-CZ" altLang="cs-CZ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Maria.</a:t>
            </a:r>
            <a:r>
              <a:rPr lang="cs-CZ" altLang="cs-CZ" sz="2200" dirty="0"/>
              <a:t>             </a:t>
            </a:r>
            <a:r>
              <a:rPr lang="cs-CZ" altLang="cs-CZ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</a:t>
            </a:r>
            <a:r>
              <a:rPr lang="cs-CZ" altLang="cs-CZ" sz="2200" i="1" dirty="0" err="1"/>
              <a:t>'ho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invitata</a:t>
            </a:r>
            <a:r>
              <a:rPr lang="cs-CZ" altLang="cs-CZ" sz="2200" i="1" dirty="0"/>
              <a:t> (</a:t>
            </a:r>
            <a:r>
              <a:rPr lang="cs-CZ" altLang="cs-CZ" sz="2200" i="1" dirty="0" err="1"/>
              <a:t>ieri</a:t>
            </a:r>
            <a:r>
              <a:rPr lang="cs-CZ" altLang="cs-CZ" sz="2200" i="1" dirty="0"/>
              <a:t> sera).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(výpovědní dynamičnost)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(Ho </a:t>
            </a:r>
            <a:r>
              <a:rPr lang="cs-CZ" altLang="cs-CZ" sz="2200" i="1" dirty="0" err="1"/>
              <a:t>invitato</a:t>
            </a:r>
            <a:r>
              <a:rPr lang="cs-CZ" altLang="cs-CZ" sz="2200" i="1" dirty="0"/>
              <a:t> </a:t>
            </a:r>
            <a:r>
              <a:rPr lang="cs-CZ" altLang="cs-CZ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lei</a:t>
            </a:r>
            <a:r>
              <a:rPr lang="cs-CZ" altLang="cs-CZ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  <a:r>
              <a:rPr lang="cs-CZ" altLang="cs-CZ" sz="2200" dirty="0"/>
              <a:t>) </a:t>
            </a:r>
          </a:p>
        </p:txBody>
      </p:sp>
      <p:sp>
        <p:nvSpPr>
          <p:cNvPr id="614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004A43-823F-4655-ACE3-5EDFAEC0835A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400" smtClean="0"/>
          </a:p>
        </p:txBody>
      </p:sp>
      <p:cxnSp>
        <p:nvCxnSpPr>
          <p:cNvPr id="6148" name="Přímá spojnice 6"/>
          <p:cNvCxnSpPr>
            <a:cxnSpLocks noChangeShapeType="1"/>
          </p:cNvCxnSpPr>
          <p:nvPr/>
        </p:nvCxnSpPr>
        <p:spPr bwMode="auto">
          <a:xfrm>
            <a:off x="1116013" y="4941888"/>
            <a:ext cx="24479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9" name="Přímá spojnice 8"/>
          <p:cNvCxnSpPr>
            <a:cxnSpLocks noChangeShapeType="1"/>
          </p:cNvCxnSpPr>
          <p:nvPr/>
        </p:nvCxnSpPr>
        <p:spPr bwMode="auto">
          <a:xfrm flipV="1">
            <a:off x="1116013" y="4652963"/>
            <a:ext cx="2447925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0" name="Přímá spojnice 10"/>
          <p:cNvCxnSpPr>
            <a:cxnSpLocks noChangeShapeType="1"/>
          </p:cNvCxnSpPr>
          <p:nvPr/>
        </p:nvCxnSpPr>
        <p:spPr bwMode="auto">
          <a:xfrm>
            <a:off x="3563938" y="465296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1" name="Přímá spojnice 12"/>
          <p:cNvCxnSpPr>
            <a:cxnSpLocks noChangeShapeType="1"/>
          </p:cNvCxnSpPr>
          <p:nvPr/>
        </p:nvCxnSpPr>
        <p:spPr bwMode="auto">
          <a:xfrm>
            <a:off x="4067175" y="4941888"/>
            <a:ext cx="30972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2" name="Přímá spojnice 14"/>
          <p:cNvCxnSpPr>
            <a:cxnSpLocks noChangeShapeType="1"/>
          </p:cNvCxnSpPr>
          <p:nvPr/>
        </p:nvCxnSpPr>
        <p:spPr bwMode="auto">
          <a:xfrm flipV="1">
            <a:off x="4067175" y="4652963"/>
            <a:ext cx="3097213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3" name="Přímá spojnice 16"/>
          <p:cNvCxnSpPr>
            <a:cxnSpLocks noChangeShapeType="1"/>
          </p:cNvCxnSpPr>
          <p:nvPr/>
        </p:nvCxnSpPr>
        <p:spPr bwMode="auto">
          <a:xfrm>
            <a:off x="7164388" y="465296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2">
            <a:extLst>
              <a:ext uri="{FF2B5EF4-FFF2-40B4-BE49-F238E27FC236}">
                <a16:creationId xmlns:a16="http://schemas.microsoft.com/office/drawing/2014/main" id="{C367BA8E-37A4-4838-99B2-420F456C8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60350"/>
            <a:ext cx="8591550" cy="64087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  </a:t>
            </a:r>
            <a:r>
              <a:rPr lang="cs-CZ" altLang="cs-CZ" sz="2200" b="1" dirty="0">
                <a:solidFill>
                  <a:srgbClr val="FFC000"/>
                </a:solidFill>
              </a:rPr>
              <a:t>Slovosled v otázkách: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200" b="1" dirty="0">
              <a:solidFill>
                <a:srgbClr val="FFC000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200" dirty="0"/>
              <a:t>Zjišťovací (</a:t>
            </a:r>
            <a:r>
              <a:rPr lang="cs-CZ" altLang="cs-CZ" sz="2200" dirty="0" err="1"/>
              <a:t>domande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totali</a:t>
            </a:r>
            <a:r>
              <a:rPr lang="cs-CZ" altLang="cs-CZ" sz="2200" dirty="0"/>
              <a:t>):          </a:t>
            </a:r>
            <a:r>
              <a:rPr lang="cs-CZ" altLang="cs-CZ" sz="2200" i="1" dirty="0"/>
              <a:t>Paolo ha </a:t>
            </a:r>
            <a:r>
              <a:rPr lang="cs-CZ" altLang="cs-CZ" sz="2200" i="1" dirty="0" err="1"/>
              <a:t>comprato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quel</a:t>
            </a:r>
            <a:r>
              <a:rPr lang="cs-CZ" altLang="cs-CZ" sz="2200" i="1" dirty="0"/>
              <a:t> libro?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200" dirty="0"/>
              <a:t>Doplňovací (</a:t>
            </a:r>
            <a:r>
              <a:rPr lang="cs-CZ" altLang="cs-CZ" sz="2200" dirty="0" err="1"/>
              <a:t>domande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parziali</a:t>
            </a:r>
            <a:r>
              <a:rPr lang="cs-CZ" altLang="cs-CZ" sz="2200" dirty="0"/>
              <a:t>):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rgbClr val="FFFF00"/>
                </a:solidFill>
              </a:rPr>
              <a:t>Che cosa ha </a:t>
            </a:r>
            <a:r>
              <a:rPr lang="cs-CZ" altLang="cs-CZ" sz="2200" i="1" dirty="0" err="1">
                <a:solidFill>
                  <a:srgbClr val="FFFF00"/>
                </a:solidFill>
              </a:rPr>
              <a:t>comprato</a:t>
            </a:r>
            <a:r>
              <a:rPr lang="cs-CZ" altLang="cs-CZ" sz="2200" i="1" dirty="0">
                <a:solidFill>
                  <a:srgbClr val="FFFF00"/>
                </a:solidFill>
              </a:rPr>
              <a:t> Giorgio? </a:t>
            </a:r>
            <a:r>
              <a:rPr lang="cs-CZ" altLang="cs-CZ" sz="2200" dirty="0"/>
              <a:t>(</a:t>
            </a:r>
            <a:r>
              <a:rPr lang="cs-CZ" altLang="cs-CZ" sz="2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wh</a:t>
            </a:r>
            <a:r>
              <a:rPr lang="cs-CZ" altLang="cs-CZ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+ sloveso …</a:t>
            </a:r>
            <a:r>
              <a:rPr lang="cs-CZ" altLang="cs-CZ" sz="2200" dirty="0"/>
              <a:t>= </a:t>
            </a:r>
            <a:r>
              <a:rPr lang="cs-CZ" altLang="cs-CZ" sz="2200" dirty="0" err="1"/>
              <a:t>inton</a:t>
            </a:r>
            <a:r>
              <a:rPr lang="cs-CZ" altLang="cs-CZ" sz="2200" dirty="0"/>
              <a:t>. komplex)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*Che cosa Giorgio ha </a:t>
            </a:r>
            <a:r>
              <a:rPr lang="cs-CZ" altLang="cs-CZ" sz="2200" i="1" dirty="0" err="1"/>
              <a:t>comprato</a:t>
            </a:r>
            <a:r>
              <a:rPr lang="cs-CZ" altLang="cs-CZ" sz="2200" i="1" dirty="0"/>
              <a:t>? 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Giorgio, che cosa ha </a:t>
            </a:r>
            <a:r>
              <a:rPr lang="cs-CZ" altLang="cs-CZ" sz="2200" i="1" dirty="0" err="1"/>
              <a:t>comprato</a:t>
            </a:r>
            <a:r>
              <a:rPr lang="cs-CZ" altLang="cs-CZ" sz="2200" i="1" dirty="0"/>
              <a:t>?      </a:t>
            </a:r>
            <a:r>
              <a:rPr lang="cs-CZ" altLang="cs-CZ" sz="2200" dirty="0"/>
              <a:t>(příznakové)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 A </a:t>
            </a:r>
            <a:r>
              <a:rPr lang="cs-CZ" altLang="cs-CZ" sz="2200" i="1" dirty="0" err="1"/>
              <a:t>chi</a:t>
            </a:r>
            <a:r>
              <a:rPr lang="cs-CZ" altLang="cs-CZ" sz="2200" i="1" dirty="0"/>
              <a:t> l</a:t>
            </a:r>
            <a:r>
              <a:rPr lang="it-IT" altLang="cs-CZ" sz="2200" i="1" dirty="0"/>
              <a:t>’ha dato, il libro, Giorgio?</a:t>
            </a:r>
            <a:r>
              <a:rPr lang="cs-CZ" altLang="cs-CZ" sz="2200" i="1" dirty="0"/>
              <a:t>       </a:t>
            </a:r>
            <a:r>
              <a:rPr lang="cs-CZ" altLang="cs-CZ" sz="2200" dirty="0"/>
              <a:t>(příznakové)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 </a:t>
            </a:r>
            <a:r>
              <a:rPr lang="it-IT" altLang="cs-CZ" sz="2200" dirty="0"/>
              <a:t> </a:t>
            </a:r>
            <a:endParaRPr lang="cs-CZ" altLang="cs-CZ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altLang="cs-CZ" sz="2200" i="1" dirty="0">
                <a:solidFill>
                  <a:srgbClr val="FFFF00"/>
                </a:solidFill>
              </a:rPr>
              <a:t>Quando</a:t>
            </a:r>
            <a:r>
              <a:rPr lang="it-IT" altLang="cs-CZ" sz="2200" i="1" dirty="0"/>
              <a:t> finirà questa storia?</a:t>
            </a:r>
            <a:endParaRPr lang="cs-CZ" altLang="cs-CZ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altLang="cs-CZ" sz="2200" i="1" dirty="0"/>
              <a:t>X</a:t>
            </a:r>
            <a:r>
              <a:rPr lang="cs-CZ" altLang="cs-CZ" sz="2200" dirty="0"/>
              <a:t> </a:t>
            </a:r>
            <a:r>
              <a:rPr lang="it-IT" altLang="cs-CZ" sz="2200" i="1" dirty="0">
                <a:solidFill>
                  <a:srgbClr val="FFFF00"/>
                </a:solidFill>
              </a:rPr>
              <a:t>Quando </a:t>
            </a:r>
            <a:r>
              <a:rPr lang="it-IT" altLang="cs-CZ" sz="2200" i="1" dirty="0"/>
              <a:t>questa s</a:t>
            </a:r>
            <a:r>
              <a:rPr lang="cs-CZ" altLang="cs-CZ" sz="2200" i="1" dirty="0"/>
              <a:t>t</a:t>
            </a:r>
            <a:r>
              <a:rPr lang="it-IT" altLang="cs-CZ" sz="2200" i="1" dirty="0" err="1"/>
              <a:t>oria</a:t>
            </a:r>
            <a:r>
              <a:rPr lang="it-IT" altLang="cs-CZ" sz="2200" i="1" dirty="0"/>
              <a:t> finirà?</a:t>
            </a:r>
            <a:r>
              <a:rPr lang="cs-CZ" altLang="cs-CZ" sz="2200" dirty="0"/>
              <a:t> 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200" i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200" i="1" dirty="0" err="1">
                <a:solidFill>
                  <a:srgbClr val="FFFF00"/>
                </a:solidFill>
              </a:rPr>
              <a:t>Perché</a:t>
            </a:r>
            <a:r>
              <a:rPr lang="cs-CZ" altLang="cs-CZ" sz="2200" i="1" dirty="0"/>
              <a:t> Giorgio ha </a:t>
            </a:r>
            <a:r>
              <a:rPr lang="cs-CZ" altLang="cs-CZ" sz="2200" i="1" dirty="0" err="1"/>
              <a:t>mangiato</a:t>
            </a:r>
            <a:r>
              <a:rPr lang="cs-CZ" altLang="cs-CZ" sz="2200" i="1" dirty="0"/>
              <a:t> la </a:t>
            </a:r>
            <a:r>
              <a:rPr lang="cs-CZ" altLang="cs-CZ" sz="2200" i="1" dirty="0" err="1"/>
              <a:t>torta</a:t>
            </a:r>
            <a:r>
              <a:rPr lang="cs-CZ" altLang="cs-CZ" sz="2200" i="1" dirty="0"/>
              <a:t>?</a:t>
            </a:r>
            <a:endParaRPr lang="cs-CZ" altLang="cs-CZ" sz="2200" dirty="0"/>
          </a:p>
          <a:p>
            <a:pPr>
              <a:defRPr/>
            </a:pPr>
            <a:endParaRPr lang="cs-CZ" altLang="cs-CZ" dirty="0"/>
          </a:p>
        </p:txBody>
      </p:sp>
      <p:sp>
        <p:nvSpPr>
          <p:cNvPr id="819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0691F3C-32DC-4602-A457-3C0BD8FC41E1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A0F2551-E2C5-43F5-8325-C04D3D8E81C2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4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567737" cy="611981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b="1" smtClean="0">
                <a:solidFill>
                  <a:srgbClr val="FFC000"/>
                </a:solidFill>
              </a:rPr>
              <a:t>Změny slovosledu, aby odpovídal aktuálnímu členění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smtClean="0"/>
              <a:t>– teorie levé a pravé periferie: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400" smtClean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200" smtClean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300" smtClean="0">
                <a:solidFill>
                  <a:srgbClr val="92D050"/>
                </a:solidFill>
              </a:rPr>
              <a:t>…</a:t>
            </a:r>
            <a:r>
              <a:rPr lang="cs-CZ" altLang="cs-CZ" sz="2300" i="1" smtClean="0">
                <a:solidFill>
                  <a:srgbClr val="92D050"/>
                </a:solidFill>
              </a:rPr>
              <a:t>levá periferie</a:t>
            </a:r>
            <a:r>
              <a:rPr lang="cs-CZ" altLang="cs-CZ" sz="2300" smtClean="0">
                <a:solidFill>
                  <a:srgbClr val="92D050"/>
                </a:solidFill>
              </a:rPr>
              <a:t>  </a:t>
            </a:r>
            <a:r>
              <a:rPr lang="cs-CZ" altLang="cs-CZ" sz="2300" smtClean="0"/>
              <a:t>[S-V-(Odir.)-(Oindir.)-(Avv.)]  </a:t>
            </a:r>
            <a:r>
              <a:rPr lang="cs-CZ" altLang="cs-CZ" sz="2300" i="1" smtClean="0">
                <a:solidFill>
                  <a:srgbClr val="92D050"/>
                </a:solidFill>
              </a:rPr>
              <a:t>pravá perifierie</a:t>
            </a:r>
            <a:r>
              <a:rPr lang="cs-CZ" altLang="cs-CZ" sz="2300" smtClean="0">
                <a:solidFill>
                  <a:srgbClr val="92D050"/>
                </a:solidFill>
              </a:rPr>
              <a:t>...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3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300" smtClean="0"/>
              <a:t>           </a:t>
            </a:r>
            <a:r>
              <a:rPr lang="cs-CZ" altLang="cs-CZ" sz="2300" smtClean="0">
                <a:solidFill>
                  <a:srgbClr val="92D050"/>
                </a:solidFill>
              </a:rPr>
              <a:t>…</a:t>
            </a:r>
            <a:r>
              <a:rPr lang="cs-CZ" altLang="cs-CZ" sz="2300" smtClean="0"/>
              <a:t> [</a:t>
            </a:r>
            <a:r>
              <a:rPr lang="cs-CZ" altLang="cs-CZ" sz="2300" i="1" smtClean="0"/>
              <a:t>Giovanni ha dato (il libro) (a Pietro) (ieri sera)</a:t>
            </a:r>
            <a:r>
              <a:rPr lang="cs-CZ" altLang="cs-CZ" sz="2300" smtClean="0"/>
              <a:t>] </a:t>
            </a:r>
            <a:r>
              <a:rPr lang="cs-CZ" altLang="cs-CZ" sz="2300" smtClean="0">
                <a:solidFill>
                  <a:srgbClr val="92D050"/>
                </a:solidFill>
              </a:rPr>
              <a:t>…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30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300" smtClean="0"/>
              <a:t>Periferie jsou odděleny od intonačně jednotného celku v řeči pauzou /v textu čárkou/):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30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30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200" smtClean="0">
              <a:solidFill>
                <a:srgbClr val="92D050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41127-398F-4A2A-9FF8-51DC4A13C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404813"/>
            <a:ext cx="8375650" cy="61198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300" dirty="0">
                <a:solidFill>
                  <a:srgbClr val="FFC000"/>
                </a:solidFill>
              </a:rPr>
              <a:t>a) dislokace vlevo:</a:t>
            </a:r>
            <a:r>
              <a:rPr lang="cs-CZ" altLang="cs-CZ" sz="2300" dirty="0"/>
              <a:t> přesun členu na L periferii, tj. do jakési přípravné sekce věty </a:t>
            </a:r>
            <a:r>
              <a:rPr lang="cs-CZ" altLang="cs-CZ" sz="2300" dirty="0">
                <a:solidFill>
                  <a:srgbClr val="FFC000"/>
                </a:solidFill>
              </a:rPr>
              <a:t>(= tematizace):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i="1" dirty="0">
                <a:solidFill>
                  <a:srgbClr val="FFC000"/>
                </a:solidFill>
              </a:rPr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i="1" dirty="0">
                <a:solidFill>
                  <a:srgbClr val="FFC000"/>
                </a:solidFill>
              </a:rPr>
              <a:t>                   </a:t>
            </a:r>
            <a:r>
              <a:rPr lang="cs-CZ" altLang="cs-CZ" sz="2300" i="1" u="sng" dirty="0" err="1">
                <a:solidFill>
                  <a:srgbClr val="FFC000"/>
                </a:solidFill>
              </a:rPr>
              <a:t>Il</a:t>
            </a:r>
            <a:r>
              <a:rPr lang="cs-CZ" altLang="cs-CZ" sz="2300" i="1" u="sng" dirty="0">
                <a:solidFill>
                  <a:srgbClr val="FFC000"/>
                </a:solidFill>
              </a:rPr>
              <a:t> libro</a:t>
            </a:r>
            <a:r>
              <a:rPr lang="cs-CZ" altLang="cs-CZ" sz="2300" i="1" dirty="0">
                <a:solidFill>
                  <a:srgbClr val="FFC000"/>
                </a:solidFill>
              </a:rPr>
              <a:t>,</a:t>
            </a:r>
            <a:r>
              <a:rPr lang="cs-CZ" altLang="cs-CZ" sz="2300" i="1" dirty="0"/>
              <a:t> [Giovanni </a:t>
            </a:r>
            <a:r>
              <a:rPr lang="cs-CZ" altLang="cs-CZ" sz="2300" i="1" u="sng" dirty="0" err="1">
                <a:solidFill>
                  <a:srgbClr val="FFC000"/>
                </a:solidFill>
              </a:rPr>
              <a:t>l’</a:t>
            </a:r>
            <a:r>
              <a:rPr lang="cs-CZ" altLang="cs-CZ" sz="2300" i="1" dirty="0" err="1"/>
              <a:t>ha</a:t>
            </a:r>
            <a:r>
              <a:rPr lang="cs-CZ" altLang="cs-CZ" sz="2300" i="1" dirty="0"/>
              <a:t> </a:t>
            </a:r>
            <a:r>
              <a:rPr lang="cs-CZ" altLang="cs-CZ" sz="2300" i="1" dirty="0" err="1"/>
              <a:t>dato</a:t>
            </a:r>
            <a:r>
              <a:rPr lang="cs-CZ" altLang="cs-CZ" sz="2300" i="1" dirty="0"/>
              <a:t> a Pietro </a:t>
            </a:r>
            <a:r>
              <a:rPr lang="cs-CZ" altLang="cs-CZ" sz="2300" i="1" dirty="0" err="1"/>
              <a:t>ieri</a:t>
            </a:r>
            <a:r>
              <a:rPr lang="cs-CZ" altLang="cs-CZ" sz="2300" i="1" dirty="0"/>
              <a:t> sera.]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dirty="0">
                <a:solidFill>
                  <a:srgbClr val="FFC000"/>
                </a:solidFill>
              </a:rPr>
              <a:t>                     </a:t>
            </a:r>
            <a:r>
              <a:rPr lang="cs-CZ" altLang="cs-CZ" sz="2300" dirty="0" err="1">
                <a:solidFill>
                  <a:srgbClr val="FFC000"/>
                </a:solidFill>
              </a:rPr>
              <a:t>Odir</a:t>
            </a:r>
            <a:r>
              <a:rPr lang="cs-CZ" altLang="cs-CZ" sz="2300" dirty="0">
                <a:solidFill>
                  <a:srgbClr val="FFC000"/>
                </a:solidFill>
              </a:rPr>
              <a:t>,  </a:t>
            </a:r>
            <a:r>
              <a:rPr lang="cs-CZ" altLang="cs-CZ" sz="2300" dirty="0"/>
              <a:t>[S      –       V – ...  –  </a:t>
            </a:r>
            <a:r>
              <a:rPr lang="cs-CZ" altLang="cs-CZ" sz="2300" dirty="0" err="1"/>
              <a:t>Oindir</a:t>
            </a:r>
            <a:r>
              <a:rPr lang="cs-CZ" altLang="cs-CZ" sz="2300" dirty="0"/>
              <a:t>. – </a:t>
            </a:r>
            <a:r>
              <a:rPr lang="cs-CZ" altLang="cs-CZ" sz="2300" dirty="0" err="1"/>
              <a:t>Avv</a:t>
            </a:r>
            <a:r>
              <a:rPr lang="cs-CZ" altLang="cs-CZ" sz="2300" dirty="0"/>
              <a:t>.]  </a:t>
            </a:r>
            <a:r>
              <a:rPr lang="cs-CZ" altLang="cs-CZ" sz="2300" dirty="0">
                <a:solidFill>
                  <a:srgbClr val="FFC000"/>
                </a:solidFill>
              </a:rPr>
              <a:t>0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3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kulisa </a:t>
            </a:r>
            <a:r>
              <a:rPr lang="cs-CZ" altLang="cs-CZ" sz="2300" i="1" dirty="0"/>
              <a:t>(</a:t>
            </a:r>
            <a:r>
              <a:rPr lang="cs-CZ" altLang="cs-CZ" sz="2300" i="1" dirty="0" err="1"/>
              <a:t>cornice</a:t>
            </a:r>
            <a:r>
              <a:rPr lang="cs-CZ" altLang="cs-CZ" sz="2300" i="1" dirty="0"/>
              <a:t>)</a:t>
            </a:r>
            <a:r>
              <a:rPr lang="cs-CZ" altLang="cs-CZ" sz="2300" dirty="0"/>
              <a:t>: </a:t>
            </a:r>
            <a:r>
              <a:rPr lang="cs-CZ" altLang="cs-CZ" sz="23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</a:t>
            </a:r>
            <a:r>
              <a:rPr lang="cs-CZ" altLang="cs-CZ" sz="23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casa</a:t>
            </a:r>
            <a:r>
              <a:rPr lang="cs-CZ" altLang="cs-CZ" sz="23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3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mia</a:t>
            </a:r>
            <a:r>
              <a:rPr lang="cs-CZ" altLang="cs-CZ" sz="23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cs-CZ" altLang="cs-CZ" sz="2300" dirty="0"/>
              <a:t>[</a:t>
            </a:r>
            <a:r>
              <a:rPr lang="cs-CZ" altLang="cs-CZ" sz="2300" i="1" dirty="0"/>
              <a:t>i </a:t>
            </a:r>
            <a:r>
              <a:rPr lang="cs-CZ" altLang="cs-CZ" sz="2300" i="1" dirty="0" err="1"/>
              <a:t>bambini</a:t>
            </a:r>
            <a:r>
              <a:rPr lang="cs-CZ" altLang="cs-CZ" sz="2300" i="1" dirty="0"/>
              <a:t> non </a:t>
            </a:r>
            <a:r>
              <a:rPr lang="cs-CZ" altLang="cs-CZ" sz="2300" i="1" dirty="0" err="1"/>
              <a:t>guardano</a:t>
            </a:r>
            <a:r>
              <a:rPr lang="cs-CZ" altLang="cs-CZ" sz="2300" i="1" dirty="0"/>
              <a:t> la </a:t>
            </a:r>
            <a:r>
              <a:rPr lang="cs-CZ" altLang="cs-CZ" sz="2300" i="1" dirty="0" err="1"/>
              <a:t>tiv</a:t>
            </a:r>
            <a:r>
              <a:rPr lang="it-IT" altLang="cs-CZ" sz="2300" i="1" dirty="0"/>
              <a:t>ù</a:t>
            </a:r>
            <a:r>
              <a:rPr lang="it-IT" altLang="cs-CZ" sz="2300" dirty="0"/>
              <a:t>.</a:t>
            </a:r>
            <a:r>
              <a:rPr lang="cs-CZ" altLang="cs-CZ" sz="2300" dirty="0"/>
              <a:t>]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300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300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dirty="0">
                <a:solidFill>
                  <a:srgbClr val="92D050"/>
                </a:solidFill>
              </a:rPr>
              <a:t>b) dislokace vpravo: </a:t>
            </a:r>
            <a:r>
              <a:rPr lang="cs-CZ" altLang="cs-CZ" sz="2300" dirty="0"/>
              <a:t>přesun na P periferii, jakési dodatkové zpřesňování (</a:t>
            </a:r>
            <a:r>
              <a:rPr lang="cs-CZ" altLang="cs-CZ" sz="2300" i="1" dirty="0" err="1"/>
              <a:t>ripensamenti</a:t>
            </a:r>
            <a:r>
              <a:rPr lang="cs-CZ" altLang="cs-CZ" sz="2300" dirty="0"/>
              <a:t>), nicméně známé </a:t>
            </a:r>
            <a:r>
              <a:rPr lang="cs-CZ" altLang="cs-CZ" sz="2300" dirty="0">
                <a:solidFill>
                  <a:srgbClr val="92D050"/>
                </a:solidFill>
              </a:rPr>
              <a:t>= tematizace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dirty="0"/>
              <a:t>                 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dirty="0"/>
              <a:t>                      </a:t>
            </a:r>
            <a:r>
              <a:rPr lang="cs-CZ" altLang="cs-CZ" sz="2300" i="1" dirty="0"/>
              <a:t>[Giovanni </a:t>
            </a:r>
            <a:r>
              <a:rPr lang="cs-CZ" altLang="cs-CZ" sz="2300" i="1" dirty="0">
                <a:solidFill>
                  <a:srgbClr val="92D050"/>
                </a:solidFill>
              </a:rPr>
              <a:t>(</a:t>
            </a:r>
            <a:r>
              <a:rPr lang="cs-CZ" altLang="cs-CZ" sz="2300" i="1" u="sng" dirty="0">
                <a:solidFill>
                  <a:srgbClr val="92D050"/>
                </a:solidFill>
              </a:rPr>
              <a:t>l’)</a:t>
            </a:r>
            <a:r>
              <a:rPr lang="cs-CZ" altLang="cs-CZ" sz="2300" i="1" dirty="0"/>
              <a:t>ha </a:t>
            </a:r>
            <a:r>
              <a:rPr lang="cs-CZ" altLang="cs-CZ" sz="2300" i="1" dirty="0" err="1"/>
              <a:t>dato</a:t>
            </a:r>
            <a:r>
              <a:rPr lang="cs-CZ" altLang="cs-CZ" sz="2300" i="1" dirty="0"/>
              <a:t> a Pietro </a:t>
            </a:r>
            <a:r>
              <a:rPr lang="cs-CZ" altLang="cs-CZ" sz="2300" i="1" dirty="0" err="1"/>
              <a:t>ieri</a:t>
            </a:r>
            <a:r>
              <a:rPr lang="cs-CZ" altLang="cs-CZ" sz="2300" i="1" dirty="0"/>
              <a:t> sera], </a:t>
            </a:r>
            <a:r>
              <a:rPr lang="cs-CZ" altLang="cs-CZ" sz="2300" i="1" u="sng" dirty="0" err="1">
                <a:solidFill>
                  <a:srgbClr val="92D050"/>
                </a:solidFill>
              </a:rPr>
              <a:t>il</a:t>
            </a:r>
            <a:r>
              <a:rPr lang="cs-CZ" altLang="cs-CZ" sz="2300" i="1" u="sng" dirty="0">
                <a:solidFill>
                  <a:srgbClr val="92D050"/>
                </a:solidFill>
              </a:rPr>
              <a:t> libro.</a:t>
            </a:r>
            <a:endParaRPr lang="cs-CZ" altLang="cs-CZ" sz="2300" i="1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dirty="0">
                <a:solidFill>
                  <a:srgbClr val="92D050"/>
                </a:solidFill>
              </a:rPr>
              <a:t>                  0</a:t>
            </a:r>
            <a:r>
              <a:rPr lang="cs-CZ" altLang="cs-CZ" sz="2300" dirty="0"/>
              <a:t>  [  S     –         V – ... –  </a:t>
            </a:r>
            <a:r>
              <a:rPr lang="cs-CZ" altLang="cs-CZ" sz="2300" dirty="0" err="1"/>
              <a:t>Oindir</a:t>
            </a:r>
            <a:r>
              <a:rPr lang="cs-CZ" altLang="cs-CZ" sz="2300" dirty="0"/>
              <a:t>. – </a:t>
            </a:r>
            <a:r>
              <a:rPr lang="cs-CZ" altLang="cs-CZ" sz="2300" dirty="0" err="1"/>
              <a:t>Avv</a:t>
            </a:r>
            <a:r>
              <a:rPr lang="cs-CZ" altLang="cs-CZ" sz="2300" dirty="0"/>
              <a:t>.],   </a:t>
            </a:r>
            <a:r>
              <a:rPr lang="cs-CZ" altLang="cs-CZ" sz="2300" dirty="0" err="1">
                <a:solidFill>
                  <a:srgbClr val="92D050"/>
                </a:solidFill>
              </a:rPr>
              <a:t>Odir</a:t>
            </a:r>
            <a:r>
              <a:rPr lang="cs-CZ" altLang="cs-CZ" sz="2300" dirty="0">
                <a:solidFill>
                  <a:srgbClr val="92D050"/>
                </a:solidFill>
              </a:rPr>
              <a:t>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229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F73FF8D-401E-4C90-AD1B-7A4333D336FB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871FDC-BBBB-41EB-805A-1557D125087F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400" smtClean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9612D256-18D5-4882-8D9A-1900AD149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836613"/>
            <a:ext cx="8328025" cy="5545137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</a:t>
            </a:r>
            <a:r>
              <a:rPr lang="cs-CZ" altLang="cs-CZ" sz="2400" b="1" dirty="0">
                <a:solidFill>
                  <a:schemeClr val="tx2">
                    <a:lumMod val="50000"/>
                  </a:schemeClr>
                </a:solidFill>
              </a:rPr>
              <a:t>Existují tyto syntaktické postupy: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2"/>
                </a:solidFill>
              </a:rPr>
              <a:t>-  Levá dislokace (</a:t>
            </a:r>
            <a:r>
              <a:rPr lang="cs-CZ" altLang="cs-CZ" sz="2400" i="1" dirty="0">
                <a:solidFill>
                  <a:schemeClr val="tx2"/>
                </a:solidFill>
              </a:rPr>
              <a:t>la </a:t>
            </a:r>
            <a:r>
              <a:rPr lang="cs-CZ" altLang="cs-CZ" sz="2400" i="1" dirty="0" err="1">
                <a:solidFill>
                  <a:schemeClr val="tx2"/>
                </a:solidFill>
              </a:rPr>
              <a:t>dislocazione</a:t>
            </a:r>
            <a:r>
              <a:rPr lang="cs-CZ" altLang="cs-CZ" sz="2400" i="1" dirty="0">
                <a:solidFill>
                  <a:schemeClr val="tx2"/>
                </a:solidFill>
              </a:rPr>
              <a:t> a </a:t>
            </a:r>
            <a:r>
              <a:rPr lang="cs-CZ" altLang="cs-CZ" sz="2400" i="1" dirty="0" err="1">
                <a:solidFill>
                  <a:schemeClr val="tx2"/>
                </a:solidFill>
              </a:rPr>
              <a:t>sinistra</a:t>
            </a:r>
            <a:r>
              <a:rPr lang="cs-CZ" altLang="cs-CZ" sz="2400" dirty="0">
                <a:solidFill>
                  <a:schemeClr val="tx2"/>
                </a:solidFill>
              </a:rPr>
              <a:t>)</a:t>
            </a:r>
          </a:p>
          <a:p>
            <a:pPr marL="0" indent="0"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2"/>
                </a:solidFill>
              </a:rPr>
              <a:t>-  </a:t>
            </a:r>
            <a:r>
              <a:rPr lang="cs-CZ" altLang="cs-CZ" sz="2400" i="1" dirty="0" err="1">
                <a:solidFill>
                  <a:schemeClr val="tx2"/>
                </a:solidFill>
              </a:rPr>
              <a:t>Tema</a:t>
            </a:r>
            <a:r>
              <a:rPr lang="cs-CZ" altLang="cs-CZ" sz="2400" i="1" dirty="0">
                <a:solidFill>
                  <a:schemeClr val="tx2"/>
                </a:solidFill>
              </a:rPr>
              <a:t> </a:t>
            </a:r>
            <a:r>
              <a:rPr lang="cs-CZ" altLang="cs-CZ" sz="2400" i="1" dirty="0" err="1">
                <a:solidFill>
                  <a:schemeClr val="tx2"/>
                </a:solidFill>
              </a:rPr>
              <a:t>sospeso</a:t>
            </a:r>
            <a:r>
              <a:rPr lang="cs-CZ" altLang="cs-CZ" sz="2400" i="1" dirty="0">
                <a:solidFill>
                  <a:schemeClr val="tx2"/>
                </a:solidFill>
              </a:rPr>
              <a:t> </a:t>
            </a:r>
            <a:r>
              <a:rPr lang="cs-CZ" altLang="cs-CZ" sz="2400" dirty="0">
                <a:solidFill>
                  <a:schemeClr val="tx2"/>
                </a:solidFill>
              </a:rPr>
              <a:t>(</a:t>
            </a:r>
            <a:r>
              <a:rPr lang="cs-CZ" altLang="cs-CZ" sz="2400" dirty="0" err="1">
                <a:solidFill>
                  <a:schemeClr val="tx2"/>
                </a:solidFill>
              </a:rPr>
              <a:t>nominativus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</a:rPr>
              <a:t>pendens</a:t>
            </a:r>
            <a:r>
              <a:rPr lang="cs-CZ" altLang="cs-CZ" sz="2400" dirty="0">
                <a:solidFill>
                  <a:schemeClr val="tx2"/>
                </a:solidFill>
              </a:rPr>
              <a:t>)</a:t>
            </a:r>
          </a:p>
          <a:p>
            <a:pPr marL="0" indent="0"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2"/>
                </a:solidFill>
              </a:rPr>
              <a:t>-  Pravá dislokace (</a:t>
            </a:r>
            <a:r>
              <a:rPr lang="cs-CZ" altLang="cs-CZ" sz="2400" i="1" dirty="0" err="1">
                <a:solidFill>
                  <a:schemeClr val="tx2"/>
                </a:solidFill>
              </a:rPr>
              <a:t>dislocazione</a:t>
            </a:r>
            <a:r>
              <a:rPr lang="cs-CZ" altLang="cs-CZ" sz="2400" i="1" dirty="0">
                <a:solidFill>
                  <a:schemeClr val="tx2"/>
                </a:solidFill>
              </a:rPr>
              <a:t> a </a:t>
            </a:r>
            <a:r>
              <a:rPr lang="cs-CZ" altLang="cs-CZ" sz="2400" i="1" dirty="0" err="1">
                <a:solidFill>
                  <a:schemeClr val="tx2"/>
                </a:solidFill>
              </a:rPr>
              <a:t>destra</a:t>
            </a:r>
            <a:r>
              <a:rPr lang="cs-CZ" altLang="cs-CZ" sz="2400" dirty="0">
                <a:solidFill>
                  <a:schemeClr val="tx2"/>
                </a:solidFill>
              </a:rPr>
              <a:t>)</a:t>
            </a:r>
          </a:p>
          <a:p>
            <a:pPr marL="0" indent="0"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-  Kontrastivní </a:t>
            </a:r>
            <a:r>
              <a:rPr lang="cs-CZ" altLang="cs-CZ" sz="2400" dirty="0" err="1"/>
              <a:t>topikalizace</a:t>
            </a:r>
            <a:r>
              <a:rPr lang="cs-CZ" altLang="cs-CZ" sz="2400" dirty="0"/>
              <a:t> / </a:t>
            </a:r>
            <a:r>
              <a:rPr lang="cs-CZ" altLang="cs-CZ" sz="2400" dirty="0" err="1"/>
              <a:t>fokalizace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/ </a:t>
            </a:r>
            <a:r>
              <a:rPr lang="cs-CZ" altLang="cs-CZ" sz="2400" u="sng" dirty="0" smtClean="0"/>
              <a:t>antepozice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(</a:t>
            </a:r>
            <a:r>
              <a:rPr lang="cs-CZ" altLang="cs-CZ" sz="2400" i="1" dirty="0" err="1"/>
              <a:t>topicalizzazione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contrastiva</a:t>
            </a:r>
            <a:r>
              <a:rPr lang="cs-CZ" altLang="cs-CZ" sz="2400" dirty="0"/>
              <a:t>)</a:t>
            </a:r>
          </a:p>
          <a:p>
            <a:pPr marL="0" indent="0"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-  Anaforická antepozice (</a:t>
            </a:r>
            <a:r>
              <a:rPr lang="cs-CZ" altLang="cs-CZ" sz="2400" i="1" dirty="0" err="1"/>
              <a:t>anteposizione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anaforica</a:t>
            </a:r>
            <a:r>
              <a:rPr lang="cs-CZ" altLang="cs-CZ" sz="2400" dirty="0"/>
              <a:t>)</a:t>
            </a:r>
          </a:p>
          <a:p>
            <a:pPr marL="0" indent="0"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-  Vytýkací konstrukce (</a:t>
            </a:r>
            <a:r>
              <a:rPr lang="cs-CZ" altLang="cs-CZ" sz="2400" i="1" dirty="0" err="1"/>
              <a:t>frasi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scisse</a:t>
            </a:r>
            <a:r>
              <a:rPr lang="cs-CZ" altLang="cs-CZ" sz="2400" dirty="0"/>
              <a:t>)</a:t>
            </a:r>
          </a:p>
          <a:p>
            <a:pPr marL="0" indent="0" eaLnBrk="1" hangingPunct="1">
              <a:lnSpc>
                <a:spcPct val="115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Do 70. let 20. století opomíjeny normativními gramatikami, považovány za příznaky nízkého, hovorového stylu.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DB775F-23A6-4504-B232-2971FF7725E3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400" smtClean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E94EAF5-353B-4F6C-8D33-6FC661B5A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88913"/>
            <a:ext cx="8447087" cy="65166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>
                <a:solidFill>
                  <a:srgbClr val="FFC000"/>
                </a:solidFill>
              </a:rPr>
              <a:t>1)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400" b="1" dirty="0">
                <a:solidFill>
                  <a:srgbClr val="FFC000"/>
                </a:solidFill>
              </a:rPr>
              <a:t>Levá dislokace (</a:t>
            </a:r>
            <a:r>
              <a:rPr lang="cs-CZ" altLang="cs-CZ" sz="2400" b="1" dirty="0" err="1">
                <a:solidFill>
                  <a:srgbClr val="FFC000"/>
                </a:solidFill>
              </a:rPr>
              <a:t>dislocazione</a:t>
            </a:r>
            <a:r>
              <a:rPr lang="cs-CZ" altLang="cs-CZ" sz="2400" b="1" dirty="0">
                <a:solidFill>
                  <a:srgbClr val="FFC000"/>
                </a:solidFill>
              </a:rPr>
              <a:t> a </a:t>
            </a:r>
            <a:r>
              <a:rPr lang="cs-CZ" altLang="cs-CZ" sz="2400" b="1" dirty="0" err="1">
                <a:solidFill>
                  <a:srgbClr val="FFC000"/>
                </a:solidFill>
              </a:rPr>
              <a:t>sinitra</a:t>
            </a:r>
            <a:r>
              <a:rPr lang="cs-CZ" altLang="cs-CZ" sz="2400" b="1" dirty="0">
                <a:solidFill>
                  <a:srgbClr val="FFC000"/>
                </a:solidFill>
              </a:rPr>
              <a:t>) </a:t>
            </a:r>
            <a:r>
              <a:rPr lang="cs-CZ" altLang="cs-CZ" sz="2400" b="1" dirty="0"/>
              <a:t>= tematizace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Giorgio </a:t>
            </a:r>
            <a:r>
              <a:rPr lang="cs-CZ" altLang="cs-CZ" sz="2200" i="1" dirty="0" err="1"/>
              <a:t>compra</a:t>
            </a:r>
            <a:r>
              <a:rPr lang="cs-CZ" altLang="cs-CZ" sz="2200" i="1" dirty="0"/>
              <a:t> i </a:t>
            </a:r>
            <a:r>
              <a:rPr lang="cs-CZ" altLang="cs-CZ" sz="2200" i="1" dirty="0" err="1"/>
              <a:t>giornali</a:t>
            </a:r>
            <a:r>
              <a:rPr lang="cs-CZ" altLang="cs-CZ" sz="2200" i="1" dirty="0"/>
              <a:t> alla </a:t>
            </a:r>
            <a:r>
              <a:rPr lang="cs-CZ" altLang="cs-CZ" sz="2200" i="1" dirty="0" err="1"/>
              <a:t>stazione</a:t>
            </a:r>
            <a:r>
              <a:rPr lang="cs-CZ" altLang="cs-CZ" sz="2200" i="1" dirty="0"/>
              <a:t>.</a:t>
            </a:r>
            <a:endParaRPr lang="cs-CZ" altLang="cs-CZ" sz="22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cs typeface="Arial" panose="020B0604020202020204" pitchFamily="34" charset="0"/>
              </a:rPr>
              <a:t>          → </a:t>
            </a:r>
            <a:r>
              <a:rPr lang="cs-CZ" altLang="cs-CZ" sz="2200" i="1" u="sng" dirty="0">
                <a:solidFill>
                  <a:schemeClr val="tx2">
                    <a:lumMod val="50000"/>
                  </a:schemeClr>
                </a:solidFill>
              </a:rPr>
              <a:t>I </a:t>
            </a:r>
            <a:r>
              <a:rPr lang="cs-CZ" altLang="cs-CZ" sz="2200" i="1" u="sng" dirty="0" err="1">
                <a:solidFill>
                  <a:schemeClr val="tx2">
                    <a:lumMod val="50000"/>
                  </a:schemeClr>
                </a:solidFill>
              </a:rPr>
              <a:t>giornali</a:t>
            </a:r>
            <a:r>
              <a:rPr lang="cs-CZ" altLang="cs-CZ" sz="2200" i="1" dirty="0"/>
              <a:t>, Giorgio </a:t>
            </a:r>
            <a:r>
              <a:rPr lang="cs-CZ" altLang="cs-CZ" sz="2200" i="1" u="sng" dirty="0" err="1">
                <a:solidFill>
                  <a:srgbClr val="FFFF00"/>
                </a:solidFill>
              </a:rPr>
              <a:t>li</a:t>
            </a:r>
            <a:r>
              <a:rPr lang="cs-CZ" altLang="cs-CZ" sz="2200" i="1" dirty="0">
                <a:solidFill>
                  <a:srgbClr val="FFFF00"/>
                </a:solidFill>
              </a:rPr>
              <a:t> </a:t>
            </a:r>
            <a:r>
              <a:rPr lang="cs-CZ" altLang="cs-CZ" sz="2200" i="1" dirty="0" err="1"/>
              <a:t>compra</a:t>
            </a:r>
            <a:r>
              <a:rPr lang="cs-CZ" altLang="cs-CZ" sz="2200" i="1" dirty="0"/>
              <a:t> alla </a:t>
            </a:r>
            <a:r>
              <a:rPr lang="cs-CZ" altLang="cs-CZ" sz="2200" i="1" dirty="0" err="1"/>
              <a:t>stazione</a:t>
            </a:r>
            <a:r>
              <a:rPr lang="cs-CZ" altLang="cs-CZ" sz="2200" i="1" dirty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           *I </a:t>
            </a:r>
            <a:r>
              <a:rPr lang="cs-CZ" altLang="cs-CZ" sz="2200" i="1" dirty="0" err="1"/>
              <a:t>giornali</a:t>
            </a:r>
            <a:r>
              <a:rPr lang="cs-CZ" altLang="cs-CZ" sz="2200" i="1" dirty="0"/>
              <a:t>, Giorgio </a:t>
            </a:r>
            <a:r>
              <a:rPr lang="cs-CZ" altLang="cs-CZ" sz="2200" i="1" dirty="0" err="1"/>
              <a:t>compra</a:t>
            </a:r>
            <a:r>
              <a:rPr lang="cs-CZ" altLang="cs-CZ" sz="2200" i="1" dirty="0"/>
              <a:t> alla </a:t>
            </a:r>
            <a:r>
              <a:rPr lang="cs-CZ" altLang="cs-CZ" sz="2200" i="1" dirty="0" err="1"/>
              <a:t>stazione</a:t>
            </a:r>
            <a:r>
              <a:rPr lang="cs-CZ" altLang="cs-CZ" sz="2200" i="1" dirty="0"/>
              <a:t>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chemeClr val="tx2">
                    <a:lumMod val="50000"/>
                  </a:schemeClr>
                </a:solidFill>
              </a:rPr>
              <a:t>             </a:t>
            </a:r>
            <a:r>
              <a:rPr lang="it-IT" altLang="cs-CZ" sz="2200" i="1" u="sng" dirty="0" err="1">
                <a:solidFill>
                  <a:schemeClr val="tx2">
                    <a:lumMod val="50000"/>
                  </a:schemeClr>
                </a:solidFill>
              </a:rPr>
              <a:t>Frances</a:t>
            </a:r>
            <a:r>
              <a:rPr lang="cs-CZ" altLang="cs-CZ" sz="2200" i="1" u="sng" dirty="0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it-IT" altLang="cs-CZ" sz="2200" i="1" u="sng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it-IT" altLang="cs-CZ" sz="2200" i="1" dirty="0"/>
              <a:t>, gli amici </a:t>
            </a:r>
            <a:r>
              <a:rPr lang="it-IT" altLang="cs-CZ" sz="2200" i="1" u="sng" dirty="0">
                <a:solidFill>
                  <a:schemeClr val="tx2">
                    <a:lumMod val="50000"/>
                  </a:schemeClr>
                </a:solidFill>
              </a:rPr>
              <a:t>lo</a:t>
            </a:r>
            <a:r>
              <a:rPr lang="it-IT" altLang="cs-CZ" sz="2200" i="1" dirty="0"/>
              <a:t> considerano sincero. </a:t>
            </a:r>
            <a:endParaRPr lang="cs-CZ" altLang="cs-CZ" sz="22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Vět. člen se d</a:t>
            </a:r>
            <a:r>
              <a:rPr lang="it-IT" altLang="cs-CZ" sz="2200" dirty="0" err="1"/>
              <a:t>islokuje</a:t>
            </a:r>
            <a:r>
              <a:rPr lang="cs-CZ" altLang="cs-CZ" sz="2200" dirty="0"/>
              <a:t> </a:t>
            </a:r>
            <a:r>
              <a:rPr lang="cs-CZ" altLang="cs-CZ" sz="2200" u="sng" dirty="0"/>
              <a:t>i s předložkou</a:t>
            </a:r>
            <a:r>
              <a:rPr lang="cs-CZ" altLang="cs-CZ" sz="2200" dirty="0"/>
              <a:t>:</a:t>
            </a:r>
            <a:r>
              <a:rPr lang="it-IT" altLang="cs-CZ" sz="2200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chemeClr val="tx2">
                    <a:lumMod val="50000"/>
                  </a:schemeClr>
                </a:solidFill>
              </a:rPr>
              <a:t>             </a:t>
            </a:r>
            <a:r>
              <a:rPr lang="it-IT" altLang="cs-CZ" sz="2200" i="1" u="sng" dirty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it-IT" altLang="cs-CZ" sz="2200" i="1" dirty="0">
                <a:solidFill>
                  <a:schemeClr val="tx2">
                    <a:lumMod val="50000"/>
                  </a:schemeClr>
                </a:solidFill>
              </a:rPr>
              <a:t>Giacomo</a:t>
            </a:r>
            <a:r>
              <a:rPr lang="it-IT" altLang="cs-CZ" sz="2200" i="1" dirty="0"/>
              <a:t>, Maddalena </a:t>
            </a:r>
            <a:r>
              <a:rPr lang="it-IT" altLang="cs-CZ" sz="2200" i="1" dirty="0">
                <a:solidFill>
                  <a:schemeClr val="tx2">
                    <a:lumMod val="50000"/>
                  </a:schemeClr>
                </a:solidFill>
              </a:rPr>
              <a:t>(gli) </a:t>
            </a:r>
            <a:r>
              <a:rPr lang="it-IT" altLang="cs-CZ" sz="2200" i="1" dirty="0"/>
              <a:t>regalerà un orsacchiotto.</a:t>
            </a:r>
            <a:endParaRPr lang="it-IT" altLang="cs-CZ" sz="22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i="1" dirty="0">
                <a:solidFill>
                  <a:schemeClr val="tx2">
                    <a:lumMod val="50000"/>
                  </a:schemeClr>
                </a:solidFill>
              </a:rPr>
              <a:t>             </a:t>
            </a:r>
            <a:r>
              <a:rPr lang="it-IT" altLang="cs-CZ" sz="2200" i="1" u="sng" dirty="0">
                <a:solidFill>
                  <a:schemeClr val="tx2">
                    <a:lumMod val="50000"/>
                  </a:schemeClr>
                </a:solidFill>
              </a:rPr>
              <a:t>In </a:t>
            </a:r>
            <a:r>
              <a:rPr lang="it-IT" altLang="cs-CZ" sz="2200" i="1" dirty="0">
                <a:solidFill>
                  <a:schemeClr val="tx2">
                    <a:lumMod val="50000"/>
                  </a:schemeClr>
                </a:solidFill>
              </a:rPr>
              <a:t>America</a:t>
            </a:r>
            <a:r>
              <a:rPr lang="it-IT" altLang="cs-CZ" sz="2200" i="1" dirty="0"/>
              <a:t>, Alice </a:t>
            </a:r>
            <a:r>
              <a:rPr lang="it-IT" altLang="cs-CZ" sz="2200" i="1" dirty="0">
                <a:solidFill>
                  <a:schemeClr val="tx2">
                    <a:lumMod val="50000"/>
                  </a:schemeClr>
                </a:solidFill>
              </a:rPr>
              <a:t>(ci) </a:t>
            </a:r>
            <a:r>
              <a:rPr lang="it-IT" altLang="cs-CZ" sz="2200" i="1" dirty="0"/>
              <a:t>andrà l’anno prossimo.</a:t>
            </a:r>
            <a:endParaRPr lang="it-IT" altLang="cs-CZ" sz="22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2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Tzv. </a:t>
            </a:r>
            <a:r>
              <a:rPr lang="cs-CZ" altLang="cs-CZ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ripresa</a:t>
            </a:r>
            <a:r>
              <a:rPr lang="cs-CZ" altLang="cs-CZ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2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pronominale</a:t>
            </a:r>
            <a:r>
              <a:rPr lang="cs-CZ" altLang="cs-CZ" sz="2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200" b="1" dirty="0"/>
              <a:t>u levé dislokace</a:t>
            </a:r>
            <a:r>
              <a:rPr lang="cs-CZ" altLang="cs-CZ" sz="2200" dirty="0"/>
              <a:t> povinná </a:t>
            </a:r>
            <a:r>
              <a:rPr lang="cs-CZ" altLang="cs-CZ" sz="2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pouze u přímého předmětu.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Dislokace zájmena:</a:t>
            </a:r>
            <a:r>
              <a:rPr lang="cs-CZ" altLang="cs-CZ" sz="2200" i="1" dirty="0"/>
              <a:t>          </a:t>
            </a:r>
            <a:r>
              <a:rPr lang="cs-CZ" altLang="cs-CZ" sz="2200" i="1" u="sng" dirty="0">
                <a:solidFill>
                  <a:srgbClr val="FFFF00"/>
                </a:solidFill>
              </a:rPr>
              <a:t>(A) </a:t>
            </a:r>
            <a:r>
              <a:rPr lang="cs-CZ" altLang="cs-CZ" sz="2200" i="1" u="sng" dirty="0" err="1">
                <a:solidFill>
                  <a:srgbClr val="FFFF00"/>
                </a:solidFill>
              </a:rPr>
              <a:t>me</a:t>
            </a:r>
            <a:r>
              <a:rPr lang="cs-CZ" altLang="cs-CZ" sz="2200" i="1" dirty="0"/>
              <a:t>, non </a:t>
            </a:r>
            <a:r>
              <a:rPr lang="cs-CZ" altLang="cs-CZ" sz="2200" i="1" u="sng" dirty="0">
                <a:solidFill>
                  <a:schemeClr val="tx2">
                    <a:lumMod val="50000"/>
                  </a:schemeClr>
                </a:solidFill>
              </a:rPr>
              <a:t>mi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salutano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mai</a:t>
            </a:r>
            <a:r>
              <a:rPr lang="cs-CZ" altLang="cs-CZ" sz="2200" i="1" dirty="0"/>
              <a:t>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2">
            <a:extLst>
              <a:ext uri="{FF2B5EF4-FFF2-40B4-BE49-F238E27FC236}">
                <a16:creationId xmlns:a16="http://schemas.microsoft.com/office/drawing/2014/main" id="{DF4E7CB3-F506-4C7C-AE05-3D75A4C9E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908050"/>
            <a:ext cx="8304212" cy="5689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U dislokace </a:t>
            </a:r>
            <a:r>
              <a:rPr lang="cs-CZ" altLang="cs-CZ" sz="2400" dirty="0">
                <a:solidFill>
                  <a:schemeClr val="tx2">
                    <a:lumMod val="90000"/>
                  </a:schemeClr>
                </a:solidFill>
              </a:rPr>
              <a:t>kvantifikovaného</a:t>
            </a:r>
            <a:r>
              <a:rPr lang="cs-CZ" altLang="cs-CZ" sz="2400" dirty="0"/>
              <a:t> přímého předmětu či subjektu v </a:t>
            </a:r>
            <a:r>
              <a:rPr lang="cs-CZ" altLang="cs-CZ" sz="2400" dirty="0" err="1"/>
              <a:t>inakuzativních</a:t>
            </a:r>
            <a:r>
              <a:rPr lang="cs-CZ" altLang="cs-CZ" sz="2400" dirty="0"/>
              <a:t> konstrukcích – je-li dislokované substantivum bez členu → </a:t>
            </a:r>
            <a:r>
              <a:rPr lang="cs-CZ" altLang="cs-CZ" sz="2400" dirty="0" err="1"/>
              <a:t>pronominalizace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FFFF00"/>
                </a:solidFill>
              </a:rPr>
              <a:t>NE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u="sng" dirty="0">
                <a:solidFill>
                  <a:schemeClr val="tx2">
                    <a:lumMod val="75000"/>
                  </a:schemeClr>
                </a:solidFill>
              </a:rPr>
              <a:t>(Di) passeggiate</a:t>
            </a:r>
            <a:r>
              <a:rPr lang="it-IT" altLang="cs-CZ" sz="2400" i="1" dirty="0"/>
              <a:t>, Martina </a:t>
            </a:r>
            <a:r>
              <a:rPr lang="it-IT" altLang="cs-CZ" sz="2400" i="1" u="sng" dirty="0">
                <a:solidFill>
                  <a:schemeClr val="tx2">
                    <a:lumMod val="75000"/>
                  </a:schemeClr>
                </a:solidFill>
              </a:rPr>
              <a:t>ne</a:t>
            </a:r>
            <a:r>
              <a:rPr lang="it-IT" altLang="cs-CZ" sz="2400" i="1" dirty="0"/>
              <a:t> fa molte.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400" i="1" u="sng" dirty="0">
                <a:solidFill>
                  <a:schemeClr val="tx2">
                    <a:lumMod val="75000"/>
                  </a:schemeClr>
                </a:solidFill>
              </a:rPr>
              <a:t>(Di) turisti</a:t>
            </a:r>
            <a:r>
              <a:rPr lang="it-IT" altLang="cs-CZ" sz="2400" i="1" dirty="0"/>
              <a:t>, </a:t>
            </a:r>
            <a:r>
              <a:rPr lang="it-IT" altLang="cs-CZ" sz="2400" i="1" u="sng" dirty="0">
                <a:solidFill>
                  <a:schemeClr val="tx2">
                    <a:lumMod val="75000"/>
                  </a:schemeClr>
                </a:solidFill>
              </a:rPr>
              <a:t>ne</a:t>
            </a:r>
            <a:r>
              <a:rPr lang="it-IT" altLang="cs-CZ" sz="2400" i="1" dirty="0"/>
              <a:t> arrivano molti.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X 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/>
              <a:t>[</a:t>
            </a:r>
            <a:r>
              <a:rPr lang="it-IT" altLang="cs-CZ" sz="2400" i="1" dirty="0"/>
              <a:t>Fumano solo alcune ragazze.</a:t>
            </a:r>
            <a:r>
              <a:rPr lang="cs-CZ" altLang="cs-CZ" sz="2400" i="1" dirty="0"/>
              <a:t>]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* (Di) ragazze, ne</a:t>
            </a:r>
            <a:r>
              <a:rPr lang="cs-CZ" altLang="cs-CZ" sz="2400" i="1" dirty="0"/>
              <a:t> </a:t>
            </a:r>
            <a:r>
              <a:rPr lang="it-IT" altLang="cs-CZ" sz="2400" i="1" dirty="0"/>
              <a:t>fumano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solo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alcune</a:t>
            </a:r>
            <a:r>
              <a:rPr lang="it-IT" altLang="cs-CZ" sz="2400" i="1" dirty="0"/>
              <a:t>.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8E07D46-0C1B-4FE2-BF5C-80C7B7BB365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C8BCC1E-E0B1-44B4-9A10-FE2AD43F5E2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400" smtClean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E1CF13B-62D6-489B-96DC-0F9143E22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333375"/>
            <a:ext cx="8304212" cy="633571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rgbClr val="92D050"/>
                </a:solidFill>
              </a:rPr>
              <a:t>Dislokace subjektu: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u="sng" dirty="0">
                <a:solidFill>
                  <a:srgbClr val="92D050"/>
                </a:solidFill>
              </a:rPr>
              <a:t>Giorgio</a:t>
            </a:r>
            <a:r>
              <a:rPr lang="cs-CZ" altLang="cs-CZ" sz="2200" i="1" dirty="0"/>
              <a:t>, i </a:t>
            </a:r>
            <a:r>
              <a:rPr lang="cs-CZ" altLang="cs-CZ" sz="2200" i="1" dirty="0" err="1"/>
              <a:t>giornali</a:t>
            </a:r>
            <a:r>
              <a:rPr lang="cs-CZ" altLang="cs-CZ" sz="2200" i="1" dirty="0"/>
              <a:t>, </a:t>
            </a:r>
            <a:r>
              <a:rPr lang="cs-CZ" altLang="cs-CZ" sz="2200" i="1" dirty="0" err="1"/>
              <a:t>li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compra</a:t>
            </a:r>
            <a:r>
              <a:rPr lang="cs-CZ" altLang="cs-CZ" sz="2200" i="1" dirty="0"/>
              <a:t> alla </a:t>
            </a:r>
            <a:r>
              <a:rPr lang="cs-CZ" altLang="cs-CZ" sz="2200" i="1" dirty="0" err="1"/>
              <a:t>stazione</a:t>
            </a:r>
            <a:r>
              <a:rPr lang="cs-CZ" altLang="cs-CZ" sz="22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                     = </a:t>
            </a:r>
            <a:r>
              <a:rPr lang="cs-CZ" altLang="cs-CZ" sz="2200" dirty="0"/>
              <a:t>dvojí dislokace:</a:t>
            </a:r>
            <a:r>
              <a:rPr lang="cs-CZ" altLang="cs-CZ" sz="2200" i="1" dirty="0"/>
              <a:t> </a:t>
            </a:r>
            <a:r>
              <a:rPr lang="cs-CZ" altLang="cs-CZ" sz="2200" i="1" dirty="0">
                <a:solidFill>
                  <a:schemeClr val="tx2">
                    <a:lumMod val="90000"/>
                  </a:schemeClr>
                </a:solidFill>
              </a:rPr>
              <a:t>I </a:t>
            </a:r>
            <a:r>
              <a:rPr lang="cs-CZ" altLang="cs-CZ" sz="2200" i="1" dirty="0" err="1">
                <a:solidFill>
                  <a:schemeClr val="tx2">
                    <a:lumMod val="90000"/>
                  </a:schemeClr>
                </a:solidFill>
              </a:rPr>
              <a:t>giornali</a:t>
            </a:r>
            <a:r>
              <a:rPr lang="cs-CZ" altLang="cs-CZ" sz="2200" i="1" dirty="0"/>
              <a:t>, (Giorgio) </a:t>
            </a:r>
            <a:r>
              <a:rPr lang="cs-CZ" altLang="cs-CZ" sz="2200" i="1" dirty="0" err="1">
                <a:solidFill>
                  <a:schemeClr val="tx2">
                    <a:lumMod val="90000"/>
                  </a:schemeClr>
                </a:solidFill>
              </a:rPr>
              <a:t>li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compra</a:t>
            </a:r>
            <a:r>
              <a:rPr lang="cs-CZ" altLang="cs-CZ" sz="2200" i="1" dirty="0"/>
              <a:t>…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u="sng" dirty="0" err="1">
                <a:solidFill>
                  <a:srgbClr val="92D050"/>
                </a:solidFill>
              </a:rPr>
              <a:t>Io</a:t>
            </a:r>
            <a:r>
              <a:rPr lang="cs-CZ" altLang="cs-CZ" sz="2200" i="1" dirty="0"/>
              <a:t>, di </a:t>
            </a:r>
            <a:r>
              <a:rPr lang="cs-CZ" altLang="cs-CZ" sz="2200" i="1" dirty="0" err="1"/>
              <a:t>passeggiate</a:t>
            </a:r>
            <a:r>
              <a:rPr lang="cs-CZ" altLang="cs-CZ" sz="2200" i="1" dirty="0"/>
              <a:t>, ne </a:t>
            </a:r>
            <a:r>
              <a:rPr lang="cs-CZ" altLang="cs-CZ" sz="2200" i="1" dirty="0" err="1"/>
              <a:t>faccio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poche</a:t>
            </a:r>
            <a:r>
              <a:rPr lang="cs-CZ" altLang="cs-CZ" sz="2200" i="1" dirty="0"/>
              <a:t> in </a:t>
            </a:r>
            <a:r>
              <a:rPr lang="cs-CZ" altLang="cs-CZ" sz="2200" i="1" dirty="0" err="1"/>
              <a:t>realtà</a:t>
            </a:r>
            <a:r>
              <a:rPr lang="cs-CZ" altLang="cs-CZ" sz="2200" i="1" dirty="0"/>
              <a:t>.</a:t>
            </a: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dirty="0">
                <a:solidFill>
                  <a:schemeClr val="tx2">
                    <a:lumMod val="90000"/>
                  </a:schemeClr>
                </a:solidFill>
              </a:rPr>
              <a:t>Dislokace celé VV:</a:t>
            </a:r>
            <a:endParaRPr lang="it-IT" altLang="cs-CZ" sz="2200" i="1" u="sng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200" i="1" u="sng" dirty="0"/>
              <a:t>Che questo vestito sia di pura seta</a:t>
            </a:r>
            <a:r>
              <a:rPr lang="it-IT" altLang="cs-CZ" sz="2200" i="1" dirty="0"/>
              <a:t>, non </a:t>
            </a:r>
            <a:r>
              <a:rPr lang="it-IT" altLang="cs-CZ" sz="2200" i="1" u="sng" dirty="0"/>
              <a:t>lo</a:t>
            </a:r>
            <a:r>
              <a:rPr lang="it-IT" altLang="cs-CZ" sz="2200" i="1" dirty="0"/>
              <a:t> credo.</a:t>
            </a:r>
            <a:endParaRPr lang="it-IT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200" dirty="0" err="1">
                <a:solidFill>
                  <a:schemeClr val="tx2">
                    <a:lumMod val="90000"/>
                  </a:schemeClr>
                </a:solidFill>
              </a:rPr>
              <a:t>Dislokace</a:t>
            </a:r>
            <a:r>
              <a:rPr lang="it-IT" altLang="cs-CZ" sz="2200" dirty="0">
                <a:solidFill>
                  <a:schemeClr val="tx2">
                    <a:lumMod val="90000"/>
                  </a:schemeClr>
                </a:solidFill>
              </a:rPr>
              <a:t> v </a:t>
            </a:r>
            <a:r>
              <a:rPr lang="it-IT" altLang="cs-CZ" sz="2200" dirty="0" err="1">
                <a:solidFill>
                  <a:schemeClr val="tx2">
                    <a:lumMod val="90000"/>
                  </a:schemeClr>
                </a:solidFill>
              </a:rPr>
              <a:t>podřadném</a:t>
            </a:r>
            <a:r>
              <a:rPr lang="it-IT" altLang="cs-CZ" sz="22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it-IT" altLang="cs-CZ" sz="2200" dirty="0" err="1">
                <a:solidFill>
                  <a:schemeClr val="tx2">
                    <a:lumMod val="90000"/>
                  </a:schemeClr>
                </a:solidFill>
              </a:rPr>
              <a:t>souvětí</a:t>
            </a:r>
            <a:r>
              <a:rPr lang="it-IT" altLang="cs-CZ" sz="2200" dirty="0">
                <a:solidFill>
                  <a:schemeClr val="tx2">
                    <a:lumMod val="90000"/>
                  </a:schemeClr>
                </a:solidFill>
              </a:rPr>
              <a:t>:</a:t>
            </a:r>
            <a:endParaRPr lang="it-IT" altLang="cs-CZ" sz="2200" i="1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a) </a:t>
            </a:r>
            <a:r>
              <a:rPr lang="it-IT" altLang="cs-CZ" sz="2200" i="1" dirty="0"/>
              <a:t>Credo che, </a:t>
            </a:r>
            <a:r>
              <a:rPr lang="it-IT" altLang="cs-CZ" sz="2200" i="1" u="sng" dirty="0"/>
              <a:t>Giorgio</a:t>
            </a:r>
            <a:r>
              <a:rPr lang="it-IT" altLang="cs-CZ" sz="2200" i="1" dirty="0"/>
              <a:t>, </a:t>
            </a:r>
            <a:r>
              <a:rPr lang="it-IT" altLang="cs-CZ" sz="2200" i="1" u="sng" dirty="0"/>
              <a:t>lo </a:t>
            </a:r>
            <a:r>
              <a:rPr lang="it-IT" altLang="cs-CZ" sz="2200" i="1" dirty="0"/>
              <a:t>conoscono tutti.</a:t>
            </a:r>
            <a:endParaRPr lang="it-IT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b) </a:t>
            </a:r>
            <a:r>
              <a:rPr lang="it-IT" altLang="cs-CZ" sz="2200" i="1" dirty="0"/>
              <a:t>Non so, </a:t>
            </a:r>
            <a:r>
              <a:rPr lang="it-IT" altLang="cs-CZ" sz="2200" i="1" u="sng" dirty="0"/>
              <a:t>Giorgio</a:t>
            </a:r>
            <a:r>
              <a:rPr lang="it-IT" altLang="cs-CZ" sz="2200" i="1" dirty="0"/>
              <a:t>, a chi potremmo presentar</a:t>
            </a:r>
            <a:r>
              <a:rPr lang="it-IT" altLang="cs-CZ" sz="2200" i="1" u="sng" dirty="0"/>
              <a:t>lo</a:t>
            </a:r>
            <a:r>
              <a:rPr lang="it-IT" altLang="cs-CZ" sz="2200" i="1" dirty="0"/>
              <a:t>.</a:t>
            </a:r>
            <a:endParaRPr lang="it-IT" altLang="cs-CZ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c) </a:t>
            </a:r>
            <a:r>
              <a:rPr lang="it-IT" altLang="cs-CZ" sz="2200" i="1" u="sng" dirty="0"/>
              <a:t>Giorgio</a:t>
            </a:r>
            <a:r>
              <a:rPr lang="it-IT" altLang="cs-CZ" sz="2200" i="1" dirty="0"/>
              <a:t>, credo che </a:t>
            </a:r>
            <a:r>
              <a:rPr lang="it-IT" altLang="cs-CZ" sz="2200" i="1" u="sng" dirty="0"/>
              <a:t>lo</a:t>
            </a:r>
            <a:r>
              <a:rPr lang="it-IT" altLang="cs-CZ" sz="2200" i="1" dirty="0"/>
              <a:t> conoscono tutti.</a:t>
            </a:r>
            <a:endParaRPr lang="it-IT" altLang="cs-CZ" sz="22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200" i="1" dirty="0"/>
              <a:t>d) </a:t>
            </a:r>
            <a:r>
              <a:rPr lang="it-IT" altLang="cs-CZ" sz="2200" i="1" u="sng" dirty="0"/>
              <a:t>Giorgio</a:t>
            </a:r>
            <a:r>
              <a:rPr lang="it-IT" altLang="cs-CZ" sz="2200" i="1" dirty="0"/>
              <a:t>, mi sembra di non aver</a:t>
            </a:r>
            <a:r>
              <a:rPr lang="it-IT" altLang="cs-CZ" sz="2200" i="1" u="sng" dirty="0"/>
              <a:t>lo</a:t>
            </a:r>
            <a:r>
              <a:rPr lang="it-IT" altLang="cs-CZ" sz="2200" i="1" dirty="0"/>
              <a:t> visto mai.</a:t>
            </a:r>
            <a:endParaRPr lang="cs-CZ" altLang="cs-CZ" sz="22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becná">
  <a:themeElements>
    <a:clrScheme name="Obecná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becná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becná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italské syntaxe</Template>
  <TotalTime>3012</TotalTime>
  <Words>1341</Words>
  <Application>Microsoft Office PowerPoint</Application>
  <PresentationFormat>Předvádění na obrazovce (4:3)</PresentationFormat>
  <Paragraphs>235</Paragraphs>
  <Slides>16</Slides>
  <Notes>7</Notes>
  <HiddenSlides>0</HiddenSlides>
  <MMClips>16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Times New Roman</vt:lpstr>
      <vt:lpstr>Arial</vt:lpstr>
      <vt:lpstr>Arial Narrow</vt:lpstr>
      <vt:lpstr>Wingdings</vt:lpstr>
      <vt:lpstr>Obecná</vt:lpstr>
      <vt:lpstr>   PŘÍZNAKOVÝ SLOVOSLED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PŘÍZNAKOVÝ SLOVOSLED</dc:title>
  <dc:creator>Zorka</dc:creator>
  <cp:lastModifiedBy>FFUK</cp:lastModifiedBy>
  <cp:revision>63</cp:revision>
  <dcterms:created xsi:type="dcterms:W3CDTF">2014-02-09T20:53:59Z</dcterms:created>
  <dcterms:modified xsi:type="dcterms:W3CDTF">2020-04-06T17:26:34Z</dcterms:modified>
</cp:coreProperties>
</file>