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9"/>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5" r:id="rId57"/>
    <p:sldId id="326"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sorterViewPr>
    <p:cViewPr>
      <p:scale>
        <a:sx n="100" d="100"/>
        <a:sy n="100" d="100"/>
      </p:scale>
      <p:origin x="0" y="-13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34061-5B91-45D0-B396-AD97AF1AFDAB}" type="datetimeFigureOut">
              <a:rPr lang="cs-CZ" smtClean="0"/>
              <a:t>03.04.2020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DEA03-F81A-42FC-9DDC-D6144DE8EC4B}" type="slidenum">
              <a:rPr lang="cs-CZ" smtClean="0"/>
              <a:t>‹#›</a:t>
            </a:fld>
            <a:endParaRPr lang="cs-CZ"/>
          </a:p>
        </p:txBody>
      </p:sp>
    </p:spTree>
    <p:extLst>
      <p:ext uri="{BB962C8B-B14F-4D97-AF65-F5344CB8AC3E}">
        <p14:creationId xmlns:p14="http://schemas.microsoft.com/office/powerpoint/2010/main" val="3691889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6B6D-3B79-4BEF-B390-8771D1DEB077}"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27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4A98E2-CD99-4E8C-B087-F6743EE397AF}"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lnSpc>
                <a:spcPct val="80000"/>
              </a:lnSpc>
            </a:pPr>
            <a:r>
              <a:rPr lang="pt-BR" altLang="cs-CZ" sz="800" dirty="0" smtClean="0"/>
              <a:t>Řízená imaginace: </a:t>
            </a:r>
            <a:endParaRPr lang="pt-BR" altLang="cs-CZ" sz="800" i="1" dirty="0" smtClean="0"/>
          </a:p>
          <a:p>
            <a:pPr eaLnBrk="1" hangingPunct="1">
              <a:lnSpc>
                <a:spcPct val="80000"/>
              </a:lnSpc>
            </a:pPr>
            <a:r>
              <a:rPr lang="pt-BR" altLang="cs-CZ" sz="800" i="1" dirty="0" smtClean="0"/>
              <a:t>Sedněte si do pohodlné pozice, několikrát se zhluboka nadechněte, zavřete oči, zklidněte své myšlenky, myslete jen na svůj dech, jak proudí celým vaším tělem…</a:t>
            </a:r>
          </a:p>
          <a:p>
            <a:pPr eaLnBrk="1" hangingPunct="1">
              <a:lnSpc>
                <a:spcPct val="80000"/>
              </a:lnSpc>
            </a:pPr>
            <a:r>
              <a:rPr lang="pt-BR" altLang="cs-CZ" sz="800" i="1" dirty="0" smtClean="0"/>
              <a:t>Představte si samy sebe jak sedíte tady ve třídě. </a:t>
            </a:r>
            <a:r>
              <a:rPr lang="pl-PL" altLang="cs-CZ" sz="800" i="1" dirty="0" smtClean="0"/>
              <a:t>Vidíte samy sebe z cizího pohledu, který je na vás směřován od okna. Oknem proudí do místnosti paprsek světla a směřuje přímo na Vás. Cítíte, jak Vás hřeje na čele. Paprsek prochází Vaší čelní kostí a náhle ozáří Váš mozek. Můžete si jej prohlednout. Pozorovat jak pracuje. Prohlédněte si jej ze všech stran. Zjistěte jak se mu daří, jak se  cítí, jestli je ve vašem těle spokojen…</a:t>
            </a:r>
          </a:p>
          <a:p>
            <a:pPr eaLnBrk="1" hangingPunct="1">
              <a:lnSpc>
                <a:spcPct val="80000"/>
              </a:lnSpc>
            </a:pPr>
            <a:r>
              <a:rPr lang="pl-PL" altLang="cs-CZ" sz="800" i="1" dirty="0" smtClean="0"/>
              <a:t>Podívejte se také na své oči, jak jsou usazeny v lebce….</a:t>
            </a:r>
          </a:p>
          <a:p>
            <a:pPr eaLnBrk="1" hangingPunct="1">
              <a:lnSpc>
                <a:spcPct val="80000"/>
              </a:lnSpc>
            </a:pPr>
            <a:r>
              <a:rPr lang="pl-PL" altLang="cs-CZ" sz="800" i="1" dirty="0" smtClean="0"/>
              <a:t>V hlavě jsou umístěny také důležité dutiny jako jsou ústa a nos. Ještě jednou si uvědomte, jak Vámi proudí s nádechem a výdechem chladivý nebo již ohřátý vzduch. Ten vzduch nás vede krkem dále, hlouběji do těla. Právě jsme svým světlem ozářili plíce. Můžeme sledovat jak rozvírají a zavírají. Opět zkuste zjistit, jak se vaše plíce cítí. Jak se jim daří.</a:t>
            </a:r>
          </a:p>
          <a:p>
            <a:pPr eaLnBrk="1" hangingPunct="1">
              <a:lnSpc>
                <a:spcPct val="80000"/>
              </a:lnSpc>
            </a:pPr>
            <a:r>
              <a:rPr lang="pl-PL" altLang="cs-CZ" sz="800" i="1" dirty="0" smtClean="0"/>
              <a:t>Skrze dech a kyslík se dostáváme s naším paprskem do krve. A najednou se ocitáme v řečišti krve, které nás zavede na divokou projížďku po celém těle. Nechte se unášet proudem a sledujte, co kolem sebe vidíte .Zastavte se ve svých důležitých orgánecha končetinách. Zeptejte se jich jak se jim daří, prohlédněte si je  a pokračujte dál.</a:t>
            </a:r>
          </a:p>
          <a:p>
            <a:pPr eaLnBrk="1" hangingPunct="1">
              <a:lnSpc>
                <a:spcPct val="80000"/>
              </a:lnSpc>
            </a:pPr>
            <a:r>
              <a:rPr lang="pl-PL" altLang="cs-CZ" sz="800" i="1" dirty="0" smtClean="0"/>
              <a:t>Můžete navštívit ledviny, játra, žaludek, brzlík ,střeva, močový měchýř, dělohu….</a:t>
            </a:r>
            <a:endParaRPr lang="fr-FR" altLang="cs-CZ" sz="800" i="1" dirty="0" smtClean="0"/>
          </a:p>
          <a:p>
            <a:pPr eaLnBrk="1" hangingPunct="1">
              <a:lnSpc>
                <a:spcPct val="80000"/>
              </a:lnSpc>
            </a:pPr>
            <a:r>
              <a:rPr lang="fr-FR" altLang="cs-CZ" sz="800" i="1" dirty="0" smtClean="0"/>
              <a:t>Pokuste se je pohladit, dotknout se jich. Pamatujte si jakou mají barvu, tvar…</a:t>
            </a:r>
          </a:p>
          <a:p>
            <a:pPr eaLnBrk="1" hangingPunct="1">
              <a:lnSpc>
                <a:spcPct val="80000"/>
              </a:lnSpc>
            </a:pPr>
            <a:r>
              <a:rPr lang="fr-FR" altLang="cs-CZ" sz="800" i="1" dirty="0" smtClean="0"/>
              <a:t>Naší vnitřní pouť zakončíme právě v děloze. Naposled si ji prohlédněte a uvědomte si, co pro vás právě tento orgán znamená…</a:t>
            </a:r>
          </a:p>
          <a:p>
            <a:pPr eaLnBrk="1" hangingPunct="1">
              <a:lnSpc>
                <a:spcPct val="80000"/>
              </a:lnSpc>
            </a:pPr>
            <a:r>
              <a:rPr lang="fr-FR" altLang="cs-CZ" sz="800" i="1" dirty="0" smtClean="0"/>
              <a:t>Zde se u vás třeba někdy usídlí nový člověk…Zkuste se do něj vcítit. Jak mu zde bude…jak se budete vzájemně dotýkat….</a:t>
            </a:r>
          </a:p>
          <a:p>
            <a:pPr eaLnBrk="1" hangingPunct="1">
              <a:lnSpc>
                <a:spcPct val="80000"/>
              </a:lnSpc>
            </a:pPr>
            <a:r>
              <a:rPr lang="fr-FR" altLang="cs-CZ" sz="800" i="1" dirty="0" smtClean="0"/>
              <a:t>Pomalu se vydáme na cestu ven z těla. </a:t>
            </a:r>
            <a:r>
              <a:rPr lang="pl-PL" altLang="cs-CZ" sz="800" i="1" dirty="0" smtClean="0"/>
              <a:t>Bude to takový malý porod. </a:t>
            </a:r>
            <a:r>
              <a:rPr lang="en-US" altLang="cs-CZ" sz="800" i="1" dirty="0" smtClean="0"/>
              <a:t>Ale </a:t>
            </a:r>
            <a:r>
              <a:rPr lang="en-US" altLang="cs-CZ" sz="800" i="1" dirty="0" err="1" smtClean="0"/>
              <a:t>nebojte</a:t>
            </a:r>
            <a:r>
              <a:rPr lang="en-US" altLang="cs-CZ" sz="800" i="1" dirty="0" smtClean="0"/>
              <a:t> se. </a:t>
            </a:r>
            <a:r>
              <a:rPr lang="en-US" altLang="cs-CZ" sz="800" i="1" dirty="0" err="1" smtClean="0"/>
              <a:t>Jde</a:t>
            </a:r>
            <a:r>
              <a:rPr lang="en-US" altLang="cs-CZ" sz="800" i="1" dirty="0" smtClean="0"/>
              <a:t> </a:t>
            </a:r>
            <a:r>
              <a:rPr lang="en-US" altLang="cs-CZ" sz="800" i="1" dirty="0" err="1" smtClean="0"/>
              <a:t>jen</a:t>
            </a:r>
            <a:r>
              <a:rPr lang="en-US" altLang="cs-CZ" sz="800" i="1" dirty="0" smtClean="0"/>
              <a:t> o </a:t>
            </a:r>
            <a:r>
              <a:rPr lang="en-US" altLang="cs-CZ" sz="800" i="1" dirty="0" err="1" smtClean="0"/>
              <a:t>pouhý</a:t>
            </a:r>
            <a:r>
              <a:rPr lang="en-US" altLang="cs-CZ" sz="800" i="1" dirty="0" smtClean="0"/>
              <a:t> </a:t>
            </a:r>
            <a:r>
              <a:rPr lang="en-US" altLang="cs-CZ" sz="800" i="1" dirty="0" err="1" smtClean="0"/>
              <a:t>paprsek</a:t>
            </a:r>
            <a:r>
              <a:rPr lang="en-US" altLang="cs-CZ" sz="800" i="1" dirty="0" smtClean="0"/>
              <a:t> </a:t>
            </a:r>
            <a:r>
              <a:rPr lang="en-US" altLang="cs-CZ" sz="800" i="1" dirty="0" err="1" smtClean="0"/>
              <a:t>světla</a:t>
            </a:r>
            <a:r>
              <a:rPr lang="en-US" altLang="cs-CZ" sz="800" i="1" dirty="0" smtClean="0"/>
              <a:t>…</a:t>
            </a:r>
          </a:p>
          <a:p>
            <a:pPr eaLnBrk="1" hangingPunct="1">
              <a:lnSpc>
                <a:spcPct val="80000"/>
              </a:lnSpc>
            </a:pPr>
            <a:r>
              <a:rPr lang="en-US" altLang="cs-CZ" sz="800" i="1" dirty="0" err="1" smtClean="0"/>
              <a:t>Když</a:t>
            </a:r>
            <a:r>
              <a:rPr lang="en-US" altLang="cs-CZ" sz="800" i="1" dirty="0" smtClean="0"/>
              <a:t> </a:t>
            </a:r>
            <a:r>
              <a:rPr lang="en-US" altLang="cs-CZ" sz="800" i="1" dirty="0" err="1" smtClean="0"/>
              <a:t>jsme</a:t>
            </a:r>
            <a:r>
              <a:rPr lang="en-US" altLang="cs-CZ" sz="800" i="1" dirty="0" smtClean="0"/>
              <a:t> se </a:t>
            </a:r>
            <a:r>
              <a:rPr lang="en-US" altLang="cs-CZ" sz="800" i="1" dirty="0" err="1" smtClean="0"/>
              <a:t>dostaly</a:t>
            </a:r>
            <a:r>
              <a:rPr lang="en-US" altLang="cs-CZ" sz="800" i="1" dirty="0" smtClean="0"/>
              <a:t> </a:t>
            </a:r>
            <a:r>
              <a:rPr lang="en-US" altLang="cs-CZ" sz="800" i="1" dirty="0" err="1" smtClean="0"/>
              <a:t>šťastně</a:t>
            </a:r>
            <a:r>
              <a:rPr lang="en-US" altLang="cs-CZ" sz="800" i="1" dirty="0" smtClean="0"/>
              <a:t> </a:t>
            </a:r>
            <a:r>
              <a:rPr lang="en-US" altLang="cs-CZ" sz="800" i="1" dirty="0" err="1" smtClean="0"/>
              <a:t>ven</a:t>
            </a:r>
            <a:r>
              <a:rPr lang="en-US" altLang="cs-CZ" sz="800" i="1" dirty="0" smtClean="0"/>
              <a:t>, </a:t>
            </a:r>
            <a:r>
              <a:rPr lang="en-US" altLang="cs-CZ" sz="800" i="1" dirty="0" err="1" smtClean="0"/>
              <a:t>prohlédneme</a:t>
            </a:r>
            <a:r>
              <a:rPr lang="en-US" altLang="cs-CZ" sz="800" i="1" dirty="0" smtClean="0"/>
              <a:t> </a:t>
            </a:r>
            <a:r>
              <a:rPr lang="en-US" altLang="cs-CZ" sz="800" i="1" dirty="0" err="1" smtClean="0"/>
              <a:t>si</a:t>
            </a:r>
            <a:r>
              <a:rPr lang="en-US" altLang="cs-CZ" sz="800" i="1" dirty="0" smtClean="0"/>
              <a:t> </a:t>
            </a:r>
            <a:r>
              <a:rPr lang="en-US" altLang="cs-CZ" sz="800" i="1" dirty="0" err="1" smtClean="0"/>
              <a:t>i</a:t>
            </a:r>
            <a:r>
              <a:rPr lang="en-US" altLang="cs-CZ" sz="800" i="1" dirty="0" smtClean="0"/>
              <a:t> </a:t>
            </a:r>
            <a:r>
              <a:rPr lang="en-US" altLang="cs-CZ" sz="800" i="1" dirty="0" err="1" smtClean="0"/>
              <a:t>své</a:t>
            </a:r>
            <a:r>
              <a:rPr lang="en-US" altLang="cs-CZ" sz="800" i="1" dirty="0" smtClean="0"/>
              <a:t> </a:t>
            </a:r>
            <a:r>
              <a:rPr lang="en-US" altLang="cs-CZ" sz="800" i="1" dirty="0" err="1" smtClean="0"/>
              <a:t>tělo</a:t>
            </a:r>
            <a:r>
              <a:rPr lang="en-US" altLang="cs-CZ" sz="800" i="1" dirty="0" smtClean="0"/>
              <a:t> z </a:t>
            </a:r>
            <a:r>
              <a:rPr lang="en-US" altLang="cs-CZ" sz="800" i="1" dirty="0" err="1" smtClean="0"/>
              <a:t>venku</a:t>
            </a:r>
            <a:r>
              <a:rPr lang="en-US" altLang="cs-CZ" sz="800" i="1" dirty="0" smtClean="0"/>
              <a:t>.</a:t>
            </a:r>
          </a:p>
          <a:p>
            <a:pPr eaLnBrk="1" hangingPunct="1">
              <a:lnSpc>
                <a:spcPct val="80000"/>
              </a:lnSpc>
            </a:pPr>
            <a:r>
              <a:rPr lang="en-US" altLang="cs-CZ" sz="800" i="1" dirty="0" err="1" smtClean="0"/>
              <a:t>Začneme</a:t>
            </a:r>
            <a:r>
              <a:rPr lang="en-US" altLang="cs-CZ" sz="800" i="1" dirty="0" smtClean="0"/>
              <a:t> u </a:t>
            </a:r>
            <a:r>
              <a:rPr lang="en-US" altLang="cs-CZ" sz="800" i="1" dirty="0" err="1" smtClean="0"/>
              <a:t>konečků</a:t>
            </a:r>
            <a:r>
              <a:rPr lang="en-US" altLang="cs-CZ" sz="800" i="1" dirty="0" smtClean="0"/>
              <a:t> </a:t>
            </a:r>
            <a:r>
              <a:rPr lang="en-US" altLang="cs-CZ" sz="800" i="1" dirty="0" err="1" smtClean="0"/>
              <a:t>prstů</a:t>
            </a:r>
            <a:r>
              <a:rPr lang="en-US" altLang="cs-CZ" sz="800" i="1" dirty="0" smtClean="0"/>
              <a:t> </a:t>
            </a:r>
            <a:r>
              <a:rPr lang="en-US" altLang="cs-CZ" sz="800" i="1" dirty="0" err="1" smtClean="0"/>
              <a:t>na</a:t>
            </a:r>
            <a:r>
              <a:rPr lang="en-US" altLang="cs-CZ" sz="800" i="1" dirty="0" smtClean="0"/>
              <a:t> </a:t>
            </a:r>
            <a:r>
              <a:rPr lang="en-US" altLang="cs-CZ" sz="800" i="1" dirty="0" err="1" smtClean="0"/>
              <a:t>nohách</a:t>
            </a:r>
            <a:r>
              <a:rPr lang="en-US" altLang="cs-CZ" sz="800" i="1" dirty="0" smtClean="0"/>
              <a:t> a </a:t>
            </a:r>
            <a:r>
              <a:rPr lang="en-US" altLang="cs-CZ" sz="800" i="1" dirty="0" err="1" smtClean="0"/>
              <a:t>půjdeme</a:t>
            </a:r>
            <a:r>
              <a:rPr lang="en-US" altLang="cs-CZ" sz="800" i="1" dirty="0" smtClean="0"/>
              <a:t> </a:t>
            </a:r>
            <a:r>
              <a:rPr lang="en-US" altLang="cs-CZ" sz="800" i="1" dirty="0" err="1" smtClean="0"/>
              <a:t>pomalu</a:t>
            </a:r>
            <a:r>
              <a:rPr lang="en-US" altLang="cs-CZ" sz="800" i="1" dirty="0" smtClean="0"/>
              <a:t> </a:t>
            </a:r>
            <a:r>
              <a:rPr lang="en-US" altLang="cs-CZ" sz="800" i="1" dirty="0" err="1" smtClean="0"/>
              <a:t>nahoru</a:t>
            </a:r>
            <a:r>
              <a:rPr lang="en-US" altLang="cs-CZ" sz="800" i="1" dirty="0" smtClean="0"/>
              <a:t> a </a:t>
            </a:r>
            <a:r>
              <a:rPr lang="en-US" altLang="cs-CZ" sz="800" i="1" dirty="0" err="1" smtClean="0"/>
              <a:t>skončíme</a:t>
            </a:r>
            <a:r>
              <a:rPr lang="en-US" altLang="cs-CZ" sz="800" i="1" dirty="0" smtClean="0"/>
              <a:t> </a:t>
            </a:r>
            <a:r>
              <a:rPr lang="en-US" altLang="cs-CZ" sz="800" i="1" dirty="0" err="1" smtClean="0"/>
              <a:t>na</a:t>
            </a:r>
            <a:r>
              <a:rPr lang="en-US" altLang="cs-CZ" sz="800" i="1" dirty="0" smtClean="0"/>
              <a:t> </a:t>
            </a:r>
            <a:r>
              <a:rPr lang="en-US" altLang="cs-CZ" sz="800" i="1" dirty="0" err="1" smtClean="0"/>
              <a:t>čele</a:t>
            </a:r>
            <a:r>
              <a:rPr lang="en-US" altLang="cs-CZ" sz="800" i="1" dirty="0" smtClean="0"/>
              <a:t>. (</a:t>
            </a:r>
            <a:r>
              <a:rPr lang="en-US" altLang="cs-CZ" sz="800" i="1" dirty="0" err="1" smtClean="0"/>
              <a:t>Postupně</a:t>
            </a:r>
            <a:r>
              <a:rPr lang="en-US" altLang="cs-CZ" sz="800" i="1" dirty="0" smtClean="0"/>
              <a:t> </a:t>
            </a:r>
            <a:r>
              <a:rPr lang="en-US" altLang="cs-CZ" sz="800" i="1" dirty="0" err="1" smtClean="0"/>
              <a:t>vyjmenováváme</a:t>
            </a:r>
            <a:r>
              <a:rPr lang="en-US" altLang="cs-CZ" sz="800" i="1" dirty="0" smtClean="0"/>
              <a:t> </a:t>
            </a:r>
            <a:r>
              <a:rPr lang="en-US" altLang="cs-CZ" sz="800" i="1" dirty="0" err="1" smtClean="0"/>
              <a:t>všechny</a:t>
            </a:r>
            <a:r>
              <a:rPr lang="en-US" altLang="cs-CZ" sz="800" i="1" dirty="0" smtClean="0"/>
              <a:t> </a:t>
            </a:r>
            <a:r>
              <a:rPr lang="en-US" altLang="cs-CZ" sz="800" i="1" dirty="0" err="1" smtClean="0"/>
              <a:t>části</a:t>
            </a:r>
            <a:r>
              <a:rPr lang="en-US" altLang="cs-CZ" sz="800" i="1" dirty="0" smtClean="0"/>
              <a:t> </a:t>
            </a:r>
            <a:r>
              <a:rPr lang="en-US" altLang="cs-CZ" sz="800" i="1" dirty="0" err="1" smtClean="0"/>
              <a:t>těla</a:t>
            </a:r>
            <a:r>
              <a:rPr lang="en-US" altLang="cs-CZ" sz="800" i="1" dirty="0" smtClean="0"/>
              <a:t>)</a:t>
            </a:r>
          </a:p>
          <a:p>
            <a:pPr eaLnBrk="1" hangingPunct="1">
              <a:lnSpc>
                <a:spcPct val="80000"/>
              </a:lnSpc>
            </a:pPr>
            <a:r>
              <a:rPr lang="en-US" altLang="cs-CZ" sz="800" i="1" dirty="0" err="1" smtClean="0"/>
              <a:t>Ještě</a:t>
            </a:r>
            <a:r>
              <a:rPr lang="en-US" altLang="cs-CZ" sz="800" i="1" dirty="0" smtClean="0"/>
              <a:t> </a:t>
            </a:r>
            <a:r>
              <a:rPr lang="en-US" altLang="cs-CZ" sz="800" i="1" dirty="0" err="1" smtClean="0"/>
              <a:t>jednou</a:t>
            </a:r>
            <a:r>
              <a:rPr lang="en-US" altLang="cs-CZ" sz="800" i="1" dirty="0" smtClean="0"/>
              <a:t> ale v </a:t>
            </a:r>
            <a:r>
              <a:rPr lang="en-US" altLang="cs-CZ" sz="800" i="1" dirty="0" err="1" smtClean="0"/>
              <a:t>rychlosti</a:t>
            </a:r>
            <a:r>
              <a:rPr lang="en-US" altLang="cs-CZ" sz="800" i="1" dirty="0" smtClean="0"/>
              <a:t> </a:t>
            </a:r>
            <a:r>
              <a:rPr lang="en-US" altLang="cs-CZ" sz="800" i="1" dirty="0" err="1" smtClean="0"/>
              <a:t>si</a:t>
            </a:r>
            <a:r>
              <a:rPr lang="en-US" altLang="cs-CZ" sz="800" i="1" dirty="0" smtClean="0"/>
              <a:t> </a:t>
            </a:r>
            <a:r>
              <a:rPr lang="en-US" altLang="cs-CZ" sz="800" i="1" dirty="0" err="1" smtClean="0"/>
              <a:t>prohlédneme</a:t>
            </a:r>
            <a:r>
              <a:rPr lang="en-US" altLang="cs-CZ" sz="800" i="1" dirty="0" smtClean="0"/>
              <a:t> </a:t>
            </a:r>
            <a:r>
              <a:rPr lang="en-US" altLang="cs-CZ" sz="800" i="1" dirty="0" err="1" smtClean="0"/>
              <a:t>celé</a:t>
            </a:r>
            <a:r>
              <a:rPr lang="en-US" altLang="cs-CZ" sz="800" i="1" dirty="0" smtClean="0"/>
              <a:t> </a:t>
            </a:r>
            <a:r>
              <a:rPr lang="en-US" altLang="cs-CZ" sz="800" i="1" dirty="0" err="1" smtClean="0"/>
              <a:t>naše</a:t>
            </a:r>
            <a:r>
              <a:rPr lang="en-US" altLang="cs-CZ" sz="800" i="1" dirty="0" smtClean="0"/>
              <a:t> </a:t>
            </a:r>
            <a:r>
              <a:rPr lang="en-US" altLang="cs-CZ" sz="800" i="1" dirty="0" err="1" smtClean="0"/>
              <a:t>tělo</a:t>
            </a:r>
            <a:r>
              <a:rPr lang="en-US" altLang="cs-CZ" sz="800" i="1" dirty="0" smtClean="0"/>
              <a:t> </a:t>
            </a:r>
            <a:r>
              <a:rPr lang="en-US" altLang="cs-CZ" sz="800" i="1" dirty="0" err="1" smtClean="0"/>
              <a:t>zvenku</a:t>
            </a:r>
            <a:r>
              <a:rPr lang="en-US" altLang="cs-CZ" sz="800" i="1" dirty="0" smtClean="0"/>
              <a:t> </a:t>
            </a:r>
            <a:r>
              <a:rPr lang="en-US" altLang="cs-CZ" sz="800" i="1" dirty="0" err="1" smtClean="0"/>
              <a:t>iI</a:t>
            </a:r>
            <a:r>
              <a:rPr lang="en-US" altLang="cs-CZ" sz="800" i="1" dirty="0" smtClean="0"/>
              <a:t> </a:t>
            </a:r>
            <a:r>
              <a:rPr lang="en-US" altLang="cs-CZ" sz="800" i="1" dirty="0" err="1" smtClean="0"/>
              <a:t>zevnitř</a:t>
            </a:r>
            <a:r>
              <a:rPr lang="en-US" altLang="cs-CZ" sz="800" i="1" dirty="0" smtClean="0"/>
              <a:t>. Je to </a:t>
            </a:r>
            <a:r>
              <a:rPr lang="en-US" altLang="cs-CZ" sz="800" i="1" dirty="0" err="1" smtClean="0"/>
              <a:t>jen</a:t>
            </a:r>
            <a:r>
              <a:rPr lang="en-US" altLang="cs-CZ" sz="800" i="1" dirty="0" smtClean="0"/>
              <a:t> </a:t>
            </a:r>
            <a:r>
              <a:rPr lang="en-US" altLang="cs-CZ" sz="800" i="1" dirty="0" err="1" smtClean="0"/>
              <a:t>záblesk</a:t>
            </a:r>
            <a:r>
              <a:rPr lang="en-US" altLang="cs-CZ" sz="800" i="1" dirty="0" smtClean="0"/>
              <a:t>, </a:t>
            </a:r>
            <a:r>
              <a:rPr lang="en-US" altLang="cs-CZ" sz="800" i="1" dirty="0" err="1" smtClean="0"/>
              <a:t>abychom</a:t>
            </a:r>
            <a:r>
              <a:rPr lang="en-US" altLang="cs-CZ" sz="800" i="1" dirty="0" smtClean="0"/>
              <a:t> </a:t>
            </a:r>
            <a:r>
              <a:rPr lang="en-US" altLang="cs-CZ" sz="800" i="1" dirty="0" err="1" smtClean="0"/>
              <a:t>si</a:t>
            </a:r>
            <a:r>
              <a:rPr lang="en-US" altLang="cs-CZ" sz="800" i="1" dirty="0" smtClean="0"/>
              <a:t> </a:t>
            </a:r>
            <a:r>
              <a:rPr lang="en-US" altLang="cs-CZ" sz="800" i="1" dirty="0" err="1" smtClean="0"/>
              <a:t>uvědomili</a:t>
            </a:r>
            <a:r>
              <a:rPr lang="en-US" altLang="cs-CZ" sz="800" i="1" dirty="0" smtClean="0"/>
              <a:t> </a:t>
            </a:r>
            <a:r>
              <a:rPr lang="en-US" altLang="cs-CZ" sz="800" i="1" dirty="0" err="1" smtClean="0"/>
              <a:t>spojitost</a:t>
            </a:r>
            <a:r>
              <a:rPr lang="en-US" altLang="cs-CZ" sz="800" i="1" dirty="0" smtClean="0"/>
              <a:t> </a:t>
            </a:r>
            <a:r>
              <a:rPr lang="en-US" altLang="cs-CZ" sz="800" i="1" dirty="0" err="1" smtClean="0"/>
              <a:t>mezi</a:t>
            </a:r>
            <a:r>
              <a:rPr lang="en-US" altLang="cs-CZ" sz="800" i="1" dirty="0" smtClean="0"/>
              <a:t> </a:t>
            </a:r>
            <a:r>
              <a:rPr lang="en-US" altLang="cs-CZ" sz="800" i="1" dirty="0" err="1" smtClean="0"/>
              <a:t>vnitřkem</a:t>
            </a:r>
            <a:r>
              <a:rPr lang="en-US" altLang="cs-CZ" sz="800" i="1" dirty="0" smtClean="0"/>
              <a:t> a </a:t>
            </a:r>
            <a:r>
              <a:rPr lang="en-US" altLang="cs-CZ" sz="800" i="1" dirty="0" err="1" smtClean="0"/>
              <a:t>vnějškem</a:t>
            </a:r>
            <a:r>
              <a:rPr lang="en-US" altLang="cs-CZ" sz="800" i="1" dirty="0" smtClean="0"/>
              <a:t>. </a:t>
            </a:r>
            <a:r>
              <a:rPr lang="en-US" altLang="cs-CZ" sz="800" i="1" dirty="0" err="1" smtClean="0"/>
              <a:t>Vše</a:t>
            </a:r>
            <a:r>
              <a:rPr lang="en-US" altLang="cs-CZ" sz="800" i="1" dirty="0" smtClean="0"/>
              <a:t> je </a:t>
            </a:r>
            <a:r>
              <a:rPr lang="en-US" altLang="cs-CZ" sz="800" i="1" dirty="0" err="1" smtClean="0"/>
              <a:t>propojeno</a:t>
            </a:r>
            <a:r>
              <a:rPr lang="en-US" altLang="cs-CZ" sz="800" i="1" dirty="0" smtClean="0"/>
              <a:t> v </a:t>
            </a:r>
            <a:r>
              <a:rPr lang="en-US" altLang="cs-CZ" sz="800" i="1" dirty="0" err="1" smtClean="0"/>
              <a:t>jeden</a:t>
            </a:r>
            <a:r>
              <a:rPr lang="en-US" altLang="cs-CZ" sz="800" i="1" dirty="0" smtClean="0"/>
              <a:t> </a:t>
            </a:r>
            <a:r>
              <a:rPr lang="en-US" altLang="cs-CZ" sz="800" i="1" dirty="0" err="1" smtClean="0"/>
              <a:t>úžasný</a:t>
            </a:r>
            <a:r>
              <a:rPr lang="en-US" altLang="cs-CZ" sz="800" i="1" dirty="0" smtClean="0"/>
              <a:t> </a:t>
            </a:r>
            <a:r>
              <a:rPr lang="en-US" altLang="cs-CZ" sz="800" i="1" dirty="0" err="1" smtClean="0"/>
              <a:t>celek</a:t>
            </a:r>
            <a:r>
              <a:rPr lang="en-US" altLang="cs-CZ" sz="800" i="1" dirty="0" smtClean="0"/>
              <a:t>, </a:t>
            </a:r>
            <a:r>
              <a:rPr lang="en-US" altLang="cs-CZ" sz="800" i="1" dirty="0" err="1" smtClean="0"/>
              <a:t>který</a:t>
            </a:r>
            <a:r>
              <a:rPr lang="en-US" altLang="cs-CZ" sz="800" i="1" dirty="0" smtClean="0"/>
              <a:t> </a:t>
            </a:r>
            <a:r>
              <a:rPr lang="en-US" altLang="cs-CZ" sz="800" i="1" dirty="0" err="1" smtClean="0"/>
              <a:t>má</a:t>
            </a:r>
            <a:r>
              <a:rPr lang="en-US" altLang="cs-CZ" sz="800" i="1" dirty="0" smtClean="0"/>
              <a:t> </a:t>
            </a:r>
            <a:r>
              <a:rPr lang="en-US" altLang="cs-CZ" sz="800" i="1" dirty="0" err="1" smtClean="0"/>
              <a:t>vaše</a:t>
            </a:r>
            <a:r>
              <a:rPr lang="en-US" altLang="cs-CZ" sz="800" i="1" dirty="0" smtClean="0"/>
              <a:t> </a:t>
            </a:r>
            <a:r>
              <a:rPr lang="en-US" altLang="cs-CZ" sz="800" i="1" dirty="0" err="1" smtClean="0"/>
              <a:t>konkrétní</a:t>
            </a:r>
            <a:r>
              <a:rPr lang="en-US" altLang="cs-CZ" sz="800" i="1" dirty="0" smtClean="0"/>
              <a:t> </a:t>
            </a:r>
            <a:r>
              <a:rPr lang="en-US" altLang="cs-CZ" sz="800" i="1" dirty="0" err="1" smtClean="0"/>
              <a:t>tvary</a:t>
            </a:r>
            <a:r>
              <a:rPr lang="en-US" altLang="cs-CZ" sz="800" i="1" dirty="0" smtClean="0"/>
              <a:t>.</a:t>
            </a:r>
          </a:p>
          <a:p>
            <a:pPr eaLnBrk="1" hangingPunct="1">
              <a:lnSpc>
                <a:spcPct val="80000"/>
              </a:lnSpc>
            </a:pPr>
            <a:r>
              <a:rPr lang="en-US" altLang="cs-CZ" sz="800" i="1" dirty="0" err="1" smtClean="0"/>
              <a:t>Celé</a:t>
            </a:r>
            <a:r>
              <a:rPr lang="en-US" altLang="cs-CZ" sz="800" i="1" dirty="0" smtClean="0"/>
              <a:t> </a:t>
            </a:r>
            <a:r>
              <a:rPr lang="en-US" altLang="cs-CZ" sz="800" i="1" dirty="0" err="1" smtClean="0"/>
              <a:t>vaše</a:t>
            </a:r>
            <a:r>
              <a:rPr lang="en-US" altLang="cs-CZ" sz="800" i="1" dirty="0" smtClean="0"/>
              <a:t> </a:t>
            </a:r>
            <a:r>
              <a:rPr lang="en-US" altLang="cs-CZ" sz="800" i="1" dirty="0" err="1" smtClean="0"/>
              <a:t>tělo</a:t>
            </a:r>
            <a:r>
              <a:rPr lang="en-US" altLang="cs-CZ" sz="800" i="1" dirty="0" smtClean="0"/>
              <a:t> se </a:t>
            </a:r>
            <a:r>
              <a:rPr lang="en-US" altLang="cs-CZ" sz="800" i="1" dirty="0" err="1" smtClean="0"/>
              <a:t>koupe</a:t>
            </a:r>
            <a:r>
              <a:rPr lang="en-US" altLang="cs-CZ" sz="800" i="1" dirty="0" smtClean="0"/>
              <a:t> </a:t>
            </a:r>
            <a:r>
              <a:rPr lang="en-US" altLang="cs-CZ" sz="800" i="1" dirty="0" err="1" smtClean="0"/>
              <a:t>ve</a:t>
            </a:r>
            <a:r>
              <a:rPr lang="en-US" altLang="cs-CZ" sz="800" i="1" dirty="0" smtClean="0"/>
              <a:t> </a:t>
            </a:r>
            <a:r>
              <a:rPr lang="en-US" altLang="cs-CZ" sz="800" i="1" dirty="0" err="1" smtClean="0"/>
              <a:t>světelné</a:t>
            </a:r>
            <a:r>
              <a:rPr lang="en-US" altLang="cs-CZ" sz="800" i="1" dirty="0" smtClean="0"/>
              <a:t> </a:t>
            </a:r>
            <a:r>
              <a:rPr lang="en-US" altLang="cs-CZ" sz="800" i="1" dirty="0" err="1" smtClean="0"/>
              <a:t>záři</a:t>
            </a:r>
            <a:r>
              <a:rPr lang="en-US" altLang="cs-CZ" sz="800" i="1" dirty="0" smtClean="0"/>
              <a:t>. </a:t>
            </a:r>
            <a:r>
              <a:rPr lang="pl-PL" altLang="cs-CZ" sz="800" i="1" dirty="0" smtClean="0"/>
              <a:t>To světlo jde od okna. Pomalu však zhasíná a vy sedíte tady ve třídě na své židli a tiše odpočíváte. Zhluboka se několikrát nadechněte.Rozhýbejte ruce a nohy. Otevřete oči.</a:t>
            </a:r>
            <a:endParaRPr lang="pl-PL" altLang="cs-CZ" sz="800" dirty="0" smtClean="0"/>
          </a:p>
          <a:p>
            <a:pPr eaLnBrk="1" hangingPunct="1">
              <a:lnSpc>
                <a:spcPct val="80000"/>
              </a:lnSpc>
            </a:pPr>
            <a:r>
              <a:rPr lang="pl-PL" altLang="cs-CZ" sz="800" dirty="0" smtClean="0"/>
              <a:t>Zadání: Namalujte zážitek, který vás nejvíce upoutal na své cestě po vlastním těle. Pokuste se vyjádřit viděné barvy a tvary, ale take emoce, své pocity, které jste prožívali.</a:t>
            </a:r>
            <a:endParaRPr lang="pl-PL" altLang="cs-CZ" sz="800" b="1" dirty="0" smtClean="0"/>
          </a:p>
          <a:p>
            <a:pPr eaLnBrk="1" hangingPunct="1">
              <a:lnSpc>
                <a:spcPct val="80000"/>
              </a:lnSpc>
            </a:pPr>
            <a:r>
              <a:rPr lang="pl-PL" altLang="cs-CZ" sz="800" b="1" dirty="0" smtClean="0"/>
              <a:t>Reflektivní otázky: </a:t>
            </a:r>
            <a:endParaRPr lang="pl-PL" altLang="cs-CZ" sz="800" dirty="0" smtClean="0"/>
          </a:p>
          <a:p>
            <a:pPr eaLnBrk="1" hangingPunct="1">
              <a:lnSpc>
                <a:spcPct val="80000"/>
              </a:lnSpc>
            </a:pPr>
            <a:r>
              <a:rPr lang="pl-PL" altLang="cs-CZ" sz="800" dirty="0" smtClean="0"/>
              <a:t>Máš ráda své tělo?</a:t>
            </a:r>
          </a:p>
          <a:p>
            <a:pPr eaLnBrk="1" hangingPunct="1">
              <a:lnSpc>
                <a:spcPct val="80000"/>
              </a:lnSpc>
            </a:pPr>
            <a:r>
              <a:rPr lang="pl-PL" altLang="cs-CZ" sz="800" dirty="0" smtClean="0"/>
              <a:t>Zaměř se na své fyzické ženství, jaké máš pocity, jak jej prožíváš?</a:t>
            </a:r>
          </a:p>
          <a:p>
            <a:pPr eaLnBrk="1" hangingPunct="1">
              <a:lnSpc>
                <a:spcPct val="80000"/>
              </a:lnSpc>
            </a:pPr>
            <a:r>
              <a:rPr lang="pl-PL" altLang="cs-CZ" sz="800" dirty="0" smtClean="0"/>
              <a:t>Co chybí tvému tělu k dokonalosti?</a:t>
            </a:r>
          </a:p>
          <a:p>
            <a:pPr eaLnBrk="1" hangingPunct="1">
              <a:lnSpc>
                <a:spcPct val="80000"/>
              </a:lnSpc>
            </a:pPr>
            <a:r>
              <a:rPr lang="pl-PL" altLang="cs-CZ" sz="800" dirty="0" smtClean="0"/>
              <a:t>Proč je nutné něco přetvářet k dokonalosti?</a:t>
            </a:r>
            <a:endParaRPr lang="pl-PL" altLang="cs-CZ" sz="800" b="1" dirty="0" smtClean="0"/>
          </a:p>
          <a:p>
            <a:pPr eaLnBrk="1" hangingPunct="1">
              <a:lnSpc>
                <a:spcPct val="80000"/>
              </a:lnSpc>
            </a:pPr>
            <a:endParaRPr lang="cs-CZ" altLang="cs-CZ" sz="800" dirty="0" smtClean="0"/>
          </a:p>
        </p:txBody>
      </p:sp>
    </p:spTree>
    <p:extLst>
      <p:ext uri="{BB962C8B-B14F-4D97-AF65-F5344CB8AC3E}">
        <p14:creationId xmlns:p14="http://schemas.microsoft.com/office/powerpoint/2010/main" val="2318539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5D7C3B-4CEE-4D0F-8331-618831599453}"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cs-CZ" altLang="cs-CZ" smtClean="0"/>
              <a:t>1. Willendorfská venuše , 30 000 př.n.l.</a:t>
            </a:r>
          </a:p>
          <a:p>
            <a:pPr eaLnBrk="1" hangingPunct="1"/>
            <a:r>
              <a:rPr lang="cs-CZ" altLang="cs-CZ" smtClean="0"/>
              <a:t>2. Zrození Venuše (Sandro Botticelli), kolem roku 1482</a:t>
            </a:r>
          </a:p>
          <a:p>
            <a:pPr eaLnBrk="1" hangingPunct="1"/>
            <a:r>
              <a:rPr lang="cs-CZ" altLang="cs-CZ" smtClean="0"/>
              <a:t>3. Věstonická venuše, 25-29 000př.n.l.</a:t>
            </a:r>
          </a:p>
          <a:p>
            <a:pPr eaLnBrk="1" hangingPunct="1"/>
            <a:r>
              <a:rPr lang="cs-CZ" altLang="cs-CZ" smtClean="0"/>
              <a:t>4. Kulturistka</a:t>
            </a:r>
          </a:p>
          <a:p>
            <a:pPr eaLnBrk="1" hangingPunct="1"/>
            <a:r>
              <a:rPr lang="cs-CZ" altLang="cs-CZ" smtClean="0"/>
              <a:t>5 Anorexie, reklamní kampaň proti anorexii</a:t>
            </a:r>
          </a:p>
          <a:p>
            <a:pPr eaLnBrk="1" hangingPunct="1"/>
            <a:r>
              <a:rPr lang="cs-CZ" altLang="cs-CZ" smtClean="0"/>
              <a:t>6 Panenka Barbie</a:t>
            </a:r>
            <a:endParaRPr lang="en-US" altLang="cs-CZ" smtClean="0"/>
          </a:p>
        </p:txBody>
      </p:sp>
    </p:spTree>
    <p:extLst>
      <p:ext uri="{BB962C8B-B14F-4D97-AF65-F5344CB8AC3E}">
        <p14:creationId xmlns:p14="http://schemas.microsoft.com/office/powerpoint/2010/main" val="2034286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4B015-5B3D-4145-9FA5-E4AA6147A497}"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lnSpc>
                <a:spcPct val="80000"/>
              </a:lnSpc>
            </a:pPr>
            <a:r>
              <a:rPr lang="en-US" altLang="cs-CZ" sz="900" b="1" dirty="0" err="1" smtClean="0"/>
              <a:t>námět</a:t>
            </a:r>
            <a:r>
              <a:rPr lang="en-US" altLang="cs-CZ" sz="900" dirty="0" smtClean="0"/>
              <a:t>: </a:t>
            </a:r>
            <a:r>
              <a:rPr lang="cs-CZ" altLang="cs-CZ" sz="900" b="1" u="sng" dirty="0" smtClean="0"/>
              <a:t>Krása</a:t>
            </a:r>
            <a:endParaRPr lang="en-US" altLang="cs-CZ" sz="900" b="1" dirty="0" smtClean="0"/>
          </a:p>
          <a:p>
            <a:pPr eaLnBrk="1" hangingPunct="1">
              <a:lnSpc>
                <a:spcPct val="80000"/>
              </a:lnSpc>
            </a:pPr>
            <a:r>
              <a:rPr lang="en-US" altLang="cs-CZ" sz="900" b="1" dirty="0" err="1" smtClean="0"/>
              <a:t>koncept</a:t>
            </a:r>
            <a:r>
              <a:rPr lang="en-US" altLang="cs-CZ" sz="900" dirty="0" smtClean="0"/>
              <a:t>: </a:t>
            </a:r>
            <a:r>
              <a:rPr lang="en-US" altLang="cs-CZ" sz="900" dirty="0" err="1" smtClean="0"/>
              <a:t>já</a:t>
            </a:r>
            <a:r>
              <a:rPr lang="en-US" altLang="cs-CZ" sz="900" dirty="0" smtClean="0"/>
              <a:t>, </a:t>
            </a:r>
            <a:r>
              <a:rPr lang="en-US" altLang="cs-CZ" sz="900" dirty="0" err="1" smtClean="0"/>
              <a:t>tělo</a:t>
            </a:r>
            <a:r>
              <a:rPr lang="en-US" altLang="cs-CZ" sz="900" dirty="0" smtClean="0"/>
              <a:t>, </a:t>
            </a:r>
            <a:r>
              <a:rPr lang="en-US" altLang="cs-CZ" sz="900" dirty="0" err="1" smtClean="0"/>
              <a:t>identita</a:t>
            </a:r>
            <a:r>
              <a:rPr lang="en-US" altLang="cs-CZ" sz="900" dirty="0" smtClean="0"/>
              <a:t>, </a:t>
            </a:r>
            <a:r>
              <a:rPr lang="cs-CZ" altLang="cs-CZ" sz="900" dirty="0" smtClean="0"/>
              <a:t>idol, vzor</a:t>
            </a:r>
            <a:r>
              <a:rPr lang="en-US" altLang="cs-CZ" sz="900" dirty="0" smtClean="0"/>
              <a:t>, </a:t>
            </a:r>
            <a:r>
              <a:rPr lang="en-US" altLang="cs-CZ" sz="900" dirty="0" err="1" smtClean="0"/>
              <a:t>tvar</a:t>
            </a:r>
            <a:r>
              <a:rPr lang="en-US" altLang="cs-CZ" sz="900" dirty="0" smtClean="0"/>
              <a:t>, </a:t>
            </a:r>
            <a:endParaRPr lang="en-US" altLang="cs-CZ" sz="900" b="1" dirty="0" smtClean="0"/>
          </a:p>
          <a:p>
            <a:pPr eaLnBrk="1" hangingPunct="1">
              <a:lnSpc>
                <a:spcPct val="80000"/>
              </a:lnSpc>
            </a:pPr>
            <a:r>
              <a:rPr lang="en-US" altLang="cs-CZ" sz="900" b="1" dirty="0" err="1" smtClean="0"/>
              <a:t>motivace</a:t>
            </a:r>
            <a:r>
              <a:rPr lang="en-US" altLang="cs-CZ" sz="900" dirty="0" smtClean="0"/>
              <a:t>: </a:t>
            </a:r>
            <a:r>
              <a:rPr lang="cs-CZ" altLang="cs-CZ" sz="900" dirty="0" smtClean="0"/>
              <a:t>seznámení s knihou Umberta </a:t>
            </a:r>
            <a:r>
              <a:rPr lang="cs-CZ" altLang="cs-CZ" sz="900" dirty="0" err="1" smtClean="0"/>
              <a:t>Eca:Dějiny</a:t>
            </a:r>
            <a:r>
              <a:rPr lang="cs-CZ" altLang="cs-CZ" sz="900" dirty="0" smtClean="0"/>
              <a:t> Krásy, společná diskuse nad tématem pojetí krásy dnes a v minulosti, hledání  současných ženských </a:t>
            </a:r>
            <a:r>
              <a:rPr lang="cs-CZ" altLang="cs-CZ" sz="900" dirty="0" err="1" smtClean="0"/>
              <a:t>idelálů</a:t>
            </a:r>
            <a:r>
              <a:rPr lang="cs-CZ" altLang="cs-CZ" sz="900" dirty="0" smtClean="0"/>
              <a:t> a vzorů krásy, definování současných požadavků krásy na ženu (holení chloupků, barvení vlasů, operativní úprava vnějšku…)</a:t>
            </a:r>
            <a:endParaRPr lang="en-US" altLang="cs-CZ" sz="900" b="1" dirty="0" smtClean="0"/>
          </a:p>
          <a:p>
            <a:pPr eaLnBrk="1" hangingPunct="1">
              <a:lnSpc>
                <a:spcPct val="80000"/>
              </a:lnSpc>
            </a:pPr>
            <a:r>
              <a:rPr lang="en-US" altLang="cs-CZ" sz="900" b="1" dirty="0" err="1" smtClean="0"/>
              <a:t>zadání</a:t>
            </a:r>
            <a:r>
              <a:rPr lang="en-US" altLang="cs-CZ" sz="900" b="1" dirty="0" smtClean="0"/>
              <a:t>:</a:t>
            </a:r>
            <a:r>
              <a:rPr lang="cs-CZ" altLang="cs-CZ" sz="900" b="1" dirty="0" smtClean="0"/>
              <a:t> </a:t>
            </a:r>
            <a:r>
              <a:rPr lang="cs-CZ" altLang="cs-CZ" sz="900" dirty="0" smtClean="0"/>
              <a:t>Nakresli alespoň dvě módní </a:t>
            </a:r>
            <a:r>
              <a:rPr lang="cs-CZ" altLang="cs-CZ" sz="900" dirty="0" err="1" smtClean="0"/>
              <a:t>skicy</a:t>
            </a:r>
            <a:r>
              <a:rPr lang="cs-CZ" altLang="cs-CZ" sz="900" dirty="0" smtClean="0"/>
              <a:t> podle vlastní fotografie, které budou odrážet tvoji představu nebo projekci o různých ideálech krásy. Můžeš se inspirovat současnými nebo minulými ideály krásy. Kresbu </a:t>
            </a:r>
            <a:r>
              <a:rPr lang="cs-CZ" altLang="cs-CZ" sz="900" dirty="0" err="1" smtClean="0"/>
              <a:t>doplń</a:t>
            </a:r>
            <a:r>
              <a:rPr lang="cs-CZ" altLang="cs-CZ" sz="900" dirty="0" smtClean="0"/>
              <a:t> textem, který bude vysvětlovat tvůj záměr, pocity, východiska…</a:t>
            </a:r>
            <a:endParaRPr lang="en-US" altLang="cs-CZ" sz="900" b="1" dirty="0" smtClean="0"/>
          </a:p>
          <a:p>
            <a:pPr eaLnBrk="1" hangingPunct="1">
              <a:lnSpc>
                <a:spcPct val="80000"/>
              </a:lnSpc>
            </a:pPr>
            <a:r>
              <a:rPr lang="en-US" altLang="cs-CZ" sz="900" b="1" dirty="0" err="1" smtClean="0"/>
              <a:t>Reflektivní</a:t>
            </a:r>
            <a:r>
              <a:rPr lang="en-US" altLang="cs-CZ" sz="900" b="1" dirty="0" smtClean="0"/>
              <a:t> </a:t>
            </a:r>
            <a:r>
              <a:rPr lang="en-US" altLang="cs-CZ" sz="900" b="1" dirty="0" err="1" smtClean="0"/>
              <a:t>otázky</a:t>
            </a:r>
            <a:r>
              <a:rPr lang="en-US" altLang="cs-CZ" sz="900" b="1" dirty="0" smtClean="0"/>
              <a:t>: </a:t>
            </a:r>
            <a:endParaRPr lang="cs-CZ" altLang="cs-CZ" sz="900" b="1" dirty="0" smtClean="0"/>
          </a:p>
          <a:p>
            <a:pPr eaLnBrk="1" hangingPunct="1">
              <a:lnSpc>
                <a:spcPct val="80000"/>
              </a:lnSpc>
            </a:pPr>
            <a:r>
              <a:rPr lang="cs-CZ" altLang="cs-CZ" sz="900" dirty="0" smtClean="0"/>
              <a:t>Jaký je tvůj ideál krásy? Co dělá ženu přitažlivou? Kdo stojí za požadavkem ženské krásy? Muži? Ženy? Marketing kosmetických firem?</a:t>
            </a:r>
            <a:endParaRPr lang="en-US" altLang="cs-CZ" sz="900" dirty="0" smtClean="0"/>
          </a:p>
          <a:p>
            <a:pPr eaLnBrk="1" hangingPunct="1">
              <a:lnSpc>
                <a:spcPct val="80000"/>
              </a:lnSpc>
            </a:pPr>
            <a:r>
              <a:rPr lang="en-US" altLang="cs-CZ" sz="900" b="1" dirty="0" err="1" smtClean="0"/>
              <a:t>výtvarný</a:t>
            </a:r>
            <a:r>
              <a:rPr lang="en-US" altLang="cs-CZ" sz="900" b="1" dirty="0" smtClean="0"/>
              <a:t> </a:t>
            </a:r>
            <a:r>
              <a:rPr lang="en-US" altLang="cs-CZ" sz="900" b="1" dirty="0" err="1" smtClean="0"/>
              <a:t>problém</a:t>
            </a:r>
            <a:r>
              <a:rPr lang="cs-CZ" altLang="cs-CZ" sz="900" dirty="0" smtClean="0"/>
              <a:t>: Stylizovaná módní kresba figury podle </a:t>
            </a:r>
            <a:r>
              <a:rPr lang="cs-CZ" altLang="cs-CZ" sz="900" dirty="0" err="1" smtClean="0"/>
              <a:t>růsných</a:t>
            </a:r>
            <a:r>
              <a:rPr lang="cs-CZ" altLang="cs-CZ" sz="900" dirty="0" smtClean="0"/>
              <a:t> estetických vzorů</a:t>
            </a:r>
          </a:p>
          <a:p>
            <a:pPr eaLnBrk="1" hangingPunct="1">
              <a:lnSpc>
                <a:spcPct val="80000"/>
              </a:lnSpc>
            </a:pPr>
            <a:r>
              <a:rPr lang="en-US" altLang="cs-CZ" sz="900" b="1" dirty="0" err="1" smtClean="0"/>
              <a:t>technika</a:t>
            </a:r>
            <a:r>
              <a:rPr lang="en-US" altLang="cs-CZ" sz="900" dirty="0" smtClean="0"/>
              <a:t>:</a:t>
            </a:r>
            <a:r>
              <a:rPr lang="cs-CZ" altLang="cs-CZ" sz="900" dirty="0" smtClean="0"/>
              <a:t>kresba </a:t>
            </a:r>
            <a:r>
              <a:rPr lang="cs-CZ" altLang="cs-CZ" sz="900" dirty="0" err="1" smtClean="0"/>
              <a:t>tuškou</a:t>
            </a:r>
            <a:r>
              <a:rPr lang="cs-CZ" altLang="cs-CZ" sz="900" dirty="0" smtClean="0"/>
              <a:t>, fixem na pauzák</a:t>
            </a:r>
            <a:endParaRPr lang="en-US" altLang="cs-CZ" sz="900" b="1" dirty="0" smtClean="0"/>
          </a:p>
          <a:p>
            <a:pPr eaLnBrk="1" hangingPunct="1">
              <a:lnSpc>
                <a:spcPct val="80000"/>
              </a:lnSpc>
            </a:pPr>
            <a:r>
              <a:rPr lang="en-US" altLang="cs-CZ" sz="900" b="1" dirty="0" err="1" smtClean="0"/>
              <a:t>přidaná</a:t>
            </a:r>
            <a:r>
              <a:rPr lang="en-US" altLang="cs-CZ" sz="900" b="1" dirty="0" smtClean="0"/>
              <a:t> </a:t>
            </a:r>
            <a:r>
              <a:rPr lang="en-US" altLang="cs-CZ" sz="900" b="1" dirty="0" err="1" smtClean="0"/>
              <a:t>hodnota</a:t>
            </a:r>
            <a:r>
              <a:rPr lang="en-US" altLang="cs-CZ" sz="900" dirty="0" smtClean="0"/>
              <a:t>:</a:t>
            </a:r>
          </a:p>
          <a:p>
            <a:pPr eaLnBrk="1" hangingPunct="1">
              <a:lnSpc>
                <a:spcPct val="80000"/>
              </a:lnSpc>
            </a:pPr>
            <a:r>
              <a:rPr lang="en-US" altLang="cs-CZ" sz="900" dirty="0" err="1" smtClean="0"/>
              <a:t>Sebereflexe</a:t>
            </a:r>
            <a:r>
              <a:rPr lang="en-US" altLang="cs-CZ" sz="900" dirty="0" smtClean="0"/>
              <a:t> v </a:t>
            </a:r>
            <a:r>
              <a:rPr lang="en-US" altLang="cs-CZ" sz="900" dirty="0" err="1" smtClean="0"/>
              <a:t>širším</a:t>
            </a:r>
            <a:r>
              <a:rPr lang="en-US" altLang="cs-CZ" sz="900" dirty="0" smtClean="0"/>
              <a:t> </a:t>
            </a:r>
            <a:r>
              <a:rPr lang="en-US" altLang="cs-CZ" sz="900" dirty="0" err="1" smtClean="0"/>
              <a:t>sociokulturním</a:t>
            </a:r>
            <a:r>
              <a:rPr lang="en-US" altLang="cs-CZ" sz="900" dirty="0" smtClean="0"/>
              <a:t> </a:t>
            </a:r>
            <a:r>
              <a:rPr lang="en-US" altLang="cs-CZ" sz="900" dirty="0" err="1" smtClean="0"/>
              <a:t>rámci</a:t>
            </a:r>
            <a:endParaRPr lang="en-US" altLang="cs-CZ" sz="900" b="1" dirty="0" smtClean="0"/>
          </a:p>
          <a:p>
            <a:pPr eaLnBrk="1" hangingPunct="1">
              <a:lnSpc>
                <a:spcPct val="80000"/>
              </a:lnSpc>
            </a:pPr>
            <a:r>
              <a:rPr lang="en-US" altLang="cs-CZ" sz="900" b="1" dirty="0" err="1" smtClean="0"/>
              <a:t>výtvarná</a:t>
            </a:r>
            <a:r>
              <a:rPr lang="en-US" altLang="cs-CZ" sz="900" b="1" dirty="0" smtClean="0"/>
              <a:t> </a:t>
            </a:r>
            <a:r>
              <a:rPr lang="en-US" altLang="cs-CZ" sz="900" b="1" dirty="0" err="1" smtClean="0"/>
              <a:t>kultura</a:t>
            </a:r>
            <a:r>
              <a:rPr lang="en-US" altLang="cs-CZ" sz="900" dirty="0" smtClean="0"/>
              <a:t>: </a:t>
            </a:r>
          </a:p>
          <a:p>
            <a:pPr eaLnBrk="1" hangingPunct="1">
              <a:lnSpc>
                <a:spcPct val="80000"/>
              </a:lnSpc>
            </a:pPr>
            <a:r>
              <a:rPr lang="cs-CZ" altLang="cs-CZ" sz="900" dirty="0" smtClean="0"/>
              <a:t>Historické estetické ideály</a:t>
            </a:r>
          </a:p>
          <a:p>
            <a:pPr eaLnBrk="1" hangingPunct="1">
              <a:lnSpc>
                <a:spcPct val="80000"/>
              </a:lnSpc>
            </a:pPr>
            <a:r>
              <a:rPr lang="en-US" altLang="cs-CZ" sz="900" b="1" dirty="0" err="1" smtClean="0"/>
              <a:t>jiné</a:t>
            </a:r>
            <a:r>
              <a:rPr lang="en-US" altLang="cs-CZ" sz="900" b="1" dirty="0" smtClean="0"/>
              <a:t> </a:t>
            </a:r>
            <a:r>
              <a:rPr lang="en-US" altLang="cs-CZ" sz="900" b="1" dirty="0" err="1" smtClean="0"/>
              <a:t>kontexty</a:t>
            </a:r>
            <a:r>
              <a:rPr lang="en-US" altLang="cs-CZ" sz="900" b="1" dirty="0" smtClean="0"/>
              <a:t> (socio-</a:t>
            </a:r>
            <a:r>
              <a:rPr lang="en-US" altLang="cs-CZ" sz="900" b="1" dirty="0" err="1" smtClean="0"/>
              <a:t>kulturní</a:t>
            </a:r>
            <a:r>
              <a:rPr lang="en-US" altLang="cs-CZ" sz="900" b="1" dirty="0" smtClean="0"/>
              <a:t>, </a:t>
            </a:r>
            <a:r>
              <a:rPr lang="en-US" altLang="cs-CZ" sz="900" b="1" dirty="0" err="1" smtClean="0"/>
              <a:t>historický</a:t>
            </a:r>
            <a:r>
              <a:rPr lang="en-US" altLang="cs-CZ" sz="900" b="1" dirty="0" smtClean="0"/>
              <a:t>, </a:t>
            </a:r>
            <a:r>
              <a:rPr lang="en-US" altLang="cs-CZ" sz="900" b="1" dirty="0" err="1" smtClean="0"/>
              <a:t>vědecký</a:t>
            </a:r>
            <a:r>
              <a:rPr lang="en-US" altLang="cs-CZ" sz="900" b="1" dirty="0" smtClean="0"/>
              <a:t>, </a:t>
            </a:r>
            <a:r>
              <a:rPr lang="en-US" altLang="cs-CZ" sz="900" b="1" dirty="0" err="1" smtClean="0"/>
              <a:t>filozofický</a:t>
            </a:r>
            <a:r>
              <a:rPr lang="en-US" altLang="cs-CZ" sz="900" b="1" dirty="0" smtClean="0"/>
              <a:t>, </a:t>
            </a:r>
            <a:r>
              <a:rPr lang="en-US" altLang="cs-CZ" sz="900" b="1" dirty="0" err="1" smtClean="0"/>
              <a:t>umělecký</a:t>
            </a:r>
            <a:r>
              <a:rPr lang="en-US" altLang="cs-CZ" sz="900" b="1" dirty="0" smtClean="0"/>
              <a:t> </a:t>
            </a:r>
            <a:r>
              <a:rPr lang="en-US" altLang="cs-CZ" sz="900" b="1" dirty="0" err="1" smtClean="0"/>
              <a:t>kontext</a:t>
            </a:r>
            <a:r>
              <a:rPr lang="en-US" altLang="cs-CZ" sz="900" b="1" dirty="0" smtClean="0"/>
              <a:t>):</a:t>
            </a:r>
            <a:endParaRPr lang="de-DE" altLang="cs-CZ" sz="900" dirty="0" smtClean="0"/>
          </a:p>
          <a:p>
            <a:pPr eaLnBrk="1" hangingPunct="1">
              <a:lnSpc>
                <a:spcPct val="80000"/>
              </a:lnSpc>
            </a:pPr>
            <a:r>
              <a:rPr lang="cs-CZ" altLang="cs-CZ" sz="900" dirty="0" smtClean="0"/>
              <a:t>Dějiny umění, filozofie, </a:t>
            </a:r>
            <a:endParaRPr lang="de-DE" altLang="cs-CZ" sz="900" dirty="0" smtClean="0"/>
          </a:p>
          <a:p>
            <a:pPr eaLnBrk="1" hangingPunct="1">
              <a:lnSpc>
                <a:spcPct val="80000"/>
              </a:lnSpc>
            </a:pPr>
            <a:r>
              <a:rPr lang="de-DE" altLang="cs-CZ" sz="900" b="1" dirty="0" err="1" smtClean="0"/>
              <a:t>cíl</a:t>
            </a:r>
            <a:r>
              <a:rPr lang="de-DE" altLang="cs-CZ" sz="900" b="1" dirty="0" smtClean="0"/>
              <a:t> </a:t>
            </a:r>
            <a:r>
              <a:rPr lang="de-DE" altLang="cs-CZ" sz="900" b="1" dirty="0" err="1" smtClean="0"/>
              <a:t>osobnostně-sociální</a:t>
            </a:r>
            <a:r>
              <a:rPr lang="de-DE" altLang="cs-CZ" sz="900" dirty="0" smtClean="0"/>
              <a:t>:</a:t>
            </a:r>
          </a:p>
          <a:p>
            <a:pPr eaLnBrk="1" hangingPunct="1">
              <a:lnSpc>
                <a:spcPct val="80000"/>
              </a:lnSpc>
            </a:pPr>
            <a:r>
              <a:rPr lang="de-DE" altLang="cs-CZ" sz="900" dirty="0" err="1" smtClean="0"/>
              <a:t>Sebereflexe</a:t>
            </a:r>
            <a:r>
              <a:rPr lang="de-DE" altLang="cs-CZ" sz="900" dirty="0" smtClean="0"/>
              <a:t> v </a:t>
            </a:r>
            <a:r>
              <a:rPr lang="de-DE" altLang="cs-CZ" sz="900" dirty="0" err="1" smtClean="0"/>
              <a:t>širším</a:t>
            </a:r>
            <a:r>
              <a:rPr lang="de-DE" altLang="cs-CZ" sz="900" dirty="0" smtClean="0"/>
              <a:t> </a:t>
            </a:r>
            <a:r>
              <a:rPr lang="de-DE" altLang="cs-CZ" sz="900" dirty="0" err="1" smtClean="0"/>
              <a:t>sociokulturním</a:t>
            </a:r>
            <a:r>
              <a:rPr lang="de-DE" altLang="cs-CZ" sz="900" dirty="0" smtClean="0"/>
              <a:t> </a:t>
            </a:r>
            <a:r>
              <a:rPr lang="de-DE" altLang="cs-CZ" sz="900" dirty="0" err="1" smtClean="0"/>
              <a:t>rámci</a:t>
            </a:r>
            <a:r>
              <a:rPr lang="de-DE" altLang="cs-CZ" sz="900" dirty="0" smtClean="0"/>
              <a:t>.</a:t>
            </a:r>
            <a:endParaRPr lang="en-US" altLang="cs-CZ" sz="900" dirty="0" smtClean="0"/>
          </a:p>
          <a:p>
            <a:pPr eaLnBrk="1" hangingPunct="1">
              <a:lnSpc>
                <a:spcPct val="80000"/>
              </a:lnSpc>
            </a:pPr>
            <a:r>
              <a:rPr lang="en-US" altLang="cs-CZ" sz="900" dirty="0" err="1" smtClean="0"/>
              <a:t>Vhled</a:t>
            </a:r>
            <a:r>
              <a:rPr lang="en-US" altLang="cs-CZ" sz="900" dirty="0" smtClean="0"/>
              <a:t> a </a:t>
            </a:r>
            <a:r>
              <a:rPr lang="en-US" altLang="cs-CZ" sz="900" dirty="0" err="1" smtClean="0"/>
              <a:t>pochopení</a:t>
            </a:r>
            <a:r>
              <a:rPr lang="en-US" altLang="cs-CZ" sz="900" dirty="0" smtClean="0"/>
              <a:t> </a:t>
            </a:r>
            <a:r>
              <a:rPr lang="en-US" altLang="cs-CZ" sz="900" dirty="0" err="1" smtClean="0"/>
              <a:t>odlišných</a:t>
            </a:r>
            <a:r>
              <a:rPr lang="en-US" altLang="cs-CZ" sz="900" dirty="0" smtClean="0"/>
              <a:t> </a:t>
            </a:r>
            <a:r>
              <a:rPr lang="en-US" altLang="cs-CZ" sz="900" dirty="0" err="1" smtClean="0"/>
              <a:t>identit</a:t>
            </a:r>
            <a:r>
              <a:rPr lang="en-US" altLang="cs-CZ" sz="900" dirty="0" smtClean="0"/>
              <a:t>.</a:t>
            </a:r>
            <a:endParaRPr lang="en-US" altLang="cs-CZ" sz="900" b="1" dirty="0" smtClean="0"/>
          </a:p>
          <a:p>
            <a:pPr eaLnBrk="1" hangingPunct="1">
              <a:lnSpc>
                <a:spcPct val="80000"/>
              </a:lnSpc>
            </a:pPr>
            <a:r>
              <a:rPr lang="en-US" altLang="cs-CZ" sz="900" b="1" dirty="0" err="1" smtClean="0"/>
              <a:t>výstupy</a:t>
            </a:r>
            <a:r>
              <a:rPr lang="en-US" altLang="cs-CZ" sz="900" b="1" dirty="0" smtClean="0"/>
              <a:t> RVP</a:t>
            </a:r>
            <a:r>
              <a:rPr lang="en-US" altLang="cs-CZ" sz="900" dirty="0" smtClean="0"/>
              <a:t>:</a:t>
            </a:r>
          </a:p>
          <a:p>
            <a:pPr eaLnBrk="1" hangingPunct="1">
              <a:lnSpc>
                <a:spcPct val="80000"/>
              </a:lnSpc>
            </a:pPr>
            <a:r>
              <a:rPr lang="en-US" altLang="cs-CZ" sz="900" dirty="0" smtClean="0"/>
              <a:t>Student:</a:t>
            </a:r>
          </a:p>
          <a:p>
            <a:pPr eaLnBrk="1" hangingPunct="1">
              <a:lnSpc>
                <a:spcPct val="80000"/>
              </a:lnSpc>
            </a:pPr>
            <a:r>
              <a:rPr lang="en-US" altLang="cs-CZ" sz="900" dirty="0" err="1" smtClean="0"/>
              <a:t>uplatňuje</a:t>
            </a:r>
            <a:r>
              <a:rPr lang="en-US" altLang="cs-CZ" sz="900" dirty="0" smtClean="0"/>
              <a:t> co </a:t>
            </a:r>
            <a:r>
              <a:rPr lang="en-US" altLang="cs-CZ" sz="900" dirty="0" err="1" smtClean="0"/>
              <a:t>nejširší</a:t>
            </a:r>
            <a:r>
              <a:rPr lang="en-US" altLang="cs-CZ" sz="900" dirty="0" smtClean="0"/>
              <a:t> </a:t>
            </a:r>
            <a:r>
              <a:rPr lang="en-US" altLang="cs-CZ" sz="900" dirty="0" err="1" smtClean="0"/>
              <a:t>škálu</a:t>
            </a:r>
            <a:r>
              <a:rPr lang="en-US" altLang="cs-CZ" sz="900" dirty="0" smtClean="0"/>
              <a:t> u </a:t>
            </a:r>
            <a:r>
              <a:rPr lang="en-US" altLang="cs-CZ" sz="900" dirty="0" err="1" smtClean="0"/>
              <a:t>prvků</a:t>
            </a:r>
            <a:r>
              <a:rPr lang="en-US" altLang="cs-CZ" sz="900" dirty="0" smtClean="0"/>
              <a:t> </a:t>
            </a:r>
            <a:r>
              <a:rPr lang="en-US" altLang="cs-CZ" sz="900" dirty="0" err="1" smtClean="0"/>
              <a:t>vizuálně</a:t>
            </a:r>
            <a:r>
              <a:rPr lang="en-US" altLang="cs-CZ" sz="900" dirty="0" smtClean="0"/>
              <a:t> </a:t>
            </a:r>
            <a:r>
              <a:rPr lang="en-US" altLang="cs-CZ" sz="900" dirty="0" err="1" smtClean="0"/>
              <a:t>obrazných</a:t>
            </a:r>
            <a:r>
              <a:rPr lang="en-US" altLang="cs-CZ" sz="900" dirty="0" smtClean="0"/>
              <a:t> </a:t>
            </a:r>
            <a:r>
              <a:rPr lang="en-US" altLang="cs-CZ" sz="900" dirty="0" err="1" smtClean="0"/>
              <a:t>vyjádření</a:t>
            </a:r>
            <a:r>
              <a:rPr lang="en-US" altLang="cs-CZ" sz="900" dirty="0" smtClean="0"/>
              <a:t> pro </a:t>
            </a:r>
            <a:r>
              <a:rPr lang="en-US" altLang="cs-CZ" sz="900" dirty="0" err="1" smtClean="0"/>
              <a:t>vyjádření</a:t>
            </a:r>
            <a:r>
              <a:rPr lang="en-US" altLang="cs-CZ" sz="900" dirty="0" smtClean="0"/>
              <a:t> </a:t>
            </a:r>
            <a:r>
              <a:rPr lang="en-US" altLang="cs-CZ" sz="900" dirty="0" err="1" smtClean="0"/>
              <a:t>vlastních</a:t>
            </a:r>
            <a:r>
              <a:rPr lang="en-US" altLang="cs-CZ" sz="900" dirty="0" smtClean="0"/>
              <a:t> </a:t>
            </a:r>
            <a:r>
              <a:rPr lang="en-US" altLang="cs-CZ" sz="900" dirty="0" err="1" smtClean="0"/>
              <a:t>zkušeností</a:t>
            </a:r>
            <a:r>
              <a:rPr lang="en-US" altLang="cs-CZ" sz="900" dirty="0" smtClean="0"/>
              <a:t> a pro </a:t>
            </a:r>
            <a:r>
              <a:rPr lang="en-US" altLang="cs-CZ" sz="900" dirty="0" err="1" smtClean="0"/>
              <a:t>získání</a:t>
            </a:r>
            <a:r>
              <a:rPr lang="en-US" altLang="cs-CZ" sz="900" dirty="0" smtClean="0"/>
              <a:t> </a:t>
            </a:r>
            <a:r>
              <a:rPr lang="en-US" altLang="cs-CZ" sz="900" dirty="0" err="1" smtClean="0"/>
              <a:t>osobitého</a:t>
            </a:r>
            <a:r>
              <a:rPr lang="en-US" altLang="cs-CZ" sz="900" dirty="0" smtClean="0"/>
              <a:t> </a:t>
            </a:r>
            <a:r>
              <a:rPr lang="en-US" altLang="cs-CZ" sz="900" dirty="0" err="1" smtClean="0"/>
              <a:t>výsledku</a:t>
            </a:r>
            <a:endParaRPr lang="en-US" altLang="cs-CZ" sz="900" dirty="0" smtClean="0"/>
          </a:p>
          <a:p>
            <a:pPr eaLnBrk="1" hangingPunct="1">
              <a:lnSpc>
                <a:spcPct val="80000"/>
              </a:lnSpc>
            </a:pPr>
            <a:r>
              <a:rPr lang="en-US" altLang="cs-CZ" sz="900" dirty="0" err="1" smtClean="0"/>
              <a:t>interpretuje</a:t>
            </a:r>
            <a:r>
              <a:rPr lang="en-US" altLang="cs-CZ" sz="900" dirty="0" smtClean="0"/>
              <a:t> </a:t>
            </a:r>
            <a:r>
              <a:rPr lang="en-US" altLang="cs-CZ" sz="900" dirty="0" err="1" smtClean="0"/>
              <a:t>vlastní</a:t>
            </a:r>
            <a:r>
              <a:rPr lang="en-US" altLang="cs-CZ" sz="900" dirty="0" smtClean="0"/>
              <a:t> </a:t>
            </a:r>
            <a:r>
              <a:rPr lang="en-US" altLang="cs-CZ" sz="900" dirty="0" err="1" smtClean="0"/>
              <a:t>vizuálně</a:t>
            </a:r>
            <a:r>
              <a:rPr lang="en-US" altLang="cs-CZ" sz="900" dirty="0" smtClean="0"/>
              <a:t> </a:t>
            </a:r>
            <a:r>
              <a:rPr lang="en-US" altLang="cs-CZ" sz="900" dirty="0" err="1" smtClean="0"/>
              <a:t>obrazné</a:t>
            </a:r>
            <a:r>
              <a:rPr lang="en-US" altLang="cs-CZ" sz="900" dirty="0" smtClean="0"/>
              <a:t> </a:t>
            </a:r>
            <a:r>
              <a:rPr lang="en-US" altLang="cs-CZ" sz="900" dirty="0" err="1" smtClean="0"/>
              <a:t>vyjádření</a:t>
            </a:r>
            <a:r>
              <a:rPr lang="en-US" altLang="cs-CZ" sz="900" dirty="0" smtClean="0"/>
              <a:t> a </a:t>
            </a:r>
            <a:r>
              <a:rPr lang="en-US" altLang="cs-CZ" sz="900" dirty="0" err="1" smtClean="0"/>
              <a:t>porovnává</a:t>
            </a:r>
            <a:r>
              <a:rPr lang="en-US" altLang="cs-CZ" sz="900" dirty="0" smtClean="0"/>
              <a:t> </a:t>
            </a:r>
            <a:r>
              <a:rPr lang="en-US" altLang="cs-CZ" sz="900" dirty="0" err="1" smtClean="0"/>
              <a:t>odlišné</a:t>
            </a:r>
            <a:r>
              <a:rPr lang="en-US" altLang="cs-CZ" sz="900" dirty="0" smtClean="0"/>
              <a:t> </a:t>
            </a:r>
            <a:r>
              <a:rPr lang="en-US" altLang="cs-CZ" sz="900" dirty="0" err="1" smtClean="0"/>
              <a:t>přístupy</a:t>
            </a:r>
            <a:r>
              <a:rPr lang="en-US" altLang="cs-CZ" sz="900" dirty="0" smtClean="0"/>
              <a:t> </a:t>
            </a:r>
            <a:r>
              <a:rPr lang="en-US" altLang="cs-CZ" sz="900" dirty="0" err="1" smtClean="0"/>
              <a:t>tvorby</a:t>
            </a:r>
            <a:r>
              <a:rPr lang="en-US" altLang="cs-CZ" sz="900" dirty="0" smtClean="0"/>
              <a:t> a </a:t>
            </a:r>
            <a:r>
              <a:rPr lang="en-US" altLang="cs-CZ" sz="900" dirty="0" err="1" smtClean="0"/>
              <a:t>dokáže</a:t>
            </a:r>
            <a:r>
              <a:rPr lang="en-US" altLang="cs-CZ" sz="900" dirty="0" smtClean="0"/>
              <a:t> o </a:t>
            </a:r>
            <a:r>
              <a:rPr lang="en-US" altLang="cs-CZ" sz="900" dirty="0" err="1" smtClean="0"/>
              <a:t>nich</a:t>
            </a:r>
            <a:r>
              <a:rPr lang="en-US" altLang="cs-CZ" sz="900" dirty="0" smtClean="0"/>
              <a:t> </a:t>
            </a:r>
            <a:r>
              <a:rPr lang="en-US" altLang="cs-CZ" sz="900" dirty="0" err="1" smtClean="0"/>
              <a:t>diskutovat</a:t>
            </a:r>
            <a:endParaRPr lang="de-DE" altLang="cs-CZ" sz="900" b="1" dirty="0" smtClean="0"/>
          </a:p>
          <a:p>
            <a:pPr eaLnBrk="1" hangingPunct="1">
              <a:lnSpc>
                <a:spcPct val="80000"/>
              </a:lnSpc>
            </a:pPr>
            <a:r>
              <a:rPr lang="de-DE" altLang="cs-CZ" sz="900" b="1" dirty="0" err="1" smtClean="0"/>
              <a:t>mezipředmětové</a:t>
            </a:r>
            <a:r>
              <a:rPr lang="de-DE" altLang="cs-CZ" sz="900" b="1" dirty="0" smtClean="0"/>
              <a:t> </a:t>
            </a:r>
            <a:r>
              <a:rPr lang="de-DE" altLang="cs-CZ" sz="900" b="1" dirty="0" err="1" smtClean="0"/>
              <a:t>vazby</a:t>
            </a:r>
            <a:r>
              <a:rPr lang="de-DE" altLang="cs-CZ" sz="900" b="1" dirty="0" smtClean="0"/>
              <a:t>:</a:t>
            </a:r>
            <a:endParaRPr lang="de-DE" altLang="cs-CZ" sz="900" dirty="0" smtClean="0"/>
          </a:p>
          <a:p>
            <a:pPr eaLnBrk="1" hangingPunct="1">
              <a:lnSpc>
                <a:spcPct val="80000"/>
              </a:lnSpc>
            </a:pPr>
            <a:r>
              <a:rPr lang="de-DE" altLang="cs-CZ" sz="900" dirty="0" smtClean="0"/>
              <a:t>Biologie, </a:t>
            </a:r>
            <a:r>
              <a:rPr lang="de-DE" altLang="cs-CZ" sz="900" dirty="0" err="1" smtClean="0"/>
              <a:t>Občanská</a:t>
            </a:r>
            <a:r>
              <a:rPr lang="de-DE" altLang="cs-CZ" sz="900" dirty="0" smtClean="0"/>
              <a:t> </a:t>
            </a:r>
            <a:r>
              <a:rPr lang="de-DE" altLang="cs-CZ" sz="900" dirty="0" err="1" smtClean="0"/>
              <a:t>nauka</a:t>
            </a:r>
            <a:r>
              <a:rPr lang="de-DE" altLang="cs-CZ" sz="900" dirty="0" smtClean="0"/>
              <a:t>(</a:t>
            </a:r>
            <a:r>
              <a:rPr lang="de-DE" altLang="cs-CZ" sz="900" dirty="0" err="1" smtClean="0"/>
              <a:t>Filozofie</a:t>
            </a:r>
            <a:r>
              <a:rPr lang="de-DE" altLang="cs-CZ" sz="900" dirty="0" smtClean="0"/>
              <a:t>, </a:t>
            </a:r>
            <a:r>
              <a:rPr lang="de-DE" altLang="cs-CZ" sz="900" dirty="0" err="1" smtClean="0"/>
              <a:t>Sociologie</a:t>
            </a:r>
            <a:r>
              <a:rPr lang="de-DE" altLang="cs-CZ" sz="900" dirty="0" smtClean="0"/>
              <a:t>, Psychologie), </a:t>
            </a:r>
            <a:endParaRPr lang="cs-CZ" altLang="cs-CZ" sz="900" dirty="0" smtClean="0"/>
          </a:p>
          <a:p>
            <a:pPr eaLnBrk="1" hangingPunct="1">
              <a:lnSpc>
                <a:spcPct val="90000"/>
              </a:lnSpc>
            </a:pPr>
            <a:endParaRPr lang="en-US" altLang="cs-CZ" dirty="0" smtClean="0"/>
          </a:p>
        </p:txBody>
      </p:sp>
    </p:spTree>
    <p:extLst>
      <p:ext uri="{BB962C8B-B14F-4D97-AF65-F5344CB8AC3E}">
        <p14:creationId xmlns:p14="http://schemas.microsoft.com/office/powerpoint/2010/main" val="3902150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C90756-6032-46EB-A986-94758AC37E9D}"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marL="228600" indent="-228600" eaLnBrk="1" hangingPunct="1"/>
            <a:r>
              <a:rPr lang="cs-CZ" altLang="cs-CZ" smtClean="0"/>
              <a:t>Obrázky: Vše dílo Lenkdy Klodové</a:t>
            </a:r>
          </a:p>
          <a:p>
            <a:pPr marL="228600" indent="-228600" eaLnBrk="1" hangingPunct="1">
              <a:buFontTx/>
              <a:buAutoNum type="arabicPeriod"/>
            </a:pPr>
            <a:r>
              <a:rPr lang="cs-CZ" altLang="cs-CZ" smtClean="0"/>
              <a:t>Vystřihovánky</a:t>
            </a:r>
          </a:p>
          <a:p>
            <a:pPr marL="228600" indent="-228600" eaLnBrk="1" hangingPunct="1">
              <a:buFontTx/>
              <a:buAutoNum type="arabicPeriod"/>
            </a:pPr>
            <a:r>
              <a:rPr lang="cs-CZ" altLang="cs-CZ" smtClean="0"/>
              <a:t>Vlastní punčocháče</a:t>
            </a:r>
          </a:p>
          <a:p>
            <a:pPr marL="228600" indent="-228600" eaLnBrk="1" hangingPunct="1">
              <a:buFontTx/>
              <a:buAutoNum type="arabicPeriod"/>
            </a:pPr>
            <a:r>
              <a:rPr lang="cs-CZ" altLang="cs-CZ" smtClean="0"/>
              <a:t>Travestishow</a:t>
            </a:r>
          </a:p>
          <a:p>
            <a:pPr marL="228600" indent="-228600" eaLnBrk="1" hangingPunct="1">
              <a:buFontTx/>
              <a:buAutoNum type="arabicPeriod"/>
            </a:pPr>
            <a:r>
              <a:rPr lang="cs-CZ" altLang="cs-CZ" smtClean="0"/>
              <a:t>Demonstrace proti menstruaci</a:t>
            </a:r>
          </a:p>
          <a:p>
            <a:pPr marL="228600" indent="-228600" eaLnBrk="1" hangingPunct="1">
              <a:buFontTx/>
              <a:buAutoNum type="arabicPeriod"/>
            </a:pPr>
            <a:r>
              <a:rPr lang="cs-CZ" altLang="cs-CZ" smtClean="0"/>
              <a:t>Vítězky</a:t>
            </a:r>
          </a:p>
          <a:p>
            <a:pPr marL="228600" indent="-228600" eaLnBrk="1" hangingPunct="1">
              <a:buFontTx/>
              <a:buAutoNum type="arabicPeriod"/>
            </a:pPr>
            <a:r>
              <a:rPr lang="cs-CZ" altLang="cs-CZ" smtClean="0"/>
              <a:t>Prsa</a:t>
            </a:r>
          </a:p>
        </p:txBody>
      </p:sp>
    </p:spTree>
    <p:extLst>
      <p:ext uri="{BB962C8B-B14F-4D97-AF65-F5344CB8AC3E}">
        <p14:creationId xmlns:p14="http://schemas.microsoft.com/office/powerpoint/2010/main" val="382145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90E75F-CAAC-47CC-9089-BC4ED89194F0}"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lnSpc>
                <a:spcPct val="80000"/>
              </a:lnSpc>
            </a:pPr>
            <a:r>
              <a:rPr lang="en-US" altLang="cs-CZ" sz="800" b="1" dirty="0" err="1" smtClean="0"/>
              <a:t>námět</a:t>
            </a:r>
            <a:r>
              <a:rPr lang="en-US" altLang="cs-CZ" sz="800" dirty="0" smtClean="0"/>
              <a:t>: </a:t>
            </a:r>
            <a:r>
              <a:rPr lang="en-US" altLang="cs-CZ" sz="800" b="1" u="sng" dirty="0" err="1" smtClean="0"/>
              <a:t>Ženství</a:t>
            </a:r>
            <a:endParaRPr lang="en-US" altLang="cs-CZ" sz="800" b="1" dirty="0" smtClean="0"/>
          </a:p>
          <a:p>
            <a:pPr eaLnBrk="1" hangingPunct="1">
              <a:lnSpc>
                <a:spcPct val="80000"/>
              </a:lnSpc>
            </a:pPr>
            <a:r>
              <a:rPr lang="en-US" altLang="cs-CZ" sz="800" b="1" dirty="0" err="1" smtClean="0"/>
              <a:t>koncept</a:t>
            </a:r>
            <a:r>
              <a:rPr lang="en-US" altLang="cs-CZ" sz="800" dirty="0" smtClean="0"/>
              <a:t>: </a:t>
            </a:r>
            <a:r>
              <a:rPr lang="en-US" altLang="cs-CZ" sz="800" dirty="0" err="1" smtClean="0"/>
              <a:t>já</a:t>
            </a:r>
            <a:r>
              <a:rPr lang="en-US" altLang="cs-CZ" sz="800" dirty="0" smtClean="0"/>
              <a:t>, </a:t>
            </a:r>
            <a:r>
              <a:rPr lang="en-US" altLang="cs-CZ" sz="800" dirty="0" err="1" smtClean="0"/>
              <a:t>tělo</a:t>
            </a:r>
            <a:r>
              <a:rPr lang="en-US" altLang="cs-CZ" sz="800" dirty="0" smtClean="0"/>
              <a:t>, </a:t>
            </a:r>
            <a:r>
              <a:rPr lang="en-US" altLang="cs-CZ" sz="800" dirty="0" err="1" smtClean="0"/>
              <a:t>identita</a:t>
            </a:r>
            <a:r>
              <a:rPr lang="en-US" altLang="cs-CZ" sz="800" dirty="0" smtClean="0"/>
              <a:t>, </a:t>
            </a:r>
            <a:r>
              <a:rPr lang="en-US" altLang="cs-CZ" sz="800" dirty="0" err="1" smtClean="0"/>
              <a:t>archetyp</a:t>
            </a:r>
            <a:r>
              <a:rPr lang="en-US" altLang="cs-CZ" sz="800" dirty="0" smtClean="0"/>
              <a:t>, </a:t>
            </a:r>
            <a:r>
              <a:rPr lang="en-US" altLang="cs-CZ" sz="800" dirty="0" err="1" smtClean="0"/>
              <a:t>atribut</a:t>
            </a:r>
            <a:r>
              <a:rPr lang="en-US" altLang="cs-CZ" sz="800" dirty="0" smtClean="0"/>
              <a:t>, </a:t>
            </a:r>
            <a:r>
              <a:rPr lang="en-US" altLang="cs-CZ" sz="800" dirty="0" err="1" smtClean="0"/>
              <a:t>tvar</a:t>
            </a:r>
            <a:r>
              <a:rPr lang="en-US" altLang="cs-CZ" sz="800" dirty="0" smtClean="0"/>
              <a:t>, </a:t>
            </a:r>
            <a:endParaRPr lang="en-US" altLang="cs-CZ" sz="800" b="1" dirty="0" smtClean="0"/>
          </a:p>
          <a:p>
            <a:pPr eaLnBrk="1" hangingPunct="1">
              <a:lnSpc>
                <a:spcPct val="80000"/>
              </a:lnSpc>
            </a:pPr>
            <a:r>
              <a:rPr lang="en-US" altLang="cs-CZ" sz="800" b="1" dirty="0" err="1" smtClean="0"/>
              <a:t>motivace</a:t>
            </a:r>
            <a:r>
              <a:rPr lang="en-US" altLang="cs-CZ" sz="800" dirty="0" smtClean="0"/>
              <a:t>: </a:t>
            </a:r>
            <a:r>
              <a:rPr lang="en-US" altLang="cs-CZ" sz="800" dirty="0" err="1" smtClean="0"/>
              <a:t>Vychází</a:t>
            </a:r>
            <a:r>
              <a:rPr lang="en-US" altLang="cs-CZ" sz="800" dirty="0" smtClean="0"/>
              <a:t> z </a:t>
            </a:r>
            <a:r>
              <a:rPr lang="en-US" altLang="cs-CZ" sz="800" dirty="0" err="1" smtClean="0"/>
              <a:t>předešlých</a:t>
            </a:r>
            <a:r>
              <a:rPr lang="en-US" altLang="cs-CZ" sz="800" dirty="0" smtClean="0"/>
              <a:t> </a:t>
            </a:r>
            <a:r>
              <a:rPr lang="en-US" altLang="cs-CZ" sz="800" dirty="0" err="1" smtClean="0"/>
              <a:t>hodin</a:t>
            </a:r>
            <a:endParaRPr lang="en-US" altLang="cs-CZ" sz="800" b="1" dirty="0" smtClean="0"/>
          </a:p>
          <a:p>
            <a:pPr eaLnBrk="1" hangingPunct="1">
              <a:lnSpc>
                <a:spcPct val="80000"/>
              </a:lnSpc>
            </a:pPr>
            <a:r>
              <a:rPr lang="en-US" altLang="cs-CZ" sz="800" b="1" dirty="0" err="1" smtClean="0"/>
              <a:t>zadání</a:t>
            </a:r>
            <a:r>
              <a:rPr lang="en-US" altLang="cs-CZ" sz="800" b="1" dirty="0" smtClean="0"/>
              <a:t>: </a:t>
            </a:r>
            <a:r>
              <a:rPr lang="en-US" altLang="cs-CZ" sz="800" dirty="0" smtClean="0"/>
              <a:t>Na </a:t>
            </a:r>
            <a:r>
              <a:rPr lang="en-US" altLang="cs-CZ" sz="800" dirty="0" err="1" smtClean="0"/>
              <a:t>základě</a:t>
            </a:r>
            <a:r>
              <a:rPr lang="en-US" altLang="cs-CZ" sz="800" dirty="0" smtClean="0"/>
              <a:t> </a:t>
            </a:r>
            <a:r>
              <a:rPr lang="en-US" altLang="cs-CZ" sz="800" dirty="0" err="1" smtClean="0"/>
              <a:t>přednášky</a:t>
            </a:r>
            <a:r>
              <a:rPr lang="en-US" altLang="cs-CZ" sz="800" dirty="0" smtClean="0"/>
              <a:t> o </a:t>
            </a:r>
            <a:r>
              <a:rPr lang="en-US" altLang="cs-CZ" sz="800" dirty="0" err="1" smtClean="0"/>
              <a:t>genderové</a:t>
            </a:r>
            <a:r>
              <a:rPr lang="en-US" altLang="cs-CZ" sz="800" dirty="0" smtClean="0"/>
              <a:t> </a:t>
            </a:r>
            <a:r>
              <a:rPr lang="en-US" altLang="cs-CZ" sz="800" dirty="0" err="1" smtClean="0"/>
              <a:t>problematice</a:t>
            </a:r>
            <a:r>
              <a:rPr lang="en-US" altLang="cs-CZ" sz="800" dirty="0" smtClean="0"/>
              <a:t>, </a:t>
            </a:r>
            <a:r>
              <a:rPr lang="en-US" altLang="cs-CZ" sz="800" dirty="0" err="1" smtClean="0"/>
              <a:t>rozhovorů</a:t>
            </a:r>
            <a:r>
              <a:rPr lang="en-US" altLang="cs-CZ" sz="800" dirty="0" smtClean="0"/>
              <a:t> o </a:t>
            </a:r>
            <a:r>
              <a:rPr lang="en-US" altLang="cs-CZ" sz="800" dirty="0" err="1" smtClean="0"/>
              <a:t>prožívání</a:t>
            </a:r>
            <a:r>
              <a:rPr lang="en-US" altLang="cs-CZ" sz="800" dirty="0" smtClean="0"/>
              <a:t> </a:t>
            </a:r>
            <a:r>
              <a:rPr lang="en-US" altLang="cs-CZ" sz="800" dirty="0" err="1" smtClean="0"/>
              <a:t>ženství</a:t>
            </a:r>
            <a:r>
              <a:rPr lang="en-US" altLang="cs-CZ" sz="800" dirty="0" smtClean="0"/>
              <a:t> a </a:t>
            </a:r>
            <a:r>
              <a:rPr lang="en-US" altLang="cs-CZ" sz="800" dirty="0" err="1" smtClean="0"/>
              <a:t>ženské</a:t>
            </a:r>
            <a:r>
              <a:rPr lang="en-US" altLang="cs-CZ" sz="800" dirty="0" smtClean="0"/>
              <a:t> role a </a:t>
            </a:r>
            <a:r>
              <a:rPr lang="en-US" altLang="cs-CZ" sz="800" dirty="0" err="1" smtClean="0"/>
              <a:t>dále</a:t>
            </a:r>
            <a:r>
              <a:rPr lang="en-US" altLang="cs-CZ" sz="800" dirty="0" smtClean="0"/>
              <a:t> </a:t>
            </a:r>
            <a:r>
              <a:rPr lang="en-US" altLang="cs-CZ" sz="800" dirty="0" err="1" smtClean="0"/>
              <a:t>také</a:t>
            </a:r>
            <a:r>
              <a:rPr lang="en-US" altLang="cs-CZ" sz="800" dirty="0" smtClean="0"/>
              <a:t> </a:t>
            </a:r>
            <a:r>
              <a:rPr lang="en-US" altLang="cs-CZ" sz="800" dirty="0" err="1" smtClean="0"/>
              <a:t>na</a:t>
            </a:r>
            <a:r>
              <a:rPr lang="en-US" altLang="cs-CZ" sz="800" dirty="0" smtClean="0"/>
              <a:t> </a:t>
            </a:r>
            <a:r>
              <a:rPr lang="en-US" altLang="cs-CZ" sz="800" dirty="0" err="1" smtClean="0"/>
              <a:t>základě</a:t>
            </a:r>
            <a:r>
              <a:rPr lang="en-US" altLang="cs-CZ" sz="800" dirty="0" smtClean="0"/>
              <a:t> </a:t>
            </a:r>
            <a:r>
              <a:rPr lang="en-US" altLang="cs-CZ" sz="800" dirty="0" err="1" smtClean="0"/>
              <a:t>shlédnutí</a:t>
            </a:r>
            <a:r>
              <a:rPr lang="en-US" altLang="cs-CZ" sz="800" dirty="0" smtClean="0"/>
              <a:t> </a:t>
            </a:r>
            <a:r>
              <a:rPr lang="en-US" altLang="cs-CZ" sz="800" dirty="0" err="1" smtClean="0"/>
              <a:t>souboru</a:t>
            </a:r>
            <a:r>
              <a:rPr lang="en-US" altLang="cs-CZ" sz="800" dirty="0" smtClean="0"/>
              <a:t> </a:t>
            </a:r>
            <a:r>
              <a:rPr lang="en-US" altLang="cs-CZ" sz="800" dirty="0" err="1" smtClean="0"/>
              <a:t>ukázek</a:t>
            </a:r>
            <a:r>
              <a:rPr lang="en-US" altLang="cs-CZ" sz="800" dirty="0" smtClean="0"/>
              <a:t> </a:t>
            </a:r>
            <a:r>
              <a:rPr lang="en-US" altLang="cs-CZ" sz="800" dirty="0" err="1" smtClean="0"/>
              <a:t>umělecké</a:t>
            </a:r>
            <a:r>
              <a:rPr lang="en-US" altLang="cs-CZ" sz="800" dirty="0" smtClean="0"/>
              <a:t> </a:t>
            </a:r>
            <a:r>
              <a:rPr lang="en-US" altLang="cs-CZ" sz="800" dirty="0" err="1" smtClean="0"/>
              <a:t>tvorby</a:t>
            </a:r>
            <a:r>
              <a:rPr lang="en-US" altLang="cs-CZ" sz="800" dirty="0" smtClean="0"/>
              <a:t> </a:t>
            </a:r>
            <a:r>
              <a:rPr lang="en-US" altLang="cs-CZ" sz="800" dirty="0" err="1" smtClean="0"/>
              <a:t>na</a:t>
            </a:r>
            <a:r>
              <a:rPr lang="en-US" altLang="cs-CZ" sz="800" dirty="0" smtClean="0"/>
              <a:t> </a:t>
            </a:r>
            <a:r>
              <a:rPr lang="en-US" altLang="cs-CZ" sz="800" dirty="0" err="1" smtClean="0"/>
              <a:t>toto</a:t>
            </a:r>
            <a:r>
              <a:rPr lang="en-US" altLang="cs-CZ" sz="800" dirty="0" smtClean="0"/>
              <a:t> </a:t>
            </a:r>
            <a:r>
              <a:rPr lang="en-US" altLang="cs-CZ" sz="800" dirty="0" err="1" smtClean="0"/>
              <a:t>téma</a:t>
            </a:r>
            <a:r>
              <a:rPr lang="en-US" altLang="cs-CZ" sz="800" dirty="0" smtClean="0"/>
              <a:t> </a:t>
            </a:r>
            <a:r>
              <a:rPr lang="en-US" altLang="cs-CZ" sz="800" dirty="0" err="1" smtClean="0"/>
              <a:t>vytvoř</a:t>
            </a:r>
            <a:r>
              <a:rPr lang="en-US" altLang="cs-CZ" sz="800" dirty="0" smtClean="0"/>
              <a:t> </a:t>
            </a:r>
            <a:r>
              <a:rPr lang="en-US" altLang="cs-CZ" sz="800" dirty="0" err="1" smtClean="0"/>
              <a:t>vlastní</a:t>
            </a:r>
            <a:r>
              <a:rPr lang="en-US" altLang="cs-CZ" sz="800" dirty="0" smtClean="0"/>
              <a:t> </a:t>
            </a:r>
            <a:r>
              <a:rPr lang="en-US" altLang="cs-CZ" sz="800" dirty="0" err="1" smtClean="0"/>
              <a:t>autentickou</a:t>
            </a:r>
            <a:r>
              <a:rPr lang="en-US" altLang="cs-CZ" sz="800" dirty="0" smtClean="0"/>
              <a:t> </a:t>
            </a:r>
            <a:r>
              <a:rPr lang="en-US" altLang="cs-CZ" sz="800" dirty="0" err="1" smtClean="0"/>
              <a:t>podobu</a:t>
            </a:r>
            <a:r>
              <a:rPr lang="en-US" altLang="cs-CZ" sz="800" dirty="0" smtClean="0"/>
              <a:t> </a:t>
            </a:r>
            <a:r>
              <a:rPr lang="en-US" altLang="cs-CZ" sz="800" dirty="0" err="1" smtClean="0"/>
              <a:t>ženství</a:t>
            </a:r>
            <a:r>
              <a:rPr lang="en-US" altLang="cs-CZ" sz="800" dirty="0" smtClean="0"/>
              <a:t>. </a:t>
            </a:r>
            <a:endParaRPr lang="en-US" altLang="cs-CZ" sz="800" b="1" dirty="0" smtClean="0"/>
          </a:p>
          <a:p>
            <a:pPr eaLnBrk="1" hangingPunct="1">
              <a:lnSpc>
                <a:spcPct val="80000"/>
              </a:lnSpc>
            </a:pPr>
            <a:r>
              <a:rPr lang="en-US" altLang="cs-CZ" sz="800" b="1" dirty="0" err="1" smtClean="0"/>
              <a:t>Reflektivní</a:t>
            </a:r>
            <a:r>
              <a:rPr lang="en-US" altLang="cs-CZ" sz="800" b="1" dirty="0" smtClean="0"/>
              <a:t> </a:t>
            </a:r>
            <a:r>
              <a:rPr lang="en-US" altLang="cs-CZ" sz="800" b="1" dirty="0" err="1" smtClean="0"/>
              <a:t>otázky</a:t>
            </a:r>
            <a:r>
              <a:rPr lang="en-US" altLang="cs-CZ" sz="800" b="1" dirty="0" smtClean="0"/>
              <a:t>: </a:t>
            </a:r>
            <a:endParaRPr lang="en-US" altLang="cs-CZ" sz="800" dirty="0" smtClean="0"/>
          </a:p>
          <a:p>
            <a:pPr eaLnBrk="1" hangingPunct="1">
              <a:lnSpc>
                <a:spcPct val="80000"/>
              </a:lnSpc>
            </a:pPr>
            <a:r>
              <a:rPr lang="en-US" altLang="cs-CZ" sz="800" dirty="0" smtClean="0"/>
              <a:t>Co je pro </a:t>
            </a:r>
            <a:r>
              <a:rPr lang="en-US" altLang="cs-CZ" sz="800" dirty="0" err="1" smtClean="0"/>
              <a:t>tebe</a:t>
            </a:r>
            <a:r>
              <a:rPr lang="en-US" altLang="cs-CZ" sz="800" dirty="0" smtClean="0"/>
              <a:t> </a:t>
            </a:r>
            <a:r>
              <a:rPr lang="en-US" altLang="cs-CZ" sz="800" dirty="0" err="1" smtClean="0"/>
              <a:t>největším</a:t>
            </a:r>
            <a:r>
              <a:rPr lang="en-US" altLang="cs-CZ" sz="800" dirty="0" smtClean="0"/>
              <a:t> </a:t>
            </a:r>
            <a:r>
              <a:rPr lang="en-US" altLang="cs-CZ" sz="800" dirty="0" err="1" smtClean="0"/>
              <a:t>atributem</a:t>
            </a:r>
            <a:r>
              <a:rPr lang="en-US" altLang="cs-CZ" sz="800" dirty="0" smtClean="0"/>
              <a:t> </a:t>
            </a:r>
            <a:r>
              <a:rPr lang="en-US" altLang="cs-CZ" sz="800" dirty="0" err="1" smtClean="0"/>
              <a:t>ženství</a:t>
            </a:r>
            <a:r>
              <a:rPr lang="en-US" altLang="cs-CZ" sz="800" dirty="0" smtClean="0"/>
              <a:t>?</a:t>
            </a:r>
          </a:p>
          <a:p>
            <a:pPr eaLnBrk="1" hangingPunct="1">
              <a:lnSpc>
                <a:spcPct val="80000"/>
              </a:lnSpc>
            </a:pPr>
            <a:r>
              <a:rPr lang="en-US" altLang="cs-CZ" sz="800" dirty="0" err="1" smtClean="0"/>
              <a:t>Jaké</a:t>
            </a:r>
            <a:r>
              <a:rPr lang="en-US" altLang="cs-CZ" sz="800" dirty="0" smtClean="0"/>
              <a:t> </a:t>
            </a:r>
            <a:r>
              <a:rPr lang="en-US" altLang="cs-CZ" sz="800" dirty="0" err="1" smtClean="0"/>
              <a:t>jsou</a:t>
            </a:r>
            <a:r>
              <a:rPr lang="en-US" altLang="cs-CZ" sz="800" dirty="0" smtClean="0"/>
              <a:t> </a:t>
            </a:r>
            <a:r>
              <a:rPr lang="en-US" altLang="cs-CZ" sz="800" dirty="0" err="1" smtClean="0"/>
              <a:t>vnější</a:t>
            </a:r>
            <a:r>
              <a:rPr lang="en-US" altLang="cs-CZ" sz="800" dirty="0" smtClean="0"/>
              <a:t> </a:t>
            </a:r>
            <a:r>
              <a:rPr lang="en-US" altLang="cs-CZ" sz="800" dirty="0" err="1" smtClean="0"/>
              <a:t>fyzické</a:t>
            </a:r>
            <a:r>
              <a:rPr lang="en-US" altLang="cs-CZ" sz="800" dirty="0" smtClean="0"/>
              <a:t> </a:t>
            </a:r>
            <a:r>
              <a:rPr lang="en-US" altLang="cs-CZ" sz="800" dirty="0" err="1" smtClean="0"/>
              <a:t>znaky</a:t>
            </a:r>
            <a:r>
              <a:rPr lang="en-US" altLang="cs-CZ" sz="800" dirty="0" smtClean="0"/>
              <a:t> </a:t>
            </a:r>
            <a:r>
              <a:rPr lang="en-US" altLang="cs-CZ" sz="800" dirty="0" err="1" smtClean="0"/>
              <a:t>ženství</a:t>
            </a:r>
            <a:r>
              <a:rPr lang="en-US" altLang="cs-CZ" sz="800" dirty="0" smtClean="0"/>
              <a:t>? </a:t>
            </a:r>
            <a:r>
              <a:rPr lang="en-US" altLang="cs-CZ" sz="800" dirty="0" err="1" smtClean="0"/>
              <a:t>Jaké</a:t>
            </a:r>
            <a:r>
              <a:rPr lang="en-US" altLang="cs-CZ" sz="800" dirty="0" smtClean="0"/>
              <a:t> </a:t>
            </a:r>
            <a:r>
              <a:rPr lang="en-US" altLang="cs-CZ" sz="800" dirty="0" err="1" smtClean="0"/>
              <a:t>vnitřní</a:t>
            </a:r>
            <a:r>
              <a:rPr lang="en-US" altLang="cs-CZ" sz="800" dirty="0" smtClean="0"/>
              <a:t>?</a:t>
            </a:r>
          </a:p>
          <a:p>
            <a:pPr eaLnBrk="1" hangingPunct="1">
              <a:lnSpc>
                <a:spcPct val="80000"/>
              </a:lnSpc>
            </a:pPr>
            <a:r>
              <a:rPr lang="en-US" altLang="cs-CZ" sz="800" dirty="0" err="1" smtClean="0"/>
              <a:t>Jaká</a:t>
            </a:r>
            <a:r>
              <a:rPr lang="en-US" altLang="cs-CZ" sz="800" dirty="0" smtClean="0"/>
              <a:t> </a:t>
            </a:r>
            <a:r>
              <a:rPr lang="en-US" altLang="cs-CZ" sz="800" dirty="0" err="1" smtClean="0"/>
              <a:t>zásadní</a:t>
            </a:r>
            <a:r>
              <a:rPr lang="en-US" altLang="cs-CZ" sz="800" dirty="0" smtClean="0"/>
              <a:t> </a:t>
            </a:r>
            <a:r>
              <a:rPr lang="en-US" altLang="cs-CZ" sz="800" dirty="0" err="1" smtClean="0"/>
              <a:t>funkce</a:t>
            </a:r>
            <a:r>
              <a:rPr lang="en-US" altLang="cs-CZ" sz="800" dirty="0" smtClean="0"/>
              <a:t> </a:t>
            </a:r>
            <a:r>
              <a:rPr lang="en-US" altLang="cs-CZ" sz="800" dirty="0" err="1" smtClean="0"/>
              <a:t>ženství</a:t>
            </a:r>
            <a:r>
              <a:rPr lang="en-US" altLang="cs-CZ" sz="800" dirty="0" smtClean="0"/>
              <a:t>?</a:t>
            </a:r>
          </a:p>
          <a:p>
            <a:pPr eaLnBrk="1" hangingPunct="1">
              <a:lnSpc>
                <a:spcPct val="80000"/>
              </a:lnSpc>
            </a:pPr>
            <a:r>
              <a:rPr lang="en-US" altLang="cs-CZ" sz="800" dirty="0" err="1" smtClean="0"/>
              <a:t>Jak</a:t>
            </a:r>
            <a:r>
              <a:rPr lang="en-US" altLang="cs-CZ" sz="800" dirty="0" smtClean="0"/>
              <a:t> </a:t>
            </a:r>
            <a:r>
              <a:rPr lang="en-US" altLang="cs-CZ" sz="800" dirty="0" err="1" smtClean="0"/>
              <a:t>prožíváš</a:t>
            </a:r>
            <a:r>
              <a:rPr lang="en-US" altLang="cs-CZ" sz="800" dirty="0" smtClean="0"/>
              <a:t> </a:t>
            </a:r>
            <a:r>
              <a:rPr lang="en-US" altLang="cs-CZ" sz="800" dirty="0" err="1" smtClean="0"/>
              <a:t>svoje</a:t>
            </a:r>
            <a:r>
              <a:rPr lang="en-US" altLang="cs-CZ" sz="800" dirty="0" smtClean="0"/>
              <a:t> </a:t>
            </a:r>
            <a:r>
              <a:rPr lang="en-US" altLang="cs-CZ" sz="800" dirty="0" err="1" smtClean="0"/>
              <a:t>ženství</a:t>
            </a:r>
            <a:r>
              <a:rPr lang="en-US" altLang="cs-CZ" sz="800" dirty="0" smtClean="0"/>
              <a:t>? </a:t>
            </a:r>
            <a:r>
              <a:rPr lang="en-US" altLang="cs-CZ" sz="800" dirty="0" err="1" smtClean="0"/>
              <a:t>Pociťuješ</a:t>
            </a:r>
            <a:r>
              <a:rPr lang="en-US" altLang="cs-CZ" sz="800" dirty="0" smtClean="0"/>
              <a:t> to </a:t>
            </a:r>
            <a:r>
              <a:rPr lang="en-US" altLang="cs-CZ" sz="800" dirty="0" err="1" smtClean="0"/>
              <a:t>jako</a:t>
            </a:r>
            <a:r>
              <a:rPr lang="en-US" altLang="cs-CZ" sz="800" dirty="0" smtClean="0"/>
              <a:t> problem? Nebo </a:t>
            </a:r>
            <a:r>
              <a:rPr lang="en-US" altLang="cs-CZ" sz="800" dirty="0" err="1" smtClean="0"/>
              <a:t>jako</a:t>
            </a:r>
            <a:r>
              <a:rPr lang="en-US" altLang="cs-CZ" sz="800" dirty="0" smtClean="0"/>
              <a:t> </a:t>
            </a:r>
            <a:r>
              <a:rPr lang="en-US" altLang="cs-CZ" sz="800" dirty="0" err="1" smtClean="0"/>
              <a:t>oslavu</a:t>
            </a:r>
            <a:r>
              <a:rPr lang="en-US" altLang="cs-CZ" sz="800" dirty="0" smtClean="0"/>
              <a:t> </a:t>
            </a:r>
            <a:r>
              <a:rPr lang="en-US" altLang="cs-CZ" sz="800" dirty="0" err="1" smtClean="0"/>
              <a:t>života</a:t>
            </a:r>
            <a:r>
              <a:rPr lang="en-US" altLang="cs-CZ" sz="800" dirty="0" smtClean="0"/>
              <a:t>?</a:t>
            </a:r>
            <a:endParaRPr lang="en-US" altLang="cs-CZ" sz="800" b="1" dirty="0" smtClean="0"/>
          </a:p>
          <a:p>
            <a:pPr eaLnBrk="1" hangingPunct="1">
              <a:lnSpc>
                <a:spcPct val="80000"/>
              </a:lnSpc>
            </a:pPr>
            <a:r>
              <a:rPr lang="en-US" altLang="cs-CZ" sz="800" b="1" dirty="0" err="1" smtClean="0"/>
              <a:t>výtvarný</a:t>
            </a:r>
            <a:r>
              <a:rPr lang="en-US" altLang="cs-CZ" sz="800" b="1" dirty="0" smtClean="0"/>
              <a:t> </a:t>
            </a:r>
            <a:r>
              <a:rPr lang="en-US" altLang="cs-CZ" sz="800" b="1" dirty="0" err="1" smtClean="0"/>
              <a:t>problém</a:t>
            </a:r>
            <a:r>
              <a:rPr lang="en-US" altLang="cs-CZ" sz="800" dirty="0" smtClean="0"/>
              <a:t>: </a:t>
            </a:r>
            <a:r>
              <a:rPr lang="en-US" altLang="cs-CZ" sz="800" dirty="0" err="1" smtClean="0"/>
              <a:t>Hledání</a:t>
            </a:r>
            <a:r>
              <a:rPr lang="en-US" altLang="cs-CZ" sz="800" dirty="0" smtClean="0"/>
              <a:t> </a:t>
            </a:r>
            <a:r>
              <a:rPr lang="en-US" altLang="cs-CZ" sz="800" dirty="0" err="1" smtClean="0"/>
              <a:t>tvaru</a:t>
            </a:r>
            <a:r>
              <a:rPr lang="en-US" altLang="cs-CZ" sz="800" dirty="0" smtClean="0"/>
              <a:t>, </a:t>
            </a:r>
            <a:r>
              <a:rPr lang="en-US" altLang="cs-CZ" sz="800" dirty="0" err="1" smtClean="0"/>
              <a:t>který</a:t>
            </a:r>
            <a:r>
              <a:rPr lang="en-US" altLang="cs-CZ" sz="800" dirty="0" smtClean="0"/>
              <a:t> by </a:t>
            </a:r>
            <a:r>
              <a:rPr lang="en-US" altLang="cs-CZ" sz="800" dirty="0" err="1" smtClean="0"/>
              <a:t>odpovídal</a:t>
            </a:r>
            <a:r>
              <a:rPr lang="en-US" altLang="cs-CZ" sz="800" dirty="0" smtClean="0"/>
              <a:t> </a:t>
            </a:r>
            <a:r>
              <a:rPr lang="en-US" altLang="cs-CZ" sz="800" dirty="0" err="1" smtClean="0"/>
              <a:t>osobní</a:t>
            </a:r>
            <a:r>
              <a:rPr lang="en-US" altLang="cs-CZ" sz="800" dirty="0" smtClean="0"/>
              <a:t> </a:t>
            </a:r>
            <a:r>
              <a:rPr lang="en-US" altLang="cs-CZ" sz="800" dirty="0" err="1" smtClean="0"/>
              <a:t>představě</a:t>
            </a:r>
            <a:r>
              <a:rPr lang="en-US" altLang="cs-CZ" sz="800" dirty="0" smtClean="0"/>
              <a:t> (</a:t>
            </a:r>
            <a:r>
              <a:rPr lang="en-US" altLang="cs-CZ" sz="800" dirty="0" err="1" smtClean="0"/>
              <a:t>atributu</a:t>
            </a:r>
            <a:r>
              <a:rPr lang="en-US" altLang="cs-CZ" sz="800" dirty="0" smtClean="0"/>
              <a:t>, </a:t>
            </a:r>
            <a:r>
              <a:rPr lang="en-US" altLang="cs-CZ" sz="800" dirty="0" err="1" smtClean="0"/>
              <a:t>fenomenu</a:t>
            </a:r>
            <a:r>
              <a:rPr lang="en-US" altLang="cs-CZ" sz="800" dirty="0" smtClean="0"/>
              <a:t>) </a:t>
            </a:r>
            <a:r>
              <a:rPr lang="en-US" altLang="cs-CZ" sz="800" dirty="0" err="1" smtClean="0"/>
              <a:t>ženství</a:t>
            </a:r>
            <a:endParaRPr lang="en-US" altLang="cs-CZ" sz="800" b="1" dirty="0" smtClean="0"/>
          </a:p>
          <a:p>
            <a:pPr eaLnBrk="1" hangingPunct="1">
              <a:lnSpc>
                <a:spcPct val="80000"/>
              </a:lnSpc>
            </a:pPr>
            <a:r>
              <a:rPr lang="en-US" altLang="cs-CZ" sz="800" b="1" dirty="0" err="1" smtClean="0"/>
              <a:t>technika</a:t>
            </a:r>
            <a:r>
              <a:rPr lang="en-US" altLang="cs-CZ" sz="800" dirty="0" err="1" smtClean="0"/>
              <a:t>:práce</a:t>
            </a:r>
            <a:r>
              <a:rPr lang="en-US" altLang="cs-CZ" sz="800" dirty="0" smtClean="0"/>
              <a:t> s </a:t>
            </a:r>
            <a:r>
              <a:rPr lang="en-US" altLang="cs-CZ" sz="800" dirty="0" err="1" smtClean="0"/>
              <a:t>hlínou</a:t>
            </a:r>
            <a:r>
              <a:rPr lang="en-US" altLang="cs-CZ" sz="800" dirty="0" smtClean="0"/>
              <a:t>, </a:t>
            </a:r>
            <a:r>
              <a:rPr lang="en-US" altLang="cs-CZ" sz="800" dirty="0" err="1" smtClean="0"/>
              <a:t>plastika</a:t>
            </a:r>
            <a:endParaRPr lang="en-US" altLang="cs-CZ" sz="800" b="1" dirty="0" smtClean="0"/>
          </a:p>
          <a:p>
            <a:pPr eaLnBrk="1" hangingPunct="1">
              <a:lnSpc>
                <a:spcPct val="80000"/>
              </a:lnSpc>
            </a:pPr>
            <a:r>
              <a:rPr lang="en-US" altLang="cs-CZ" sz="800" b="1" dirty="0" err="1" smtClean="0"/>
              <a:t>přidaná</a:t>
            </a:r>
            <a:r>
              <a:rPr lang="en-US" altLang="cs-CZ" sz="800" b="1" dirty="0" smtClean="0"/>
              <a:t> </a:t>
            </a:r>
            <a:r>
              <a:rPr lang="en-US" altLang="cs-CZ" sz="800" b="1" dirty="0" err="1" smtClean="0"/>
              <a:t>hodnota</a:t>
            </a:r>
            <a:r>
              <a:rPr lang="en-US" altLang="cs-CZ" sz="800" dirty="0" smtClean="0"/>
              <a:t>:</a:t>
            </a:r>
          </a:p>
          <a:p>
            <a:pPr eaLnBrk="1" hangingPunct="1">
              <a:lnSpc>
                <a:spcPct val="80000"/>
              </a:lnSpc>
            </a:pPr>
            <a:r>
              <a:rPr lang="en-US" altLang="cs-CZ" sz="800" dirty="0" err="1" smtClean="0"/>
              <a:t>Sebereflexe</a:t>
            </a:r>
            <a:r>
              <a:rPr lang="en-US" altLang="cs-CZ" sz="800" dirty="0" smtClean="0"/>
              <a:t> v </a:t>
            </a:r>
            <a:r>
              <a:rPr lang="en-US" altLang="cs-CZ" sz="800" dirty="0" err="1" smtClean="0"/>
              <a:t>širším</a:t>
            </a:r>
            <a:r>
              <a:rPr lang="en-US" altLang="cs-CZ" sz="800" dirty="0" smtClean="0"/>
              <a:t> </a:t>
            </a:r>
            <a:r>
              <a:rPr lang="en-US" altLang="cs-CZ" sz="800" dirty="0" err="1" smtClean="0"/>
              <a:t>sociokulturním</a:t>
            </a:r>
            <a:r>
              <a:rPr lang="en-US" altLang="cs-CZ" sz="800" dirty="0" smtClean="0"/>
              <a:t> </a:t>
            </a:r>
            <a:r>
              <a:rPr lang="en-US" altLang="cs-CZ" sz="800" dirty="0" err="1" smtClean="0"/>
              <a:t>rámci</a:t>
            </a:r>
            <a:endParaRPr lang="en-US" altLang="cs-CZ" sz="800" b="1" dirty="0" smtClean="0"/>
          </a:p>
          <a:p>
            <a:pPr eaLnBrk="1" hangingPunct="1">
              <a:lnSpc>
                <a:spcPct val="80000"/>
              </a:lnSpc>
            </a:pPr>
            <a:r>
              <a:rPr lang="en-US" altLang="cs-CZ" sz="800" b="1" dirty="0" err="1" smtClean="0"/>
              <a:t>výtvarná</a:t>
            </a:r>
            <a:r>
              <a:rPr lang="en-US" altLang="cs-CZ" sz="800" b="1" dirty="0" smtClean="0"/>
              <a:t> </a:t>
            </a:r>
            <a:r>
              <a:rPr lang="en-US" altLang="cs-CZ" sz="800" b="1" dirty="0" err="1" smtClean="0"/>
              <a:t>kultura</a:t>
            </a:r>
            <a:r>
              <a:rPr lang="en-US" altLang="cs-CZ" sz="800" dirty="0" smtClean="0"/>
              <a:t>: </a:t>
            </a:r>
          </a:p>
          <a:p>
            <a:pPr eaLnBrk="1" hangingPunct="1">
              <a:lnSpc>
                <a:spcPct val="80000"/>
              </a:lnSpc>
            </a:pPr>
            <a:r>
              <a:rPr lang="en-US" altLang="cs-CZ" sz="800" dirty="0" smtClean="0"/>
              <a:t>Gender v </a:t>
            </a:r>
            <a:r>
              <a:rPr lang="en-US" altLang="cs-CZ" sz="800" dirty="0" err="1" smtClean="0"/>
              <a:t>umění</a:t>
            </a:r>
            <a:r>
              <a:rPr lang="en-US" altLang="cs-CZ" sz="800" dirty="0" smtClean="0"/>
              <a:t> a </a:t>
            </a:r>
            <a:r>
              <a:rPr lang="en-US" altLang="cs-CZ" sz="800" dirty="0" err="1" smtClean="0"/>
              <a:t>vlna</a:t>
            </a:r>
            <a:r>
              <a:rPr lang="en-US" altLang="cs-CZ" sz="800" dirty="0" smtClean="0"/>
              <a:t> </a:t>
            </a:r>
            <a:r>
              <a:rPr lang="en-US" altLang="cs-CZ" sz="800" dirty="0" err="1" smtClean="0"/>
              <a:t>feminismu</a:t>
            </a:r>
            <a:endParaRPr lang="en-US" altLang="cs-CZ" sz="800" dirty="0" smtClean="0"/>
          </a:p>
          <a:p>
            <a:pPr eaLnBrk="1" hangingPunct="1">
              <a:lnSpc>
                <a:spcPct val="80000"/>
              </a:lnSpc>
            </a:pPr>
            <a:r>
              <a:rPr lang="en-US" altLang="cs-CZ" sz="800" dirty="0" err="1" smtClean="0"/>
              <a:t>Dílo</a:t>
            </a:r>
            <a:r>
              <a:rPr lang="en-US" altLang="cs-CZ" sz="800" dirty="0" smtClean="0"/>
              <a:t> </a:t>
            </a:r>
            <a:r>
              <a:rPr lang="en-US" altLang="cs-CZ" sz="800" dirty="0" err="1" smtClean="0"/>
              <a:t>Lenky</a:t>
            </a:r>
            <a:r>
              <a:rPr lang="en-US" altLang="cs-CZ" sz="800" dirty="0" smtClean="0"/>
              <a:t> </a:t>
            </a:r>
            <a:r>
              <a:rPr lang="en-US" altLang="cs-CZ" sz="800" dirty="0" err="1" smtClean="0"/>
              <a:t>Klodové</a:t>
            </a:r>
            <a:r>
              <a:rPr lang="en-US" altLang="cs-CZ" sz="800" dirty="0" smtClean="0"/>
              <a:t>, </a:t>
            </a:r>
            <a:r>
              <a:rPr lang="en-US" altLang="cs-CZ" sz="800" dirty="0" err="1" smtClean="0"/>
              <a:t>Veroniky</a:t>
            </a:r>
            <a:r>
              <a:rPr lang="en-US" altLang="cs-CZ" sz="800" dirty="0" smtClean="0"/>
              <a:t> </a:t>
            </a:r>
            <a:r>
              <a:rPr lang="en-US" altLang="cs-CZ" sz="800" dirty="0" err="1" smtClean="0"/>
              <a:t>Bromové</a:t>
            </a:r>
            <a:r>
              <a:rPr lang="en-US" altLang="cs-CZ" sz="800" dirty="0" smtClean="0"/>
              <a:t> a </a:t>
            </a:r>
            <a:r>
              <a:rPr lang="en-US" altLang="cs-CZ" sz="800" dirty="0" err="1" smtClean="0"/>
              <a:t>dalších</a:t>
            </a:r>
            <a:r>
              <a:rPr lang="en-US" altLang="cs-CZ" sz="800" dirty="0" smtClean="0"/>
              <a:t> </a:t>
            </a:r>
            <a:endParaRPr lang="en-US" altLang="cs-CZ" sz="800" b="1" dirty="0" smtClean="0"/>
          </a:p>
          <a:p>
            <a:pPr eaLnBrk="1" hangingPunct="1">
              <a:lnSpc>
                <a:spcPct val="80000"/>
              </a:lnSpc>
            </a:pPr>
            <a:r>
              <a:rPr lang="en-US" altLang="cs-CZ" sz="800" b="1" dirty="0" err="1" smtClean="0"/>
              <a:t>jiné</a:t>
            </a:r>
            <a:r>
              <a:rPr lang="en-US" altLang="cs-CZ" sz="800" b="1" dirty="0" smtClean="0"/>
              <a:t> </a:t>
            </a:r>
            <a:r>
              <a:rPr lang="en-US" altLang="cs-CZ" sz="800" b="1" dirty="0" err="1" smtClean="0"/>
              <a:t>kontexty</a:t>
            </a:r>
            <a:r>
              <a:rPr lang="en-US" altLang="cs-CZ" sz="800" b="1" dirty="0" smtClean="0"/>
              <a:t> (socio-</a:t>
            </a:r>
            <a:r>
              <a:rPr lang="en-US" altLang="cs-CZ" sz="800" b="1" dirty="0" err="1" smtClean="0"/>
              <a:t>kulturní</a:t>
            </a:r>
            <a:r>
              <a:rPr lang="en-US" altLang="cs-CZ" sz="800" b="1" dirty="0" smtClean="0"/>
              <a:t>, </a:t>
            </a:r>
            <a:r>
              <a:rPr lang="en-US" altLang="cs-CZ" sz="800" b="1" dirty="0" err="1" smtClean="0"/>
              <a:t>historický</a:t>
            </a:r>
            <a:r>
              <a:rPr lang="en-US" altLang="cs-CZ" sz="800" b="1" dirty="0" smtClean="0"/>
              <a:t>, </a:t>
            </a:r>
            <a:r>
              <a:rPr lang="en-US" altLang="cs-CZ" sz="800" b="1" dirty="0" err="1" smtClean="0"/>
              <a:t>vědecký</a:t>
            </a:r>
            <a:r>
              <a:rPr lang="en-US" altLang="cs-CZ" sz="800" b="1" dirty="0" smtClean="0"/>
              <a:t>, </a:t>
            </a:r>
            <a:r>
              <a:rPr lang="en-US" altLang="cs-CZ" sz="800" b="1" dirty="0" err="1" smtClean="0"/>
              <a:t>filozofický</a:t>
            </a:r>
            <a:r>
              <a:rPr lang="en-US" altLang="cs-CZ" sz="800" b="1" dirty="0" smtClean="0"/>
              <a:t>, </a:t>
            </a:r>
            <a:r>
              <a:rPr lang="en-US" altLang="cs-CZ" sz="800" b="1" dirty="0" err="1" smtClean="0"/>
              <a:t>umělecký</a:t>
            </a:r>
            <a:r>
              <a:rPr lang="en-US" altLang="cs-CZ" sz="800" b="1" dirty="0" smtClean="0"/>
              <a:t> </a:t>
            </a:r>
            <a:r>
              <a:rPr lang="en-US" altLang="cs-CZ" sz="800" b="1" dirty="0" err="1" smtClean="0"/>
              <a:t>kontext</a:t>
            </a:r>
            <a:r>
              <a:rPr lang="en-US" altLang="cs-CZ" sz="800" b="1" dirty="0" smtClean="0"/>
              <a:t>):</a:t>
            </a:r>
            <a:endParaRPr lang="de-DE" altLang="cs-CZ" sz="800" dirty="0" smtClean="0"/>
          </a:p>
          <a:p>
            <a:pPr eaLnBrk="1" hangingPunct="1">
              <a:lnSpc>
                <a:spcPct val="80000"/>
              </a:lnSpc>
            </a:pPr>
            <a:r>
              <a:rPr lang="de-DE" altLang="cs-CZ" sz="800" dirty="0" smtClean="0"/>
              <a:t>Biologie, </a:t>
            </a:r>
            <a:r>
              <a:rPr lang="de-DE" altLang="cs-CZ" sz="800" dirty="0" err="1" smtClean="0"/>
              <a:t>sociologie</a:t>
            </a:r>
            <a:endParaRPr lang="de-DE" altLang="cs-CZ" sz="800" b="1" dirty="0" smtClean="0"/>
          </a:p>
          <a:p>
            <a:pPr eaLnBrk="1" hangingPunct="1">
              <a:lnSpc>
                <a:spcPct val="80000"/>
              </a:lnSpc>
            </a:pPr>
            <a:r>
              <a:rPr lang="de-DE" altLang="cs-CZ" sz="800" b="1" dirty="0" err="1" smtClean="0"/>
              <a:t>cíl</a:t>
            </a:r>
            <a:r>
              <a:rPr lang="de-DE" altLang="cs-CZ" sz="800" b="1" dirty="0" smtClean="0"/>
              <a:t> </a:t>
            </a:r>
            <a:r>
              <a:rPr lang="de-DE" altLang="cs-CZ" sz="800" b="1" dirty="0" err="1" smtClean="0"/>
              <a:t>osobnostně-sociální</a:t>
            </a:r>
            <a:r>
              <a:rPr lang="de-DE" altLang="cs-CZ" sz="800" dirty="0" smtClean="0"/>
              <a:t>:</a:t>
            </a:r>
          </a:p>
          <a:p>
            <a:pPr eaLnBrk="1" hangingPunct="1">
              <a:lnSpc>
                <a:spcPct val="80000"/>
              </a:lnSpc>
            </a:pPr>
            <a:r>
              <a:rPr lang="de-DE" altLang="cs-CZ" sz="800" dirty="0" err="1" smtClean="0"/>
              <a:t>Sebereflexe</a:t>
            </a:r>
            <a:r>
              <a:rPr lang="de-DE" altLang="cs-CZ" sz="800" dirty="0" smtClean="0"/>
              <a:t> v </a:t>
            </a:r>
            <a:r>
              <a:rPr lang="de-DE" altLang="cs-CZ" sz="800" dirty="0" err="1" smtClean="0"/>
              <a:t>širším</a:t>
            </a:r>
            <a:r>
              <a:rPr lang="de-DE" altLang="cs-CZ" sz="800" dirty="0" smtClean="0"/>
              <a:t> </a:t>
            </a:r>
            <a:r>
              <a:rPr lang="de-DE" altLang="cs-CZ" sz="800" dirty="0" err="1" smtClean="0"/>
              <a:t>sociokulturním</a:t>
            </a:r>
            <a:r>
              <a:rPr lang="de-DE" altLang="cs-CZ" sz="800" dirty="0" smtClean="0"/>
              <a:t> </a:t>
            </a:r>
            <a:r>
              <a:rPr lang="de-DE" altLang="cs-CZ" sz="800" dirty="0" err="1" smtClean="0"/>
              <a:t>rámci</a:t>
            </a:r>
            <a:r>
              <a:rPr lang="de-DE" altLang="cs-CZ" sz="800" dirty="0" smtClean="0"/>
              <a:t>.</a:t>
            </a:r>
            <a:endParaRPr lang="en-US" altLang="cs-CZ" sz="800" dirty="0" smtClean="0"/>
          </a:p>
          <a:p>
            <a:pPr eaLnBrk="1" hangingPunct="1">
              <a:lnSpc>
                <a:spcPct val="80000"/>
              </a:lnSpc>
            </a:pPr>
            <a:r>
              <a:rPr lang="en-US" altLang="cs-CZ" sz="800" dirty="0" err="1" smtClean="0"/>
              <a:t>Vhled</a:t>
            </a:r>
            <a:r>
              <a:rPr lang="en-US" altLang="cs-CZ" sz="800" dirty="0" smtClean="0"/>
              <a:t> a </a:t>
            </a:r>
            <a:r>
              <a:rPr lang="en-US" altLang="cs-CZ" sz="800" dirty="0" err="1" smtClean="0"/>
              <a:t>pochopení</a:t>
            </a:r>
            <a:r>
              <a:rPr lang="en-US" altLang="cs-CZ" sz="800" dirty="0" smtClean="0"/>
              <a:t> </a:t>
            </a:r>
            <a:r>
              <a:rPr lang="en-US" altLang="cs-CZ" sz="800" dirty="0" err="1" smtClean="0"/>
              <a:t>odlišných</a:t>
            </a:r>
            <a:r>
              <a:rPr lang="en-US" altLang="cs-CZ" sz="800" dirty="0" smtClean="0"/>
              <a:t> identity.</a:t>
            </a:r>
            <a:endParaRPr lang="en-US" altLang="cs-CZ" sz="800" b="1" dirty="0" smtClean="0"/>
          </a:p>
          <a:p>
            <a:pPr eaLnBrk="1" hangingPunct="1">
              <a:lnSpc>
                <a:spcPct val="80000"/>
              </a:lnSpc>
            </a:pPr>
            <a:r>
              <a:rPr lang="en-US" altLang="cs-CZ" sz="800" b="1" dirty="0" err="1" smtClean="0"/>
              <a:t>cíl</a:t>
            </a:r>
            <a:r>
              <a:rPr lang="en-US" altLang="cs-CZ" sz="800" b="1" dirty="0" smtClean="0"/>
              <a:t> </a:t>
            </a:r>
            <a:r>
              <a:rPr lang="en-US" altLang="cs-CZ" sz="800" b="1" dirty="0" err="1" smtClean="0"/>
              <a:t>vzdělávací</a:t>
            </a:r>
            <a:r>
              <a:rPr lang="en-US" altLang="cs-CZ" sz="800" dirty="0" smtClean="0"/>
              <a:t>:</a:t>
            </a:r>
          </a:p>
          <a:p>
            <a:pPr eaLnBrk="1" hangingPunct="1">
              <a:lnSpc>
                <a:spcPct val="80000"/>
              </a:lnSpc>
            </a:pPr>
            <a:r>
              <a:rPr lang="en-US" altLang="cs-CZ" sz="800" dirty="0" smtClean="0"/>
              <a:t>Student </a:t>
            </a:r>
            <a:r>
              <a:rPr lang="en-US" altLang="cs-CZ" sz="800" dirty="0" err="1" smtClean="0"/>
              <a:t>dokáže</a:t>
            </a:r>
            <a:r>
              <a:rPr lang="en-US" altLang="cs-CZ" sz="800" dirty="0" smtClean="0"/>
              <a:t> </a:t>
            </a:r>
            <a:r>
              <a:rPr lang="en-US" altLang="cs-CZ" sz="800" dirty="0" err="1" smtClean="0"/>
              <a:t>využít</a:t>
            </a:r>
            <a:r>
              <a:rPr lang="en-US" altLang="cs-CZ" sz="800" dirty="0" smtClean="0"/>
              <a:t> </a:t>
            </a:r>
            <a:r>
              <a:rPr lang="en-US" altLang="cs-CZ" sz="800" dirty="0" err="1" smtClean="0"/>
              <a:t>tvarového</a:t>
            </a:r>
            <a:r>
              <a:rPr lang="en-US" altLang="cs-CZ" sz="800" dirty="0" smtClean="0"/>
              <a:t> </a:t>
            </a:r>
            <a:r>
              <a:rPr lang="en-US" altLang="cs-CZ" sz="800" dirty="0" err="1" smtClean="0"/>
              <a:t>vyjádření</a:t>
            </a:r>
            <a:r>
              <a:rPr lang="en-US" altLang="cs-CZ" sz="800" dirty="0" smtClean="0"/>
              <a:t> k </a:t>
            </a:r>
            <a:r>
              <a:rPr lang="en-US" altLang="cs-CZ" sz="800" dirty="0" err="1" smtClean="0"/>
              <a:t>zaznamenání</a:t>
            </a:r>
            <a:r>
              <a:rPr lang="en-US" altLang="cs-CZ" sz="800" dirty="0" smtClean="0"/>
              <a:t> </a:t>
            </a:r>
            <a:r>
              <a:rPr lang="en-US" altLang="cs-CZ" sz="800" dirty="0" err="1" smtClean="0"/>
              <a:t>vlastních</a:t>
            </a:r>
            <a:r>
              <a:rPr lang="en-US" altLang="cs-CZ" sz="800" dirty="0" smtClean="0"/>
              <a:t> </a:t>
            </a:r>
            <a:r>
              <a:rPr lang="en-US" altLang="cs-CZ" sz="800" dirty="0" err="1" smtClean="0"/>
              <a:t>prožitků</a:t>
            </a:r>
            <a:r>
              <a:rPr lang="en-US" altLang="cs-CZ" sz="800" dirty="0" smtClean="0"/>
              <a:t> a </a:t>
            </a:r>
            <a:r>
              <a:rPr lang="en-US" altLang="cs-CZ" sz="800" dirty="0" err="1" smtClean="0"/>
              <a:t>názorů</a:t>
            </a:r>
            <a:r>
              <a:rPr lang="en-US" altLang="cs-CZ" sz="800" dirty="0" smtClean="0"/>
              <a:t>. </a:t>
            </a:r>
            <a:r>
              <a:rPr lang="en-US" altLang="cs-CZ" sz="800" dirty="0" err="1" smtClean="0"/>
              <a:t>Využívá</a:t>
            </a:r>
            <a:r>
              <a:rPr lang="en-US" altLang="cs-CZ" sz="800" dirty="0" smtClean="0"/>
              <a:t> k </a:t>
            </a:r>
            <a:r>
              <a:rPr lang="en-US" altLang="cs-CZ" sz="800" dirty="0" err="1" smtClean="0"/>
              <a:t>tomu</a:t>
            </a:r>
            <a:r>
              <a:rPr lang="en-US" altLang="cs-CZ" sz="800" dirty="0" smtClean="0"/>
              <a:t> </a:t>
            </a:r>
            <a:r>
              <a:rPr lang="en-US" altLang="cs-CZ" sz="800" dirty="0" err="1" smtClean="0"/>
              <a:t>adekvátní</a:t>
            </a:r>
            <a:r>
              <a:rPr lang="en-US" altLang="cs-CZ" sz="800" dirty="0" smtClean="0"/>
              <a:t> </a:t>
            </a:r>
            <a:r>
              <a:rPr lang="en-US" altLang="cs-CZ" sz="800" dirty="0" err="1" smtClean="0"/>
              <a:t>prostředky</a:t>
            </a:r>
            <a:r>
              <a:rPr lang="en-US" altLang="cs-CZ" sz="800" dirty="0" smtClean="0"/>
              <a:t> a </a:t>
            </a:r>
            <a:r>
              <a:rPr lang="en-US" altLang="cs-CZ" sz="800" dirty="0" err="1" smtClean="0"/>
              <a:t>usiluje</a:t>
            </a:r>
            <a:r>
              <a:rPr lang="en-US" altLang="cs-CZ" sz="800" dirty="0" smtClean="0"/>
              <a:t> o </a:t>
            </a:r>
            <a:r>
              <a:rPr lang="en-US" altLang="cs-CZ" sz="800" dirty="0" err="1" smtClean="0"/>
              <a:t>osobitý</a:t>
            </a:r>
            <a:r>
              <a:rPr lang="en-US" altLang="cs-CZ" sz="800" dirty="0" smtClean="0"/>
              <a:t> </a:t>
            </a:r>
            <a:r>
              <a:rPr lang="en-US" altLang="cs-CZ" sz="800" dirty="0" err="1" smtClean="0"/>
              <a:t>výraz</a:t>
            </a:r>
            <a:r>
              <a:rPr lang="en-US" altLang="cs-CZ" sz="800" dirty="0" smtClean="0"/>
              <a:t> </a:t>
            </a:r>
            <a:r>
              <a:rPr lang="en-US" altLang="cs-CZ" sz="800" dirty="0" err="1" smtClean="0"/>
              <a:t>konečného</a:t>
            </a:r>
            <a:r>
              <a:rPr lang="en-US" altLang="cs-CZ" sz="800" dirty="0" smtClean="0"/>
              <a:t> </a:t>
            </a:r>
            <a:r>
              <a:rPr lang="en-US" altLang="cs-CZ" sz="800" dirty="0" err="1" smtClean="0"/>
              <a:t>díla</a:t>
            </a:r>
            <a:r>
              <a:rPr lang="en-US" altLang="cs-CZ" sz="800" dirty="0" smtClean="0"/>
              <a:t>. Student </a:t>
            </a:r>
            <a:r>
              <a:rPr lang="en-US" altLang="cs-CZ" sz="800" dirty="0" err="1" smtClean="0"/>
              <a:t>dokáže</a:t>
            </a:r>
            <a:r>
              <a:rPr lang="en-US" altLang="cs-CZ" sz="800" dirty="0" smtClean="0"/>
              <a:t> </a:t>
            </a:r>
            <a:r>
              <a:rPr lang="en-US" altLang="cs-CZ" sz="800" dirty="0" err="1" smtClean="0"/>
              <a:t>reflektovat</a:t>
            </a:r>
            <a:r>
              <a:rPr lang="en-US" altLang="cs-CZ" sz="800" dirty="0" smtClean="0"/>
              <a:t> </a:t>
            </a:r>
            <a:r>
              <a:rPr lang="en-US" altLang="cs-CZ" sz="800" dirty="0" err="1" smtClean="0"/>
              <a:t>svoje</a:t>
            </a:r>
            <a:r>
              <a:rPr lang="en-US" altLang="cs-CZ" sz="800" dirty="0" smtClean="0"/>
              <a:t> </a:t>
            </a:r>
            <a:r>
              <a:rPr lang="en-US" altLang="cs-CZ" sz="800" dirty="0" err="1" smtClean="0"/>
              <a:t>prožitky</a:t>
            </a:r>
            <a:r>
              <a:rPr lang="en-US" altLang="cs-CZ" sz="800" dirty="0" smtClean="0"/>
              <a:t> a </a:t>
            </a:r>
            <a:r>
              <a:rPr lang="en-US" altLang="cs-CZ" sz="800" dirty="0" err="1" smtClean="0"/>
              <a:t>tyto</a:t>
            </a:r>
            <a:r>
              <a:rPr lang="en-US" altLang="cs-CZ" sz="800" dirty="0" smtClean="0"/>
              <a:t> </a:t>
            </a:r>
            <a:r>
              <a:rPr lang="en-US" altLang="cs-CZ" sz="800" dirty="0" err="1" smtClean="0"/>
              <a:t>reflexe</a:t>
            </a:r>
            <a:r>
              <a:rPr lang="en-US" altLang="cs-CZ" sz="800" dirty="0" smtClean="0"/>
              <a:t> </a:t>
            </a:r>
            <a:r>
              <a:rPr lang="en-US" altLang="cs-CZ" sz="800" dirty="0" err="1" smtClean="0"/>
              <a:t>dokáže</a:t>
            </a:r>
            <a:r>
              <a:rPr lang="en-US" altLang="cs-CZ" sz="800" dirty="0" smtClean="0"/>
              <a:t> </a:t>
            </a:r>
            <a:r>
              <a:rPr lang="en-US" altLang="cs-CZ" sz="800" dirty="0" err="1" smtClean="0"/>
              <a:t>sdělit</a:t>
            </a:r>
            <a:r>
              <a:rPr lang="en-US" altLang="cs-CZ" sz="800" dirty="0" smtClean="0"/>
              <a:t> </a:t>
            </a:r>
            <a:r>
              <a:rPr lang="en-US" altLang="cs-CZ" sz="800" dirty="0" err="1" smtClean="0"/>
              <a:t>ostatním</a:t>
            </a:r>
            <a:r>
              <a:rPr lang="en-US" altLang="cs-CZ" sz="800" dirty="0" smtClean="0"/>
              <a:t>. </a:t>
            </a:r>
            <a:r>
              <a:rPr lang="en-US" altLang="cs-CZ" sz="800" dirty="0" err="1" smtClean="0"/>
              <a:t>Zároveň</a:t>
            </a:r>
            <a:r>
              <a:rPr lang="en-US" altLang="cs-CZ" sz="800" dirty="0" smtClean="0"/>
              <a:t> je </a:t>
            </a:r>
            <a:r>
              <a:rPr lang="en-US" altLang="cs-CZ" sz="800" dirty="0" err="1" smtClean="0"/>
              <a:t>motivován</a:t>
            </a:r>
            <a:r>
              <a:rPr lang="en-US" altLang="cs-CZ" sz="800" dirty="0" smtClean="0"/>
              <a:t> k </a:t>
            </a:r>
            <a:r>
              <a:rPr lang="en-US" altLang="cs-CZ" sz="800" dirty="0" err="1" smtClean="0"/>
              <a:t>pochopení</a:t>
            </a:r>
            <a:r>
              <a:rPr lang="en-US" altLang="cs-CZ" sz="800" dirty="0" smtClean="0"/>
              <a:t> </a:t>
            </a:r>
            <a:r>
              <a:rPr lang="en-US" altLang="cs-CZ" sz="800" dirty="0" err="1" smtClean="0"/>
              <a:t>odlišných</a:t>
            </a:r>
            <a:r>
              <a:rPr lang="en-US" altLang="cs-CZ" sz="800" dirty="0" smtClean="0"/>
              <a:t> </a:t>
            </a:r>
            <a:r>
              <a:rPr lang="en-US" altLang="cs-CZ" sz="800" dirty="0" err="1" smtClean="0"/>
              <a:t>stanovisek</a:t>
            </a:r>
            <a:r>
              <a:rPr lang="en-US" altLang="cs-CZ" sz="800" dirty="0" smtClean="0"/>
              <a:t> a </a:t>
            </a:r>
            <a:r>
              <a:rPr lang="en-US" altLang="cs-CZ" sz="800" dirty="0" err="1" smtClean="0"/>
              <a:t>názorů</a:t>
            </a:r>
            <a:r>
              <a:rPr lang="en-US" altLang="cs-CZ" sz="800" dirty="0" smtClean="0"/>
              <a:t> a je </a:t>
            </a:r>
            <a:r>
              <a:rPr lang="en-US" altLang="cs-CZ" sz="800" dirty="0" err="1" smtClean="0"/>
              <a:t>schopen</a:t>
            </a:r>
            <a:r>
              <a:rPr lang="en-US" altLang="cs-CZ" sz="800" dirty="0" smtClean="0"/>
              <a:t> o </a:t>
            </a:r>
            <a:r>
              <a:rPr lang="en-US" altLang="cs-CZ" sz="800" dirty="0" err="1" smtClean="0"/>
              <a:t>nich</a:t>
            </a:r>
            <a:r>
              <a:rPr lang="en-US" altLang="cs-CZ" sz="800" dirty="0" smtClean="0"/>
              <a:t> </a:t>
            </a:r>
            <a:r>
              <a:rPr lang="en-US" altLang="cs-CZ" sz="800" dirty="0" err="1" smtClean="0"/>
              <a:t>diskutovat</a:t>
            </a:r>
            <a:r>
              <a:rPr lang="en-US" altLang="cs-CZ" sz="800" dirty="0" smtClean="0"/>
              <a:t>.</a:t>
            </a:r>
            <a:endParaRPr lang="en-US" altLang="cs-CZ" sz="800" b="1" dirty="0" smtClean="0"/>
          </a:p>
          <a:p>
            <a:pPr eaLnBrk="1" hangingPunct="1">
              <a:lnSpc>
                <a:spcPct val="80000"/>
              </a:lnSpc>
            </a:pPr>
            <a:r>
              <a:rPr lang="en-US" altLang="cs-CZ" sz="800" b="1" dirty="0" err="1" smtClean="0"/>
              <a:t>výstupy</a:t>
            </a:r>
            <a:r>
              <a:rPr lang="en-US" altLang="cs-CZ" sz="800" b="1" dirty="0" smtClean="0"/>
              <a:t> RVP</a:t>
            </a:r>
            <a:r>
              <a:rPr lang="en-US" altLang="cs-CZ" sz="800" dirty="0" smtClean="0"/>
              <a:t>:</a:t>
            </a:r>
          </a:p>
          <a:p>
            <a:pPr eaLnBrk="1" hangingPunct="1">
              <a:lnSpc>
                <a:spcPct val="80000"/>
              </a:lnSpc>
            </a:pPr>
            <a:r>
              <a:rPr lang="en-US" altLang="cs-CZ" sz="800" dirty="0" smtClean="0"/>
              <a:t>Student:</a:t>
            </a:r>
          </a:p>
          <a:p>
            <a:pPr eaLnBrk="1" hangingPunct="1">
              <a:lnSpc>
                <a:spcPct val="80000"/>
              </a:lnSpc>
            </a:pPr>
            <a:r>
              <a:rPr lang="en-US" altLang="cs-CZ" sz="800" dirty="0" err="1" smtClean="0"/>
              <a:t>uplatňuje</a:t>
            </a:r>
            <a:r>
              <a:rPr lang="en-US" altLang="cs-CZ" sz="800" dirty="0" smtClean="0"/>
              <a:t> co </a:t>
            </a:r>
            <a:r>
              <a:rPr lang="en-US" altLang="cs-CZ" sz="800" dirty="0" err="1" smtClean="0"/>
              <a:t>nejširší</a:t>
            </a:r>
            <a:r>
              <a:rPr lang="en-US" altLang="cs-CZ" sz="800" dirty="0" smtClean="0"/>
              <a:t> </a:t>
            </a:r>
            <a:r>
              <a:rPr lang="en-US" altLang="cs-CZ" sz="800" dirty="0" err="1" smtClean="0"/>
              <a:t>škálu</a:t>
            </a:r>
            <a:r>
              <a:rPr lang="en-US" altLang="cs-CZ" sz="800" dirty="0" smtClean="0"/>
              <a:t> u </a:t>
            </a:r>
            <a:r>
              <a:rPr lang="en-US" altLang="cs-CZ" sz="800" dirty="0" err="1" smtClean="0"/>
              <a:t>prvků</a:t>
            </a:r>
            <a:r>
              <a:rPr lang="en-US" altLang="cs-CZ" sz="800" dirty="0" smtClean="0"/>
              <a:t> </a:t>
            </a:r>
            <a:r>
              <a:rPr lang="en-US" altLang="cs-CZ" sz="800" dirty="0" err="1" smtClean="0"/>
              <a:t>vizuálně</a:t>
            </a:r>
            <a:r>
              <a:rPr lang="en-US" altLang="cs-CZ" sz="800" dirty="0" smtClean="0"/>
              <a:t> </a:t>
            </a:r>
            <a:r>
              <a:rPr lang="en-US" altLang="cs-CZ" sz="800" dirty="0" err="1" smtClean="0"/>
              <a:t>obrazných</a:t>
            </a:r>
            <a:r>
              <a:rPr lang="en-US" altLang="cs-CZ" sz="800" dirty="0" smtClean="0"/>
              <a:t> </a:t>
            </a:r>
            <a:r>
              <a:rPr lang="en-US" altLang="cs-CZ" sz="800" dirty="0" err="1" smtClean="0"/>
              <a:t>vyjádření</a:t>
            </a:r>
            <a:r>
              <a:rPr lang="en-US" altLang="cs-CZ" sz="800" dirty="0" smtClean="0"/>
              <a:t> pro </a:t>
            </a:r>
            <a:r>
              <a:rPr lang="en-US" altLang="cs-CZ" sz="800" dirty="0" err="1" smtClean="0"/>
              <a:t>vyjádření</a:t>
            </a:r>
            <a:r>
              <a:rPr lang="en-US" altLang="cs-CZ" sz="800" dirty="0" smtClean="0"/>
              <a:t> </a:t>
            </a:r>
            <a:r>
              <a:rPr lang="en-US" altLang="cs-CZ" sz="800" dirty="0" err="1" smtClean="0"/>
              <a:t>vlastních</a:t>
            </a:r>
            <a:r>
              <a:rPr lang="en-US" altLang="cs-CZ" sz="800" dirty="0" smtClean="0"/>
              <a:t> </a:t>
            </a:r>
            <a:r>
              <a:rPr lang="en-US" altLang="cs-CZ" sz="800" dirty="0" err="1" smtClean="0"/>
              <a:t>zkušeností</a:t>
            </a:r>
            <a:r>
              <a:rPr lang="en-US" altLang="cs-CZ" sz="800" dirty="0" smtClean="0"/>
              <a:t> a pro </a:t>
            </a:r>
            <a:r>
              <a:rPr lang="en-US" altLang="cs-CZ" sz="800" dirty="0" err="1" smtClean="0"/>
              <a:t>získání</a:t>
            </a:r>
            <a:r>
              <a:rPr lang="en-US" altLang="cs-CZ" sz="800" dirty="0" smtClean="0"/>
              <a:t> </a:t>
            </a:r>
            <a:r>
              <a:rPr lang="en-US" altLang="cs-CZ" sz="800" dirty="0" err="1" smtClean="0"/>
              <a:t>osobitého</a:t>
            </a:r>
            <a:r>
              <a:rPr lang="en-US" altLang="cs-CZ" sz="800" dirty="0" smtClean="0"/>
              <a:t> </a:t>
            </a:r>
            <a:r>
              <a:rPr lang="en-US" altLang="cs-CZ" sz="800" dirty="0" err="1" smtClean="0"/>
              <a:t>výsledku</a:t>
            </a:r>
            <a:endParaRPr lang="en-US" altLang="cs-CZ" sz="800" dirty="0" smtClean="0"/>
          </a:p>
          <a:p>
            <a:pPr eaLnBrk="1" hangingPunct="1">
              <a:lnSpc>
                <a:spcPct val="80000"/>
              </a:lnSpc>
            </a:pPr>
            <a:r>
              <a:rPr lang="en-US" altLang="cs-CZ" sz="800" dirty="0" err="1" smtClean="0"/>
              <a:t>interpretuje</a:t>
            </a:r>
            <a:r>
              <a:rPr lang="en-US" altLang="cs-CZ" sz="800" dirty="0" smtClean="0"/>
              <a:t> </a:t>
            </a:r>
            <a:r>
              <a:rPr lang="en-US" altLang="cs-CZ" sz="800" dirty="0" err="1" smtClean="0"/>
              <a:t>vlastní</a:t>
            </a:r>
            <a:r>
              <a:rPr lang="en-US" altLang="cs-CZ" sz="800" dirty="0" smtClean="0"/>
              <a:t> </a:t>
            </a:r>
            <a:r>
              <a:rPr lang="en-US" altLang="cs-CZ" sz="800" dirty="0" err="1" smtClean="0"/>
              <a:t>vizuálně</a:t>
            </a:r>
            <a:r>
              <a:rPr lang="en-US" altLang="cs-CZ" sz="800" dirty="0" smtClean="0"/>
              <a:t> </a:t>
            </a:r>
            <a:r>
              <a:rPr lang="en-US" altLang="cs-CZ" sz="800" dirty="0" err="1" smtClean="0"/>
              <a:t>obrazné</a:t>
            </a:r>
            <a:r>
              <a:rPr lang="en-US" altLang="cs-CZ" sz="800" dirty="0" smtClean="0"/>
              <a:t> </a:t>
            </a:r>
            <a:r>
              <a:rPr lang="en-US" altLang="cs-CZ" sz="800" dirty="0" err="1" smtClean="0"/>
              <a:t>vyjádření</a:t>
            </a:r>
            <a:r>
              <a:rPr lang="en-US" altLang="cs-CZ" sz="800" dirty="0" smtClean="0"/>
              <a:t> a </a:t>
            </a:r>
            <a:r>
              <a:rPr lang="en-US" altLang="cs-CZ" sz="800" dirty="0" err="1" smtClean="0"/>
              <a:t>porovnává</a:t>
            </a:r>
            <a:r>
              <a:rPr lang="en-US" altLang="cs-CZ" sz="800" dirty="0" smtClean="0"/>
              <a:t> </a:t>
            </a:r>
            <a:r>
              <a:rPr lang="en-US" altLang="cs-CZ" sz="800" dirty="0" err="1" smtClean="0"/>
              <a:t>odlišné</a:t>
            </a:r>
            <a:r>
              <a:rPr lang="en-US" altLang="cs-CZ" sz="800" dirty="0" smtClean="0"/>
              <a:t> </a:t>
            </a:r>
            <a:r>
              <a:rPr lang="en-US" altLang="cs-CZ" sz="800" dirty="0" err="1" smtClean="0"/>
              <a:t>přístupy</a:t>
            </a:r>
            <a:r>
              <a:rPr lang="en-US" altLang="cs-CZ" sz="800" dirty="0" smtClean="0"/>
              <a:t> </a:t>
            </a:r>
            <a:r>
              <a:rPr lang="en-US" altLang="cs-CZ" sz="800" dirty="0" err="1" smtClean="0"/>
              <a:t>tvorby</a:t>
            </a:r>
            <a:r>
              <a:rPr lang="en-US" altLang="cs-CZ" sz="800" dirty="0" smtClean="0"/>
              <a:t> a </a:t>
            </a:r>
            <a:r>
              <a:rPr lang="en-US" altLang="cs-CZ" sz="800" dirty="0" err="1" smtClean="0"/>
              <a:t>dokáže</a:t>
            </a:r>
            <a:r>
              <a:rPr lang="en-US" altLang="cs-CZ" sz="800" dirty="0" smtClean="0"/>
              <a:t> o </a:t>
            </a:r>
            <a:r>
              <a:rPr lang="en-US" altLang="cs-CZ" sz="800" dirty="0" err="1" smtClean="0"/>
              <a:t>nich</a:t>
            </a:r>
            <a:r>
              <a:rPr lang="en-US" altLang="cs-CZ" sz="800" dirty="0" smtClean="0"/>
              <a:t> </a:t>
            </a:r>
            <a:r>
              <a:rPr lang="en-US" altLang="cs-CZ" sz="800" dirty="0" err="1" smtClean="0"/>
              <a:t>diskutovat</a:t>
            </a:r>
            <a:endParaRPr lang="de-DE" altLang="cs-CZ" sz="800" b="1" dirty="0" smtClean="0"/>
          </a:p>
          <a:p>
            <a:pPr eaLnBrk="1" hangingPunct="1">
              <a:lnSpc>
                <a:spcPct val="80000"/>
              </a:lnSpc>
            </a:pPr>
            <a:r>
              <a:rPr lang="de-DE" altLang="cs-CZ" sz="800" b="1" dirty="0" err="1" smtClean="0"/>
              <a:t>mezipředmětové</a:t>
            </a:r>
            <a:r>
              <a:rPr lang="de-DE" altLang="cs-CZ" sz="800" b="1" dirty="0" smtClean="0"/>
              <a:t> </a:t>
            </a:r>
            <a:r>
              <a:rPr lang="de-DE" altLang="cs-CZ" sz="800" b="1" dirty="0" err="1" smtClean="0"/>
              <a:t>vazby</a:t>
            </a:r>
            <a:r>
              <a:rPr lang="de-DE" altLang="cs-CZ" sz="800" b="1" dirty="0" smtClean="0"/>
              <a:t>:</a:t>
            </a:r>
            <a:endParaRPr lang="de-DE" altLang="cs-CZ" sz="800" dirty="0" smtClean="0"/>
          </a:p>
          <a:p>
            <a:pPr eaLnBrk="1" hangingPunct="1">
              <a:lnSpc>
                <a:spcPct val="80000"/>
              </a:lnSpc>
            </a:pPr>
            <a:r>
              <a:rPr lang="de-DE" altLang="cs-CZ" sz="800" dirty="0" smtClean="0"/>
              <a:t>Biologie, </a:t>
            </a:r>
            <a:r>
              <a:rPr lang="de-DE" altLang="cs-CZ" sz="800" dirty="0" err="1" smtClean="0"/>
              <a:t>Občanská</a:t>
            </a:r>
            <a:r>
              <a:rPr lang="de-DE" altLang="cs-CZ" sz="800" dirty="0" smtClean="0"/>
              <a:t> </a:t>
            </a:r>
            <a:r>
              <a:rPr lang="de-DE" altLang="cs-CZ" sz="800" dirty="0" err="1" smtClean="0"/>
              <a:t>nauka</a:t>
            </a:r>
            <a:r>
              <a:rPr lang="de-DE" altLang="cs-CZ" sz="800" dirty="0" smtClean="0"/>
              <a:t>(</a:t>
            </a:r>
            <a:r>
              <a:rPr lang="de-DE" altLang="cs-CZ" sz="800" dirty="0" err="1" smtClean="0"/>
              <a:t>Filozofie</a:t>
            </a:r>
            <a:r>
              <a:rPr lang="de-DE" altLang="cs-CZ" sz="800" dirty="0" smtClean="0"/>
              <a:t>, </a:t>
            </a:r>
            <a:r>
              <a:rPr lang="de-DE" altLang="cs-CZ" sz="800" dirty="0" err="1" smtClean="0"/>
              <a:t>Sociologie</a:t>
            </a:r>
            <a:r>
              <a:rPr lang="de-DE" altLang="cs-CZ" sz="800" dirty="0" smtClean="0"/>
              <a:t>, Psychologie), </a:t>
            </a:r>
            <a:endParaRPr lang="cs-CZ" altLang="cs-CZ" sz="800" dirty="0" smtClean="0"/>
          </a:p>
        </p:txBody>
      </p:sp>
    </p:spTree>
    <p:extLst>
      <p:ext uri="{BB962C8B-B14F-4D97-AF65-F5344CB8AC3E}">
        <p14:creationId xmlns:p14="http://schemas.microsoft.com/office/powerpoint/2010/main" val="402863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DBDE7-0F28-4B1C-A4D3-BACB37E15E9F}"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cs-CZ" altLang="cs-CZ" smtClean="0"/>
              <a:t>Obrázky jsou ztaženy v internetovém vyhledávači Google na téma Gravidity</a:t>
            </a:r>
            <a:endParaRPr lang="en-US" altLang="cs-CZ" smtClean="0"/>
          </a:p>
        </p:txBody>
      </p:sp>
    </p:spTree>
    <p:extLst>
      <p:ext uri="{BB962C8B-B14F-4D97-AF65-F5344CB8AC3E}">
        <p14:creationId xmlns:p14="http://schemas.microsoft.com/office/powerpoint/2010/main" val="1774358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F66EC6-978D-4820-B727-C08A91026129}" type="slidenum">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lnSpc>
                <a:spcPct val="80000"/>
              </a:lnSpc>
            </a:pPr>
            <a:r>
              <a:rPr lang="de-DE" altLang="cs-CZ" sz="1000" b="1" dirty="0" err="1" smtClean="0"/>
              <a:t>námět</a:t>
            </a:r>
            <a:r>
              <a:rPr lang="de-DE" altLang="cs-CZ" sz="1000" dirty="0" smtClean="0"/>
              <a:t>: </a:t>
            </a:r>
            <a:r>
              <a:rPr lang="de-DE" altLang="cs-CZ" sz="1000" b="1" u="sng" dirty="0" err="1" smtClean="0"/>
              <a:t>Mateřství</a:t>
            </a:r>
            <a:endParaRPr lang="de-DE" altLang="cs-CZ" sz="1000" b="1" dirty="0" smtClean="0"/>
          </a:p>
          <a:p>
            <a:pPr eaLnBrk="1" hangingPunct="1">
              <a:lnSpc>
                <a:spcPct val="80000"/>
              </a:lnSpc>
            </a:pPr>
            <a:r>
              <a:rPr lang="de-DE" altLang="cs-CZ" sz="1000" b="1" dirty="0" err="1" smtClean="0"/>
              <a:t>koncept</a:t>
            </a:r>
            <a:r>
              <a:rPr lang="de-DE" altLang="cs-CZ" sz="1000" dirty="0" smtClean="0"/>
              <a:t>: </a:t>
            </a:r>
            <a:r>
              <a:rPr lang="de-DE" altLang="cs-CZ" sz="1000" dirty="0" err="1" smtClean="0"/>
              <a:t>tělo</a:t>
            </a:r>
            <a:r>
              <a:rPr lang="de-DE" altLang="cs-CZ" sz="1000" dirty="0" smtClean="0"/>
              <a:t>, </a:t>
            </a:r>
            <a:r>
              <a:rPr lang="de-DE" altLang="cs-CZ" sz="1000" dirty="0" err="1" smtClean="0"/>
              <a:t>plodnost</a:t>
            </a:r>
            <a:r>
              <a:rPr lang="de-DE" altLang="cs-CZ" sz="1000" dirty="0" smtClean="0"/>
              <a:t>, </a:t>
            </a:r>
            <a:r>
              <a:rPr lang="de-DE" altLang="cs-CZ" sz="1000" dirty="0" err="1" smtClean="0"/>
              <a:t>matka</a:t>
            </a:r>
            <a:r>
              <a:rPr lang="de-DE" altLang="cs-CZ" sz="1000" dirty="0" smtClean="0"/>
              <a:t>/</a:t>
            </a:r>
            <a:r>
              <a:rPr lang="de-DE" altLang="cs-CZ" sz="1000" dirty="0" err="1" smtClean="0"/>
              <a:t>rodič</a:t>
            </a:r>
            <a:r>
              <a:rPr lang="de-DE" altLang="cs-CZ" sz="1000" dirty="0" smtClean="0"/>
              <a:t>, </a:t>
            </a:r>
            <a:r>
              <a:rPr lang="de-DE" altLang="cs-CZ" sz="1000" dirty="0" err="1" smtClean="0"/>
              <a:t>tvar</a:t>
            </a:r>
            <a:endParaRPr lang="de-DE" altLang="cs-CZ" sz="1000" b="1" dirty="0" smtClean="0"/>
          </a:p>
          <a:p>
            <a:pPr eaLnBrk="1" hangingPunct="1">
              <a:lnSpc>
                <a:spcPct val="80000"/>
              </a:lnSpc>
            </a:pPr>
            <a:r>
              <a:rPr lang="de-DE" altLang="cs-CZ" sz="1000" b="1" dirty="0" err="1" smtClean="0"/>
              <a:t>motivace</a:t>
            </a:r>
            <a:r>
              <a:rPr lang="de-DE" altLang="cs-CZ" sz="1000" dirty="0" smtClean="0"/>
              <a:t>: </a:t>
            </a:r>
            <a:r>
              <a:rPr lang="de-DE" altLang="cs-CZ" sz="1000" dirty="0" err="1" smtClean="0"/>
              <a:t>Vychází</a:t>
            </a:r>
            <a:r>
              <a:rPr lang="de-DE" altLang="cs-CZ" sz="1000" dirty="0" smtClean="0"/>
              <a:t> z </a:t>
            </a:r>
            <a:r>
              <a:rPr lang="de-DE" altLang="cs-CZ" sz="1000" dirty="0" err="1" smtClean="0"/>
              <a:t>předešlých</a:t>
            </a:r>
            <a:r>
              <a:rPr lang="de-DE" altLang="cs-CZ" sz="1000" dirty="0" smtClean="0"/>
              <a:t> </a:t>
            </a:r>
            <a:r>
              <a:rPr lang="de-DE" altLang="cs-CZ" sz="1000" dirty="0" err="1" smtClean="0"/>
              <a:t>hodin</a:t>
            </a:r>
            <a:endParaRPr lang="de-DE" altLang="cs-CZ" sz="1000" b="1" dirty="0" smtClean="0"/>
          </a:p>
          <a:p>
            <a:pPr eaLnBrk="1" hangingPunct="1">
              <a:lnSpc>
                <a:spcPct val="80000"/>
              </a:lnSpc>
            </a:pPr>
            <a:r>
              <a:rPr lang="de-DE" altLang="cs-CZ" sz="1000" b="1" dirty="0" err="1" smtClean="0"/>
              <a:t>zadání</a:t>
            </a:r>
            <a:r>
              <a:rPr lang="de-DE" altLang="cs-CZ" sz="1000" dirty="0" smtClean="0"/>
              <a:t>: </a:t>
            </a:r>
            <a:r>
              <a:rPr lang="de-DE" altLang="cs-CZ" sz="1000" dirty="0" err="1" smtClean="0"/>
              <a:t>Vytvoř</a:t>
            </a:r>
            <a:r>
              <a:rPr lang="de-DE" altLang="cs-CZ" sz="1000" dirty="0" smtClean="0"/>
              <a:t> </a:t>
            </a:r>
            <a:r>
              <a:rPr lang="de-DE" altLang="cs-CZ" sz="1000" dirty="0" err="1" smtClean="0"/>
              <a:t>zkušební</a:t>
            </a:r>
            <a:r>
              <a:rPr lang="de-DE" altLang="cs-CZ" sz="1000" dirty="0" smtClean="0"/>
              <a:t> </a:t>
            </a:r>
            <a:r>
              <a:rPr lang="de-DE" altLang="cs-CZ" sz="1000" dirty="0" err="1" smtClean="0"/>
              <a:t>model</a:t>
            </a:r>
            <a:r>
              <a:rPr lang="de-DE" altLang="cs-CZ" sz="1000" dirty="0" smtClean="0"/>
              <a:t> </a:t>
            </a:r>
            <a:r>
              <a:rPr lang="de-DE" altLang="cs-CZ" sz="1000" dirty="0" err="1" smtClean="0"/>
              <a:t>oděvu</a:t>
            </a:r>
            <a:r>
              <a:rPr lang="de-DE" altLang="cs-CZ" sz="1000" dirty="0" smtClean="0"/>
              <a:t> pro </a:t>
            </a:r>
            <a:r>
              <a:rPr lang="de-DE" altLang="cs-CZ" sz="1000" dirty="0" err="1" smtClean="0"/>
              <a:t>těhotnou</a:t>
            </a:r>
            <a:r>
              <a:rPr lang="de-DE" altLang="cs-CZ" sz="1000" dirty="0" smtClean="0"/>
              <a:t> </a:t>
            </a:r>
            <a:r>
              <a:rPr lang="de-DE" altLang="cs-CZ" sz="1000" dirty="0" err="1" smtClean="0"/>
              <a:t>ženu</a:t>
            </a:r>
            <a:r>
              <a:rPr lang="de-DE" altLang="cs-CZ" sz="1000" dirty="0" smtClean="0"/>
              <a:t>. </a:t>
            </a:r>
            <a:r>
              <a:rPr lang="de-DE" altLang="cs-CZ" sz="1000" dirty="0" err="1" smtClean="0"/>
              <a:t>Při</a:t>
            </a:r>
            <a:r>
              <a:rPr lang="de-DE" altLang="cs-CZ" sz="1000" dirty="0" smtClean="0"/>
              <a:t> </a:t>
            </a:r>
            <a:r>
              <a:rPr lang="de-DE" altLang="cs-CZ" sz="1000" dirty="0" err="1" smtClean="0"/>
              <a:t>jeho</a:t>
            </a:r>
            <a:r>
              <a:rPr lang="de-DE" altLang="cs-CZ" sz="1000" dirty="0" smtClean="0"/>
              <a:t> </a:t>
            </a:r>
            <a:r>
              <a:rPr lang="de-DE" altLang="cs-CZ" sz="1000" dirty="0" err="1" smtClean="0"/>
              <a:t>tvorbě</a:t>
            </a:r>
            <a:r>
              <a:rPr lang="de-DE" altLang="cs-CZ" sz="1000" dirty="0" smtClean="0"/>
              <a:t> se </a:t>
            </a:r>
            <a:r>
              <a:rPr lang="de-DE" altLang="cs-CZ" sz="1000" dirty="0" err="1" smtClean="0"/>
              <a:t>zaměř</a:t>
            </a:r>
            <a:r>
              <a:rPr lang="de-DE" altLang="cs-CZ" sz="1000" dirty="0" smtClean="0"/>
              <a:t> na </a:t>
            </a:r>
            <a:r>
              <a:rPr lang="de-DE" altLang="cs-CZ" sz="1000" dirty="0" err="1" smtClean="0"/>
              <a:t>neustále</a:t>
            </a:r>
            <a:r>
              <a:rPr lang="de-DE" altLang="cs-CZ" sz="1000" dirty="0" smtClean="0"/>
              <a:t> </a:t>
            </a:r>
            <a:r>
              <a:rPr lang="de-DE" altLang="cs-CZ" sz="1000" dirty="0" err="1" smtClean="0"/>
              <a:t>probíhající</a:t>
            </a:r>
            <a:r>
              <a:rPr lang="de-DE" altLang="cs-CZ" sz="1000" dirty="0" smtClean="0"/>
              <a:t> </a:t>
            </a:r>
            <a:r>
              <a:rPr lang="de-DE" altLang="cs-CZ" sz="1000" dirty="0" err="1" smtClean="0"/>
              <a:t>změnu</a:t>
            </a:r>
            <a:r>
              <a:rPr lang="de-DE" altLang="cs-CZ" sz="1000" dirty="0" smtClean="0"/>
              <a:t> </a:t>
            </a:r>
            <a:r>
              <a:rPr lang="de-DE" altLang="cs-CZ" sz="1000" dirty="0" err="1" smtClean="0"/>
              <a:t>tvaru</a:t>
            </a:r>
            <a:r>
              <a:rPr lang="de-DE" altLang="cs-CZ" sz="1000" dirty="0" smtClean="0"/>
              <a:t> </a:t>
            </a:r>
            <a:r>
              <a:rPr lang="de-DE" altLang="cs-CZ" sz="1000" dirty="0" err="1" smtClean="0"/>
              <a:t>těla</a:t>
            </a:r>
            <a:r>
              <a:rPr lang="de-DE" altLang="cs-CZ" sz="1000" dirty="0" smtClean="0"/>
              <a:t>. </a:t>
            </a:r>
            <a:r>
              <a:rPr lang="de-DE" altLang="cs-CZ" sz="1000" dirty="0" err="1" smtClean="0"/>
              <a:t>Respektuj</a:t>
            </a:r>
            <a:r>
              <a:rPr lang="de-DE" altLang="cs-CZ" sz="1000" dirty="0" smtClean="0"/>
              <a:t> </a:t>
            </a:r>
            <a:r>
              <a:rPr lang="de-DE" altLang="cs-CZ" sz="1000" dirty="0" err="1" smtClean="0"/>
              <a:t>tuto</a:t>
            </a:r>
            <a:r>
              <a:rPr lang="de-DE" altLang="cs-CZ" sz="1000" dirty="0" smtClean="0"/>
              <a:t> </a:t>
            </a:r>
            <a:r>
              <a:rPr lang="de-DE" altLang="cs-CZ" sz="1000" dirty="0" err="1" smtClean="0"/>
              <a:t>změnu</a:t>
            </a:r>
            <a:r>
              <a:rPr lang="de-DE" altLang="cs-CZ" sz="1000" dirty="0" smtClean="0"/>
              <a:t> a </a:t>
            </a:r>
            <a:r>
              <a:rPr lang="de-DE" altLang="cs-CZ" sz="1000" dirty="0" err="1" smtClean="0"/>
              <a:t>oslav</a:t>
            </a:r>
            <a:r>
              <a:rPr lang="de-DE" altLang="cs-CZ" sz="1000" dirty="0" smtClean="0"/>
              <a:t> </a:t>
            </a:r>
            <a:r>
              <a:rPr lang="de-DE" altLang="cs-CZ" sz="1000" dirty="0" err="1" smtClean="0"/>
              <a:t>ji</a:t>
            </a:r>
            <a:r>
              <a:rPr lang="de-DE" altLang="cs-CZ" sz="1000" dirty="0" smtClean="0"/>
              <a:t>!</a:t>
            </a:r>
            <a:r>
              <a:rPr lang="de-DE" altLang="cs-CZ" sz="1000" b="1" dirty="0" smtClean="0"/>
              <a:t> </a:t>
            </a:r>
          </a:p>
          <a:p>
            <a:pPr eaLnBrk="1" hangingPunct="1">
              <a:lnSpc>
                <a:spcPct val="80000"/>
              </a:lnSpc>
            </a:pPr>
            <a:r>
              <a:rPr lang="de-DE" altLang="cs-CZ" sz="1000" b="1" dirty="0" err="1" smtClean="0"/>
              <a:t>výtvarný</a:t>
            </a:r>
            <a:r>
              <a:rPr lang="de-DE" altLang="cs-CZ" sz="1000" b="1" dirty="0" smtClean="0"/>
              <a:t> </a:t>
            </a:r>
            <a:r>
              <a:rPr lang="de-DE" altLang="cs-CZ" sz="1000" b="1" dirty="0" err="1" smtClean="0"/>
              <a:t>problém</a:t>
            </a:r>
            <a:r>
              <a:rPr lang="de-DE" altLang="cs-CZ" sz="1000" dirty="0" smtClean="0"/>
              <a:t>: </a:t>
            </a:r>
            <a:r>
              <a:rPr lang="de-DE" altLang="cs-CZ" sz="1000" dirty="0" err="1" smtClean="0"/>
              <a:t>Hledání</a:t>
            </a:r>
            <a:r>
              <a:rPr lang="de-DE" altLang="cs-CZ" sz="1000" dirty="0" smtClean="0"/>
              <a:t> </a:t>
            </a:r>
            <a:r>
              <a:rPr lang="de-DE" altLang="cs-CZ" sz="1000" dirty="0" err="1" smtClean="0"/>
              <a:t>vhodných</a:t>
            </a:r>
            <a:r>
              <a:rPr lang="de-DE" altLang="cs-CZ" sz="1000" dirty="0" smtClean="0"/>
              <a:t> </a:t>
            </a:r>
            <a:r>
              <a:rPr lang="de-DE" altLang="cs-CZ" sz="1000" dirty="0" err="1" smtClean="0"/>
              <a:t>střihových</a:t>
            </a:r>
            <a:r>
              <a:rPr lang="de-DE" altLang="cs-CZ" sz="1000" dirty="0" smtClean="0"/>
              <a:t> </a:t>
            </a:r>
            <a:r>
              <a:rPr lang="de-DE" altLang="cs-CZ" sz="1000" dirty="0" err="1" smtClean="0"/>
              <a:t>řešení</a:t>
            </a:r>
            <a:r>
              <a:rPr lang="de-DE" altLang="cs-CZ" sz="1000" dirty="0" smtClean="0"/>
              <a:t> v </a:t>
            </a:r>
            <a:r>
              <a:rPr lang="de-DE" altLang="cs-CZ" sz="1000" dirty="0" err="1" smtClean="0"/>
              <a:t>souladu</a:t>
            </a:r>
            <a:r>
              <a:rPr lang="de-DE" altLang="cs-CZ" sz="1000" dirty="0" smtClean="0"/>
              <a:t> s </a:t>
            </a:r>
            <a:r>
              <a:rPr lang="de-DE" altLang="cs-CZ" sz="1000" dirty="0" err="1" smtClean="0"/>
              <a:t>uplatněním</a:t>
            </a:r>
            <a:r>
              <a:rPr lang="de-DE" altLang="cs-CZ" sz="1000" dirty="0" smtClean="0"/>
              <a:t> </a:t>
            </a:r>
            <a:r>
              <a:rPr lang="de-DE" altLang="cs-CZ" sz="1000" dirty="0" err="1" smtClean="0"/>
              <a:t>osobitého</a:t>
            </a:r>
            <a:r>
              <a:rPr lang="de-DE" altLang="cs-CZ" sz="1000" dirty="0" smtClean="0"/>
              <a:t> </a:t>
            </a:r>
            <a:r>
              <a:rPr lang="de-DE" altLang="cs-CZ" sz="1000" dirty="0" err="1" smtClean="0"/>
              <a:t>přístupu</a:t>
            </a:r>
            <a:r>
              <a:rPr lang="de-DE" altLang="cs-CZ" sz="1000" dirty="0" smtClean="0"/>
              <a:t>.</a:t>
            </a:r>
            <a:endParaRPr lang="de-DE" altLang="cs-CZ" sz="1000" b="1" dirty="0" smtClean="0"/>
          </a:p>
          <a:p>
            <a:pPr eaLnBrk="1" hangingPunct="1">
              <a:lnSpc>
                <a:spcPct val="80000"/>
              </a:lnSpc>
            </a:pPr>
            <a:r>
              <a:rPr lang="de-DE" altLang="cs-CZ" sz="1000" b="1" dirty="0" err="1" smtClean="0"/>
              <a:t>technika</a:t>
            </a:r>
            <a:r>
              <a:rPr lang="de-DE" altLang="cs-CZ" sz="1000" dirty="0" err="1" smtClean="0"/>
              <a:t>:zkušební</a:t>
            </a:r>
            <a:r>
              <a:rPr lang="de-DE" altLang="cs-CZ" sz="1000" dirty="0" smtClean="0"/>
              <a:t> </a:t>
            </a:r>
            <a:r>
              <a:rPr lang="de-DE" altLang="cs-CZ" sz="1000" dirty="0" err="1" smtClean="0"/>
              <a:t>model</a:t>
            </a:r>
            <a:r>
              <a:rPr lang="de-DE" altLang="cs-CZ" sz="1000" dirty="0" smtClean="0"/>
              <a:t> z </a:t>
            </a:r>
            <a:r>
              <a:rPr lang="de-DE" altLang="cs-CZ" sz="1000" dirty="0" err="1" smtClean="0"/>
              <a:t>kalika</a:t>
            </a:r>
            <a:r>
              <a:rPr lang="de-DE" altLang="cs-CZ" sz="1000" dirty="0" smtClean="0"/>
              <a:t> </a:t>
            </a:r>
            <a:r>
              <a:rPr lang="de-DE" altLang="cs-CZ" sz="1000" dirty="0" err="1" smtClean="0"/>
              <a:t>aranžovaný</a:t>
            </a:r>
            <a:r>
              <a:rPr lang="de-DE" altLang="cs-CZ" sz="1000" dirty="0" smtClean="0"/>
              <a:t> na </a:t>
            </a:r>
            <a:r>
              <a:rPr lang="de-DE" altLang="cs-CZ" sz="1000" dirty="0" err="1" smtClean="0"/>
              <a:t>krejčovské</a:t>
            </a:r>
            <a:r>
              <a:rPr lang="de-DE" altLang="cs-CZ" sz="1000" dirty="0" smtClean="0"/>
              <a:t> </a:t>
            </a:r>
            <a:r>
              <a:rPr lang="de-DE" altLang="cs-CZ" sz="1000" dirty="0" err="1" smtClean="0"/>
              <a:t>panence</a:t>
            </a:r>
            <a:endParaRPr lang="de-DE" altLang="cs-CZ" sz="1000" b="1" dirty="0" smtClean="0"/>
          </a:p>
          <a:p>
            <a:pPr eaLnBrk="1" hangingPunct="1">
              <a:lnSpc>
                <a:spcPct val="80000"/>
              </a:lnSpc>
            </a:pPr>
            <a:r>
              <a:rPr lang="de-DE" altLang="cs-CZ" sz="1000" b="1" dirty="0" err="1" smtClean="0"/>
              <a:t>přidaná</a:t>
            </a:r>
            <a:r>
              <a:rPr lang="de-DE" altLang="cs-CZ" sz="1000" b="1" dirty="0" smtClean="0"/>
              <a:t> </a:t>
            </a:r>
            <a:r>
              <a:rPr lang="de-DE" altLang="cs-CZ" sz="1000" b="1" dirty="0" err="1" smtClean="0"/>
              <a:t>hodnota</a:t>
            </a:r>
            <a:r>
              <a:rPr lang="de-DE" altLang="cs-CZ" sz="1000" dirty="0" smtClean="0"/>
              <a:t>:</a:t>
            </a:r>
            <a:endParaRPr lang="de-DE" altLang="cs-CZ" sz="1000" b="1" dirty="0" smtClean="0"/>
          </a:p>
          <a:p>
            <a:pPr eaLnBrk="1" hangingPunct="1">
              <a:lnSpc>
                <a:spcPct val="80000"/>
              </a:lnSpc>
            </a:pPr>
            <a:r>
              <a:rPr lang="de-DE" altLang="cs-CZ" sz="1000" b="1" dirty="0" err="1" smtClean="0"/>
              <a:t>výtvarná</a:t>
            </a:r>
            <a:r>
              <a:rPr lang="de-DE" altLang="cs-CZ" sz="1000" b="1" dirty="0" smtClean="0"/>
              <a:t> </a:t>
            </a:r>
            <a:r>
              <a:rPr lang="de-DE" altLang="cs-CZ" sz="1000" b="1" dirty="0" err="1" smtClean="0"/>
              <a:t>kultura</a:t>
            </a:r>
            <a:r>
              <a:rPr lang="de-DE" altLang="cs-CZ" sz="1000" dirty="0" smtClean="0"/>
              <a:t>: </a:t>
            </a:r>
          </a:p>
          <a:p>
            <a:pPr eaLnBrk="1" hangingPunct="1">
              <a:lnSpc>
                <a:spcPct val="80000"/>
              </a:lnSpc>
            </a:pPr>
            <a:r>
              <a:rPr lang="de-DE" altLang="cs-CZ" sz="1000" dirty="0" smtClean="0"/>
              <a:t>trendy v </a:t>
            </a:r>
            <a:r>
              <a:rPr lang="de-DE" altLang="cs-CZ" sz="1000" dirty="0" err="1" smtClean="0"/>
              <a:t>těhotenské</a:t>
            </a:r>
            <a:r>
              <a:rPr lang="de-DE" altLang="cs-CZ" sz="1000" dirty="0" smtClean="0"/>
              <a:t> </a:t>
            </a:r>
            <a:r>
              <a:rPr lang="de-DE" altLang="cs-CZ" sz="1000" dirty="0" err="1" smtClean="0"/>
              <a:t>módě</a:t>
            </a:r>
            <a:r>
              <a:rPr lang="de-DE" altLang="cs-CZ" sz="1000" dirty="0" smtClean="0"/>
              <a:t> (Dana </a:t>
            </a:r>
            <a:r>
              <a:rPr lang="de-DE" altLang="cs-CZ" sz="1000" dirty="0" err="1" smtClean="0"/>
              <a:t>Turečková</a:t>
            </a:r>
            <a:r>
              <a:rPr lang="de-DE" altLang="cs-CZ" sz="1000" dirty="0" smtClean="0"/>
              <a:t> a </a:t>
            </a:r>
            <a:r>
              <a:rPr lang="de-DE" altLang="cs-CZ" sz="1000" dirty="0" err="1" smtClean="0"/>
              <a:t>další</a:t>
            </a:r>
            <a:r>
              <a:rPr lang="de-DE" altLang="cs-CZ" sz="1000" dirty="0" smtClean="0"/>
              <a:t>) </a:t>
            </a:r>
            <a:endParaRPr lang="de-DE" altLang="cs-CZ" sz="1000" b="1" dirty="0" smtClean="0"/>
          </a:p>
          <a:p>
            <a:pPr eaLnBrk="1" hangingPunct="1">
              <a:lnSpc>
                <a:spcPct val="80000"/>
              </a:lnSpc>
            </a:pPr>
            <a:r>
              <a:rPr lang="de-DE" altLang="cs-CZ" sz="1000" b="1" dirty="0" err="1" smtClean="0"/>
              <a:t>jiné</a:t>
            </a:r>
            <a:r>
              <a:rPr lang="de-DE" altLang="cs-CZ" sz="1000" b="1" dirty="0" smtClean="0"/>
              <a:t> </a:t>
            </a:r>
            <a:r>
              <a:rPr lang="de-DE" altLang="cs-CZ" sz="1000" b="1" dirty="0" err="1" smtClean="0"/>
              <a:t>kontexty</a:t>
            </a:r>
            <a:r>
              <a:rPr lang="de-DE" altLang="cs-CZ" sz="1000" b="1" dirty="0" smtClean="0"/>
              <a:t> (</a:t>
            </a:r>
            <a:r>
              <a:rPr lang="de-DE" altLang="cs-CZ" sz="1000" b="1" dirty="0" err="1" smtClean="0"/>
              <a:t>socio-kulturní</a:t>
            </a:r>
            <a:r>
              <a:rPr lang="de-DE" altLang="cs-CZ" sz="1000" b="1" dirty="0" smtClean="0"/>
              <a:t>, </a:t>
            </a:r>
            <a:r>
              <a:rPr lang="de-DE" altLang="cs-CZ" sz="1000" b="1" dirty="0" err="1" smtClean="0"/>
              <a:t>historický</a:t>
            </a:r>
            <a:r>
              <a:rPr lang="de-DE" altLang="cs-CZ" sz="1000" b="1" dirty="0" smtClean="0"/>
              <a:t>, </a:t>
            </a:r>
            <a:r>
              <a:rPr lang="de-DE" altLang="cs-CZ" sz="1000" b="1" dirty="0" err="1" smtClean="0"/>
              <a:t>vědecký</a:t>
            </a:r>
            <a:r>
              <a:rPr lang="de-DE" altLang="cs-CZ" sz="1000" b="1" dirty="0" smtClean="0"/>
              <a:t>, </a:t>
            </a:r>
            <a:r>
              <a:rPr lang="de-DE" altLang="cs-CZ" sz="1000" b="1" dirty="0" err="1" smtClean="0"/>
              <a:t>filozofický</a:t>
            </a:r>
            <a:r>
              <a:rPr lang="de-DE" altLang="cs-CZ" sz="1000" b="1" dirty="0" smtClean="0"/>
              <a:t>, </a:t>
            </a:r>
            <a:r>
              <a:rPr lang="de-DE" altLang="cs-CZ" sz="1000" b="1" dirty="0" err="1" smtClean="0"/>
              <a:t>umělecký</a:t>
            </a:r>
            <a:r>
              <a:rPr lang="de-DE" altLang="cs-CZ" sz="1000" b="1" dirty="0" smtClean="0"/>
              <a:t> </a:t>
            </a:r>
            <a:r>
              <a:rPr lang="de-DE" altLang="cs-CZ" sz="1000" b="1" dirty="0" err="1" smtClean="0"/>
              <a:t>kontext</a:t>
            </a:r>
            <a:r>
              <a:rPr lang="de-DE" altLang="cs-CZ" sz="1000" b="1" dirty="0" smtClean="0"/>
              <a:t>):</a:t>
            </a:r>
            <a:endParaRPr lang="de-DE" altLang="cs-CZ" sz="1000" dirty="0" smtClean="0"/>
          </a:p>
          <a:p>
            <a:pPr eaLnBrk="1" hangingPunct="1">
              <a:lnSpc>
                <a:spcPct val="80000"/>
              </a:lnSpc>
            </a:pPr>
            <a:r>
              <a:rPr lang="de-DE" altLang="cs-CZ" sz="1000" dirty="0" err="1" smtClean="0"/>
              <a:t>Fyzionomie</a:t>
            </a:r>
            <a:r>
              <a:rPr lang="de-DE" altLang="cs-CZ" sz="1000" dirty="0" smtClean="0"/>
              <a:t>, </a:t>
            </a:r>
            <a:r>
              <a:rPr lang="de-DE" altLang="cs-CZ" sz="1000" dirty="0" err="1" smtClean="0"/>
              <a:t>historie</a:t>
            </a:r>
            <a:r>
              <a:rPr lang="de-DE" altLang="cs-CZ" sz="1000" dirty="0" smtClean="0"/>
              <a:t> </a:t>
            </a:r>
            <a:r>
              <a:rPr lang="de-DE" altLang="cs-CZ" sz="1000" dirty="0" err="1" smtClean="0"/>
              <a:t>odívání</a:t>
            </a:r>
            <a:r>
              <a:rPr lang="de-DE" altLang="cs-CZ" sz="1000" dirty="0" smtClean="0"/>
              <a:t>, </a:t>
            </a:r>
            <a:r>
              <a:rPr lang="de-DE" altLang="cs-CZ" sz="1000" dirty="0" err="1" smtClean="0"/>
              <a:t>biologie</a:t>
            </a:r>
            <a:endParaRPr lang="de-DE" altLang="cs-CZ" sz="1000" b="1" dirty="0" smtClean="0"/>
          </a:p>
          <a:p>
            <a:pPr eaLnBrk="1" hangingPunct="1">
              <a:lnSpc>
                <a:spcPct val="80000"/>
              </a:lnSpc>
            </a:pPr>
            <a:r>
              <a:rPr lang="de-DE" altLang="cs-CZ" sz="1000" b="1" dirty="0" err="1" smtClean="0"/>
              <a:t>cíl</a:t>
            </a:r>
            <a:r>
              <a:rPr lang="de-DE" altLang="cs-CZ" sz="1000" b="1" dirty="0" smtClean="0"/>
              <a:t> </a:t>
            </a:r>
            <a:r>
              <a:rPr lang="de-DE" altLang="cs-CZ" sz="1000" b="1" dirty="0" err="1" smtClean="0"/>
              <a:t>osobnostně-sociální</a:t>
            </a:r>
            <a:r>
              <a:rPr lang="de-DE" altLang="cs-CZ" sz="1000" dirty="0" smtClean="0"/>
              <a:t>:</a:t>
            </a:r>
          </a:p>
          <a:p>
            <a:pPr eaLnBrk="1" hangingPunct="1">
              <a:lnSpc>
                <a:spcPct val="80000"/>
              </a:lnSpc>
            </a:pPr>
            <a:r>
              <a:rPr lang="de-DE" altLang="cs-CZ" sz="1000" dirty="0" err="1" smtClean="0"/>
              <a:t>Uvědomění</a:t>
            </a:r>
            <a:r>
              <a:rPr lang="de-DE" altLang="cs-CZ" sz="1000" dirty="0" smtClean="0"/>
              <a:t> si </a:t>
            </a:r>
            <a:r>
              <a:rPr lang="de-DE" altLang="cs-CZ" sz="1000" dirty="0" err="1" smtClean="0"/>
              <a:t>funkce</a:t>
            </a:r>
            <a:r>
              <a:rPr lang="de-DE" altLang="cs-CZ" sz="1000" dirty="0" smtClean="0"/>
              <a:t> </a:t>
            </a:r>
            <a:r>
              <a:rPr lang="de-DE" altLang="cs-CZ" sz="1000" dirty="0" err="1" smtClean="0"/>
              <a:t>ženského</a:t>
            </a:r>
            <a:r>
              <a:rPr lang="de-DE" altLang="cs-CZ" sz="1000" dirty="0" smtClean="0"/>
              <a:t> </a:t>
            </a:r>
            <a:r>
              <a:rPr lang="de-DE" altLang="cs-CZ" sz="1000" dirty="0" err="1" smtClean="0"/>
              <a:t>těla</a:t>
            </a:r>
            <a:r>
              <a:rPr lang="de-DE" altLang="cs-CZ" sz="1000" dirty="0" smtClean="0"/>
              <a:t>. Respekt k </a:t>
            </a:r>
            <a:r>
              <a:rPr lang="de-DE" altLang="cs-CZ" sz="1000" dirty="0" err="1" smtClean="0"/>
              <a:t>němu</a:t>
            </a:r>
            <a:r>
              <a:rPr lang="de-DE" altLang="cs-CZ" sz="1000" dirty="0" smtClean="0"/>
              <a:t>.</a:t>
            </a:r>
            <a:endParaRPr lang="de-DE" altLang="cs-CZ" sz="1000" b="1" dirty="0" smtClean="0"/>
          </a:p>
          <a:p>
            <a:pPr eaLnBrk="1" hangingPunct="1">
              <a:lnSpc>
                <a:spcPct val="80000"/>
              </a:lnSpc>
            </a:pPr>
            <a:r>
              <a:rPr lang="de-DE" altLang="cs-CZ" sz="1000" b="1" dirty="0" err="1" smtClean="0"/>
              <a:t>cíl</a:t>
            </a:r>
            <a:r>
              <a:rPr lang="de-DE" altLang="cs-CZ" sz="1000" b="1" dirty="0" smtClean="0"/>
              <a:t> </a:t>
            </a:r>
            <a:r>
              <a:rPr lang="de-DE" altLang="cs-CZ" sz="1000" b="1" dirty="0" err="1" smtClean="0"/>
              <a:t>vzdělávací</a:t>
            </a:r>
            <a:r>
              <a:rPr lang="de-DE" altLang="cs-CZ" sz="1000" dirty="0" smtClean="0"/>
              <a:t>:</a:t>
            </a:r>
          </a:p>
          <a:p>
            <a:pPr eaLnBrk="1" hangingPunct="1">
              <a:lnSpc>
                <a:spcPct val="80000"/>
              </a:lnSpc>
            </a:pPr>
            <a:r>
              <a:rPr lang="de-DE" altLang="cs-CZ" sz="1000" dirty="0" smtClean="0"/>
              <a:t>-student </a:t>
            </a:r>
            <a:r>
              <a:rPr lang="de-DE" altLang="cs-CZ" sz="1000" dirty="0" err="1" smtClean="0"/>
              <a:t>dokáže</a:t>
            </a:r>
            <a:r>
              <a:rPr lang="de-DE" altLang="cs-CZ" sz="1000" dirty="0" smtClean="0"/>
              <a:t> </a:t>
            </a:r>
            <a:r>
              <a:rPr lang="de-DE" altLang="cs-CZ" sz="1000" dirty="0" err="1" smtClean="0"/>
              <a:t>využít</a:t>
            </a:r>
            <a:r>
              <a:rPr lang="de-DE" altLang="cs-CZ" sz="1000" dirty="0" smtClean="0"/>
              <a:t> </a:t>
            </a:r>
            <a:r>
              <a:rPr lang="de-DE" altLang="cs-CZ" sz="1000" dirty="0" err="1" smtClean="0"/>
              <a:t>svých</a:t>
            </a:r>
            <a:r>
              <a:rPr lang="de-DE" altLang="cs-CZ" sz="1000" dirty="0" smtClean="0"/>
              <a:t> </a:t>
            </a:r>
            <a:r>
              <a:rPr lang="de-DE" altLang="cs-CZ" sz="1000" dirty="0" err="1" smtClean="0"/>
              <a:t>profesních</a:t>
            </a:r>
            <a:r>
              <a:rPr lang="de-DE" altLang="cs-CZ" sz="1000" dirty="0" smtClean="0"/>
              <a:t> </a:t>
            </a:r>
            <a:r>
              <a:rPr lang="de-DE" altLang="cs-CZ" sz="1000" dirty="0" err="1" smtClean="0"/>
              <a:t>znalostí</a:t>
            </a:r>
            <a:r>
              <a:rPr lang="de-DE" altLang="cs-CZ" sz="1000" dirty="0" smtClean="0"/>
              <a:t> a </a:t>
            </a:r>
            <a:r>
              <a:rPr lang="de-DE" altLang="cs-CZ" sz="1000" dirty="0" err="1" smtClean="0"/>
              <a:t>osobního</a:t>
            </a:r>
            <a:r>
              <a:rPr lang="de-DE" altLang="cs-CZ" sz="1000" dirty="0" smtClean="0"/>
              <a:t> </a:t>
            </a:r>
            <a:r>
              <a:rPr lang="de-DE" altLang="cs-CZ" sz="1000" dirty="0" err="1" smtClean="0"/>
              <a:t>přístupu</a:t>
            </a:r>
            <a:r>
              <a:rPr lang="de-DE" altLang="cs-CZ" sz="1000" dirty="0" smtClean="0"/>
              <a:t> k </a:t>
            </a:r>
            <a:r>
              <a:rPr lang="de-DE" altLang="cs-CZ" sz="1000" dirty="0" err="1" smtClean="0"/>
              <a:t>vytvoření</a:t>
            </a:r>
            <a:r>
              <a:rPr lang="de-DE" altLang="cs-CZ" sz="1000" dirty="0" smtClean="0"/>
              <a:t> </a:t>
            </a:r>
            <a:r>
              <a:rPr lang="de-DE" altLang="cs-CZ" sz="1000" dirty="0" err="1" smtClean="0"/>
              <a:t>originálního</a:t>
            </a:r>
            <a:r>
              <a:rPr lang="de-DE" altLang="cs-CZ" sz="1000" dirty="0" smtClean="0"/>
              <a:t> </a:t>
            </a:r>
            <a:r>
              <a:rPr lang="de-DE" altLang="cs-CZ" sz="1000" dirty="0" err="1" smtClean="0"/>
              <a:t>funkčního</a:t>
            </a:r>
            <a:r>
              <a:rPr lang="de-DE" altLang="cs-CZ" sz="1000" dirty="0" smtClean="0"/>
              <a:t> </a:t>
            </a:r>
            <a:r>
              <a:rPr lang="de-DE" altLang="cs-CZ" sz="1000" dirty="0" err="1" smtClean="0"/>
              <a:t>oděvu</a:t>
            </a:r>
            <a:endParaRPr lang="en-US" altLang="cs-CZ" sz="1000" b="1" dirty="0" smtClean="0"/>
          </a:p>
          <a:p>
            <a:pPr eaLnBrk="1" hangingPunct="1">
              <a:lnSpc>
                <a:spcPct val="80000"/>
              </a:lnSpc>
            </a:pPr>
            <a:r>
              <a:rPr lang="en-US" altLang="cs-CZ" sz="1000" b="1" dirty="0" err="1" smtClean="0"/>
              <a:t>výstupy</a:t>
            </a:r>
            <a:r>
              <a:rPr lang="en-US" altLang="cs-CZ" sz="1000" b="1" dirty="0" smtClean="0"/>
              <a:t> RVP</a:t>
            </a:r>
            <a:r>
              <a:rPr lang="en-US" altLang="cs-CZ" sz="1000" dirty="0" smtClean="0"/>
              <a:t>:</a:t>
            </a:r>
          </a:p>
          <a:p>
            <a:pPr eaLnBrk="1" hangingPunct="1">
              <a:lnSpc>
                <a:spcPct val="80000"/>
              </a:lnSpc>
            </a:pPr>
            <a:r>
              <a:rPr lang="en-US" altLang="cs-CZ" sz="1000" dirty="0" smtClean="0"/>
              <a:t>Student:</a:t>
            </a:r>
          </a:p>
          <a:p>
            <a:pPr eaLnBrk="1" hangingPunct="1">
              <a:lnSpc>
                <a:spcPct val="80000"/>
              </a:lnSpc>
            </a:pPr>
            <a:r>
              <a:rPr lang="en-US" altLang="cs-CZ" sz="1000" dirty="0" err="1" smtClean="0"/>
              <a:t>vybírá</a:t>
            </a:r>
            <a:r>
              <a:rPr lang="en-US" altLang="cs-CZ" sz="1000" dirty="0" smtClean="0"/>
              <a:t> u </a:t>
            </a:r>
            <a:r>
              <a:rPr lang="en-US" altLang="cs-CZ" sz="1000" dirty="0" err="1" smtClean="0"/>
              <a:t>uplatňujě</a:t>
            </a:r>
            <a:r>
              <a:rPr lang="en-US" altLang="cs-CZ" sz="1000" dirty="0" smtClean="0"/>
              <a:t> </a:t>
            </a:r>
            <a:r>
              <a:rPr lang="en-US" altLang="cs-CZ" sz="1000" dirty="0" err="1" smtClean="0"/>
              <a:t>vhodnou</a:t>
            </a:r>
            <a:r>
              <a:rPr lang="en-US" altLang="cs-CZ" sz="1000" dirty="0" smtClean="0"/>
              <a:t> </a:t>
            </a:r>
            <a:r>
              <a:rPr lang="en-US" altLang="cs-CZ" sz="1000" dirty="0" err="1" smtClean="0"/>
              <a:t>škálu</a:t>
            </a:r>
            <a:r>
              <a:rPr lang="en-US" altLang="cs-CZ" sz="1000" dirty="0" smtClean="0"/>
              <a:t> </a:t>
            </a:r>
            <a:r>
              <a:rPr lang="en-US" altLang="cs-CZ" sz="1000" dirty="0" err="1" smtClean="0"/>
              <a:t>prvků</a:t>
            </a:r>
            <a:r>
              <a:rPr lang="en-US" altLang="cs-CZ" sz="1000" dirty="0" smtClean="0"/>
              <a:t>/</a:t>
            </a:r>
            <a:r>
              <a:rPr lang="en-US" altLang="cs-CZ" sz="1000" dirty="0" err="1" smtClean="0"/>
              <a:t>tvarů</a:t>
            </a:r>
            <a:r>
              <a:rPr lang="en-US" altLang="cs-CZ" sz="1000" dirty="0" smtClean="0"/>
              <a:t>/</a:t>
            </a:r>
            <a:r>
              <a:rPr lang="en-US" altLang="cs-CZ" sz="1000" dirty="0" err="1" smtClean="0"/>
              <a:t>řešení</a:t>
            </a:r>
            <a:r>
              <a:rPr lang="en-US" altLang="cs-CZ" sz="1000" dirty="0" smtClean="0"/>
              <a:t> k </a:t>
            </a:r>
            <a:r>
              <a:rPr lang="en-US" altLang="cs-CZ" sz="1000" dirty="0" err="1" smtClean="0"/>
              <a:t>vytvoření</a:t>
            </a:r>
            <a:r>
              <a:rPr lang="en-US" altLang="cs-CZ" sz="1000" dirty="0" smtClean="0"/>
              <a:t> </a:t>
            </a:r>
            <a:r>
              <a:rPr lang="en-US" altLang="cs-CZ" sz="1000" dirty="0" err="1" smtClean="0"/>
              <a:t>osobitého</a:t>
            </a:r>
            <a:r>
              <a:rPr lang="en-US" altLang="cs-CZ" sz="1000" dirty="0" smtClean="0"/>
              <a:t> </a:t>
            </a:r>
            <a:r>
              <a:rPr lang="en-US" altLang="cs-CZ" sz="1000" dirty="0" err="1" smtClean="0"/>
              <a:t>funkčního</a:t>
            </a:r>
            <a:r>
              <a:rPr lang="en-US" altLang="cs-CZ" sz="1000" dirty="0" smtClean="0"/>
              <a:t> </a:t>
            </a:r>
            <a:r>
              <a:rPr lang="en-US" altLang="cs-CZ" sz="1000" dirty="0" err="1" smtClean="0"/>
              <a:t>výsledku</a:t>
            </a:r>
            <a:r>
              <a:rPr lang="en-US" altLang="cs-CZ" sz="1000" dirty="0" smtClean="0"/>
              <a:t> </a:t>
            </a:r>
          </a:p>
          <a:p>
            <a:pPr eaLnBrk="1" hangingPunct="1">
              <a:lnSpc>
                <a:spcPct val="80000"/>
              </a:lnSpc>
            </a:pPr>
            <a:r>
              <a:rPr lang="en-US" altLang="cs-CZ" sz="1000" dirty="0" err="1" smtClean="0"/>
              <a:t>interpretuje</a:t>
            </a:r>
            <a:r>
              <a:rPr lang="en-US" altLang="cs-CZ" sz="1000" dirty="0" smtClean="0"/>
              <a:t> </a:t>
            </a:r>
            <a:r>
              <a:rPr lang="en-US" altLang="cs-CZ" sz="1000" dirty="0" err="1" smtClean="0"/>
              <a:t>výsledek</a:t>
            </a:r>
            <a:r>
              <a:rPr lang="en-US" altLang="cs-CZ" sz="1000" dirty="0" smtClean="0"/>
              <a:t> </a:t>
            </a:r>
            <a:r>
              <a:rPr lang="en-US" altLang="cs-CZ" sz="1000" dirty="0" err="1" smtClean="0"/>
              <a:t>vlastní</a:t>
            </a:r>
            <a:r>
              <a:rPr lang="en-US" altLang="cs-CZ" sz="1000" dirty="0" smtClean="0"/>
              <a:t> </a:t>
            </a:r>
            <a:r>
              <a:rPr lang="en-US" altLang="cs-CZ" sz="1000" dirty="0" err="1" smtClean="0"/>
              <a:t>práce</a:t>
            </a:r>
            <a:r>
              <a:rPr lang="en-US" altLang="cs-CZ" sz="1000" dirty="0" smtClean="0"/>
              <a:t> a </a:t>
            </a:r>
            <a:r>
              <a:rPr lang="en-US" altLang="cs-CZ" sz="1000" dirty="0" err="1" smtClean="0"/>
              <a:t>dokáže</a:t>
            </a:r>
            <a:r>
              <a:rPr lang="en-US" altLang="cs-CZ" sz="1000" dirty="0" smtClean="0"/>
              <a:t> </a:t>
            </a:r>
            <a:r>
              <a:rPr lang="en-US" altLang="cs-CZ" sz="1000" dirty="0" err="1" smtClean="0"/>
              <a:t>jej</a:t>
            </a:r>
            <a:r>
              <a:rPr lang="en-US" altLang="cs-CZ" sz="1000" dirty="0" smtClean="0"/>
              <a:t> </a:t>
            </a:r>
            <a:r>
              <a:rPr lang="en-US" altLang="cs-CZ" sz="1000" dirty="0" err="1" smtClean="0"/>
              <a:t>zhodnotit</a:t>
            </a:r>
            <a:r>
              <a:rPr lang="en-US" altLang="cs-CZ" sz="1000" dirty="0" smtClean="0"/>
              <a:t> a </a:t>
            </a:r>
            <a:r>
              <a:rPr lang="en-US" altLang="cs-CZ" sz="1000" dirty="0" err="1" smtClean="0"/>
              <a:t>diskutovat</a:t>
            </a:r>
            <a:r>
              <a:rPr lang="en-US" altLang="cs-CZ" sz="1000" dirty="0" smtClean="0"/>
              <a:t> o </a:t>
            </a:r>
            <a:r>
              <a:rPr lang="en-US" altLang="cs-CZ" sz="1000" dirty="0" err="1" smtClean="0"/>
              <a:t>dalších</a:t>
            </a:r>
            <a:r>
              <a:rPr lang="en-US" altLang="cs-CZ" sz="1000" dirty="0" smtClean="0"/>
              <a:t> </a:t>
            </a:r>
            <a:r>
              <a:rPr lang="en-US" altLang="cs-CZ" sz="1000" dirty="0" err="1" smtClean="0"/>
              <a:t>možnostech</a:t>
            </a:r>
            <a:r>
              <a:rPr lang="en-US" altLang="cs-CZ" sz="1000" dirty="0" smtClean="0"/>
              <a:t> a </a:t>
            </a:r>
            <a:r>
              <a:rPr lang="en-US" altLang="cs-CZ" sz="1000" dirty="0" err="1" smtClean="0"/>
              <a:t>variantách</a:t>
            </a:r>
            <a:endParaRPr lang="en-US" altLang="cs-CZ" sz="1000" b="1" dirty="0" smtClean="0"/>
          </a:p>
          <a:p>
            <a:pPr eaLnBrk="1" hangingPunct="1">
              <a:lnSpc>
                <a:spcPct val="80000"/>
              </a:lnSpc>
            </a:pPr>
            <a:r>
              <a:rPr lang="en-US" altLang="cs-CZ" sz="1000" b="1" dirty="0" err="1" smtClean="0"/>
              <a:t>mezipředmětové</a:t>
            </a:r>
            <a:r>
              <a:rPr lang="en-US" altLang="cs-CZ" sz="1000" b="1" dirty="0" smtClean="0"/>
              <a:t> </a:t>
            </a:r>
            <a:r>
              <a:rPr lang="en-US" altLang="cs-CZ" sz="1000" b="1" dirty="0" err="1" smtClean="0"/>
              <a:t>vazby</a:t>
            </a:r>
            <a:r>
              <a:rPr lang="en-US" altLang="cs-CZ" sz="1000" b="1" dirty="0" smtClean="0"/>
              <a:t>:</a:t>
            </a:r>
            <a:endParaRPr lang="en-US" altLang="cs-CZ" sz="1000" dirty="0" smtClean="0"/>
          </a:p>
          <a:p>
            <a:pPr eaLnBrk="1" hangingPunct="1">
              <a:lnSpc>
                <a:spcPct val="80000"/>
              </a:lnSpc>
            </a:pPr>
            <a:r>
              <a:rPr lang="en-US" altLang="cs-CZ" sz="1000" dirty="0" err="1" smtClean="0"/>
              <a:t>konstrukce</a:t>
            </a:r>
            <a:r>
              <a:rPr lang="en-US" altLang="cs-CZ" sz="1000" dirty="0" smtClean="0"/>
              <a:t> </a:t>
            </a:r>
            <a:r>
              <a:rPr lang="en-US" altLang="cs-CZ" sz="1000" dirty="0" err="1" smtClean="0"/>
              <a:t>střihů</a:t>
            </a:r>
            <a:r>
              <a:rPr lang="en-US" altLang="cs-CZ" sz="1000" dirty="0" smtClean="0"/>
              <a:t>, </a:t>
            </a:r>
            <a:r>
              <a:rPr lang="en-US" altLang="cs-CZ" sz="1000" dirty="0" err="1" smtClean="0"/>
              <a:t>Technologie</a:t>
            </a:r>
            <a:r>
              <a:rPr lang="en-US" altLang="cs-CZ" sz="1000" dirty="0" smtClean="0"/>
              <a:t> </a:t>
            </a:r>
            <a:r>
              <a:rPr lang="en-US" altLang="cs-CZ" sz="1000" dirty="0" err="1" smtClean="0"/>
              <a:t>odívání</a:t>
            </a:r>
            <a:r>
              <a:rPr lang="en-US" altLang="cs-CZ" sz="1000" dirty="0" smtClean="0"/>
              <a:t>, </a:t>
            </a:r>
            <a:r>
              <a:rPr lang="en-US" altLang="cs-CZ" sz="1000" dirty="0" err="1" smtClean="0"/>
              <a:t>navrhování</a:t>
            </a:r>
            <a:r>
              <a:rPr lang="en-US" altLang="cs-CZ" sz="1000" dirty="0" smtClean="0"/>
              <a:t> </a:t>
            </a:r>
            <a:r>
              <a:rPr lang="en-US" altLang="cs-CZ" sz="1000" dirty="0" err="1" smtClean="0"/>
              <a:t>oděvů</a:t>
            </a:r>
            <a:endParaRPr lang="cs-CZ" altLang="cs-CZ" sz="1000" dirty="0" smtClean="0"/>
          </a:p>
        </p:txBody>
      </p:sp>
    </p:spTree>
    <p:extLst>
      <p:ext uri="{BB962C8B-B14F-4D97-AF65-F5344CB8AC3E}">
        <p14:creationId xmlns:p14="http://schemas.microsoft.com/office/powerpoint/2010/main" val="315652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6B6D-3B79-4BEF-B390-8771D1DEB077}"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64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6B6D-3B79-4BEF-B390-8771D1DEB077}"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62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6B6D-3B79-4BEF-B390-8771D1DEB077}"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70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6B6D-3B79-4BEF-B390-8771D1DEB077}"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29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6B6D-3B79-4BEF-B390-8771D1DEB077}"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831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400" b="1" dirty="0" smtClean="0">
                <a:solidFill>
                  <a:srgbClr val="000000"/>
                </a:solidFill>
                <a:latin typeface="Teuton Mager"/>
              </a:rPr>
              <a:t>2.Metodické a tematické řady, projektování</a:t>
            </a:r>
            <a:endParaRPr lang="cs-CZ" sz="1400" dirty="0" smtClean="0">
              <a:solidFill>
                <a:srgbClr val="000000"/>
              </a:solidFill>
              <a:latin typeface="Teuton Mager"/>
            </a:endParaRPr>
          </a:p>
          <a:p>
            <a:r>
              <a:rPr lang="cs-CZ" sz="1400" dirty="0" smtClean="0">
                <a:solidFill>
                  <a:srgbClr val="000000"/>
                </a:solidFill>
                <a:latin typeface="Frutiger CE"/>
              </a:rPr>
              <a:t>nabízí možnosti jak uchopit výtvarnou výchovu a nabídnou žákům možnosti </a:t>
            </a:r>
          </a:p>
          <a:p>
            <a:r>
              <a:rPr lang="cs-CZ" sz="1400" dirty="0" smtClean="0">
                <a:solidFill>
                  <a:srgbClr val="000000"/>
                </a:solidFill>
                <a:latin typeface="Frutiger CE"/>
              </a:rPr>
              <a:t>k jejich tvořivému myšlení a svobodnému projevování.</a:t>
            </a:r>
          </a:p>
          <a:p>
            <a:r>
              <a:rPr lang="cs-CZ" sz="1400" b="1" dirty="0" smtClean="0">
                <a:solidFill>
                  <a:srgbClr val="000000"/>
                </a:solidFill>
                <a:latin typeface="Frutiger"/>
              </a:rPr>
              <a:t>jednoduché celky-výtvarné řady</a:t>
            </a:r>
            <a:endParaRPr lang="cs-CZ" sz="1400" dirty="0" smtClean="0">
              <a:solidFill>
                <a:srgbClr val="000000"/>
              </a:solidFill>
              <a:latin typeface="Frutiger"/>
            </a:endParaRPr>
          </a:p>
          <a:p>
            <a:r>
              <a:rPr lang="cs-CZ" dirty="0" smtClean="0">
                <a:solidFill>
                  <a:srgbClr val="000000"/>
                </a:solidFill>
                <a:latin typeface="Frutiger CE"/>
              </a:rPr>
              <a:t>- krátké útvary, které jsou pro žáka srozumitelné </a:t>
            </a:r>
          </a:p>
          <a:p>
            <a:r>
              <a:rPr lang="cs-CZ" dirty="0" smtClean="0">
                <a:solidFill>
                  <a:srgbClr val="000000"/>
                </a:solidFill>
                <a:latin typeface="Frutiger CE"/>
              </a:rPr>
              <a:t>a rozvíjí jakýkoli úsek učební látky nebo námětu</a:t>
            </a:r>
          </a:p>
          <a:p>
            <a:r>
              <a:rPr lang="cs-CZ" dirty="0" smtClean="0">
                <a:solidFill>
                  <a:srgbClr val="000000"/>
                </a:solidFill>
                <a:latin typeface="Frutiger CE"/>
              </a:rPr>
              <a:t>- volné a hravé řady pro posílení fantazie, emoce a rozvoj tvůrčích schopností dítěte</a:t>
            </a:r>
          </a:p>
          <a:p>
            <a:r>
              <a:rPr lang="cs-CZ" dirty="0" smtClean="0">
                <a:solidFill>
                  <a:srgbClr val="000000"/>
                </a:solidFill>
                <a:latin typeface="Frutiger CE"/>
              </a:rPr>
              <a:t>- vážnější </a:t>
            </a:r>
            <a:r>
              <a:rPr lang="cs-CZ" dirty="0" err="1" smtClean="0">
                <a:solidFill>
                  <a:srgbClr val="000000"/>
                </a:solidFill>
                <a:latin typeface="Frutiger CE"/>
              </a:rPr>
              <a:t>tématické</a:t>
            </a:r>
            <a:r>
              <a:rPr lang="cs-CZ" dirty="0" smtClean="0">
                <a:solidFill>
                  <a:srgbClr val="000000"/>
                </a:solidFill>
                <a:latin typeface="Frutiger CE"/>
              </a:rPr>
              <a:t> a metodicky řady určené starším žákům</a:t>
            </a:r>
          </a:p>
          <a:p>
            <a:r>
              <a:rPr lang="cs-CZ" dirty="0" smtClean="0">
                <a:solidFill>
                  <a:srgbClr val="000000"/>
                </a:solidFill>
                <a:latin typeface="Frutiger CE"/>
              </a:rPr>
              <a:t>- volnější přístup učitele k tématu nebo výtvarnému problému</a:t>
            </a:r>
          </a:p>
          <a:p>
            <a:r>
              <a:rPr lang="cs-CZ" dirty="0" smtClean="0">
                <a:solidFill>
                  <a:srgbClr val="000000"/>
                </a:solidFill>
                <a:latin typeface="Frutiger CE"/>
              </a:rPr>
              <a:t>- soubor individuálních pohledů, různost postupů </a:t>
            </a:r>
          </a:p>
          <a:p>
            <a:r>
              <a:rPr lang="cs-CZ" dirty="0" smtClean="0">
                <a:solidFill>
                  <a:srgbClr val="000000"/>
                </a:solidFill>
                <a:latin typeface="Frutiger CE"/>
              </a:rPr>
              <a:t>- vhodné pro základní školy</a:t>
            </a:r>
          </a:p>
          <a:p>
            <a:r>
              <a:rPr lang="pl-PL" sz="1400" b="1" dirty="0" smtClean="0">
                <a:solidFill>
                  <a:srgbClr val="000000"/>
                </a:solidFill>
                <a:latin typeface="Frutiger"/>
              </a:rPr>
              <a:t>metodická řada - </a:t>
            </a:r>
            <a:r>
              <a:rPr lang="pl-PL" sz="1400" dirty="0" smtClean="0">
                <a:solidFill>
                  <a:srgbClr val="000000"/>
                </a:solidFill>
                <a:latin typeface="Frutiger CE"/>
              </a:rPr>
              <a:t>zaměření na realizaci v materiálu a techniku zpracování</a:t>
            </a:r>
          </a:p>
          <a:p>
            <a:r>
              <a:rPr lang="cs-CZ" sz="1400" b="1" dirty="0" err="1" smtClean="0">
                <a:solidFill>
                  <a:srgbClr val="000000"/>
                </a:solidFill>
                <a:latin typeface="Frutiger"/>
              </a:rPr>
              <a:t>tématická</a:t>
            </a:r>
            <a:r>
              <a:rPr lang="cs-CZ" sz="1400" b="1" dirty="0" smtClean="0">
                <a:solidFill>
                  <a:srgbClr val="000000"/>
                </a:solidFill>
                <a:latin typeface="Frutiger"/>
              </a:rPr>
              <a:t> řada - </a:t>
            </a:r>
            <a:r>
              <a:rPr lang="cs-CZ" sz="1400" dirty="0" smtClean="0">
                <a:solidFill>
                  <a:srgbClr val="000000"/>
                </a:solidFill>
                <a:latin typeface="Frutiger CE"/>
              </a:rPr>
              <a:t>hlouběji se zabývá samotným námětem, </a:t>
            </a:r>
          </a:p>
          <a:p>
            <a:r>
              <a:rPr lang="pl-PL" sz="1400" dirty="0" smtClean="0">
                <a:solidFill>
                  <a:srgbClr val="000000"/>
                </a:solidFill>
                <a:latin typeface="Frutiger CE"/>
              </a:rPr>
              <a:t>než technikou, jakou je zpracována</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208F3B-731C-4305-A110-1ACD79727E0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986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6B6D-3B79-4BEF-B390-8771D1DEB077}"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848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1E2F9F-CFE5-47F8-A33D-CDF3F0E31093}" type="slidenum">
              <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cs-CZ" altLang="cs-CZ"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lnSpc>
                <a:spcPct val="80000"/>
              </a:lnSpc>
            </a:pPr>
            <a:r>
              <a:rPr lang="pt-BR" altLang="cs-CZ" sz="800" smtClean="0"/>
              <a:t>1. aktivita</a:t>
            </a:r>
            <a:endParaRPr lang="pt-BR" altLang="cs-CZ" sz="800" b="1" smtClean="0"/>
          </a:p>
          <a:p>
            <a:pPr eaLnBrk="1" hangingPunct="1">
              <a:lnSpc>
                <a:spcPct val="80000"/>
              </a:lnSpc>
            </a:pPr>
            <a:r>
              <a:rPr lang="pt-BR" altLang="cs-CZ" sz="800" b="1" smtClean="0"/>
              <a:t>námět</a:t>
            </a:r>
            <a:r>
              <a:rPr lang="pt-BR" altLang="cs-CZ" sz="800" smtClean="0"/>
              <a:t>: </a:t>
            </a:r>
            <a:r>
              <a:rPr lang="pt-BR" altLang="cs-CZ" sz="800" b="1" u="sng" smtClean="0"/>
              <a:t>Tělo</a:t>
            </a:r>
            <a:endParaRPr lang="pt-BR" altLang="cs-CZ" sz="800" b="1" smtClean="0"/>
          </a:p>
          <a:p>
            <a:pPr eaLnBrk="1" hangingPunct="1">
              <a:lnSpc>
                <a:spcPct val="80000"/>
              </a:lnSpc>
            </a:pPr>
            <a:r>
              <a:rPr lang="pt-BR" altLang="cs-CZ" sz="800" b="1" smtClean="0"/>
              <a:t>koncept</a:t>
            </a:r>
            <a:r>
              <a:rPr lang="pt-BR" altLang="cs-CZ" sz="800" smtClean="0"/>
              <a:t>: já, tělo,identita, fyzická hranice, tvar, uvnitř/venku, celek</a:t>
            </a:r>
            <a:endParaRPr lang="pt-BR" altLang="cs-CZ" sz="800" b="1" smtClean="0"/>
          </a:p>
          <a:p>
            <a:pPr eaLnBrk="1" hangingPunct="1">
              <a:lnSpc>
                <a:spcPct val="80000"/>
              </a:lnSpc>
            </a:pPr>
            <a:r>
              <a:rPr lang="pt-BR" altLang="cs-CZ" sz="800" b="1" smtClean="0"/>
              <a:t>motivace</a:t>
            </a:r>
            <a:r>
              <a:rPr lang="pt-BR" altLang="cs-CZ" sz="800" smtClean="0"/>
              <a:t>:Vychází z úvodního seznámení s genderovou problematikou a z vysvětlení přínosu artefiletické techniky jako nového způsobu hledání vnitřní inspirace</a:t>
            </a:r>
            <a:endParaRPr lang="pt-BR" altLang="cs-CZ" sz="800" b="1" smtClean="0"/>
          </a:p>
          <a:p>
            <a:pPr eaLnBrk="1" hangingPunct="1">
              <a:lnSpc>
                <a:spcPct val="80000"/>
              </a:lnSpc>
            </a:pPr>
            <a:r>
              <a:rPr lang="pt-BR" altLang="cs-CZ" sz="800" b="1" smtClean="0"/>
              <a:t>zadání</a:t>
            </a:r>
            <a:r>
              <a:rPr lang="pt-BR" altLang="cs-CZ" sz="800" smtClean="0"/>
              <a:t>: </a:t>
            </a:r>
          </a:p>
          <a:p>
            <a:pPr eaLnBrk="1" hangingPunct="1">
              <a:lnSpc>
                <a:spcPct val="80000"/>
              </a:lnSpc>
            </a:pPr>
            <a:r>
              <a:rPr lang="pl-PL" altLang="cs-CZ" sz="800" b="1" smtClean="0"/>
              <a:t>výtvarný problém</a:t>
            </a:r>
            <a:r>
              <a:rPr lang="pl-PL" altLang="cs-CZ" sz="800" smtClean="0"/>
              <a:t>: Malbou vyjádřit vztah k vlastnímu tělu</a:t>
            </a:r>
            <a:endParaRPr lang="pl-PL" altLang="cs-CZ" sz="800" b="1" smtClean="0"/>
          </a:p>
          <a:p>
            <a:pPr eaLnBrk="1" hangingPunct="1">
              <a:lnSpc>
                <a:spcPct val="80000"/>
              </a:lnSpc>
            </a:pPr>
            <a:r>
              <a:rPr lang="pl-PL" altLang="cs-CZ" sz="800" b="1" smtClean="0"/>
              <a:t>technika</a:t>
            </a:r>
            <a:r>
              <a:rPr lang="pl-PL" altLang="cs-CZ" sz="800" smtClean="0"/>
              <a:t>:malba temperou, karton formátu A3</a:t>
            </a:r>
            <a:endParaRPr lang="pl-PL" altLang="cs-CZ" sz="800" b="1" smtClean="0"/>
          </a:p>
          <a:p>
            <a:pPr eaLnBrk="1" hangingPunct="1">
              <a:lnSpc>
                <a:spcPct val="80000"/>
              </a:lnSpc>
            </a:pPr>
            <a:r>
              <a:rPr lang="pl-PL" altLang="cs-CZ" sz="800" b="1" smtClean="0"/>
              <a:t>přidaná hodnota</a:t>
            </a:r>
            <a:r>
              <a:rPr lang="pl-PL" altLang="cs-CZ" sz="800" smtClean="0"/>
              <a:t>:</a:t>
            </a:r>
          </a:p>
          <a:p>
            <a:pPr eaLnBrk="1" hangingPunct="1">
              <a:lnSpc>
                <a:spcPct val="80000"/>
              </a:lnSpc>
            </a:pPr>
            <a:r>
              <a:rPr lang="pl-PL" altLang="cs-CZ" sz="800" smtClean="0"/>
              <a:t>Hledání vlastního sebepojetí, introspekce, identita.</a:t>
            </a:r>
            <a:endParaRPr lang="pl-PL" altLang="cs-CZ" sz="800" b="1" smtClean="0"/>
          </a:p>
          <a:p>
            <a:pPr eaLnBrk="1" hangingPunct="1">
              <a:lnSpc>
                <a:spcPct val="80000"/>
              </a:lnSpc>
            </a:pPr>
            <a:r>
              <a:rPr lang="pl-PL" altLang="cs-CZ" sz="800" b="1" smtClean="0"/>
              <a:t>výtvarná kultura</a:t>
            </a:r>
            <a:r>
              <a:rPr lang="pl-PL" altLang="cs-CZ" sz="800" smtClean="0"/>
              <a:t>: </a:t>
            </a:r>
          </a:p>
          <a:p>
            <a:pPr eaLnBrk="1" hangingPunct="1">
              <a:lnSpc>
                <a:spcPct val="80000"/>
              </a:lnSpc>
            </a:pPr>
            <a:r>
              <a:rPr lang="pl-PL" altLang="cs-CZ" sz="800" smtClean="0"/>
              <a:t>Gender v umění a vlna feminismu</a:t>
            </a:r>
          </a:p>
          <a:p>
            <a:pPr eaLnBrk="1" hangingPunct="1">
              <a:lnSpc>
                <a:spcPct val="80000"/>
              </a:lnSpc>
            </a:pPr>
            <a:r>
              <a:rPr lang="pl-PL" altLang="cs-CZ" sz="800" smtClean="0"/>
              <a:t>Dílo Lenky Klodové, Veroniky Bromové a dalších </a:t>
            </a:r>
            <a:endParaRPr lang="pl-PL" altLang="cs-CZ" sz="800" b="1" smtClean="0"/>
          </a:p>
          <a:p>
            <a:pPr eaLnBrk="1" hangingPunct="1">
              <a:lnSpc>
                <a:spcPct val="80000"/>
              </a:lnSpc>
            </a:pPr>
            <a:r>
              <a:rPr lang="pl-PL" altLang="cs-CZ" sz="800" b="1" smtClean="0"/>
              <a:t>jiné kontexty (socio-kulturní, historický, vědecký, filozofický, umělecký kontext):</a:t>
            </a:r>
            <a:endParaRPr lang="pl-PL" altLang="cs-CZ" sz="800" smtClean="0"/>
          </a:p>
          <a:p>
            <a:pPr eaLnBrk="1" hangingPunct="1">
              <a:lnSpc>
                <a:spcPct val="80000"/>
              </a:lnSpc>
            </a:pPr>
            <a:r>
              <a:rPr lang="pl-PL" altLang="cs-CZ" sz="800" smtClean="0"/>
              <a:t>Biologie-systém pohlavního ústrojí člověka. Pohlavní odlišnosti(hledání fáze, kdy se embrio začne přetvářet v muže/ženu,...)Fyzické odlišnosti…</a:t>
            </a:r>
          </a:p>
          <a:p>
            <a:pPr eaLnBrk="1" hangingPunct="1">
              <a:lnSpc>
                <a:spcPct val="80000"/>
              </a:lnSpc>
            </a:pPr>
            <a:r>
              <a:rPr lang="pl-PL" altLang="cs-CZ" sz="800" smtClean="0"/>
              <a:t>Sociologický pohled na vnímání rolí muže a ženy</a:t>
            </a:r>
            <a:endParaRPr lang="pl-PL" altLang="cs-CZ" sz="800" b="1" smtClean="0"/>
          </a:p>
          <a:p>
            <a:pPr eaLnBrk="1" hangingPunct="1">
              <a:lnSpc>
                <a:spcPct val="80000"/>
              </a:lnSpc>
            </a:pPr>
            <a:r>
              <a:rPr lang="pl-PL" altLang="cs-CZ" sz="800" b="1" smtClean="0"/>
              <a:t>cíl osobnostně-sociální</a:t>
            </a:r>
            <a:r>
              <a:rPr lang="pl-PL" altLang="cs-CZ" sz="800" smtClean="0"/>
              <a:t>:</a:t>
            </a:r>
          </a:p>
          <a:p>
            <a:pPr eaLnBrk="1" hangingPunct="1">
              <a:lnSpc>
                <a:spcPct val="80000"/>
              </a:lnSpc>
            </a:pPr>
            <a:r>
              <a:rPr lang="pl-PL" altLang="cs-CZ" sz="800" smtClean="0"/>
              <a:t>Hledání vlastního pojetí identity, hledání spojitostí mezi psychikou a tělem, Vhled a pochopení odlišných identit</a:t>
            </a:r>
            <a:endParaRPr lang="pl-PL" altLang="cs-CZ" sz="800" b="1" smtClean="0"/>
          </a:p>
          <a:p>
            <a:pPr eaLnBrk="1" hangingPunct="1">
              <a:lnSpc>
                <a:spcPct val="80000"/>
              </a:lnSpc>
            </a:pPr>
            <a:r>
              <a:rPr lang="pl-PL" altLang="cs-CZ" sz="800" b="1" smtClean="0"/>
              <a:t>cíl vzdělávací</a:t>
            </a:r>
            <a:r>
              <a:rPr lang="pl-PL" altLang="cs-CZ" sz="800" smtClean="0"/>
              <a:t>:</a:t>
            </a:r>
          </a:p>
          <a:p>
            <a:pPr eaLnBrk="1" hangingPunct="1">
              <a:lnSpc>
                <a:spcPct val="80000"/>
              </a:lnSpc>
            </a:pPr>
            <a:r>
              <a:rPr lang="pl-PL" altLang="cs-CZ" sz="800" smtClean="0"/>
              <a:t>Student dokáže využít obrazného vyjádření k zaznamenání vlastních prožitků a názorů. Využívá k tomu adekvátní prostředky a usiluje o osobitý výraz konečného díla. Student dokáže reflektovat svoje prožitky a tyto reflexe dokáže sdělit ostatním. Zároveň je motivován k pochopení odlišných stanovisek a názorů a je schopen o nich diskutovat.</a:t>
            </a:r>
            <a:endParaRPr lang="en-US" altLang="cs-CZ" sz="800" b="1" smtClean="0"/>
          </a:p>
          <a:p>
            <a:pPr eaLnBrk="1" hangingPunct="1">
              <a:lnSpc>
                <a:spcPct val="80000"/>
              </a:lnSpc>
            </a:pPr>
            <a:r>
              <a:rPr lang="en-US" altLang="cs-CZ" sz="800" b="1" smtClean="0"/>
              <a:t>výstupy RVP</a:t>
            </a:r>
            <a:r>
              <a:rPr lang="en-US" altLang="cs-CZ" sz="800" smtClean="0"/>
              <a:t>:</a:t>
            </a:r>
          </a:p>
          <a:p>
            <a:pPr eaLnBrk="1" hangingPunct="1">
              <a:lnSpc>
                <a:spcPct val="80000"/>
              </a:lnSpc>
            </a:pPr>
            <a:r>
              <a:rPr lang="en-US" altLang="cs-CZ" sz="800" smtClean="0"/>
              <a:t>Student:</a:t>
            </a:r>
          </a:p>
          <a:p>
            <a:pPr eaLnBrk="1" hangingPunct="1">
              <a:lnSpc>
                <a:spcPct val="80000"/>
              </a:lnSpc>
            </a:pPr>
            <a:r>
              <a:rPr lang="en-US" altLang="cs-CZ" sz="800" smtClean="0"/>
              <a:t>uplatňuje co nejširší škálu u prvků vizuálně obrazných vyjádření pro vyjádření vlastních zkušeností a pro získání osobitého výsledku</a:t>
            </a:r>
          </a:p>
          <a:p>
            <a:pPr eaLnBrk="1" hangingPunct="1">
              <a:lnSpc>
                <a:spcPct val="80000"/>
              </a:lnSpc>
            </a:pPr>
            <a:r>
              <a:rPr lang="en-US" altLang="cs-CZ" sz="800" smtClean="0"/>
              <a:t>interpretuje vlastní vizuálně obrazné vyjádření a porovnává odlišné přístupy tvorby a dokáže o nich diskutovat</a:t>
            </a:r>
            <a:endParaRPr lang="en-US" altLang="cs-CZ" sz="800" b="1" smtClean="0"/>
          </a:p>
          <a:p>
            <a:pPr eaLnBrk="1" hangingPunct="1">
              <a:lnSpc>
                <a:spcPct val="80000"/>
              </a:lnSpc>
            </a:pPr>
            <a:r>
              <a:rPr lang="en-US" altLang="cs-CZ" sz="800" b="1" smtClean="0"/>
              <a:t>mezipředmětové vazby:</a:t>
            </a:r>
            <a:endParaRPr lang="en-US" altLang="cs-CZ" sz="800" smtClean="0"/>
          </a:p>
          <a:p>
            <a:pPr eaLnBrk="1" hangingPunct="1">
              <a:lnSpc>
                <a:spcPct val="80000"/>
              </a:lnSpc>
            </a:pPr>
            <a:r>
              <a:rPr lang="en-US" altLang="cs-CZ" sz="800" smtClean="0"/>
              <a:t>Biologie, Občanská nauka(Filozofie, Sociologie, Psychologie),Dějepis</a:t>
            </a:r>
          </a:p>
          <a:p>
            <a:pPr eaLnBrk="1" hangingPunct="1">
              <a:lnSpc>
                <a:spcPct val="80000"/>
              </a:lnSpc>
            </a:pPr>
            <a:r>
              <a:rPr lang="en-US" altLang="cs-CZ" sz="800" smtClean="0"/>
              <a:t>Figurální kreslení,</a:t>
            </a:r>
            <a:endParaRPr lang="cs-CZ" altLang="cs-CZ" sz="800" smtClean="0"/>
          </a:p>
          <a:p>
            <a:pPr eaLnBrk="1" hangingPunct="1">
              <a:lnSpc>
                <a:spcPct val="80000"/>
              </a:lnSpc>
            </a:pPr>
            <a:endParaRPr lang="cs-CZ" altLang="cs-CZ" sz="800" smtClean="0"/>
          </a:p>
          <a:p>
            <a:pPr eaLnBrk="1" hangingPunct="1">
              <a:lnSpc>
                <a:spcPct val="80000"/>
              </a:lnSpc>
            </a:pPr>
            <a:r>
              <a:rPr lang="cs-CZ" altLang="cs-CZ" sz="800" smtClean="0"/>
              <a:t>Obrázky jsou ztaženy z internetové databáze fotogragií na vyhledávači Google a mají dokreslovat různost znázorňění vnitřního těla</a:t>
            </a:r>
          </a:p>
        </p:txBody>
      </p:sp>
    </p:spTree>
    <p:extLst>
      <p:ext uri="{BB962C8B-B14F-4D97-AF65-F5344CB8AC3E}">
        <p14:creationId xmlns:p14="http://schemas.microsoft.com/office/powerpoint/2010/main" val="217967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C85FA65A-AFC1-4078-AD68-C1D60F48B12A}" type="datetimeFigureOut">
              <a:rPr lang="cs-CZ" smtClean="0"/>
              <a:t>03.04.2020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240315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85FA65A-AFC1-4078-AD68-C1D60F48B12A}" type="datetimeFigureOut">
              <a:rPr lang="cs-CZ" smtClean="0"/>
              <a:t>03.04.2020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2796715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85FA65A-AFC1-4078-AD68-C1D60F48B12A}" type="datetimeFigureOut">
              <a:rPr lang="cs-CZ" smtClean="0"/>
              <a:t>03.04.2020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396312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2448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222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056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2075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Zástupný symbol pro zápatí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Zástupný symbol pro číslo snímk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6414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zápatí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číslo snímk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8832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Zástupný symbol pro zápatí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Zástupný symbol pro číslo snímk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25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9988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85FA65A-AFC1-4078-AD68-C1D60F48B12A}" type="datetimeFigureOut">
              <a:rPr lang="cs-CZ" smtClean="0"/>
              <a:t>03.04.2020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39751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zápatí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Zástupný symbol pro číslo snímk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507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5504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134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1219201" y="1524000"/>
            <a:ext cx="10164233" cy="1752600"/>
          </a:xfrm>
        </p:spPr>
        <p:txBody>
          <a:bodyPr/>
          <a:lstStyle>
            <a:lvl1pPr>
              <a:defRPr sz="5000"/>
            </a:lvl1pPr>
          </a:lstStyle>
          <a:p>
            <a:pPr lvl="0"/>
            <a:r>
              <a:rPr lang="cs-CZ" altLang="en-US" noProof="0" smtClean="0"/>
              <a:t>Klepnutím lze upravit styl předlohy nadpisů.</a:t>
            </a:r>
          </a:p>
        </p:txBody>
      </p:sp>
      <p:sp>
        <p:nvSpPr>
          <p:cNvPr id="5123" name="Rectangle 3"/>
          <p:cNvSpPr>
            <a:spLocks noGrp="1" noChangeArrowheads="1"/>
          </p:cNvSpPr>
          <p:nvPr>
            <p:ph type="subTitle" idx="1"/>
          </p:nvPr>
        </p:nvSpPr>
        <p:spPr>
          <a:xfrm>
            <a:off x="2641600" y="3962400"/>
            <a:ext cx="8737600" cy="1752600"/>
          </a:xfrm>
        </p:spPr>
        <p:txBody>
          <a:bodyPr/>
          <a:lstStyle>
            <a:lvl1pPr marL="0" indent="0">
              <a:buFontTx/>
              <a:buNone/>
              <a:defRPr sz="2800"/>
            </a:lvl1pPr>
          </a:lstStyle>
          <a:p>
            <a:pPr lvl="0"/>
            <a:r>
              <a:rPr lang="cs-CZ" altLang="en-US" noProof="0" smtClean="0"/>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FA6CC9-A60C-415C-BE2B-ADDF1025222E}"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53264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1DD93D-9113-41E0-9F14-6EADA013F5F4}"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446362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Upravte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DA3B4E-B056-4A17-853E-CED8CD91DE8C}"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689938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30725"/>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B104D2-B243-4560-B7ED-64ECF6BCA6B8}"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793906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8D962B-D61E-4719-BAB6-6101AF485BB2}"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82285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0AFF1B-E095-4C31-847F-EADF5BA21C22}"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77940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D68107F-F86B-4261-BDD5-48127049D066}"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63264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C85FA65A-AFC1-4078-AD68-C1D60F48B12A}" type="datetimeFigureOut">
              <a:rPr lang="cs-CZ" smtClean="0"/>
              <a:t>03.04.2020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1309612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3BA0F2-486E-4C3E-9D40-3E929F568457}"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164353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A8A2BD-C049-4FA4-B028-76043D5A0227}"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075721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D421A9-3989-44CA-8511-50BC39E861B3}"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826825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7813"/>
            <a:ext cx="2743200" cy="585311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7813"/>
            <a:ext cx="8026400" cy="5853112"/>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637707-BA9F-4AEB-8F3A-EF227E272E1F}"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048215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600201"/>
            <a:ext cx="10972800" cy="4530725"/>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DB12FF-C18F-4B75-8B5B-83030092FF1C}"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59852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85FA65A-AFC1-4078-AD68-C1D60F48B12A}" type="datetimeFigureOut">
              <a:rPr lang="cs-CZ" smtClean="0"/>
              <a:t>03.04.2020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241324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85FA65A-AFC1-4078-AD68-C1D60F48B12A}" type="datetimeFigureOut">
              <a:rPr lang="cs-CZ" smtClean="0"/>
              <a:t>03.04.2020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89334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85FA65A-AFC1-4078-AD68-C1D60F48B12A}" type="datetimeFigureOut">
              <a:rPr lang="cs-CZ" smtClean="0"/>
              <a:t>03.04.2020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149491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85FA65A-AFC1-4078-AD68-C1D60F48B12A}" type="datetimeFigureOut">
              <a:rPr lang="cs-CZ" smtClean="0"/>
              <a:t>03.04.2020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717726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C85FA65A-AFC1-4078-AD68-C1D60F48B12A}" type="datetimeFigureOut">
              <a:rPr lang="cs-CZ" smtClean="0"/>
              <a:t>03.04.2020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298011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C85FA65A-AFC1-4078-AD68-C1D60F48B12A}" type="datetimeFigureOut">
              <a:rPr lang="cs-CZ" smtClean="0"/>
              <a:t>03.04.2020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079C05-A55D-4F60-B48F-BBDA3E6094B9}" type="slidenum">
              <a:rPr lang="cs-CZ" smtClean="0"/>
              <a:t>‹#›</a:t>
            </a:fld>
            <a:endParaRPr lang="cs-CZ"/>
          </a:p>
        </p:txBody>
      </p:sp>
    </p:spTree>
    <p:extLst>
      <p:ext uri="{BB962C8B-B14F-4D97-AF65-F5344CB8AC3E}">
        <p14:creationId xmlns:p14="http://schemas.microsoft.com/office/powerpoint/2010/main" val="2623259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FA65A-AFC1-4078-AD68-C1D60F48B12A}" type="datetimeFigureOut">
              <a:rPr lang="cs-CZ" smtClean="0"/>
              <a:t>03.04.2020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79C05-A55D-4F60-B48F-BBDA3E6094B9}" type="slidenum">
              <a:rPr lang="cs-CZ" smtClean="0"/>
              <a:t>‹#›</a:t>
            </a:fld>
            <a:endParaRPr lang="cs-CZ"/>
          </a:p>
        </p:txBody>
      </p:sp>
    </p:spTree>
    <p:extLst>
      <p:ext uri="{BB962C8B-B14F-4D97-AF65-F5344CB8AC3E}">
        <p14:creationId xmlns:p14="http://schemas.microsoft.com/office/powerpoint/2010/main" val="3667505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A6F56C-D064-4A63-A85E-2F4031AD14A3}" type="datetimeFigureOut">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03.04.2020</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63C0B1-E310-4C14-B0F1-C1385F94CBC2}" type="slidenum">
              <a:rPr kumimoji="0" lang="cs-CZ"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3658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410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410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410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EC0299-741F-4BAB-B7D1-08B5F98C8A9D}" type="slidenum">
              <a:rPr kumimoji="0" lang="cs-CZ"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en-US" sz="1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1031" name="Freeform 7"/>
          <p:cNvSpPr>
            <a:spLocks noChangeArrowheads="1"/>
          </p:cNvSpPr>
          <p:nvPr/>
        </p:nvSpPr>
        <p:spPr bwMode="auto">
          <a:xfrm>
            <a:off x="508000" y="228600"/>
            <a:ext cx="109728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0731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rgbClr val="800000"/>
          </a:solidFill>
          <a:latin typeface="+mj-lt"/>
          <a:ea typeface="+mj-ea"/>
          <a:cs typeface="+mj-cs"/>
        </a:defRPr>
      </a:lvl1pPr>
      <a:lvl2pPr algn="l" rtl="0" eaLnBrk="0" fontAlgn="base" hangingPunct="0">
        <a:spcBef>
          <a:spcPct val="0"/>
        </a:spcBef>
        <a:spcAft>
          <a:spcPct val="0"/>
        </a:spcAft>
        <a:defRPr sz="4200">
          <a:solidFill>
            <a:srgbClr val="800000"/>
          </a:solidFill>
          <a:latin typeface="Arial Unicode MS" pitchFamily="34" charset="-128"/>
        </a:defRPr>
      </a:lvl2pPr>
      <a:lvl3pPr algn="l" rtl="0" eaLnBrk="0" fontAlgn="base" hangingPunct="0">
        <a:spcBef>
          <a:spcPct val="0"/>
        </a:spcBef>
        <a:spcAft>
          <a:spcPct val="0"/>
        </a:spcAft>
        <a:defRPr sz="4200">
          <a:solidFill>
            <a:srgbClr val="800000"/>
          </a:solidFill>
          <a:latin typeface="Arial Unicode MS" pitchFamily="34" charset="-128"/>
        </a:defRPr>
      </a:lvl3pPr>
      <a:lvl4pPr algn="l" rtl="0" eaLnBrk="0" fontAlgn="base" hangingPunct="0">
        <a:spcBef>
          <a:spcPct val="0"/>
        </a:spcBef>
        <a:spcAft>
          <a:spcPct val="0"/>
        </a:spcAft>
        <a:defRPr sz="4200">
          <a:solidFill>
            <a:srgbClr val="800000"/>
          </a:solidFill>
          <a:latin typeface="Arial Unicode MS" pitchFamily="34" charset="-128"/>
        </a:defRPr>
      </a:lvl4pPr>
      <a:lvl5pPr algn="l" rtl="0" eaLnBrk="0" fontAlgn="base" hangingPunct="0">
        <a:spcBef>
          <a:spcPct val="0"/>
        </a:spcBef>
        <a:spcAft>
          <a:spcPct val="0"/>
        </a:spcAft>
        <a:defRPr sz="4200">
          <a:solidFill>
            <a:srgbClr val="800000"/>
          </a:solidFill>
          <a:latin typeface="Arial Unicode MS" pitchFamily="34" charset="-128"/>
        </a:defRPr>
      </a:lvl5pPr>
      <a:lvl6pPr marL="457200" algn="l" rtl="0" fontAlgn="base">
        <a:spcBef>
          <a:spcPct val="0"/>
        </a:spcBef>
        <a:spcAft>
          <a:spcPct val="0"/>
        </a:spcAft>
        <a:defRPr sz="4200">
          <a:solidFill>
            <a:srgbClr val="800000"/>
          </a:solidFill>
          <a:latin typeface="Arial Unicode MS" pitchFamily="34" charset="-128"/>
        </a:defRPr>
      </a:lvl6pPr>
      <a:lvl7pPr marL="914400" algn="l" rtl="0" fontAlgn="base">
        <a:spcBef>
          <a:spcPct val="0"/>
        </a:spcBef>
        <a:spcAft>
          <a:spcPct val="0"/>
        </a:spcAft>
        <a:defRPr sz="4200">
          <a:solidFill>
            <a:srgbClr val="800000"/>
          </a:solidFill>
          <a:latin typeface="Arial Unicode MS" pitchFamily="34" charset="-128"/>
        </a:defRPr>
      </a:lvl7pPr>
      <a:lvl8pPr marL="1371600" algn="l" rtl="0" fontAlgn="base">
        <a:spcBef>
          <a:spcPct val="0"/>
        </a:spcBef>
        <a:spcAft>
          <a:spcPct val="0"/>
        </a:spcAft>
        <a:defRPr sz="4200">
          <a:solidFill>
            <a:srgbClr val="800000"/>
          </a:solidFill>
          <a:latin typeface="Arial Unicode MS" pitchFamily="34" charset="-128"/>
        </a:defRPr>
      </a:lvl8pPr>
      <a:lvl9pPr marL="1828800" algn="l" rtl="0" fontAlgn="base">
        <a:spcBef>
          <a:spcPct val="0"/>
        </a:spcBef>
        <a:spcAft>
          <a:spcPct val="0"/>
        </a:spcAft>
        <a:defRPr sz="4200">
          <a:solidFill>
            <a:srgbClr val="800000"/>
          </a:solidFill>
          <a:latin typeface="Arial Unicode MS" pitchFamily="34" charset="-128"/>
        </a:defRPr>
      </a:lvl9pPr>
    </p:titleStyle>
    <p:bodyStyle>
      <a:lvl1pPr marL="342900" indent="-342900" algn="l" rtl="0" eaLnBrk="0" fontAlgn="base" hangingPunct="0">
        <a:spcBef>
          <a:spcPct val="20000"/>
        </a:spcBef>
        <a:spcAft>
          <a:spcPct val="0"/>
        </a:spcAft>
        <a:buClr>
          <a:srgbClr val="990000"/>
        </a:buClr>
        <a:buChar char="•"/>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rgbClr val="990000"/>
        </a:buClr>
        <a:buChar char="•"/>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rgbClr val="990000"/>
        </a:buClr>
        <a:buChar char="•"/>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rgbClr val="990000"/>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www.insea.org/InSEA-Manifesto"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www.insea.c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Nadpis 1"/>
          <p:cNvSpPr>
            <a:spLocks noGrp="1"/>
          </p:cNvSpPr>
          <p:nvPr>
            <p:ph type="ctrTitle"/>
          </p:nvPr>
        </p:nvSpPr>
        <p:spPr>
          <a:xfrm>
            <a:off x="2135189" y="1125538"/>
            <a:ext cx="8281987" cy="2906712"/>
          </a:xfrm>
        </p:spPr>
        <p:txBody>
          <a:bodyPr>
            <a:normAutofit/>
          </a:bodyPr>
          <a:lstStyle/>
          <a:p>
            <a:pPr algn="l"/>
            <a:r>
              <a:rPr lang="cs-CZ" sz="3600" dirty="0" smtClean="0"/>
              <a:t>Didaktika výtvarné výchovy pro 1.stupeň</a:t>
            </a:r>
            <a:br>
              <a:rPr lang="cs-CZ" sz="3600" dirty="0" smtClean="0"/>
            </a:br>
            <a:r>
              <a:rPr lang="cs-CZ" sz="3600" dirty="0" smtClean="0"/>
              <a:t>Mgr. Zuzana Svatošová</a:t>
            </a:r>
            <a:r>
              <a:rPr lang="cs-CZ" sz="2800" dirty="0" smtClean="0"/>
              <a:t/>
            </a:r>
            <a:br>
              <a:rPr lang="cs-CZ" sz="2800" dirty="0" smtClean="0"/>
            </a:br>
            <a:r>
              <a:rPr lang="cs-CZ" sz="2800" dirty="0"/>
              <a:t/>
            </a:r>
            <a:br>
              <a:rPr lang="cs-CZ" sz="2800" dirty="0"/>
            </a:br>
            <a:r>
              <a:rPr lang="cs-CZ" sz="2800" dirty="0" smtClean="0"/>
              <a:t/>
            </a:r>
            <a:br>
              <a:rPr lang="cs-CZ" sz="2800" dirty="0" smtClean="0"/>
            </a:br>
            <a:endParaRPr lang="cs-CZ" sz="2800" dirty="0"/>
          </a:p>
        </p:txBody>
      </p:sp>
    </p:spTree>
    <p:extLst>
      <p:ext uri="{BB962C8B-B14F-4D97-AF65-F5344CB8AC3E}">
        <p14:creationId xmlns:p14="http://schemas.microsoft.com/office/powerpoint/2010/main" val="1414731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r>
              <a:rPr lang="cs-CZ" altLang="cs-CZ" dirty="0" smtClean="0"/>
              <a:t>Vizuální gramotnost</a:t>
            </a:r>
          </a:p>
        </p:txBody>
      </p:sp>
      <p:sp>
        <p:nvSpPr>
          <p:cNvPr id="12291" name="Zástupný symbol pro obsah 2"/>
          <p:cNvSpPr>
            <a:spLocks noGrp="1"/>
          </p:cNvSpPr>
          <p:nvPr>
            <p:ph idx="1"/>
          </p:nvPr>
        </p:nvSpPr>
        <p:spPr/>
        <p:txBody>
          <a:bodyPr/>
          <a:lstStyle/>
          <a:p>
            <a:pPr marL="0" indent="0">
              <a:buNone/>
            </a:pPr>
            <a:r>
              <a:rPr lang="cs-CZ" altLang="cs-CZ" dirty="0" smtClean="0"/>
              <a:t>-definice vzdělávacího cíle VV, jedná se o soubor několika dovedností:</a:t>
            </a:r>
          </a:p>
          <a:p>
            <a:pPr marL="0" indent="0">
              <a:buNone/>
            </a:pPr>
            <a:r>
              <a:rPr lang="cs-CZ" altLang="cs-CZ" dirty="0" smtClean="0"/>
              <a:t>1. percepční senzitivita </a:t>
            </a:r>
          </a:p>
          <a:p>
            <a:pPr marL="0" indent="0">
              <a:buNone/>
            </a:pPr>
            <a:r>
              <a:rPr lang="cs-CZ" altLang="cs-CZ" dirty="0" smtClean="0"/>
              <a:t>2. orientace v oblasti vizuální kultury,  schopnost vizuální komunikace, schopnost kritického myšlení, schopnost rozpoznání intence, s níž bylo určité vizuální dílo vytvořeno</a:t>
            </a:r>
          </a:p>
          <a:p>
            <a:pPr marL="0" indent="0">
              <a:buNone/>
            </a:pPr>
            <a:r>
              <a:rPr lang="cs-CZ" altLang="cs-CZ" dirty="0" smtClean="0"/>
              <a:t>3. estetická otevřenost</a:t>
            </a:r>
          </a:p>
          <a:p>
            <a:pPr marL="0" indent="0">
              <a:buNone/>
            </a:pPr>
            <a:r>
              <a:rPr lang="cs-CZ" altLang="cs-CZ" dirty="0" smtClean="0"/>
              <a:t>4. schopnost vizuální výmluvnosti</a:t>
            </a:r>
          </a:p>
        </p:txBody>
      </p:sp>
    </p:spTree>
    <p:extLst>
      <p:ext uri="{BB962C8B-B14F-4D97-AF65-F5344CB8AC3E}">
        <p14:creationId xmlns:p14="http://schemas.microsoft.com/office/powerpoint/2010/main" val="3833470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274638"/>
            <a:ext cx="7787208" cy="1143000"/>
          </a:xfrm>
        </p:spPr>
        <p:txBody>
          <a:bodyPr/>
          <a:lstStyle/>
          <a:p>
            <a:pPr algn="l"/>
            <a:r>
              <a:rPr lang="cs-CZ" b="1" dirty="0">
                <a:solidFill>
                  <a:schemeClr val="tx1">
                    <a:lumMod val="75000"/>
                    <a:lumOff val="25000"/>
                  </a:schemeClr>
                </a:solidFill>
              </a:rPr>
              <a:t>Vizuální gramotnost</a:t>
            </a:r>
            <a:endParaRPr lang="cs-CZ" dirty="0">
              <a:solidFill>
                <a:schemeClr val="tx1">
                  <a:lumMod val="75000"/>
                  <a:lumOff val="25000"/>
                </a:schemeClr>
              </a:solidFill>
            </a:endParaRPr>
          </a:p>
        </p:txBody>
      </p:sp>
      <p:sp>
        <p:nvSpPr>
          <p:cNvPr id="3" name="Zástupný symbol pro obsah 2"/>
          <p:cNvSpPr>
            <a:spLocks noGrp="1"/>
          </p:cNvSpPr>
          <p:nvPr>
            <p:ph idx="1"/>
          </p:nvPr>
        </p:nvSpPr>
        <p:spPr/>
        <p:txBody>
          <a:bodyPr>
            <a:normAutofit fontScale="70000" lnSpcReduction="20000"/>
          </a:bodyPr>
          <a:lstStyle/>
          <a:p>
            <a:pPr marL="457200" indent="-457200"/>
            <a:r>
              <a:rPr lang="cs-CZ" sz="3600" b="1" dirty="0">
                <a:solidFill>
                  <a:schemeClr val="tx1">
                    <a:lumMod val="75000"/>
                    <a:lumOff val="25000"/>
                  </a:schemeClr>
                </a:solidFill>
              </a:rPr>
              <a:t>Percepční senzitivita </a:t>
            </a:r>
            <a:r>
              <a:rPr lang="cs-CZ" dirty="0">
                <a:solidFill>
                  <a:schemeClr val="tx1">
                    <a:lumMod val="75000"/>
                    <a:lumOff val="25000"/>
                  </a:schemeClr>
                </a:solidFill>
              </a:rPr>
              <a:t>(na úrovni každodenní percepce prostředí života a vztahů každého jedince)</a:t>
            </a:r>
          </a:p>
          <a:p>
            <a:pPr marL="457200" indent="-457200"/>
            <a:r>
              <a:rPr lang="cs-CZ" sz="3600" b="1" dirty="0">
                <a:solidFill>
                  <a:schemeClr val="tx1">
                    <a:lumMod val="75000"/>
                    <a:lumOff val="25000"/>
                  </a:schemeClr>
                </a:solidFill>
              </a:rPr>
              <a:t>Kulturní habitus </a:t>
            </a:r>
            <a:r>
              <a:rPr lang="cs-CZ" dirty="0">
                <a:solidFill>
                  <a:schemeClr val="tx1">
                    <a:lumMod val="75000"/>
                    <a:lumOff val="25000"/>
                  </a:schemeClr>
                </a:solidFill>
              </a:rPr>
              <a:t>(prostor, v němž se utváří životní styl/kategorie vnímání, klasifikační schémata, estetické soudy)</a:t>
            </a:r>
          </a:p>
          <a:p>
            <a:pPr marL="457200" indent="-457200"/>
            <a:r>
              <a:rPr lang="cs-CZ" sz="3600" b="1" dirty="0">
                <a:solidFill>
                  <a:schemeClr val="tx1">
                    <a:lumMod val="75000"/>
                    <a:lumOff val="25000"/>
                  </a:schemeClr>
                </a:solidFill>
              </a:rPr>
              <a:t>Schopnost kritického myšlení </a:t>
            </a:r>
            <a:r>
              <a:rPr lang="cs-CZ" dirty="0">
                <a:solidFill>
                  <a:schemeClr val="tx1">
                    <a:lumMod val="75000"/>
                    <a:lumOff val="25000"/>
                  </a:schemeClr>
                </a:solidFill>
              </a:rPr>
              <a:t>(znalost různých vyjadřovacích prostředků vizuálních sdělení, rozpoznání záměru, s nímž bylo určité dílo vytvořeno, a to z historického i soudobého hlediska, schopnost rozpoznat, jak dílo působí v určitém kontextu a kdo a proč ho do tohoto kontextu umístil, jaký druh diváka má být dílem osloven a proč, jak vizuální sdělení zprostředkovávají celkovou představu o jevech a událostech)</a:t>
            </a:r>
          </a:p>
          <a:p>
            <a:pPr marL="457200" indent="-457200"/>
            <a:r>
              <a:rPr lang="cs-CZ" sz="3600" b="1" dirty="0">
                <a:solidFill>
                  <a:schemeClr val="tx1">
                    <a:lumMod val="75000"/>
                    <a:lumOff val="25000"/>
                  </a:schemeClr>
                </a:solidFill>
              </a:rPr>
              <a:t>Estetická otevřenost </a:t>
            </a:r>
            <a:r>
              <a:rPr lang="cs-CZ" dirty="0">
                <a:solidFill>
                  <a:schemeClr val="tx1">
                    <a:lumMod val="75000"/>
                    <a:lumOff val="25000"/>
                  </a:schemeClr>
                </a:solidFill>
              </a:rPr>
              <a:t>(otevřenost k emocionálním a empatickým vztahům a procesům)</a:t>
            </a:r>
          </a:p>
          <a:p>
            <a:pPr marL="457200" indent="-457200"/>
            <a:r>
              <a:rPr lang="cs-CZ" sz="3600" b="1" dirty="0">
                <a:solidFill>
                  <a:schemeClr val="tx1">
                    <a:lumMod val="75000"/>
                    <a:lumOff val="25000"/>
                  </a:schemeClr>
                </a:solidFill>
              </a:rPr>
              <a:t>Schopnost vizuální výmluvnosti, působivosti </a:t>
            </a:r>
            <a:r>
              <a:rPr lang="cs-CZ" dirty="0">
                <a:solidFill>
                  <a:schemeClr val="tx1">
                    <a:lumMod val="75000"/>
                    <a:lumOff val="25000"/>
                  </a:schemeClr>
                </a:solidFill>
              </a:rPr>
              <a:t>(aktivní kreativní činnost)</a:t>
            </a:r>
          </a:p>
          <a:p>
            <a:endParaRPr lang="cs-CZ" dirty="0"/>
          </a:p>
        </p:txBody>
      </p:sp>
    </p:spTree>
    <p:extLst>
      <p:ext uri="{BB962C8B-B14F-4D97-AF65-F5344CB8AC3E}">
        <p14:creationId xmlns:p14="http://schemas.microsoft.com/office/powerpoint/2010/main" val="2770822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476672"/>
            <a:ext cx="8229600" cy="1152128"/>
          </a:xfrm>
        </p:spPr>
        <p:txBody>
          <a:bodyPr>
            <a:noAutofit/>
          </a:bodyPr>
          <a:lstStyle/>
          <a:p>
            <a:pPr algn="l"/>
            <a:r>
              <a:rPr lang="cs-CZ" sz="3000" b="1" dirty="0">
                <a:solidFill>
                  <a:schemeClr val="tx1">
                    <a:lumMod val="65000"/>
                    <a:lumOff val="35000"/>
                  </a:schemeClr>
                </a:solidFill>
              </a:rPr>
              <a:t>Vizuální </a:t>
            </a:r>
            <a:r>
              <a:rPr lang="cs-CZ" sz="3000" b="1" dirty="0" smtClean="0">
                <a:solidFill>
                  <a:schemeClr val="tx1">
                    <a:lumMod val="65000"/>
                    <a:lumOff val="35000"/>
                  </a:schemeClr>
                </a:solidFill>
              </a:rPr>
              <a:t>gramotnost </a:t>
            </a:r>
            <a:r>
              <a:rPr lang="cs-CZ" sz="1600" dirty="0" smtClean="0">
                <a:solidFill>
                  <a:schemeClr val="tx1">
                    <a:lumMod val="65000"/>
                    <a:lumOff val="35000"/>
                  </a:schemeClr>
                </a:solidFill>
              </a:rPr>
              <a:t>(různé pojetí a definice)</a:t>
            </a:r>
            <a:r>
              <a:rPr lang="cs-CZ" sz="1600" dirty="0">
                <a:solidFill>
                  <a:schemeClr val="tx1">
                    <a:lumMod val="65000"/>
                    <a:lumOff val="35000"/>
                  </a:schemeClr>
                </a:solidFill>
              </a:rPr>
              <a:t/>
            </a:r>
            <a:br>
              <a:rPr lang="cs-CZ" sz="1600" dirty="0">
                <a:solidFill>
                  <a:schemeClr val="tx1">
                    <a:lumMod val="65000"/>
                    <a:lumOff val="35000"/>
                  </a:schemeClr>
                </a:solidFill>
              </a:rPr>
            </a:br>
            <a:r>
              <a:rPr lang="cs-CZ" sz="1000" dirty="0">
                <a:solidFill>
                  <a:schemeClr val="tx1">
                    <a:lumMod val="65000"/>
                    <a:lumOff val="35000"/>
                  </a:schemeClr>
                </a:solidFill>
              </a:rPr>
              <a:t> </a:t>
            </a:r>
            <a:r>
              <a:rPr lang="cs-CZ" sz="2800" dirty="0">
                <a:solidFill>
                  <a:schemeClr val="tx1">
                    <a:lumMod val="65000"/>
                    <a:lumOff val="35000"/>
                  </a:schemeClr>
                </a:solidFill>
              </a:rPr>
              <a:t/>
            </a:r>
            <a:br>
              <a:rPr lang="cs-CZ" sz="2800" dirty="0">
                <a:solidFill>
                  <a:schemeClr val="tx1">
                    <a:lumMod val="65000"/>
                    <a:lumOff val="35000"/>
                  </a:schemeClr>
                </a:solidFill>
              </a:rPr>
            </a:br>
            <a:r>
              <a:rPr lang="cs-CZ" sz="2400" i="1" dirty="0">
                <a:solidFill>
                  <a:schemeClr val="tx1">
                    <a:lumMod val="65000"/>
                    <a:lumOff val="35000"/>
                  </a:schemeClr>
                </a:solidFill>
              </a:rPr>
              <a:t>„schopnost vyvodit význam z vizuálních obrazů“</a:t>
            </a:r>
            <a:r>
              <a:rPr lang="cs-CZ" sz="2800" i="1" dirty="0">
                <a:solidFill>
                  <a:schemeClr val="tx1">
                    <a:lumMod val="65000"/>
                    <a:lumOff val="35000"/>
                  </a:schemeClr>
                </a:solidFill>
              </a:rPr>
              <a:t> </a:t>
            </a:r>
            <a:r>
              <a:rPr lang="cs-CZ" sz="2800" dirty="0">
                <a:solidFill>
                  <a:schemeClr val="tx1">
                    <a:lumMod val="65000"/>
                    <a:lumOff val="35000"/>
                  </a:schemeClr>
                </a:solidFill>
              </a:rPr>
              <a:t/>
            </a:r>
            <a:br>
              <a:rPr lang="cs-CZ" sz="2800" dirty="0">
                <a:solidFill>
                  <a:schemeClr val="tx1">
                    <a:lumMod val="65000"/>
                    <a:lumOff val="35000"/>
                  </a:schemeClr>
                </a:solidFill>
              </a:rPr>
            </a:br>
            <a:endParaRPr lang="cs-CZ" sz="2800" dirty="0">
              <a:solidFill>
                <a:schemeClr val="tx1">
                  <a:lumMod val="65000"/>
                  <a:lumOff val="35000"/>
                </a:schemeClr>
              </a:solidFill>
            </a:endParaRPr>
          </a:p>
        </p:txBody>
      </p:sp>
      <p:sp>
        <p:nvSpPr>
          <p:cNvPr id="3" name="Zástupný symbol pro obsah 2"/>
          <p:cNvSpPr>
            <a:spLocks noGrp="1"/>
          </p:cNvSpPr>
          <p:nvPr>
            <p:ph idx="1"/>
          </p:nvPr>
        </p:nvSpPr>
        <p:spPr>
          <a:xfrm>
            <a:off x="1631504" y="1600200"/>
            <a:ext cx="9036496" cy="5141168"/>
          </a:xfrm>
        </p:spPr>
        <p:txBody>
          <a:bodyPr>
            <a:normAutofit fontScale="55000" lnSpcReduction="20000"/>
          </a:bodyPr>
          <a:lstStyle/>
          <a:p>
            <a:r>
              <a:rPr lang="cs-CZ" dirty="0">
                <a:solidFill>
                  <a:schemeClr val="tx1">
                    <a:lumMod val="75000"/>
                    <a:lumOff val="25000"/>
                  </a:schemeClr>
                </a:solidFill>
              </a:rPr>
              <a:t>„</a:t>
            </a:r>
            <a:r>
              <a:rPr lang="cs-CZ" i="1" dirty="0">
                <a:solidFill>
                  <a:schemeClr val="tx1">
                    <a:lumMod val="75000"/>
                    <a:lumOff val="25000"/>
                  </a:schemeClr>
                </a:solidFill>
              </a:rPr>
              <a:t>Gramotný člověk je schopen s porozuměním přečíst a napsat krátkou jednoduchou výpověď o svém každodenním životě“</a:t>
            </a:r>
            <a:r>
              <a:rPr lang="cs-CZ" dirty="0">
                <a:solidFill>
                  <a:schemeClr val="tx1">
                    <a:lumMod val="75000"/>
                    <a:lumOff val="25000"/>
                  </a:schemeClr>
                </a:solidFill>
              </a:rPr>
              <a:t>. (UNESCO 1958)</a:t>
            </a:r>
          </a:p>
          <a:p>
            <a:r>
              <a:rPr lang="cs-CZ" i="1" dirty="0">
                <a:solidFill>
                  <a:schemeClr val="tx1">
                    <a:lumMod val="75000"/>
                    <a:lumOff val="25000"/>
                  </a:schemeClr>
                </a:solidFill>
              </a:rPr>
              <a:t>„Gramotnost je schopnost rozpoznat, porozumět, interpretovat, tvořit, komunikovat a počítat pomocí psaných a tištěných materiálů spojených s rozmanitými kontexty. Gramotnost zahrnuje souvislé učení umožňující jedinci dosažení jeho cílů, obohacení znalostí a potenciálu a plnou účast na životě komunity a širší společnosti.“ </a:t>
            </a:r>
            <a:r>
              <a:rPr lang="cs-CZ" dirty="0">
                <a:solidFill>
                  <a:schemeClr val="tx1">
                    <a:lumMod val="75000"/>
                    <a:lumOff val="25000"/>
                  </a:schemeClr>
                </a:solidFill>
              </a:rPr>
              <a:t>(UNESCO 2004) </a:t>
            </a:r>
          </a:p>
          <a:p>
            <a:r>
              <a:rPr lang="cs-CZ" i="1" dirty="0">
                <a:solidFill>
                  <a:schemeClr val="tx1">
                    <a:lumMod val="75000"/>
                    <a:lumOff val="25000"/>
                  </a:schemeClr>
                </a:solidFill>
              </a:rPr>
              <a:t>„Mnohočetné gramotnosti s důrazem na funkční gramotnost vizuální a sociální, kritické reflexivní myšlení, to jsou způsobilosti nutné pro porozumění komunikačním výměnám v soustavách vizuálních jazyků a také pro porozumění vztahům a e existenciálním kontroversím současného „přirozeného“ světa. </a:t>
            </a:r>
            <a:r>
              <a:rPr lang="cs-CZ" dirty="0">
                <a:solidFill>
                  <a:schemeClr val="tx1">
                    <a:lumMod val="75000"/>
                    <a:lumOff val="25000"/>
                  </a:schemeClr>
                </a:solidFill>
              </a:rPr>
              <a:t>(</a:t>
            </a:r>
            <a:r>
              <a:rPr lang="cs-CZ" dirty="0" err="1">
                <a:solidFill>
                  <a:schemeClr val="tx1">
                    <a:lumMod val="75000"/>
                    <a:lumOff val="25000"/>
                  </a:schemeClr>
                </a:solidFill>
              </a:rPr>
              <a:t>Fulková</a:t>
            </a:r>
            <a:r>
              <a:rPr lang="cs-CZ" dirty="0">
                <a:solidFill>
                  <a:schemeClr val="tx1">
                    <a:lumMod val="75000"/>
                    <a:lumOff val="25000"/>
                  </a:schemeClr>
                </a:solidFill>
              </a:rPr>
              <a:t> 2013</a:t>
            </a:r>
            <a:r>
              <a:rPr lang="cs-CZ" i="1" dirty="0">
                <a:solidFill>
                  <a:schemeClr val="tx1">
                    <a:lumMod val="75000"/>
                    <a:lumOff val="25000"/>
                  </a:schemeClr>
                </a:solidFill>
              </a:rPr>
              <a:t>) </a:t>
            </a:r>
          </a:p>
          <a:p>
            <a:r>
              <a:rPr lang="cs-CZ" i="1" dirty="0">
                <a:solidFill>
                  <a:schemeClr val="tx1">
                    <a:lumMod val="75000"/>
                    <a:lumOff val="25000"/>
                  </a:schemeClr>
                </a:solidFill>
              </a:rPr>
              <a:t>Domény výtvarného umění, výtvarná kultura a vizuální kultura v tomto modelu představují rozšiřující se zájem výtvarné výchovy o prostor zájmu. Tradičně pojatá výtvarná výchova se věnovala především vztahům k výtvarnému umění, resp. k výtvarné kultuře, do které byly zahrnovány i artefakty lidového umění, užité tvorby a všednodenní estetiky. Jednou ze současných výzev výtvarné výchovy je právě </a:t>
            </a:r>
            <a:r>
              <a:rPr lang="cs-CZ" b="1" i="1" dirty="0">
                <a:solidFill>
                  <a:schemeClr val="tx1">
                    <a:lumMod val="75000"/>
                    <a:lumOff val="25000"/>
                  </a:schemeClr>
                </a:solidFill>
              </a:rPr>
              <a:t>rozšíření zájmu </a:t>
            </a:r>
            <a:r>
              <a:rPr lang="cs-CZ" i="1" dirty="0">
                <a:solidFill>
                  <a:schemeClr val="tx1">
                    <a:lumMod val="75000"/>
                    <a:lumOff val="25000"/>
                  </a:schemeClr>
                </a:solidFill>
              </a:rPr>
              <a:t>o oblast vizuální kultury, včetně projevů kreativního průmyslu, mediální komunikace a reklamy…(</a:t>
            </a:r>
            <a:r>
              <a:rPr lang="cs-CZ" dirty="0" err="1">
                <a:solidFill>
                  <a:schemeClr val="tx1">
                    <a:lumMod val="75000"/>
                    <a:lumOff val="25000"/>
                  </a:schemeClr>
                </a:solidFill>
              </a:rPr>
              <a:t>Vančát</a:t>
            </a:r>
            <a:r>
              <a:rPr lang="cs-CZ" dirty="0">
                <a:solidFill>
                  <a:schemeClr val="tx1">
                    <a:lumMod val="75000"/>
                    <a:lumOff val="25000"/>
                  </a:schemeClr>
                </a:solidFill>
              </a:rPr>
              <a:t> 2003) </a:t>
            </a:r>
          </a:p>
          <a:p>
            <a:r>
              <a:rPr lang="cs-CZ" dirty="0">
                <a:solidFill>
                  <a:schemeClr val="tx1">
                    <a:lumMod val="75000"/>
                    <a:lumOff val="25000"/>
                  </a:schemeClr>
                </a:solidFill>
              </a:rPr>
              <a:t>Vizuální gramotnost v této doméně je poměrně jednoznačně vnímána jako kompetence nutná k „přežití“. </a:t>
            </a:r>
            <a:r>
              <a:rPr lang="cs-CZ" dirty="0" err="1">
                <a:solidFill>
                  <a:schemeClr val="tx1">
                    <a:lumMod val="75000"/>
                    <a:lumOff val="25000"/>
                  </a:schemeClr>
                </a:solidFill>
              </a:rPr>
              <a:t>Vančát</a:t>
            </a:r>
            <a:r>
              <a:rPr lang="cs-CZ" dirty="0">
                <a:solidFill>
                  <a:schemeClr val="tx1">
                    <a:lumMod val="75000"/>
                    <a:lumOff val="25000"/>
                  </a:schemeClr>
                </a:solidFill>
              </a:rPr>
              <a:t> tvrdí, že „</a:t>
            </a:r>
            <a:r>
              <a:rPr lang="cs-CZ" i="1" dirty="0">
                <a:solidFill>
                  <a:schemeClr val="tx1">
                    <a:lumMod val="75000"/>
                    <a:lumOff val="25000"/>
                  </a:schemeClr>
                </a:solidFill>
              </a:rPr>
              <a:t>Vizuální gramotnost je zatím chápána převážně jako jakýsi způsob obrany před manipulativními sociálními účinky vizuální komunikace, zejména v médiích a reklamě.“ (</a:t>
            </a:r>
            <a:r>
              <a:rPr lang="cs-CZ" dirty="0" err="1">
                <a:solidFill>
                  <a:schemeClr val="tx1">
                    <a:lumMod val="75000"/>
                    <a:lumOff val="25000"/>
                  </a:schemeClr>
                </a:solidFill>
              </a:rPr>
              <a:t>Vančát</a:t>
            </a:r>
            <a:r>
              <a:rPr lang="cs-CZ" dirty="0">
                <a:solidFill>
                  <a:schemeClr val="tx1">
                    <a:lumMod val="75000"/>
                    <a:lumOff val="25000"/>
                  </a:schemeClr>
                </a:solidFill>
              </a:rPr>
              <a:t> in Uhl–Skřivanová 2014, s. 89</a:t>
            </a:r>
            <a:r>
              <a:rPr lang="cs-CZ" i="1" dirty="0">
                <a:solidFill>
                  <a:schemeClr val="tx1">
                    <a:lumMod val="75000"/>
                    <a:lumOff val="25000"/>
                  </a:schemeClr>
                </a:solidFill>
              </a:rPr>
              <a:t>) </a:t>
            </a:r>
            <a:endParaRPr lang="cs-CZ" dirty="0">
              <a:solidFill>
                <a:schemeClr val="tx1">
                  <a:lumMod val="75000"/>
                  <a:lumOff val="25000"/>
                </a:schemeClr>
              </a:solidFill>
            </a:endParaRPr>
          </a:p>
        </p:txBody>
      </p:sp>
    </p:spTree>
    <p:extLst>
      <p:ext uri="{BB962C8B-B14F-4D97-AF65-F5344CB8AC3E}">
        <p14:creationId xmlns:p14="http://schemas.microsoft.com/office/powerpoint/2010/main" val="100296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867" y="304799"/>
            <a:ext cx="11042266" cy="6252446"/>
          </a:xfrm>
        </p:spPr>
      </p:pic>
    </p:spTree>
    <p:extLst>
      <p:ext uri="{BB962C8B-B14F-4D97-AF65-F5344CB8AC3E}">
        <p14:creationId xmlns:p14="http://schemas.microsoft.com/office/powerpoint/2010/main" val="32361997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Fáze/etapy vyučovací jednoty</a:t>
            </a:r>
            <a:endParaRPr lang="cs-CZ" dirty="0"/>
          </a:p>
        </p:txBody>
      </p:sp>
      <p:graphicFrame>
        <p:nvGraphicFramePr>
          <p:cNvPr id="4" name="Zástupný symbol pro obsah 3"/>
          <p:cNvGraphicFramePr>
            <a:graphicFrameLocks noGrp="1"/>
          </p:cNvGraphicFramePr>
          <p:nvPr>
            <p:ph idx="1"/>
            <p:extLst/>
          </p:nvPr>
        </p:nvGraphicFramePr>
        <p:xfrm>
          <a:off x="2783632" y="1916832"/>
          <a:ext cx="6480720" cy="3601720"/>
        </p:xfrm>
        <a:graphic>
          <a:graphicData uri="http://schemas.openxmlformats.org/drawingml/2006/table">
            <a:tbl>
              <a:tblPr firstRow="1" bandRow="1">
                <a:tableStyleId>{F5AB1C69-6EDB-4FF4-983F-18BD219EF322}</a:tableStyleId>
              </a:tblPr>
              <a:tblGrid>
                <a:gridCol w="1512168">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tblGrid>
              <a:tr h="126216">
                <a:tc>
                  <a:txBody>
                    <a:bodyPr/>
                    <a:lstStyle/>
                    <a:p>
                      <a:endParaRPr lang="cs-CZ" dirty="0"/>
                    </a:p>
                  </a:txBody>
                  <a:tcPr/>
                </a:tc>
                <a:tc>
                  <a:txBody>
                    <a:bodyPr/>
                    <a:lstStyle/>
                    <a:p>
                      <a:endParaRPr lang="cs-CZ" dirty="0"/>
                    </a:p>
                  </a:txBody>
                  <a:tcPr/>
                </a:tc>
                <a:tc>
                  <a:txBody>
                    <a:bodyPr/>
                    <a:lstStyle/>
                    <a:p>
                      <a:endParaRPr lang="cs-CZ" dirty="0"/>
                    </a:p>
                  </a:txBody>
                  <a:tcPr/>
                </a:tc>
                <a:extLst>
                  <a:ext uri="{0D108BD9-81ED-4DB2-BD59-A6C34878D82A}">
                    <a16:rowId xmlns:a16="http://schemas.microsoft.com/office/drawing/2014/main" val="10000"/>
                  </a:ext>
                </a:extLst>
              </a:tr>
              <a:tr h="126216">
                <a:tc>
                  <a:txBody>
                    <a:bodyPr/>
                    <a:lstStyle/>
                    <a:p>
                      <a:pPr algn="ctr"/>
                      <a:r>
                        <a:rPr lang="cs-CZ" dirty="0" smtClean="0"/>
                        <a:t>Před výukou</a:t>
                      </a:r>
                      <a:endParaRPr lang="cs-CZ" dirty="0"/>
                    </a:p>
                  </a:txBody>
                  <a:tcPr/>
                </a:tc>
                <a:tc>
                  <a:txBody>
                    <a:bodyPr/>
                    <a:lstStyle/>
                    <a:p>
                      <a:r>
                        <a:rPr lang="cs-CZ" dirty="0" smtClean="0"/>
                        <a:t>příprava dlouhodobá, krátkodobá</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příprava dlouhodobá, krátkodobá</a:t>
                      </a:r>
                    </a:p>
                  </a:txBody>
                  <a:tcPr/>
                </a:tc>
                <a:extLst>
                  <a:ext uri="{0D108BD9-81ED-4DB2-BD59-A6C34878D82A}">
                    <a16:rowId xmlns:a16="http://schemas.microsoft.com/office/drawing/2014/main" val="10001"/>
                  </a:ext>
                </a:extLst>
              </a:tr>
              <a:tr h="370840">
                <a:tc rowSpan="6">
                  <a:txBody>
                    <a:bodyPr/>
                    <a:lstStyle/>
                    <a:p>
                      <a:pPr algn="ctr"/>
                      <a:r>
                        <a:rPr lang="cs-CZ" dirty="0" smtClean="0"/>
                        <a:t>Výuka</a:t>
                      </a:r>
                      <a:endParaRPr lang="cs-CZ" dirty="0"/>
                    </a:p>
                  </a:txBody>
                  <a:tcPr anchor="ctr"/>
                </a:tc>
                <a:tc>
                  <a:txBody>
                    <a:bodyPr/>
                    <a:lstStyle/>
                    <a:p>
                      <a:r>
                        <a:rPr lang="cs-CZ" dirty="0" smtClean="0"/>
                        <a:t>organizace</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organizace</a:t>
                      </a:r>
                    </a:p>
                  </a:txBody>
                  <a:tcPr/>
                </a:tc>
                <a:extLst>
                  <a:ext uri="{0D108BD9-81ED-4DB2-BD59-A6C34878D82A}">
                    <a16:rowId xmlns:a16="http://schemas.microsoft.com/office/drawing/2014/main" val="10002"/>
                  </a:ext>
                </a:extLst>
              </a:tr>
              <a:tr h="370840">
                <a:tc vMerge="1">
                  <a:txBody>
                    <a:bodyPr/>
                    <a:lstStyle/>
                    <a:p>
                      <a:endParaRPr lang="cs-CZ" dirty="0" smtClean="0"/>
                    </a:p>
                  </a:txBody>
                  <a:tcPr/>
                </a:tc>
                <a:tc>
                  <a:txBody>
                    <a:bodyPr/>
                    <a:lstStyle/>
                    <a:p>
                      <a:r>
                        <a:rPr lang="cs-CZ" dirty="0" smtClean="0"/>
                        <a:t>motivace</a:t>
                      </a:r>
                    </a:p>
                  </a:txBody>
                  <a:tcPr/>
                </a:tc>
                <a:tc>
                  <a:txBody>
                    <a:bodyPr/>
                    <a:lstStyle/>
                    <a:p>
                      <a:r>
                        <a:rPr lang="cs-CZ" dirty="0" smtClean="0"/>
                        <a:t>motivace</a:t>
                      </a:r>
                    </a:p>
                  </a:txBody>
                  <a:tcPr/>
                </a:tc>
                <a:extLst>
                  <a:ext uri="{0D108BD9-81ED-4DB2-BD59-A6C34878D82A}">
                    <a16:rowId xmlns:a16="http://schemas.microsoft.com/office/drawing/2014/main" val="10003"/>
                  </a:ext>
                </a:extLst>
              </a:tr>
              <a:tr h="370840">
                <a:tc vMerge="1">
                  <a:txBody>
                    <a:bodyPr/>
                    <a:lstStyle/>
                    <a:p>
                      <a:endParaRPr lang="cs-CZ" dirty="0"/>
                    </a:p>
                  </a:txBody>
                  <a:tcPr/>
                </a:tc>
                <a:tc>
                  <a:txBody>
                    <a:bodyPr/>
                    <a:lstStyle/>
                    <a:p>
                      <a:r>
                        <a:rPr lang="cs-CZ" dirty="0" smtClean="0"/>
                        <a:t>opakování</a:t>
                      </a:r>
                      <a:endParaRPr lang="cs-CZ" dirty="0"/>
                    </a:p>
                  </a:txBody>
                  <a:tcPr/>
                </a:tc>
                <a:tc>
                  <a:txBody>
                    <a:bodyPr/>
                    <a:lstStyle/>
                    <a:p>
                      <a:r>
                        <a:rPr lang="cs-CZ" dirty="0" smtClean="0"/>
                        <a:t>zadání výtvarného úkolu</a:t>
                      </a:r>
                      <a:endParaRPr lang="cs-CZ" dirty="0"/>
                    </a:p>
                  </a:txBody>
                  <a:tcPr/>
                </a:tc>
                <a:extLst>
                  <a:ext uri="{0D108BD9-81ED-4DB2-BD59-A6C34878D82A}">
                    <a16:rowId xmlns:a16="http://schemas.microsoft.com/office/drawing/2014/main" val="10004"/>
                  </a:ext>
                </a:extLst>
              </a:tr>
              <a:tr h="370840">
                <a:tc vMerge="1">
                  <a:txBody>
                    <a:bodyPr/>
                    <a:lstStyle/>
                    <a:p>
                      <a:endParaRPr lang="cs-CZ" dirty="0"/>
                    </a:p>
                  </a:txBody>
                  <a:tcPr/>
                </a:tc>
                <a:tc>
                  <a:txBody>
                    <a:bodyPr/>
                    <a:lstStyle/>
                    <a:p>
                      <a:r>
                        <a:rPr lang="cs-CZ" dirty="0" smtClean="0"/>
                        <a:t>expozice</a:t>
                      </a:r>
                      <a:endParaRPr lang="cs-CZ" dirty="0"/>
                    </a:p>
                  </a:txBody>
                  <a:tcPr/>
                </a:tc>
                <a:tc>
                  <a:txBody>
                    <a:bodyPr/>
                    <a:lstStyle/>
                    <a:p>
                      <a:r>
                        <a:rPr lang="cs-CZ" dirty="0" smtClean="0"/>
                        <a:t>řešení výtvarného úkolu</a:t>
                      </a:r>
                      <a:endParaRPr lang="cs-CZ" dirty="0"/>
                    </a:p>
                  </a:txBody>
                  <a:tcPr/>
                </a:tc>
                <a:extLst>
                  <a:ext uri="{0D108BD9-81ED-4DB2-BD59-A6C34878D82A}">
                    <a16:rowId xmlns:a16="http://schemas.microsoft.com/office/drawing/2014/main" val="10005"/>
                  </a:ext>
                </a:extLst>
              </a:tr>
              <a:tr h="370840">
                <a:tc vMerge="1">
                  <a:txBody>
                    <a:bodyPr/>
                    <a:lstStyle/>
                    <a:p>
                      <a:endParaRPr lang="cs-CZ" dirty="0"/>
                    </a:p>
                  </a:txBody>
                  <a:tcPr/>
                </a:tc>
                <a:tc>
                  <a:txBody>
                    <a:bodyPr/>
                    <a:lstStyle/>
                    <a:p>
                      <a:r>
                        <a:rPr lang="cs-CZ" dirty="0" smtClean="0"/>
                        <a:t>aplikace</a:t>
                      </a:r>
                      <a:endParaRPr lang="cs-CZ" dirty="0"/>
                    </a:p>
                  </a:txBody>
                  <a:tcPr/>
                </a:tc>
                <a:tc>
                  <a:txBody>
                    <a:bodyPr/>
                    <a:lstStyle/>
                    <a:p>
                      <a:r>
                        <a:rPr lang="cs-CZ" dirty="0" smtClean="0"/>
                        <a:t>hodnocení a reflexe</a:t>
                      </a:r>
                      <a:endParaRPr lang="cs-CZ" dirty="0"/>
                    </a:p>
                  </a:txBody>
                  <a:tcPr/>
                </a:tc>
                <a:extLst>
                  <a:ext uri="{0D108BD9-81ED-4DB2-BD59-A6C34878D82A}">
                    <a16:rowId xmlns:a16="http://schemas.microsoft.com/office/drawing/2014/main" val="10006"/>
                  </a:ext>
                </a:extLst>
              </a:tr>
              <a:tr h="370840">
                <a:tc vMerge="1">
                  <a:txBody>
                    <a:bodyPr/>
                    <a:lstStyle/>
                    <a:p>
                      <a:endParaRPr lang="cs-CZ" dirty="0"/>
                    </a:p>
                  </a:txBody>
                  <a:tcPr/>
                </a:tc>
                <a:tc>
                  <a:txBody>
                    <a:bodyPr/>
                    <a:lstStyle/>
                    <a:p>
                      <a:r>
                        <a:rPr lang="cs-CZ" dirty="0" smtClean="0"/>
                        <a:t>fixace</a:t>
                      </a:r>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organizace</a:t>
                      </a:r>
                    </a:p>
                  </a:txBody>
                  <a:tcPr/>
                </a:tc>
                <a:extLst>
                  <a:ext uri="{0D108BD9-81ED-4DB2-BD59-A6C34878D82A}">
                    <a16:rowId xmlns:a16="http://schemas.microsoft.com/office/drawing/2014/main" val="10007"/>
                  </a:ext>
                </a:extLst>
              </a:tr>
              <a:tr h="370840">
                <a:tc>
                  <a:txBody>
                    <a:bodyPr/>
                    <a:lstStyle/>
                    <a:p>
                      <a:pPr algn="ctr"/>
                      <a:r>
                        <a:rPr lang="cs-CZ" dirty="0" smtClean="0"/>
                        <a:t>Po výuce</a:t>
                      </a:r>
                      <a:endParaRPr lang="cs-CZ" dirty="0"/>
                    </a:p>
                  </a:txBody>
                  <a:tcPr/>
                </a:tc>
                <a:tc>
                  <a:txBody>
                    <a:bodyPr/>
                    <a:lstStyle/>
                    <a:p>
                      <a:r>
                        <a:rPr lang="cs-CZ" dirty="0" smtClean="0"/>
                        <a:t>diagnostika</a:t>
                      </a:r>
                      <a:endParaRPr lang="cs-CZ" dirty="0"/>
                    </a:p>
                  </a:txBody>
                  <a:tcPr/>
                </a:tc>
                <a:tc>
                  <a:txBody>
                    <a:bodyPr/>
                    <a:lstStyle/>
                    <a:p>
                      <a:r>
                        <a:rPr lang="cs-CZ" dirty="0" smtClean="0"/>
                        <a:t>hodnocení</a:t>
                      </a:r>
                      <a:r>
                        <a:rPr lang="cs-CZ" baseline="0" dirty="0" smtClean="0"/>
                        <a:t> a reflexe</a:t>
                      </a:r>
                      <a:endParaRPr lang="cs-CZ"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48397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aoblený obdélník 3"/>
          <p:cNvSpPr/>
          <p:nvPr/>
        </p:nvSpPr>
        <p:spPr>
          <a:xfrm>
            <a:off x="3277726" y="1064577"/>
            <a:ext cx="1584176" cy="93610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white"/>
                </a:solidFill>
                <a:effectLst/>
                <a:uLnTx/>
                <a:uFillTx/>
                <a:latin typeface="Calibri" panose="020F0502020204030204"/>
                <a:ea typeface="+mn-ea"/>
                <a:cs typeface="+mn-cs"/>
              </a:rPr>
              <a:t>RVP</a:t>
            </a:r>
          </a:p>
        </p:txBody>
      </p:sp>
      <p:sp>
        <p:nvSpPr>
          <p:cNvPr id="5" name="Zaoblený obdélník 4"/>
          <p:cNvSpPr/>
          <p:nvPr/>
        </p:nvSpPr>
        <p:spPr>
          <a:xfrm>
            <a:off x="5683343" y="1554721"/>
            <a:ext cx="1584176" cy="93610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white"/>
                </a:solidFill>
                <a:effectLst/>
                <a:uLnTx/>
                <a:uFillTx/>
                <a:latin typeface="Calibri" panose="020F0502020204030204"/>
                <a:ea typeface="+mn-ea"/>
                <a:cs typeface="+mn-cs"/>
              </a:rPr>
              <a:t>ŠVP</a:t>
            </a:r>
          </a:p>
        </p:txBody>
      </p:sp>
      <p:sp>
        <p:nvSpPr>
          <p:cNvPr id="6" name="Zaoblený obdélník 5"/>
          <p:cNvSpPr/>
          <p:nvPr/>
        </p:nvSpPr>
        <p:spPr>
          <a:xfrm>
            <a:off x="7995281" y="2506356"/>
            <a:ext cx="1584176" cy="93610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TÉMATICKÝ PLÁN</a:t>
            </a:r>
          </a:p>
        </p:txBody>
      </p:sp>
      <p:sp>
        <p:nvSpPr>
          <p:cNvPr id="7" name="Zaoblený obdélník 6"/>
          <p:cNvSpPr/>
          <p:nvPr/>
        </p:nvSpPr>
        <p:spPr>
          <a:xfrm>
            <a:off x="8776578" y="3933055"/>
            <a:ext cx="1584176" cy="936104"/>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VÝTVARNÁ ŘADA, PROJEKT</a:t>
            </a:r>
          </a:p>
        </p:txBody>
      </p:sp>
      <p:sp>
        <p:nvSpPr>
          <p:cNvPr id="8" name="Zaoblený obdélník 7"/>
          <p:cNvSpPr/>
          <p:nvPr/>
        </p:nvSpPr>
        <p:spPr>
          <a:xfrm>
            <a:off x="7660454" y="5339730"/>
            <a:ext cx="2232248" cy="1224136"/>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VYUČOVACÍ JEDNOTKA VÝTVARNÉ VÝCHOVY</a:t>
            </a:r>
          </a:p>
        </p:txBody>
      </p:sp>
      <p:sp>
        <p:nvSpPr>
          <p:cNvPr id="14" name="Šipka doprava 13"/>
          <p:cNvSpPr/>
          <p:nvPr/>
        </p:nvSpPr>
        <p:spPr>
          <a:xfrm rot="5400000">
            <a:off x="7447641" y="4135082"/>
            <a:ext cx="1608758"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Šipka doprava 15"/>
          <p:cNvSpPr/>
          <p:nvPr/>
        </p:nvSpPr>
        <p:spPr>
          <a:xfrm rot="505481">
            <a:off x="5050912" y="1468777"/>
            <a:ext cx="600168"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Šipka doprava 16"/>
          <p:cNvSpPr/>
          <p:nvPr/>
        </p:nvSpPr>
        <p:spPr>
          <a:xfrm rot="1575420">
            <a:off x="7345436" y="2244477"/>
            <a:ext cx="600168"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Šipka doprava 17"/>
          <p:cNvSpPr/>
          <p:nvPr/>
        </p:nvSpPr>
        <p:spPr>
          <a:xfrm rot="3888369">
            <a:off x="9507269" y="3397949"/>
            <a:ext cx="419154"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Šipka doprava 18"/>
          <p:cNvSpPr/>
          <p:nvPr/>
        </p:nvSpPr>
        <p:spPr>
          <a:xfrm rot="6880458">
            <a:off x="9767032" y="4918442"/>
            <a:ext cx="419154"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Přímá spojnice se šipkou 40"/>
          <p:cNvCxnSpPr/>
          <p:nvPr/>
        </p:nvCxnSpPr>
        <p:spPr>
          <a:xfrm>
            <a:off x="3071664" y="1090346"/>
            <a:ext cx="26380" cy="958196"/>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a:off x="5159896" y="2164691"/>
            <a:ext cx="0" cy="644204"/>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5440269" y="2136725"/>
            <a:ext cx="0" cy="1477089"/>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a:off x="6528048" y="2875269"/>
            <a:ext cx="0" cy="3258917"/>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a:off x="6888088" y="3727419"/>
            <a:ext cx="0" cy="2406766"/>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Nadpis 52"/>
          <p:cNvSpPr>
            <a:spLocks noGrp="1"/>
          </p:cNvSpPr>
          <p:nvPr>
            <p:ph type="title"/>
          </p:nvPr>
        </p:nvSpPr>
        <p:spPr>
          <a:xfrm>
            <a:off x="1909192" y="44624"/>
            <a:ext cx="8229600" cy="1143000"/>
          </a:xfrm>
        </p:spPr>
        <p:txBody>
          <a:bodyPr>
            <a:normAutofit/>
          </a:bodyPr>
          <a:lstStyle/>
          <a:p>
            <a:r>
              <a:rPr lang="cs-CZ" sz="2400" b="1" dirty="0"/>
              <a:t>HODINA VÝTVARNÉ VÝCHOVY VE STRUKTUŘE KURIKULÁRNÍCH DOKUMENTŮ </a:t>
            </a:r>
          </a:p>
        </p:txBody>
      </p:sp>
      <p:sp>
        <p:nvSpPr>
          <p:cNvPr id="54" name="TextovéPole 53"/>
          <p:cNvSpPr txBox="1"/>
          <p:nvPr/>
        </p:nvSpPr>
        <p:spPr>
          <a:xfrm rot="16200000">
            <a:off x="1727132" y="1951296"/>
            <a:ext cx="19924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Všeobecně závazné</a:t>
            </a:r>
          </a:p>
        </p:txBody>
      </p:sp>
      <p:sp>
        <p:nvSpPr>
          <p:cNvPr id="56" name="TextovéPole 55"/>
          <p:cNvSpPr txBox="1"/>
          <p:nvPr/>
        </p:nvSpPr>
        <p:spPr>
          <a:xfrm rot="16200000">
            <a:off x="3462472" y="3291227"/>
            <a:ext cx="2786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Závazné pro konkrétní školu</a:t>
            </a:r>
          </a:p>
        </p:txBody>
      </p:sp>
      <p:sp>
        <p:nvSpPr>
          <p:cNvPr id="57" name="TextovéPole 56"/>
          <p:cNvSpPr txBox="1"/>
          <p:nvPr/>
        </p:nvSpPr>
        <p:spPr>
          <a:xfrm rot="16200000">
            <a:off x="5505132" y="4696680"/>
            <a:ext cx="14070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Vytváří učitel</a:t>
            </a:r>
          </a:p>
        </p:txBody>
      </p:sp>
    </p:spTree>
    <p:extLst>
      <p:ext uri="{BB962C8B-B14F-4D97-AF65-F5344CB8AC3E}">
        <p14:creationId xmlns:p14="http://schemas.microsoft.com/office/powerpoint/2010/main" val="4154568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08448" y="260648"/>
            <a:ext cx="8229600" cy="1143000"/>
          </a:xfrm>
        </p:spPr>
        <p:txBody>
          <a:bodyPr>
            <a:normAutofit/>
          </a:bodyPr>
          <a:lstStyle/>
          <a:p>
            <a:r>
              <a:rPr lang="cs-CZ" sz="2400" b="1" dirty="0"/>
              <a:t>OBSAH (UČIVO)VÝTVARNÉ VÝCHOVY</a:t>
            </a:r>
          </a:p>
        </p:txBody>
      </p:sp>
      <p:sp>
        <p:nvSpPr>
          <p:cNvPr id="4" name="Zaoblený obdélník 3"/>
          <p:cNvSpPr/>
          <p:nvPr/>
        </p:nvSpPr>
        <p:spPr>
          <a:xfrm>
            <a:off x="8472264" y="5661248"/>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rPr>
              <a:t>UČIVO</a:t>
            </a:r>
          </a:p>
        </p:txBody>
      </p:sp>
      <p:sp>
        <p:nvSpPr>
          <p:cNvPr id="5" name="Zaoblený obdélník 4"/>
          <p:cNvSpPr/>
          <p:nvPr/>
        </p:nvSpPr>
        <p:spPr>
          <a:xfrm>
            <a:off x="5402660" y="4551644"/>
            <a:ext cx="2664296"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rPr>
              <a:t>DIDAKTICKÁ TRANSFORMACE</a:t>
            </a:r>
          </a:p>
        </p:txBody>
      </p:sp>
      <p:sp>
        <p:nvSpPr>
          <p:cNvPr id="9" name="Šipka doprava 8"/>
          <p:cNvSpPr/>
          <p:nvPr/>
        </p:nvSpPr>
        <p:spPr>
          <a:xfrm rot="3033400">
            <a:off x="4475500" y="4143145"/>
            <a:ext cx="982709"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Šipka doprava 9"/>
          <p:cNvSpPr/>
          <p:nvPr/>
        </p:nvSpPr>
        <p:spPr>
          <a:xfrm rot="2241987">
            <a:off x="7596319" y="5512799"/>
            <a:ext cx="812228" cy="484632"/>
          </a:xfrm>
          <a:prstGeom prst="rightArrow">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aoblený obdélník 10"/>
          <p:cNvSpPr/>
          <p:nvPr/>
        </p:nvSpPr>
        <p:spPr>
          <a:xfrm>
            <a:off x="3770798" y="3059975"/>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rPr>
              <a:t>VÝBĚR</a:t>
            </a:r>
          </a:p>
        </p:txBody>
      </p:sp>
      <p:sp>
        <p:nvSpPr>
          <p:cNvPr id="12" name="TextovéPole 11"/>
          <p:cNvSpPr txBox="1"/>
          <p:nvPr/>
        </p:nvSpPr>
        <p:spPr>
          <a:xfrm>
            <a:off x="1920556" y="1556793"/>
            <a:ext cx="5253016" cy="646331"/>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OBLAST ZÁJMU – OBSAHU VÝTVARNÉ VÝCHOVY/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DISKURS VÝTVARNÉ VÝCHOVY / OBOR</a:t>
            </a:r>
          </a:p>
        </p:txBody>
      </p:sp>
      <p:cxnSp>
        <p:nvCxnSpPr>
          <p:cNvPr id="13" name="Přímá spojnice se šipkou 12"/>
          <p:cNvCxnSpPr/>
          <p:nvPr/>
        </p:nvCxnSpPr>
        <p:spPr>
          <a:xfrm>
            <a:off x="3182044" y="2347908"/>
            <a:ext cx="588755" cy="52703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a:off x="4223792" y="2420964"/>
            <a:ext cx="0" cy="453975"/>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4627931" y="2347908"/>
            <a:ext cx="443857" cy="52703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5303912" y="2347908"/>
            <a:ext cx="864096" cy="52703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911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5560" y="0"/>
            <a:ext cx="8229600" cy="922114"/>
          </a:xfrm>
        </p:spPr>
        <p:txBody>
          <a:bodyPr>
            <a:normAutofit/>
          </a:bodyPr>
          <a:lstStyle/>
          <a:p>
            <a:r>
              <a:rPr lang="cs-CZ" sz="2400" b="1" dirty="0"/>
              <a:t>OBLASTI (OBSAHU) VÝTVARNÉ VÝCHOVY A JEJICH PŘESAHY</a:t>
            </a:r>
          </a:p>
        </p:txBody>
      </p:sp>
      <p:sp>
        <p:nvSpPr>
          <p:cNvPr id="16" name="Ovál 15"/>
          <p:cNvSpPr/>
          <p:nvPr/>
        </p:nvSpPr>
        <p:spPr>
          <a:xfrm>
            <a:off x="4014371" y="980729"/>
            <a:ext cx="4241870" cy="3989153"/>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7" name="Ovál 16"/>
          <p:cNvSpPr/>
          <p:nvPr/>
        </p:nvSpPr>
        <p:spPr>
          <a:xfrm>
            <a:off x="4713289" y="1452658"/>
            <a:ext cx="4241870" cy="3989153"/>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ál 17"/>
          <p:cNvSpPr/>
          <p:nvPr/>
        </p:nvSpPr>
        <p:spPr>
          <a:xfrm flipH="1">
            <a:off x="4404763" y="2238674"/>
            <a:ext cx="4311265" cy="4054414"/>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9" name="Ovál 18"/>
          <p:cNvSpPr/>
          <p:nvPr/>
        </p:nvSpPr>
        <p:spPr>
          <a:xfrm>
            <a:off x="3503712" y="2271305"/>
            <a:ext cx="4241870" cy="3989153"/>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0" name="Ovál 19"/>
          <p:cNvSpPr/>
          <p:nvPr/>
        </p:nvSpPr>
        <p:spPr>
          <a:xfrm>
            <a:off x="3278129" y="1408257"/>
            <a:ext cx="4241870" cy="3989153"/>
          </a:xfrm>
          <a:prstGeom prst="ellipse">
            <a:avLst/>
          </a:prstGeom>
          <a:solidFill>
            <a:schemeClr val="accent3">
              <a:lumMod val="60000"/>
              <a:lumOff val="40000"/>
              <a:alpha val="50000"/>
            </a:schemeClr>
          </a:solidFill>
          <a:ln>
            <a:solidFill>
              <a:schemeClr val="accent3">
                <a:lumMod val="50000"/>
              </a:schemeClr>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TextovéPole 20"/>
          <p:cNvSpPr txBox="1"/>
          <p:nvPr/>
        </p:nvSpPr>
        <p:spPr>
          <a:xfrm>
            <a:off x="5269268" y="1046596"/>
            <a:ext cx="1732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Výtvarná kultura</a:t>
            </a:r>
          </a:p>
        </p:txBody>
      </p:sp>
      <p:sp>
        <p:nvSpPr>
          <p:cNvPr id="27" name="TextovéPole 26"/>
          <p:cNvSpPr txBox="1"/>
          <p:nvPr/>
        </p:nvSpPr>
        <p:spPr>
          <a:xfrm rot="17500882">
            <a:off x="2719960" y="2661764"/>
            <a:ext cx="2095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Vizuální komunikace</a:t>
            </a:r>
          </a:p>
        </p:txBody>
      </p:sp>
      <p:sp>
        <p:nvSpPr>
          <p:cNvPr id="28" name="TextovéPole 27"/>
          <p:cNvSpPr txBox="1"/>
          <p:nvPr/>
        </p:nvSpPr>
        <p:spPr>
          <a:xfrm rot="4178932">
            <a:off x="8118016" y="2661764"/>
            <a:ext cx="985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Řemeslo</a:t>
            </a:r>
          </a:p>
        </p:txBody>
      </p:sp>
      <p:sp>
        <p:nvSpPr>
          <p:cNvPr id="29" name="TextovéPole 28"/>
          <p:cNvSpPr txBox="1"/>
          <p:nvPr/>
        </p:nvSpPr>
        <p:spPr>
          <a:xfrm rot="6716900">
            <a:off x="7580498" y="4107126"/>
            <a:ext cx="1311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Zobrazování</a:t>
            </a:r>
          </a:p>
        </p:txBody>
      </p:sp>
      <p:sp>
        <p:nvSpPr>
          <p:cNvPr id="30" name="TextovéPole 29"/>
          <p:cNvSpPr txBox="1"/>
          <p:nvPr/>
        </p:nvSpPr>
        <p:spPr>
          <a:xfrm rot="4659741">
            <a:off x="7187991" y="3106856"/>
            <a:ext cx="12558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1" u="none" strike="noStrike" kern="1200" cap="none" spc="0" normalizeH="0" baseline="0" noProof="0" dirty="0">
                <a:ln>
                  <a:noFill/>
                </a:ln>
                <a:solidFill>
                  <a:prstClr val="black"/>
                </a:solidFill>
                <a:effectLst/>
                <a:uLnTx/>
                <a:uFillTx/>
                <a:latin typeface="Calibri" panose="020F0502020204030204"/>
                <a:ea typeface="+mn-ea"/>
                <a:cs typeface="+mn-cs"/>
              </a:rPr>
              <a:t>Perspektiva</a:t>
            </a:r>
          </a:p>
        </p:txBody>
      </p:sp>
      <p:sp>
        <p:nvSpPr>
          <p:cNvPr id="31" name="TextovéPole 30"/>
          <p:cNvSpPr txBox="1"/>
          <p:nvPr/>
        </p:nvSpPr>
        <p:spPr>
          <a:xfrm rot="19408638">
            <a:off x="4140900" y="1825320"/>
            <a:ext cx="1523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Výtvarný jazyk</a:t>
            </a:r>
          </a:p>
        </p:txBody>
      </p:sp>
      <p:sp>
        <p:nvSpPr>
          <p:cNvPr id="32" name="TextovéPole 31"/>
          <p:cNvSpPr txBox="1"/>
          <p:nvPr/>
        </p:nvSpPr>
        <p:spPr>
          <a:xfrm rot="2114751">
            <a:off x="6462207" y="1913610"/>
            <a:ext cx="18687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Výtvarné techniky</a:t>
            </a:r>
          </a:p>
        </p:txBody>
      </p:sp>
      <p:sp>
        <p:nvSpPr>
          <p:cNvPr id="33" name="TextovéPole 32"/>
          <p:cNvSpPr txBox="1"/>
          <p:nvPr/>
        </p:nvSpPr>
        <p:spPr>
          <a:xfrm rot="8627247">
            <a:off x="6715676" y="5433303"/>
            <a:ext cx="1791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Výtvarné myšlení</a:t>
            </a:r>
          </a:p>
        </p:txBody>
      </p:sp>
      <p:sp>
        <p:nvSpPr>
          <p:cNvPr id="34" name="TextovéPole 33"/>
          <p:cNvSpPr txBox="1"/>
          <p:nvPr/>
        </p:nvSpPr>
        <p:spPr>
          <a:xfrm rot="13093319">
            <a:off x="3436205" y="5343162"/>
            <a:ext cx="20142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Výtvarná senzitivita</a:t>
            </a:r>
          </a:p>
        </p:txBody>
      </p:sp>
      <p:sp>
        <p:nvSpPr>
          <p:cNvPr id="35" name="TextovéPole 34"/>
          <p:cNvSpPr txBox="1"/>
          <p:nvPr/>
        </p:nvSpPr>
        <p:spPr>
          <a:xfrm rot="10972559">
            <a:off x="5277931" y="5451586"/>
            <a:ext cx="16528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uchopení světa</a:t>
            </a:r>
          </a:p>
        </p:txBody>
      </p:sp>
      <p:sp>
        <p:nvSpPr>
          <p:cNvPr id="36" name="TextovéPole 35"/>
          <p:cNvSpPr txBox="1"/>
          <p:nvPr/>
        </p:nvSpPr>
        <p:spPr>
          <a:xfrm rot="15151774">
            <a:off x="3116947" y="4025734"/>
            <a:ext cx="1940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Výtvarné vyjádření</a:t>
            </a:r>
          </a:p>
        </p:txBody>
      </p:sp>
      <p:sp>
        <p:nvSpPr>
          <p:cNvPr id="37" name="TextovéPole 36"/>
          <p:cNvSpPr txBox="1"/>
          <p:nvPr/>
        </p:nvSpPr>
        <p:spPr>
          <a:xfrm rot="10800000">
            <a:off x="5650307" y="4932126"/>
            <a:ext cx="9081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1" u="none" strike="noStrike" kern="1200" cap="none" spc="0" normalizeH="0" baseline="0" noProof="0" dirty="0">
                <a:ln>
                  <a:noFill/>
                </a:ln>
                <a:solidFill>
                  <a:prstClr val="black"/>
                </a:solidFill>
                <a:effectLst/>
                <a:uLnTx/>
                <a:uFillTx/>
                <a:latin typeface="Calibri" panose="020F0502020204030204"/>
                <a:ea typeface="+mn-ea"/>
                <a:cs typeface="+mn-cs"/>
              </a:rPr>
              <a:t>autoportrét</a:t>
            </a:r>
          </a:p>
        </p:txBody>
      </p:sp>
      <p:sp>
        <p:nvSpPr>
          <p:cNvPr id="38" name="TextovéPole 37"/>
          <p:cNvSpPr txBox="1"/>
          <p:nvPr/>
        </p:nvSpPr>
        <p:spPr>
          <a:xfrm rot="15255114">
            <a:off x="4240243" y="3862047"/>
            <a:ext cx="9460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1" u="none" strike="noStrike" kern="1200" cap="none" spc="0" normalizeH="0" baseline="0" noProof="0" dirty="0">
                <a:ln>
                  <a:noFill/>
                </a:ln>
                <a:solidFill>
                  <a:prstClr val="black"/>
                </a:solidFill>
                <a:effectLst/>
                <a:uLnTx/>
                <a:uFillTx/>
                <a:latin typeface="Calibri" panose="020F0502020204030204"/>
                <a:ea typeface="+mn-ea"/>
                <a:cs typeface="+mn-cs"/>
              </a:rPr>
              <a:t>Umění a kýč</a:t>
            </a:r>
          </a:p>
        </p:txBody>
      </p:sp>
    </p:spTree>
    <p:extLst>
      <p:ext uri="{BB962C8B-B14F-4D97-AF65-F5344CB8AC3E}">
        <p14:creationId xmlns:p14="http://schemas.microsoft.com/office/powerpoint/2010/main" val="2596576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490066"/>
          </a:xfrm>
        </p:spPr>
        <p:txBody>
          <a:bodyPr>
            <a:noAutofit/>
          </a:bodyPr>
          <a:lstStyle/>
          <a:p>
            <a:r>
              <a:rPr lang="cs-CZ" sz="2400" b="1" dirty="0"/>
              <a:t>VNITŘNÍ STAVBA VÝTVARNÉ ÚLOHY</a:t>
            </a:r>
          </a:p>
        </p:txBody>
      </p:sp>
      <p:grpSp>
        <p:nvGrpSpPr>
          <p:cNvPr id="6" name="Skupina 5"/>
          <p:cNvGrpSpPr/>
          <p:nvPr/>
        </p:nvGrpSpPr>
        <p:grpSpPr>
          <a:xfrm>
            <a:off x="1679354" y="2724647"/>
            <a:ext cx="8358291" cy="3619651"/>
            <a:chOff x="161049" y="1709123"/>
            <a:chExt cx="8358291" cy="3619651"/>
          </a:xfrm>
        </p:grpSpPr>
        <p:sp>
          <p:nvSpPr>
            <p:cNvPr id="7" name="Zaoblený obdélník 6"/>
            <p:cNvSpPr/>
            <p:nvPr/>
          </p:nvSpPr>
          <p:spPr>
            <a:xfrm>
              <a:off x="1509534" y="3872545"/>
              <a:ext cx="2106158" cy="883842"/>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REALIZAČNÍ PROSTŘEDKY</a:t>
              </a:r>
            </a:p>
          </p:txBody>
        </p:sp>
        <p:sp>
          <p:nvSpPr>
            <p:cNvPr id="8" name="Zaoblený obdélník 7"/>
            <p:cNvSpPr/>
            <p:nvPr/>
          </p:nvSpPr>
          <p:spPr>
            <a:xfrm>
              <a:off x="3576149" y="1988840"/>
              <a:ext cx="1872208" cy="860483"/>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VÝTVARNÝ NÁMĚT</a:t>
              </a:r>
            </a:p>
          </p:txBody>
        </p:sp>
        <p:sp>
          <p:nvSpPr>
            <p:cNvPr id="9" name="Zaoblený obdélník 8"/>
            <p:cNvSpPr/>
            <p:nvPr/>
          </p:nvSpPr>
          <p:spPr>
            <a:xfrm>
              <a:off x="5485200" y="3872545"/>
              <a:ext cx="1944216" cy="88334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VÝTVARNÝ PROBLÉM</a:t>
              </a:r>
            </a:p>
          </p:txBody>
        </p:sp>
        <p:cxnSp>
          <p:nvCxnSpPr>
            <p:cNvPr id="14" name="Přímá spojnice se šipkou 13"/>
            <p:cNvCxnSpPr/>
            <p:nvPr/>
          </p:nvCxnSpPr>
          <p:spPr>
            <a:xfrm flipH="1">
              <a:off x="2572686" y="2713753"/>
              <a:ext cx="856437" cy="1004244"/>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684161" y="4313972"/>
              <a:ext cx="1656184" cy="0"/>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a:off x="5522378" y="2640714"/>
              <a:ext cx="792088" cy="1150323"/>
            </a:xfrm>
            <a:prstGeom prst="straightConnector1">
              <a:avLst/>
            </a:prstGeom>
            <a:ln w="28575">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a:off x="2003971" y="2344421"/>
              <a:ext cx="8292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MOTIV</a:t>
              </a:r>
            </a:p>
          </p:txBody>
        </p:sp>
        <p:sp>
          <p:nvSpPr>
            <p:cNvPr id="24" name="TextovéPole 23"/>
            <p:cNvSpPr txBox="1"/>
            <p:nvPr/>
          </p:nvSpPr>
          <p:spPr>
            <a:xfrm>
              <a:off x="161049" y="3349442"/>
              <a:ext cx="17516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Výtvarná činnost</a:t>
              </a:r>
            </a:p>
          </p:txBody>
        </p:sp>
        <p:sp>
          <p:nvSpPr>
            <p:cNvPr id="25" name="TextovéPole 24"/>
            <p:cNvSpPr txBox="1"/>
            <p:nvPr/>
          </p:nvSpPr>
          <p:spPr>
            <a:xfrm>
              <a:off x="161049" y="4959442"/>
              <a:ext cx="31920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Výtvarné vyjadřovací prostředky</a:t>
              </a:r>
            </a:p>
          </p:txBody>
        </p:sp>
        <p:cxnSp>
          <p:nvCxnSpPr>
            <p:cNvPr id="4" name="Přímá spojnice 3"/>
            <p:cNvCxnSpPr/>
            <p:nvPr/>
          </p:nvCxnSpPr>
          <p:spPr>
            <a:xfrm>
              <a:off x="755576" y="3717997"/>
              <a:ext cx="721660" cy="50309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V="1">
              <a:off x="827584" y="4373488"/>
              <a:ext cx="656456" cy="495672"/>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flipV="1">
              <a:off x="2915815" y="2461088"/>
              <a:ext cx="651825" cy="1953"/>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ovéPole 2"/>
            <p:cNvSpPr txBox="1"/>
            <p:nvPr/>
          </p:nvSpPr>
          <p:spPr>
            <a:xfrm>
              <a:off x="6588224" y="1709123"/>
              <a:ext cx="1931116" cy="1754326"/>
            </a:xfrm>
            <a:prstGeom prst="rect">
              <a:avLst/>
            </a:prstGeom>
            <a:solidFill>
              <a:schemeClr val="accent3">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Zdroje námětu dle K. Cikánové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UMĚNÍ</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PŘÍRODA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PŘÍRODA</a:t>
              </a:r>
            </a:p>
          </p:txBody>
        </p:sp>
        <p:sp>
          <p:nvSpPr>
            <p:cNvPr id="5" name="Šipka doprava 4"/>
            <p:cNvSpPr/>
            <p:nvPr/>
          </p:nvSpPr>
          <p:spPr>
            <a:xfrm rot="10800000">
              <a:off x="5787506" y="1988840"/>
              <a:ext cx="669802" cy="597446"/>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Zaoblený obdélník 19"/>
          <p:cNvSpPr/>
          <p:nvPr/>
        </p:nvSpPr>
        <p:spPr>
          <a:xfrm>
            <a:off x="5135163" y="1256998"/>
            <a:ext cx="1872208" cy="860483"/>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(VÝCHOVNÝ) ÚKOL</a:t>
            </a:r>
          </a:p>
        </p:txBody>
      </p:sp>
      <p:sp>
        <p:nvSpPr>
          <p:cNvPr id="21" name="Zaoblený obdélník 20"/>
          <p:cNvSpPr/>
          <p:nvPr/>
        </p:nvSpPr>
        <p:spPr>
          <a:xfrm rot="16200000">
            <a:off x="913556" y="1988515"/>
            <a:ext cx="2732041" cy="860483"/>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KONCEPT</a:t>
            </a:r>
          </a:p>
        </p:txBody>
      </p:sp>
      <p:cxnSp>
        <p:nvCxnSpPr>
          <p:cNvPr id="26" name="Přímá spojnice se šipkou 25"/>
          <p:cNvCxnSpPr/>
          <p:nvPr/>
        </p:nvCxnSpPr>
        <p:spPr>
          <a:xfrm flipV="1">
            <a:off x="4439816" y="2129244"/>
            <a:ext cx="804226" cy="2814325"/>
          </a:xfrm>
          <a:prstGeom prst="straightConnector1">
            <a:avLst/>
          </a:prstGeom>
          <a:ln w="28575">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flipV="1">
            <a:off x="6782787" y="2125062"/>
            <a:ext cx="863620" cy="2818507"/>
          </a:xfrm>
          <a:prstGeom prst="straightConnector1">
            <a:avLst/>
          </a:prstGeom>
          <a:ln w="28575">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2" name="Šipka doprava 31"/>
          <p:cNvSpPr/>
          <p:nvPr/>
        </p:nvSpPr>
        <p:spPr>
          <a:xfrm>
            <a:off x="2855640" y="1256998"/>
            <a:ext cx="2097484" cy="298723"/>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Šipka doprava 33"/>
          <p:cNvSpPr/>
          <p:nvPr/>
        </p:nvSpPr>
        <p:spPr>
          <a:xfrm>
            <a:off x="2855640" y="3024559"/>
            <a:ext cx="2097485" cy="298723"/>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31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332656"/>
            <a:ext cx="8229600" cy="562074"/>
          </a:xfrm>
        </p:spPr>
        <p:txBody>
          <a:bodyPr>
            <a:noAutofit/>
          </a:bodyPr>
          <a:lstStyle/>
          <a:p>
            <a:r>
              <a:rPr lang="cs-CZ" sz="2400" b="1" dirty="0"/>
              <a:t>VĚTŠÍ VÝUKOVÉ CELKY VE VÝTVARNÉ VÝCHOVĚ A JEJICH MOŽNOSTI V PLÁNOVÁNÍ VÝUKY</a:t>
            </a:r>
          </a:p>
        </p:txBody>
      </p:sp>
      <p:sp>
        <p:nvSpPr>
          <p:cNvPr id="5" name="Zaoblený obdélník 4"/>
          <p:cNvSpPr/>
          <p:nvPr/>
        </p:nvSpPr>
        <p:spPr>
          <a:xfrm>
            <a:off x="4201758" y="3785098"/>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VÝTVARNÝ PROJEKT</a:t>
            </a:r>
          </a:p>
        </p:txBody>
      </p:sp>
      <p:sp>
        <p:nvSpPr>
          <p:cNvPr id="6" name="Zaoblený obdélník 5"/>
          <p:cNvSpPr/>
          <p:nvPr/>
        </p:nvSpPr>
        <p:spPr>
          <a:xfrm>
            <a:off x="6600056" y="3789040"/>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white"/>
                </a:solidFill>
                <a:effectLst/>
                <a:uLnTx/>
                <a:uFillTx/>
                <a:latin typeface="Calibri" panose="020F0502020204030204"/>
                <a:ea typeface="+mn-ea"/>
                <a:cs typeface="+mn-cs"/>
              </a:rPr>
              <a:t>VÝTVARNÁ ŘADA</a:t>
            </a:r>
          </a:p>
        </p:txBody>
      </p:sp>
      <p:sp>
        <p:nvSpPr>
          <p:cNvPr id="7" name="Zaoblený obdélník 6"/>
          <p:cNvSpPr/>
          <p:nvPr/>
        </p:nvSpPr>
        <p:spPr>
          <a:xfrm>
            <a:off x="4511824" y="5580348"/>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rPr>
              <a:t>TÉMATICKÁ</a:t>
            </a:r>
          </a:p>
        </p:txBody>
      </p:sp>
      <p:sp>
        <p:nvSpPr>
          <p:cNvPr id="8" name="Zaoblený obdélník 7"/>
          <p:cNvSpPr/>
          <p:nvPr/>
        </p:nvSpPr>
        <p:spPr>
          <a:xfrm>
            <a:off x="6600056" y="5589240"/>
            <a:ext cx="1800200" cy="792088"/>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white"/>
                </a:solidFill>
                <a:effectLst/>
                <a:uLnTx/>
                <a:uFillTx/>
                <a:latin typeface="Calibri" panose="020F0502020204030204"/>
                <a:ea typeface="+mn-ea"/>
                <a:cs typeface="+mn-cs"/>
              </a:rPr>
              <a:t>METODICKÁ</a:t>
            </a:r>
          </a:p>
        </p:txBody>
      </p:sp>
      <p:cxnSp>
        <p:nvCxnSpPr>
          <p:cNvPr id="11" name="Přímá spojnice 10"/>
          <p:cNvCxnSpPr>
            <a:endCxn id="6" idx="2"/>
          </p:cNvCxnSpPr>
          <p:nvPr/>
        </p:nvCxnSpPr>
        <p:spPr>
          <a:xfrm flipV="1">
            <a:off x="5411924" y="4581128"/>
            <a:ext cx="2088232" cy="997324"/>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a:stCxn id="6" idx="2"/>
            <a:endCxn id="8" idx="0"/>
          </p:cNvCxnSpPr>
          <p:nvPr/>
        </p:nvCxnSpPr>
        <p:spPr>
          <a:xfrm>
            <a:off x="7500156" y="4581128"/>
            <a:ext cx="0" cy="1008112"/>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hnutý pruh 18"/>
          <p:cNvSpPr/>
          <p:nvPr/>
        </p:nvSpPr>
        <p:spPr>
          <a:xfrm>
            <a:off x="5627948" y="3126684"/>
            <a:ext cx="1368152" cy="1080120"/>
          </a:xfrm>
          <a:prstGeom prst="blockArc">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ovéPole 19"/>
          <p:cNvSpPr txBox="1"/>
          <p:nvPr/>
        </p:nvSpPr>
        <p:spPr>
          <a:xfrm>
            <a:off x="8256240" y="2420888"/>
            <a:ext cx="184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TÉMATICKÝ PLÁN</a:t>
            </a:r>
          </a:p>
        </p:txBody>
      </p:sp>
      <p:sp>
        <p:nvSpPr>
          <p:cNvPr id="21" name="TextovéPole 20"/>
          <p:cNvSpPr txBox="1"/>
          <p:nvPr/>
        </p:nvSpPr>
        <p:spPr>
          <a:xfrm>
            <a:off x="2495601" y="2320476"/>
            <a:ext cx="2483885" cy="369332"/>
          </a:xfrm>
          <a:prstGeom prst="rect">
            <a:avLst/>
          </a:prstGeom>
          <a:no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KONKRÉTNÍ HODINA VV</a:t>
            </a:r>
          </a:p>
        </p:txBody>
      </p:sp>
      <p:sp>
        <p:nvSpPr>
          <p:cNvPr id="25" name="TextovéPole 24"/>
          <p:cNvSpPr txBox="1"/>
          <p:nvPr/>
        </p:nvSpPr>
        <p:spPr>
          <a:xfrm>
            <a:off x="6036914" y="1430730"/>
            <a:ext cx="737517" cy="369332"/>
          </a:xfrm>
          <a:prstGeom prst="rect">
            <a:avLst/>
          </a:prstGeom>
          <a:solidFill>
            <a:schemeClr val="accent3">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ŠVP</a:t>
            </a:r>
          </a:p>
        </p:txBody>
      </p:sp>
      <p:cxnSp>
        <p:nvCxnSpPr>
          <p:cNvPr id="65" name="Přímá spojnice se šipkou 64"/>
          <p:cNvCxnSpPr/>
          <p:nvPr/>
        </p:nvCxnSpPr>
        <p:spPr>
          <a:xfrm flipV="1">
            <a:off x="6996100" y="2866996"/>
            <a:ext cx="1850570" cy="522883"/>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Přímá spojnice se šipkou 67"/>
          <p:cNvCxnSpPr/>
          <p:nvPr/>
        </p:nvCxnSpPr>
        <p:spPr>
          <a:xfrm flipH="1" flipV="1">
            <a:off x="4201759" y="2689808"/>
            <a:ext cx="1332539" cy="621542"/>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Přímá spojnice se šipkou 71"/>
          <p:cNvCxnSpPr/>
          <p:nvPr/>
        </p:nvCxnSpPr>
        <p:spPr>
          <a:xfrm flipV="1">
            <a:off x="6405671" y="1942768"/>
            <a:ext cx="1" cy="1109418"/>
          </a:xfrm>
          <a:prstGeom prst="straightConnector1">
            <a:avLst/>
          </a:prstGeom>
          <a:ln w="28575">
            <a:solidFill>
              <a:schemeClr val="accent3">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p:nvPr/>
        </p:nvCxnSpPr>
        <p:spPr>
          <a:xfrm flipH="1">
            <a:off x="4556704" y="1640434"/>
            <a:ext cx="1426187" cy="705080"/>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7" name="Přímá spojnice se šipkou 76"/>
          <p:cNvCxnSpPr/>
          <p:nvPr/>
        </p:nvCxnSpPr>
        <p:spPr>
          <a:xfrm flipH="1" flipV="1">
            <a:off x="6969720" y="1511105"/>
            <a:ext cx="1790576" cy="914784"/>
          </a:xfrm>
          <a:prstGeom prst="straightConnector1">
            <a:avLst/>
          </a:prstGeom>
          <a:ln w="28575">
            <a:solidFill>
              <a:schemeClr val="accent3">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4" name="Přímá spojnice se šipkou 83"/>
          <p:cNvCxnSpPr/>
          <p:nvPr/>
        </p:nvCxnSpPr>
        <p:spPr>
          <a:xfrm flipH="1">
            <a:off x="6822088" y="2790221"/>
            <a:ext cx="1578168" cy="406117"/>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a:endCxn id="20" idx="1"/>
          </p:cNvCxnSpPr>
          <p:nvPr/>
        </p:nvCxnSpPr>
        <p:spPr>
          <a:xfrm>
            <a:off x="6822088" y="1800062"/>
            <a:ext cx="1434152" cy="805492"/>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p:nvPr/>
        </p:nvCxnSpPr>
        <p:spPr>
          <a:xfrm>
            <a:off x="3575720" y="2723580"/>
            <a:ext cx="1836204" cy="849436"/>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Přímá spojnice se šipkou 100"/>
          <p:cNvCxnSpPr/>
          <p:nvPr/>
        </p:nvCxnSpPr>
        <p:spPr>
          <a:xfrm>
            <a:off x="6194749" y="1942768"/>
            <a:ext cx="0" cy="1109418"/>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7" name="Přímá spojnice se šipkou 106"/>
          <p:cNvCxnSpPr/>
          <p:nvPr/>
        </p:nvCxnSpPr>
        <p:spPr>
          <a:xfrm flipV="1">
            <a:off x="4201759" y="1430730"/>
            <a:ext cx="1762091" cy="828374"/>
          </a:xfrm>
          <a:prstGeom prst="straightConnector1">
            <a:avLst/>
          </a:prstGeom>
          <a:ln w="28575">
            <a:solidFill>
              <a:schemeClr val="accent3">
                <a:lumMod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1" name="Přímá spojnice se šipkou 110"/>
          <p:cNvCxnSpPr>
            <a:stCxn id="21" idx="3"/>
          </p:cNvCxnSpPr>
          <p:nvPr/>
        </p:nvCxnSpPr>
        <p:spPr>
          <a:xfrm>
            <a:off x="4979486" y="2505142"/>
            <a:ext cx="3060731" cy="100412"/>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4" name="Přímá spojnice se šipkou 113"/>
          <p:cNvCxnSpPr>
            <a:endCxn id="21" idx="3"/>
          </p:cNvCxnSpPr>
          <p:nvPr/>
        </p:nvCxnSpPr>
        <p:spPr>
          <a:xfrm flipH="1" flipV="1">
            <a:off x="4979485" y="2505142"/>
            <a:ext cx="2941900" cy="100412"/>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410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Výchova</a:t>
            </a:r>
            <a:endParaRPr lang="cs-CZ" dirty="0"/>
          </a:p>
        </p:txBody>
      </p:sp>
      <p:sp>
        <p:nvSpPr>
          <p:cNvPr id="5" name="Zástupný symbol pro obsah 4"/>
          <p:cNvSpPr>
            <a:spLocks noGrp="1"/>
          </p:cNvSpPr>
          <p:nvPr>
            <p:ph idx="1"/>
          </p:nvPr>
        </p:nvSpPr>
        <p:spPr>
          <a:xfrm>
            <a:off x="838200" y="1825625"/>
            <a:ext cx="10515600" cy="4673498"/>
          </a:xfrm>
        </p:spPr>
        <p:txBody>
          <a:bodyPr>
            <a:normAutofit lnSpcReduction="10000"/>
          </a:bodyPr>
          <a:lstStyle/>
          <a:p>
            <a:pPr>
              <a:spcBef>
                <a:spcPts val="1200"/>
              </a:spcBef>
              <a:spcAft>
                <a:spcPts val="300"/>
              </a:spcAft>
              <a:buFontTx/>
              <a:buChar char="-"/>
              <a:tabLst>
                <a:tab pos="800100" algn="l"/>
              </a:tabLst>
            </a:pPr>
            <a:r>
              <a:rPr lang="cs-CZ" i="1" dirty="0" smtClean="0">
                <a:latin typeface="Times New Roman" panose="02020603050405020304" pitchFamily="18" charset="0"/>
              </a:rPr>
              <a:t>péče </a:t>
            </a:r>
            <a:r>
              <a:rPr lang="cs-CZ" i="1" dirty="0">
                <a:latin typeface="Times New Roman" panose="02020603050405020304" pitchFamily="18" charset="0"/>
              </a:rPr>
              <a:t>o získání a předání podstatného poznání a vědění, umožňující pravdivou životní orientaci, vzbuzující smysl pro hloubku a celek; </a:t>
            </a:r>
            <a:endParaRPr lang="cs-CZ" i="1" dirty="0" smtClean="0">
              <a:latin typeface="Times New Roman" panose="02020603050405020304" pitchFamily="18" charset="0"/>
            </a:endParaRPr>
          </a:p>
          <a:p>
            <a:pPr>
              <a:spcBef>
                <a:spcPts val="1200"/>
              </a:spcBef>
              <a:spcAft>
                <a:spcPts val="300"/>
              </a:spcAft>
              <a:buFontTx/>
              <a:buChar char="-"/>
              <a:tabLst>
                <a:tab pos="800100" algn="l"/>
              </a:tabLst>
            </a:pPr>
            <a:r>
              <a:rPr lang="cs-CZ" i="1" dirty="0" smtClean="0">
                <a:latin typeface="Times New Roman" panose="02020603050405020304" pitchFamily="18" charset="0"/>
              </a:rPr>
              <a:t>vyvádění </a:t>
            </a:r>
            <a:r>
              <a:rPr lang="cs-CZ" i="1" dirty="0">
                <a:latin typeface="Times New Roman" panose="02020603050405020304" pitchFamily="18" charset="0"/>
              </a:rPr>
              <a:t>ke světlu bytí, otevírání lidských duchovních srdcí pro tento svět, pro druhého člověka i sebe sama (</a:t>
            </a:r>
            <a:r>
              <a:rPr lang="cs-CZ" b="1" i="1" dirty="0">
                <a:latin typeface="Times New Roman" panose="02020603050405020304" pitchFamily="18" charset="0"/>
              </a:rPr>
              <a:t>M. </a:t>
            </a:r>
            <a:r>
              <a:rPr lang="cs-CZ" b="1" i="1" dirty="0" err="1">
                <a:latin typeface="Times New Roman" panose="02020603050405020304" pitchFamily="18" charset="0"/>
              </a:rPr>
              <a:t>Scheler</a:t>
            </a:r>
            <a:r>
              <a:rPr lang="cs-CZ" b="1" i="1" dirty="0">
                <a:latin typeface="Times New Roman" panose="02020603050405020304" pitchFamily="18" charset="0"/>
              </a:rPr>
              <a:t>, J. Patočka</a:t>
            </a:r>
            <a:r>
              <a:rPr lang="cs-CZ" i="1" dirty="0">
                <a:latin typeface="Times New Roman" panose="02020603050405020304" pitchFamily="18" charset="0"/>
              </a:rPr>
              <a:t>); </a:t>
            </a:r>
            <a:endParaRPr lang="cs-CZ" i="1" dirty="0" smtClean="0">
              <a:latin typeface="Times New Roman" panose="02020603050405020304" pitchFamily="18" charset="0"/>
            </a:endParaRPr>
          </a:p>
          <a:p>
            <a:pPr>
              <a:spcBef>
                <a:spcPts val="1200"/>
              </a:spcBef>
              <a:spcAft>
                <a:spcPts val="300"/>
              </a:spcAft>
              <a:buFontTx/>
              <a:buChar char="-"/>
              <a:tabLst>
                <a:tab pos="800100" algn="l"/>
              </a:tabLst>
            </a:pPr>
            <a:r>
              <a:rPr lang="cs-CZ" i="1" dirty="0" smtClean="0">
                <a:latin typeface="Times New Roman" panose="02020603050405020304" pitchFamily="18" charset="0"/>
              </a:rPr>
              <a:t>vede </a:t>
            </a:r>
            <a:r>
              <a:rPr lang="cs-CZ" i="1" dirty="0">
                <a:latin typeface="Times New Roman" panose="02020603050405020304" pitchFamily="18" charset="0"/>
              </a:rPr>
              <a:t>k porozumění době v níž jedinec žije</a:t>
            </a:r>
            <a:r>
              <a:rPr lang="cs-CZ" i="1" dirty="0" smtClean="0">
                <a:latin typeface="Times New Roman" panose="02020603050405020304" pitchFamily="18" charset="0"/>
              </a:rPr>
              <a:t>;</a:t>
            </a:r>
          </a:p>
          <a:p>
            <a:pPr>
              <a:spcBef>
                <a:spcPts val="1200"/>
              </a:spcBef>
              <a:spcAft>
                <a:spcPts val="300"/>
              </a:spcAft>
              <a:buFontTx/>
              <a:buChar char="-"/>
              <a:tabLst>
                <a:tab pos="800100" algn="l"/>
              </a:tabLst>
            </a:pPr>
            <a:r>
              <a:rPr lang="cs-CZ" i="1" dirty="0" smtClean="0">
                <a:latin typeface="Times New Roman" panose="02020603050405020304" pitchFamily="18" charset="0"/>
              </a:rPr>
              <a:t> dává </a:t>
            </a:r>
            <a:r>
              <a:rPr lang="cs-CZ" i="1" dirty="0">
                <a:latin typeface="Times New Roman" panose="02020603050405020304" pitchFamily="18" charset="0"/>
              </a:rPr>
              <a:t>smysl lidskému životu, je procesem „vyvádění z labyrintu</a:t>
            </a:r>
            <a:r>
              <a:rPr lang="cs-CZ" i="1" dirty="0" smtClean="0">
                <a:latin typeface="Times New Roman" panose="02020603050405020304" pitchFamily="18" charset="0"/>
              </a:rPr>
              <a:t>“ (</a:t>
            </a:r>
            <a:r>
              <a:rPr lang="cs-CZ" b="1" i="1" dirty="0" smtClean="0">
                <a:latin typeface="Times New Roman" panose="02020603050405020304" pitchFamily="18" charset="0"/>
              </a:rPr>
              <a:t>Komenský</a:t>
            </a:r>
            <a:r>
              <a:rPr lang="cs-CZ" i="1" dirty="0">
                <a:latin typeface="Times New Roman" panose="02020603050405020304" pitchFamily="18" charset="0"/>
              </a:rPr>
              <a:t>) ; </a:t>
            </a:r>
            <a:endParaRPr lang="cs-CZ" i="1" dirty="0" smtClean="0">
              <a:latin typeface="Times New Roman" panose="02020603050405020304" pitchFamily="18" charset="0"/>
            </a:endParaRPr>
          </a:p>
          <a:p>
            <a:pPr>
              <a:spcBef>
                <a:spcPts val="1200"/>
              </a:spcBef>
              <a:spcAft>
                <a:spcPts val="300"/>
              </a:spcAft>
              <a:buFontTx/>
              <a:buChar char="-"/>
              <a:tabLst>
                <a:tab pos="800100" algn="l"/>
              </a:tabLst>
            </a:pPr>
            <a:r>
              <a:rPr lang="cs-CZ" i="1" dirty="0" smtClean="0">
                <a:latin typeface="Times New Roman" panose="02020603050405020304" pitchFamily="18" charset="0"/>
              </a:rPr>
              <a:t>vede </a:t>
            </a:r>
            <a:r>
              <a:rPr lang="cs-CZ" i="1" dirty="0">
                <a:latin typeface="Times New Roman" panose="02020603050405020304" pitchFamily="18" charset="0"/>
              </a:rPr>
              <a:t>k utváření celistvé osobnosti, jež se otevírá druhým a světu a napomáhá </a:t>
            </a:r>
            <a:r>
              <a:rPr lang="cs-CZ" i="1" dirty="0" smtClean="0">
                <a:latin typeface="Times New Roman" panose="02020603050405020304" pitchFamily="18" charset="0"/>
              </a:rPr>
              <a:t>k</a:t>
            </a:r>
            <a:r>
              <a:rPr lang="cs-CZ" i="1" dirty="0">
                <a:latin typeface="Times New Roman" panose="02020603050405020304" pitchFamily="18" charset="0"/>
              </a:rPr>
              <a:t> proměně světa ve smyslu </a:t>
            </a:r>
            <a:r>
              <a:rPr lang="cs-CZ" i="1" dirty="0" smtClean="0">
                <a:latin typeface="Times New Roman" panose="02020603050405020304" pitchFamily="18" charset="0"/>
              </a:rPr>
              <a:t>harmonie</a:t>
            </a:r>
            <a:r>
              <a:rPr lang="cs-CZ" i="1" dirty="0">
                <a:latin typeface="Times New Roman" panose="02020603050405020304" pitchFamily="18" charset="0"/>
              </a:rPr>
              <a:t>. </a:t>
            </a:r>
            <a:endParaRPr lang="cs-CZ" i="1" dirty="0" smtClean="0">
              <a:latin typeface="Times New Roman" panose="02020603050405020304" pitchFamily="18" charset="0"/>
            </a:endParaRPr>
          </a:p>
          <a:p>
            <a:pPr marL="0" indent="0" algn="r">
              <a:spcBef>
                <a:spcPts val="1200"/>
              </a:spcBef>
              <a:spcAft>
                <a:spcPts val="300"/>
              </a:spcAft>
              <a:buNone/>
              <a:tabLst>
                <a:tab pos="800100" algn="l"/>
              </a:tabLst>
            </a:pPr>
            <a:r>
              <a:rPr lang="cs-CZ" i="1" dirty="0" smtClean="0"/>
              <a:t>(</a:t>
            </a:r>
            <a:r>
              <a:rPr lang="cs-CZ" i="1" dirty="0" err="1" smtClean="0"/>
              <a:t>Olšovský:Filosofický</a:t>
            </a:r>
            <a:r>
              <a:rPr lang="cs-CZ" i="1" dirty="0" smtClean="0"/>
              <a:t> slovník </a:t>
            </a:r>
            <a:r>
              <a:rPr lang="cs-CZ" i="1" dirty="0"/>
              <a:t>2011).</a:t>
            </a:r>
          </a:p>
          <a:p>
            <a:pPr>
              <a:spcBef>
                <a:spcPts val="1200"/>
              </a:spcBef>
              <a:spcAft>
                <a:spcPts val="300"/>
              </a:spcAft>
              <a:buFontTx/>
              <a:buChar char="-"/>
              <a:tabLst>
                <a:tab pos="800100" algn="l"/>
              </a:tabLst>
            </a:pPr>
            <a:endParaRPr lang="cs-CZ" i="1" dirty="0" smtClean="0">
              <a:latin typeface="Times New Roman" panose="02020603050405020304" pitchFamily="18" charset="0"/>
            </a:endParaRPr>
          </a:p>
          <a:p>
            <a:endParaRPr lang="cs-CZ" dirty="0"/>
          </a:p>
        </p:txBody>
      </p:sp>
    </p:spTree>
    <p:extLst>
      <p:ext uri="{BB962C8B-B14F-4D97-AF65-F5344CB8AC3E}">
        <p14:creationId xmlns:p14="http://schemas.microsoft.com/office/powerpoint/2010/main" val="2201100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135560" y="116633"/>
            <a:ext cx="7772400" cy="1470025"/>
          </a:xfrm>
        </p:spPr>
        <p:txBody>
          <a:bodyPr>
            <a:normAutofit/>
          </a:bodyPr>
          <a:lstStyle/>
          <a:p>
            <a:pPr algn="l"/>
            <a:r>
              <a:rPr lang="cs-CZ" sz="3600" b="1" dirty="0"/>
              <a:t>Námět/téma</a:t>
            </a:r>
          </a:p>
        </p:txBody>
      </p:sp>
      <p:sp>
        <p:nvSpPr>
          <p:cNvPr id="3" name="Podnadpis 2"/>
          <p:cNvSpPr>
            <a:spLocks noGrp="1"/>
          </p:cNvSpPr>
          <p:nvPr>
            <p:ph type="subTitle" idx="1"/>
          </p:nvPr>
        </p:nvSpPr>
        <p:spPr>
          <a:xfrm>
            <a:off x="1703512" y="1556792"/>
            <a:ext cx="8784976" cy="5400600"/>
          </a:xfrm>
        </p:spPr>
        <p:txBody>
          <a:bodyPr>
            <a:normAutofit/>
          </a:bodyPr>
          <a:lstStyle/>
          <a:p>
            <a:pPr marL="457200" indent="-457200" algn="l">
              <a:buFont typeface="Arial" panose="020B0604020202020204" pitchFamily="34" charset="0"/>
              <a:buChar char="•"/>
            </a:pPr>
            <a:r>
              <a:rPr lang="cs-CZ" sz="2800" dirty="0"/>
              <a:t>Konkretizace cílů  výtvarné výchovy ve výtvarném úkolu</a:t>
            </a:r>
          </a:p>
          <a:p>
            <a:pPr marL="457200" indent="-457200" algn="l">
              <a:buFont typeface="Arial" panose="020B0604020202020204" pitchFamily="34" charset="0"/>
              <a:buChar char="•"/>
            </a:pPr>
            <a:r>
              <a:rPr lang="cs-CZ" sz="2800" dirty="0"/>
              <a:t>Vychází většinou z autentických situací, prožitků a zkušeností dětí, jejich představ o skutečnosti a jejích fantazijních přeměnách. </a:t>
            </a:r>
          </a:p>
          <a:p>
            <a:pPr marL="342900" indent="-342900" algn="l">
              <a:buFont typeface="Arial" pitchFamily="34" charset="0"/>
              <a:buChar char="•"/>
            </a:pPr>
            <a:r>
              <a:rPr lang="cs-CZ" sz="2800" dirty="0">
                <a:solidFill>
                  <a:srgbClr val="EF1D7C"/>
                </a:solidFill>
              </a:rPr>
              <a:t>Průnikem tématu a dětské zkušenosti: Představme si své místo ve vesmíru, Pohledy z vesmíru, Naše Zeměkoule… (Cikánová)</a:t>
            </a:r>
          </a:p>
          <a:p>
            <a:pPr marL="342900" indent="-342900" algn="l">
              <a:buFont typeface="Arial" pitchFamily="34" charset="0"/>
              <a:buChar char="•"/>
            </a:pPr>
            <a:r>
              <a:rPr lang="cs-CZ" sz="2800" dirty="0"/>
              <a:t>Náměty se společnými znaky vytvářejí tematické okruhy (širší) a témata (užší).</a:t>
            </a:r>
          </a:p>
        </p:txBody>
      </p:sp>
    </p:spTree>
    <p:extLst>
      <p:ext uri="{BB962C8B-B14F-4D97-AF65-F5344CB8AC3E}">
        <p14:creationId xmlns:p14="http://schemas.microsoft.com/office/powerpoint/2010/main" val="1400156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260648"/>
            <a:ext cx="7859216" cy="1143000"/>
          </a:xfrm>
        </p:spPr>
        <p:txBody>
          <a:bodyPr>
            <a:normAutofit/>
          </a:bodyPr>
          <a:lstStyle/>
          <a:p>
            <a:pPr algn="l"/>
            <a:r>
              <a:rPr lang="cs-CZ" sz="3600" b="1" dirty="0"/>
              <a:t>Výtvarný úkol</a:t>
            </a:r>
          </a:p>
        </p:txBody>
      </p:sp>
      <p:sp>
        <p:nvSpPr>
          <p:cNvPr id="3" name="Zástupný symbol pro obsah 2"/>
          <p:cNvSpPr>
            <a:spLocks noGrp="1"/>
          </p:cNvSpPr>
          <p:nvPr>
            <p:ph idx="1"/>
          </p:nvPr>
        </p:nvSpPr>
        <p:spPr>
          <a:xfrm>
            <a:off x="1991544" y="1484785"/>
            <a:ext cx="8229600" cy="4525963"/>
          </a:xfrm>
        </p:spPr>
        <p:txBody>
          <a:bodyPr>
            <a:noAutofit/>
          </a:bodyPr>
          <a:lstStyle/>
          <a:p>
            <a:r>
              <a:rPr lang="cs-CZ" sz="2400" dirty="0"/>
              <a:t>Konkrétním prostředkem naplňování vzdělávacích cílů a obsahů. </a:t>
            </a:r>
          </a:p>
          <a:p>
            <a:r>
              <a:rPr lang="cs-CZ" sz="2400" dirty="0"/>
              <a:t>Co mají děti dělat a jakým způsobem.</a:t>
            </a:r>
          </a:p>
          <a:p>
            <a:r>
              <a:rPr lang="cs-CZ" sz="2400" dirty="0"/>
              <a:t>Odkazuje na hlavní kritéria hodnocení výsledku.  </a:t>
            </a:r>
          </a:p>
          <a:p>
            <a:r>
              <a:rPr lang="cs-CZ" sz="2400" dirty="0"/>
              <a:t>Umožňuje posoudit do jaké míry se záměr zdařil.</a:t>
            </a:r>
          </a:p>
          <a:p>
            <a:r>
              <a:rPr lang="cs-CZ" sz="2400" dirty="0"/>
              <a:t>Pedagogicky promyšlený „kousek učiva“</a:t>
            </a:r>
          </a:p>
          <a:p>
            <a:r>
              <a:rPr lang="cs-CZ" sz="2400" dirty="0"/>
              <a:t>Úkol je formulován obvykle pro celou skupinu dětí stejně. </a:t>
            </a:r>
          </a:p>
          <a:p>
            <a:r>
              <a:rPr lang="cs-CZ" sz="2400" dirty="0"/>
              <a:t>Představy, které  námět vyvolá, jsou vždy individuální či aspoň individualizované.</a:t>
            </a:r>
          </a:p>
          <a:p>
            <a:r>
              <a:rPr lang="cs-CZ" sz="2400" dirty="0"/>
              <a:t>Formulace úkolu může být motivující. (Jak jsem se bála ve sklepě. V dálce svítí. Ze slunce zbyl jenom </a:t>
            </a:r>
            <a:r>
              <a:rPr lang="cs-CZ" sz="2400" dirty="0" err="1"/>
              <a:t>červánek</a:t>
            </a:r>
            <a:r>
              <a:rPr lang="cs-CZ" sz="2400" dirty="0"/>
              <a:t>…)</a:t>
            </a:r>
          </a:p>
        </p:txBody>
      </p:sp>
    </p:spTree>
    <p:extLst>
      <p:ext uri="{BB962C8B-B14F-4D97-AF65-F5344CB8AC3E}">
        <p14:creationId xmlns:p14="http://schemas.microsoft.com/office/powerpoint/2010/main" val="997173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9536" y="0"/>
            <a:ext cx="8229600" cy="852754"/>
          </a:xfrm>
        </p:spPr>
        <p:txBody>
          <a:bodyPr>
            <a:normAutofit/>
          </a:bodyPr>
          <a:lstStyle/>
          <a:p>
            <a:pPr algn="l"/>
            <a:r>
              <a:rPr lang="cs-CZ" sz="3200" b="1" dirty="0"/>
              <a:t>Typy výtvarných úkolů (</a:t>
            </a:r>
            <a:r>
              <a:rPr lang="cs-CZ" sz="3200" b="1" dirty="0" err="1"/>
              <a:t>Tolingerová</a:t>
            </a:r>
            <a:r>
              <a:rPr lang="cs-CZ" sz="3200" b="1" dirty="0"/>
              <a:t>)</a:t>
            </a:r>
            <a:endParaRPr lang="cs-CZ" sz="3200" dirty="0"/>
          </a:p>
        </p:txBody>
      </p:sp>
      <p:sp>
        <p:nvSpPr>
          <p:cNvPr id="3" name="Zástupný symbol pro obsah 2"/>
          <p:cNvSpPr>
            <a:spLocks noGrp="1"/>
          </p:cNvSpPr>
          <p:nvPr>
            <p:ph idx="1"/>
          </p:nvPr>
        </p:nvSpPr>
        <p:spPr>
          <a:xfrm>
            <a:off x="1919536" y="764704"/>
            <a:ext cx="8229600" cy="6624736"/>
          </a:xfrm>
        </p:spPr>
        <p:txBody>
          <a:bodyPr>
            <a:normAutofit fontScale="70000" lnSpcReduction="20000"/>
          </a:bodyPr>
          <a:lstStyle/>
          <a:p>
            <a:pPr marL="0" indent="0">
              <a:buNone/>
            </a:pPr>
            <a:r>
              <a:rPr lang="cs-CZ" b="1" dirty="0"/>
              <a:t>1) Výtvarné vnímání</a:t>
            </a:r>
            <a:endParaRPr lang="cs-CZ" dirty="0"/>
          </a:p>
          <a:p>
            <a:pPr marL="0" indent="0">
              <a:buNone/>
            </a:pPr>
            <a:r>
              <a:rPr lang="cs-CZ" dirty="0"/>
              <a:t>Základní lidské činnosti: poznávání, hodnocení, prožívání,                                         Úkoly/problémy:</a:t>
            </a:r>
            <a:r>
              <a:rPr lang="cs-CZ" b="1" dirty="0"/>
              <a:t> </a:t>
            </a:r>
            <a:r>
              <a:rPr lang="cs-CZ" dirty="0"/>
              <a:t>vnímat, pozorovat, vyhledat ( vyhledávat), objevit (objevovat), srovnat (srovnávat), porovnat (porovnávat), vybrat (vybírat), rozpoznat (poznávat), posoudit, (z)hodnotit aj.</a:t>
            </a:r>
          </a:p>
          <a:p>
            <a:pPr marL="0" indent="0">
              <a:buNone/>
            </a:pPr>
            <a:r>
              <a:rPr lang="cs-CZ" b="1" dirty="0"/>
              <a:t>2) Výtvarná imaginace                                                                                                           </a:t>
            </a:r>
            <a:r>
              <a:rPr lang="cs-CZ" dirty="0"/>
              <a:t>Základní lidské činnosti: přetvářecí vnitřní spojené s představami, s jejich transformacemi </a:t>
            </a:r>
            <a:r>
              <a:rPr lang="cs-CZ" dirty="0" smtClean="0"/>
              <a:t>( </a:t>
            </a:r>
            <a:r>
              <a:rPr lang="cs-CZ" dirty="0"/>
              <a:t>přeměnami) ve fantazijní představy a s myšlením                                                              Úkoly/problémy: představit (představovat) si, (</a:t>
            </a:r>
            <a:r>
              <a:rPr lang="cs-CZ" dirty="0" err="1"/>
              <a:t>roz</a:t>
            </a:r>
            <a:r>
              <a:rPr lang="cs-CZ" dirty="0"/>
              <a:t>)luštit ( význam), (do)myslet, vymyslet (vymýšlet), objevit (objevovat) atd.</a:t>
            </a:r>
          </a:p>
          <a:p>
            <a:pPr marL="0" indent="0">
              <a:buNone/>
            </a:pPr>
            <a:r>
              <a:rPr lang="cs-CZ" b="1" dirty="0"/>
              <a:t>3) Výtvarná tvorba                                                                                                                 </a:t>
            </a:r>
            <a:r>
              <a:rPr lang="cs-CZ" dirty="0"/>
              <a:t>Základní lidské činnosti: přetvářecí vnější (</a:t>
            </a:r>
            <a:r>
              <a:rPr lang="cs-CZ" dirty="0" err="1"/>
              <a:t>zvnějšněné</a:t>
            </a:r>
            <a:r>
              <a:rPr lang="cs-CZ" dirty="0"/>
              <a:t>, materializované), spojené s exploračními činnostmi, tvorbou volnou i </a:t>
            </a:r>
            <a:r>
              <a:rPr lang="cs-CZ" dirty="0" smtClean="0"/>
              <a:t>materiálovou, </a:t>
            </a:r>
            <a:r>
              <a:rPr lang="cs-CZ" dirty="0"/>
              <a:t>výtvarnými akcemi                                            </a:t>
            </a:r>
            <a:endParaRPr lang="cs-CZ" dirty="0" smtClean="0"/>
          </a:p>
          <a:p>
            <a:pPr marL="0" indent="0">
              <a:buNone/>
            </a:pPr>
            <a:r>
              <a:rPr lang="cs-CZ" dirty="0" smtClean="0"/>
              <a:t>Úkoly/problémy</a:t>
            </a:r>
            <a:r>
              <a:rPr lang="cs-CZ" dirty="0"/>
              <a:t>:</a:t>
            </a:r>
            <a:r>
              <a:rPr lang="cs-CZ" b="1" dirty="0"/>
              <a:t> </a:t>
            </a:r>
            <a:r>
              <a:rPr lang="cs-CZ" dirty="0"/>
              <a:t>zobrazit (zobrazovat), vyjádřit (vyjadřovat) výtvarnými prostředky, vyprávět, zachytit, (vy)líčit, charakterizovat, (o)zdobit (dekorovat), ozvláštnit, dotvořit (dotvářet) aj.</a:t>
            </a:r>
          </a:p>
          <a:p>
            <a:pPr marL="0" indent="0">
              <a:buNone/>
            </a:pPr>
            <a:r>
              <a:rPr lang="cs-CZ" b="1" dirty="0"/>
              <a:t>4) Komunikace                                                                                                                       </a:t>
            </a:r>
            <a:r>
              <a:rPr lang="cs-CZ" dirty="0"/>
              <a:t>Základní lidské činnosti: komunikativní ( komunikace verbální i nonverbální)              Úkoly/problémy: pojmenovat (pojmenovávat), nazvat, sdělit (sdělovat), popsat (popisovat), (vy)líčit, vyprávět, vysvětlit (vysvětlovat) komentovat atd.</a:t>
            </a:r>
          </a:p>
          <a:p>
            <a:pPr marL="0" indent="0">
              <a:buNone/>
            </a:pPr>
            <a:r>
              <a:rPr lang="cs-CZ" dirty="0"/>
              <a:t>Z úkolů naznačených ve skupině 3) a 4) je patrné, že výtvarná tvorba je současně také formou neverbálního (sebe)vyjádření</a:t>
            </a:r>
            <a:r>
              <a:rPr lang="cs-CZ" dirty="0" smtClean="0"/>
              <a:t>. </a:t>
            </a:r>
            <a:endParaRPr lang="cs-CZ" dirty="0"/>
          </a:p>
          <a:p>
            <a:endParaRPr lang="cs-CZ" dirty="0"/>
          </a:p>
        </p:txBody>
      </p:sp>
    </p:spTree>
    <p:extLst>
      <p:ext uri="{BB962C8B-B14F-4D97-AF65-F5344CB8AC3E}">
        <p14:creationId xmlns:p14="http://schemas.microsoft.com/office/powerpoint/2010/main" val="4225925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35560" y="2060848"/>
            <a:ext cx="8229600" cy="6696744"/>
          </a:xfrm>
        </p:spPr>
        <p:txBody>
          <a:bodyPr>
            <a:normAutofit/>
          </a:bodyPr>
          <a:lstStyle/>
          <a:p>
            <a:r>
              <a:rPr lang="cs-CZ" dirty="0"/>
              <a:t>Výtvarný úkol jako výzva</a:t>
            </a:r>
          </a:p>
          <a:p>
            <a:r>
              <a:rPr lang="cs-CZ" dirty="0"/>
              <a:t>Může obsahovat  problém, který jim nabízíme k řešení.  </a:t>
            </a:r>
          </a:p>
          <a:p>
            <a:r>
              <a:rPr lang="cs-CZ" dirty="0"/>
              <a:t>Bílé místo k vyplnění, překážka k překonání</a:t>
            </a:r>
          </a:p>
          <a:p>
            <a:pPr marL="0" indent="0">
              <a:buNone/>
            </a:pPr>
            <a:r>
              <a:rPr lang="cs-CZ" dirty="0"/>
              <a:t>(Hledej v přírodě barviva, která ti obarví prsty. Vyzkoušej pomocí baterky, odkud může být nasvícená tvář na obraze.)</a:t>
            </a:r>
          </a:p>
        </p:txBody>
      </p:sp>
      <p:sp>
        <p:nvSpPr>
          <p:cNvPr id="2" name="TextovéPole 1"/>
          <p:cNvSpPr txBox="1"/>
          <p:nvPr/>
        </p:nvSpPr>
        <p:spPr>
          <a:xfrm>
            <a:off x="2135560" y="919036"/>
            <a:ext cx="7200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prstClr val="black"/>
                </a:solidFill>
                <a:effectLst/>
                <a:uLnTx/>
                <a:uFillTx/>
                <a:latin typeface="Calibri" panose="020F0502020204030204"/>
                <a:ea typeface="+mn-ea"/>
                <a:cs typeface="+mn-cs"/>
              </a:rPr>
              <a:t>Výtvarný problém</a:t>
            </a:r>
          </a:p>
        </p:txBody>
      </p:sp>
    </p:spTree>
    <p:extLst>
      <p:ext uri="{BB962C8B-B14F-4D97-AF65-F5344CB8AC3E}">
        <p14:creationId xmlns:p14="http://schemas.microsoft.com/office/powerpoint/2010/main" val="3508217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3600" b="1" dirty="0"/>
              <a:t>Výtvarné prostředky</a:t>
            </a:r>
          </a:p>
        </p:txBody>
      </p:sp>
      <p:sp>
        <p:nvSpPr>
          <p:cNvPr id="3" name="Zástupný symbol pro obsah 2"/>
          <p:cNvSpPr>
            <a:spLocks noGrp="1"/>
          </p:cNvSpPr>
          <p:nvPr>
            <p:ph idx="1"/>
          </p:nvPr>
        </p:nvSpPr>
        <p:spPr/>
        <p:txBody>
          <a:bodyPr>
            <a:normAutofit/>
          </a:bodyPr>
          <a:lstStyle/>
          <a:p>
            <a:r>
              <a:rPr lang="cs-CZ" b="1" dirty="0" smtClean="0"/>
              <a:t>Výtvarné prvky  </a:t>
            </a:r>
            <a:r>
              <a:rPr lang="cs-CZ" dirty="0" smtClean="0"/>
              <a:t>(</a:t>
            </a:r>
            <a:r>
              <a:rPr lang="cs-CZ" dirty="0"/>
              <a:t>bod, linie, barva, plocha, prostor, hmota, objem, světlo, </a:t>
            </a:r>
            <a:r>
              <a:rPr lang="cs-CZ" dirty="0" smtClean="0"/>
              <a:t>struktura) </a:t>
            </a:r>
            <a:endParaRPr lang="cs-CZ" dirty="0"/>
          </a:p>
          <a:p>
            <a:r>
              <a:rPr lang="cs-CZ" b="1" dirty="0"/>
              <a:t>Vztahy mezi </a:t>
            </a:r>
            <a:r>
              <a:rPr lang="cs-CZ" b="1" dirty="0" smtClean="0"/>
              <a:t>prvky </a:t>
            </a:r>
            <a:r>
              <a:rPr lang="cs-CZ" dirty="0" smtClean="0"/>
              <a:t>(principy </a:t>
            </a:r>
            <a:r>
              <a:rPr lang="cs-CZ" dirty="0"/>
              <a:t>jejich uspořádání): symetrie a asymetrie, rytmus, kontrast a harmonie, proporcionalita, dynamičnost a statičnost, stabilita či </a:t>
            </a:r>
            <a:r>
              <a:rPr lang="cs-CZ" dirty="0" smtClean="0"/>
              <a:t>labilnost</a:t>
            </a:r>
          </a:p>
          <a:p>
            <a:r>
              <a:rPr lang="cs-CZ" b="1" dirty="0" smtClean="0"/>
              <a:t>Výtvarné </a:t>
            </a:r>
            <a:r>
              <a:rPr lang="cs-CZ" b="1" dirty="0"/>
              <a:t>symboly </a:t>
            </a:r>
            <a:r>
              <a:rPr lang="cs-CZ" dirty="0"/>
              <a:t>(významy, které odhaluje divák ve výtvarných </a:t>
            </a:r>
            <a:r>
              <a:rPr lang="cs-CZ" dirty="0" smtClean="0"/>
              <a:t>formách)</a:t>
            </a:r>
          </a:p>
          <a:p>
            <a:r>
              <a:rPr lang="cs-CZ" b="1" dirty="0"/>
              <a:t>Procesy tvorby </a:t>
            </a:r>
            <a:r>
              <a:rPr lang="cs-CZ" dirty="0"/>
              <a:t>(způsoby transformace skutečnosti): napodobení, náznak, nadsázka, zjednodušení, idealizace, parafráze, stylizace, </a:t>
            </a:r>
            <a:r>
              <a:rPr lang="cs-CZ" dirty="0" smtClean="0"/>
              <a:t>personifikace</a:t>
            </a:r>
            <a:endParaRPr lang="cs-CZ" dirty="0"/>
          </a:p>
        </p:txBody>
      </p:sp>
    </p:spTree>
    <p:extLst>
      <p:ext uri="{BB962C8B-B14F-4D97-AF65-F5344CB8AC3E}">
        <p14:creationId xmlns:p14="http://schemas.microsoft.com/office/powerpoint/2010/main" val="3867001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Výtvarné </a:t>
            </a:r>
            <a:r>
              <a:rPr lang="cs-CZ" b="1" dirty="0" smtClean="0"/>
              <a:t>řady</a:t>
            </a:r>
            <a:endParaRPr lang="cs-CZ" dirty="0"/>
          </a:p>
        </p:txBody>
      </p:sp>
      <p:sp>
        <p:nvSpPr>
          <p:cNvPr id="3" name="Zástupný symbol pro obsah 2"/>
          <p:cNvSpPr>
            <a:spLocks noGrp="1"/>
          </p:cNvSpPr>
          <p:nvPr>
            <p:ph idx="1"/>
          </p:nvPr>
        </p:nvSpPr>
        <p:spPr/>
        <p:txBody>
          <a:bodyPr>
            <a:normAutofit/>
          </a:bodyPr>
          <a:lstStyle/>
          <a:p>
            <a:pPr>
              <a:defRPr/>
            </a:pPr>
            <a:r>
              <a:rPr lang="cs-CZ" dirty="0" smtClean="0"/>
              <a:t>jednoduché celky</a:t>
            </a:r>
          </a:p>
          <a:p>
            <a:pPr>
              <a:defRPr/>
            </a:pPr>
            <a:r>
              <a:rPr lang="cs-CZ" dirty="0" smtClean="0"/>
              <a:t>krátké </a:t>
            </a:r>
            <a:r>
              <a:rPr lang="cs-CZ" dirty="0"/>
              <a:t>a srozumitelné útvary, které rozvíjejí kterýkoli námět, úsek učební látky nebo výchovný problém. </a:t>
            </a:r>
            <a:endParaRPr lang="cs-CZ" dirty="0" smtClean="0"/>
          </a:p>
          <a:p>
            <a:pPr>
              <a:defRPr/>
            </a:pPr>
            <a:r>
              <a:rPr lang="cs-CZ" dirty="0" smtClean="0"/>
              <a:t>Jedna </a:t>
            </a:r>
            <a:r>
              <a:rPr lang="cs-CZ" dirty="0"/>
              <a:t>úloha výtvarné řady logicky navazuje na druhou a společně tvoří koncepčně promyšlenou linii kroků</a:t>
            </a:r>
            <a:r>
              <a:rPr lang="cs-CZ" dirty="0" smtClean="0"/>
              <a:t>…</a:t>
            </a:r>
          </a:p>
          <a:p>
            <a:pPr>
              <a:defRPr/>
            </a:pPr>
            <a:r>
              <a:rPr lang="cs-CZ" dirty="0" smtClean="0"/>
              <a:t>Promyšlená </a:t>
            </a:r>
            <a:r>
              <a:rPr lang="cs-CZ" dirty="0"/>
              <a:t>struktura výtvarné řady pomáhá oslabit negativní vliv malého rozsahu hodin výtvarné výchovy. </a:t>
            </a:r>
          </a:p>
          <a:p>
            <a:endParaRPr lang="cs-CZ" dirty="0"/>
          </a:p>
        </p:txBody>
      </p:sp>
    </p:spTree>
    <p:extLst>
      <p:ext uri="{BB962C8B-B14F-4D97-AF65-F5344CB8AC3E}">
        <p14:creationId xmlns:p14="http://schemas.microsoft.com/office/powerpoint/2010/main" val="645239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Výtvarný cyklus</a:t>
            </a:r>
            <a:endParaRPr lang="cs-CZ" dirty="0"/>
          </a:p>
        </p:txBody>
      </p:sp>
      <p:sp>
        <p:nvSpPr>
          <p:cNvPr id="3" name="Zástupný symbol pro obsah 2"/>
          <p:cNvSpPr>
            <a:spLocks noGrp="1"/>
          </p:cNvSpPr>
          <p:nvPr>
            <p:ph idx="1"/>
          </p:nvPr>
        </p:nvSpPr>
        <p:spPr/>
        <p:txBody>
          <a:bodyPr>
            <a:normAutofit/>
          </a:bodyPr>
          <a:lstStyle/>
          <a:p>
            <a:pPr>
              <a:defRPr/>
            </a:pPr>
            <a:r>
              <a:rPr lang="cs-CZ" dirty="0" smtClean="0"/>
              <a:t>využívá </a:t>
            </a:r>
            <a:r>
              <a:rPr lang="cs-CZ" dirty="0"/>
              <a:t>jednoho společného námětu, kde v jeho rámci žák hledá vlastní výtvarný nápad</a:t>
            </a:r>
            <a:r>
              <a:rPr lang="cs-CZ" dirty="0" smtClean="0"/>
              <a:t>…</a:t>
            </a:r>
          </a:p>
          <a:p>
            <a:pPr>
              <a:defRPr/>
            </a:pPr>
            <a:r>
              <a:rPr lang="cs-CZ" dirty="0" smtClean="0"/>
              <a:t>Společná </a:t>
            </a:r>
            <a:r>
              <a:rPr lang="cs-CZ" dirty="0"/>
              <a:t>práce téma negraduje, ale klade vedle sebe jeho jednotlivé varianty. </a:t>
            </a:r>
            <a:endParaRPr lang="cs-CZ" dirty="0" smtClean="0"/>
          </a:p>
          <a:p>
            <a:pPr>
              <a:defRPr/>
            </a:pPr>
            <a:r>
              <a:rPr lang="cs-CZ" dirty="0" smtClean="0"/>
              <a:t>Ve </a:t>
            </a:r>
            <a:r>
              <a:rPr lang="cs-CZ" dirty="0"/>
              <a:t>svém závěru však zřetelně stimuluje výtvarné myšlení žáků. </a:t>
            </a:r>
            <a:endParaRPr lang="cs-CZ" dirty="0" smtClean="0"/>
          </a:p>
          <a:p>
            <a:pPr>
              <a:defRPr/>
            </a:pPr>
            <a:r>
              <a:rPr lang="cs-CZ" dirty="0" smtClean="0"/>
              <a:t>Ti </a:t>
            </a:r>
            <a:r>
              <a:rPr lang="cs-CZ" dirty="0"/>
              <a:t>porovnávají vlastní výtvarné práce nebo rozpracování námětu se spolužáky a uvědomují si různost jednotlivých postupů. </a:t>
            </a:r>
            <a:endParaRPr lang="cs-CZ" dirty="0" smtClean="0"/>
          </a:p>
          <a:p>
            <a:pPr>
              <a:defRPr/>
            </a:pPr>
            <a:r>
              <a:rPr lang="cs-CZ" dirty="0" smtClean="0"/>
              <a:t>Porovnávání </a:t>
            </a:r>
            <a:r>
              <a:rPr lang="cs-CZ" dirty="0"/>
              <a:t>možných alternativ rozvíjí koncepční myšlení…</a:t>
            </a:r>
          </a:p>
          <a:p>
            <a:endParaRPr lang="cs-CZ" dirty="0"/>
          </a:p>
        </p:txBody>
      </p:sp>
    </p:spTree>
    <p:extLst>
      <p:ext uri="{BB962C8B-B14F-4D97-AF65-F5344CB8AC3E}">
        <p14:creationId xmlns:p14="http://schemas.microsoft.com/office/powerpoint/2010/main" val="776004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Metodická řada</a:t>
            </a:r>
            <a:endParaRPr lang="cs-CZ" dirty="0"/>
          </a:p>
        </p:txBody>
      </p:sp>
      <p:sp>
        <p:nvSpPr>
          <p:cNvPr id="3" name="Zástupný symbol pro obsah 2"/>
          <p:cNvSpPr>
            <a:spLocks noGrp="1"/>
          </p:cNvSpPr>
          <p:nvPr>
            <p:ph idx="1"/>
          </p:nvPr>
        </p:nvSpPr>
        <p:spPr/>
        <p:txBody>
          <a:bodyPr>
            <a:normAutofit/>
          </a:bodyPr>
          <a:lstStyle/>
          <a:p>
            <a:pPr>
              <a:defRPr/>
            </a:pPr>
            <a:r>
              <a:rPr lang="cs-CZ" dirty="0" smtClean="0"/>
              <a:t>rozvíjí </a:t>
            </a:r>
            <a:r>
              <a:rPr lang="cs-CZ" dirty="0"/>
              <a:t>důsledně řazenými kroky výchozí podnět až k vyvrcholení práce, eventuálně k realizaci v materiálu. </a:t>
            </a:r>
            <a:endParaRPr lang="cs-CZ" dirty="0" smtClean="0"/>
          </a:p>
          <a:p>
            <a:pPr>
              <a:defRPr/>
            </a:pPr>
            <a:r>
              <a:rPr lang="cs-CZ" dirty="0" smtClean="0"/>
              <a:t>Proces</a:t>
            </a:r>
            <a:r>
              <a:rPr lang="cs-CZ" dirty="0"/>
              <a:t>, který od známého východiska dospívá řadou kvalitativních proměn k závěrečnému poznání nebo řešení výtvarného problému. </a:t>
            </a:r>
            <a:endParaRPr lang="cs-CZ" dirty="0" smtClean="0"/>
          </a:p>
          <a:p>
            <a:pPr>
              <a:defRPr/>
            </a:pPr>
            <a:r>
              <a:rPr lang="cs-CZ" dirty="0" smtClean="0"/>
              <a:t>Tradičně</a:t>
            </a:r>
            <a:r>
              <a:rPr lang="cs-CZ" dirty="0"/>
              <a:t>: postup od studijní kresby a její stylizace k výtvarnému návrhu nebo provedení v materiálu. </a:t>
            </a:r>
            <a:endParaRPr lang="cs-CZ" dirty="0" smtClean="0"/>
          </a:p>
          <a:p>
            <a:pPr>
              <a:defRPr/>
            </a:pPr>
            <a:r>
              <a:rPr lang="cs-CZ" dirty="0" smtClean="0"/>
              <a:t>Řazení </a:t>
            </a:r>
            <a:r>
              <a:rPr lang="cs-CZ" dirty="0"/>
              <a:t>úloh v metodické řadě podporuje logické myšlení a vědomí návazností. Učitel zdůrazňuje význam vazeb mezi výchozí situací, jejím dílčím řešením a výsledným poznáním nebo artefaktem</a:t>
            </a:r>
            <a:r>
              <a:rPr lang="cs-CZ" dirty="0" smtClean="0"/>
              <a:t>.</a:t>
            </a:r>
            <a:endParaRPr lang="cs-CZ" dirty="0"/>
          </a:p>
        </p:txBody>
      </p:sp>
    </p:spTree>
    <p:extLst>
      <p:ext uri="{BB962C8B-B14F-4D97-AF65-F5344CB8AC3E}">
        <p14:creationId xmlns:p14="http://schemas.microsoft.com/office/powerpoint/2010/main" val="176981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Tematická řada</a:t>
            </a:r>
            <a:endParaRPr lang="cs-CZ" dirty="0"/>
          </a:p>
        </p:txBody>
      </p:sp>
      <p:sp>
        <p:nvSpPr>
          <p:cNvPr id="3" name="Zástupný symbol pro obsah 2"/>
          <p:cNvSpPr>
            <a:spLocks noGrp="1"/>
          </p:cNvSpPr>
          <p:nvPr>
            <p:ph idx="1"/>
          </p:nvPr>
        </p:nvSpPr>
        <p:spPr/>
        <p:txBody>
          <a:bodyPr>
            <a:normAutofit/>
          </a:bodyPr>
          <a:lstStyle/>
          <a:p>
            <a:pPr>
              <a:defRPr/>
            </a:pPr>
            <a:r>
              <a:rPr lang="cs-CZ" dirty="0" smtClean="0"/>
              <a:t>negraduje </a:t>
            </a:r>
            <a:r>
              <a:rPr lang="cs-CZ" dirty="0"/>
              <a:t>výtvarné otázky, ale hlouběji se zabývá samotným tématem. </a:t>
            </a:r>
            <a:endParaRPr lang="cs-CZ" dirty="0" smtClean="0"/>
          </a:p>
          <a:p>
            <a:pPr>
              <a:defRPr/>
            </a:pPr>
            <a:r>
              <a:rPr lang="cs-CZ" dirty="0" smtClean="0"/>
              <a:t>Krok </a:t>
            </a:r>
            <a:r>
              <a:rPr lang="cs-CZ" dirty="0"/>
              <a:t>za krokem zkoumá nějakou skutečnost nebo jev,- sleduje podoby, příběhy, vlastnosti nebo otázky, na které je zajímavé hledat odpovědi. Promyšlený sled dílčích </a:t>
            </a:r>
            <a:r>
              <a:rPr lang="cs-CZ" dirty="0" smtClean="0"/>
              <a:t>kroků</a:t>
            </a:r>
            <a:endParaRPr lang="cs-CZ" dirty="0"/>
          </a:p>
          <a:p>
            <a:endParaRPr lang="cs-CZ" dirty="0"/>
          </a:p>
        </p:txBody>
      </p:sp>
    </p:spTree>
    <p:extLst>
      <p:ext uri="{BB962C8B-B14F-4D97-AF65-F5344CB8AC3E}">
        <p14:creationId xmlns:p14="http://schemas.microsoft.com/office/powerpoint/2010/main" val="1111527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Výtvarné projekty</a:t>
            </a:r>
            <a:endParaRPr lang="cs-CZ" dirty="0"/>
          </a:p>
        </p:txBody>
      </p:sp>
      <p:sp>
        <p:nvSpPr>
          <p:cNvPr id="3" name="Zástupný symbol pro obsah 2"/>
          <p:cNvSpPr>
            <a:spLocks noGrp="1"/>
          </p:cNvSpPr>
          <p:nvPr>
            <p:ph idx="1"/>
          </p:nvPr>
        </p:nvSpPr>
        <p:spPr/>
        <p:txBody>
          <a:bodyPr>
            <a:normAutofit/>
          </a:bodyPr>
          <a:lstStyle/>
          <a:p>
            <a:pPr>
              <a:defRPr/>
            </a:pPr>
            <a:r>
              <a:rPr lang="cs-CZ" dirty="0" smtClean="0"/>
              <a:t> </a:t>
            </a:r>
            <a:r>
              <a:rPr lang="cs-CZ" dirty="0"/>
              <a:t>složité celky</a:t>
            </a:r>
          </a:p>
          <a:p>
            <a:pPr>
              <a:defRPr/>
            </a:pPr>
            <a:r>
              <a:rPr lang="cs-CZ" dirty="0">
                <a:solidFill>
                  <a:srgbClr val="EF1D7C"/>
                </a:solidFill>
              </a:rPr>
              <a:t>Nejcennějším přínosem: změna myšlení. Pojetí tématu ústí do několika proudů výtvarných aktivit, které rozvíjí základní myšlenky. Čím je řešení tématu strukturovanější, přehlednější, tím jsou jeho myšlenky srozumitelnější.</a:t>
            </a:r>
          </a:p>
          <a:p>
            <a:pPr marL="0" indent="0">
              <a:buNone/>
              <a:defRPr/>
            </a:pPr>
            <a:endParaRPr lang="cs-CZ" dirty="0" smtClean="0"/>
          </a:p>
          <a:p>
            <a:pPr marL="0" indent="0">
              <a:buNone/>
              <a:defRPr/>
            </a:pPr>
            <a:r>
              <a:rPr lang="cs-CZ" dirty="0" smtClean="0"/>
              <a:t> </a:t>
            </a:r>
          </a:p>
          <a:p>
            <a:pPr marL="0" indent="0">
              <a:buNone/>
              <a:defRPr/>
            </a:pPr>
            <a:r>
              <a:rPr lang="cs-CZ" dirty="0" smtClean="0"/>
              <a:t>více in </a:t>
            </a:r>
            <a:r>
              <a:rPr lang="cs-CZ" dirty="0" err="1" smtClean="0"/>
              <a:t>Roeselová</a:t>
            </a:r>
            <a:r>
              <a:rPr lang="cs-CZ" dirty="0"/>
              <a:t>, V</a:t>
            </a:r>
            <a:r>
              <a:rPr lang="cs-CZ" dirty="0" smtClean="0"/>
              <a:t>.: </a:t>
            </a:r>
            <a:r>
              <a:rPr lang="cs-CZ" dirty="0"/>
              <a:t>Řady a projekty ve výtvarné výchově. Praha: Sarah 1997. ISBN 80-902267-2-8 s.30-34</a:t>
            </a:r>
          </a:p>
          <a:p>
            <a:endParaRPr lang="cs-CZ" dirty="0"/>
          </a:p>
        </p:txBody>
      </p:sp>
    </p:spTree>
    <p:extLst>
      <p:ext uri="{BB962C8B-B14F-4D97-AF65-F5344CB8AC3E}">
        <p14:creationId xmlns:p14="http://schemas.microsoft.com/office/powerpoint/2010/main" val="2268511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latin typeface="Times New Roman" panose="02020603050405020304" pitchFamily="18" charset="0"/>
                <a:ea typeface="Times New Roman" panose="02020603050405020304" pitchFamily="18" charset="0"/>
              </a:rPr>
              <a:t>Vzdělání</a:t>
            </a:r>
            <a:endParaRPr lang="cs-CZ" dirty="0"/>
          </a:p>
        </p:txBody>
      </p:sp>
      <p:sp>
        <p:nvSpPr>
          <p:cNvPr id="3" name="Zástupný symbol pro obsah 2"/>
          <p:cNvSpPr>
            <a:spLocks noGrp="1"/>
          </p:cNvSpPr>
          <p:nvPr>
            <p:ph idx="1"/>
          </p:nvPr>
        </p:nvSpPr>
        <p:spPr/>
        <p:txBody>
          <a:bodyPr>
            <a:normAutofit/>
          </a:bodyPr>
          <a:lstStyle/>
          <a:p>
            <a:pPr marL="0" indent="0">
              <a:buNone/>
            </a:pPr>
            <a:r>
              <a:rPr lang="cs-CZ" i="1" dirty="0" smtClean="0">
                <a:latin typeface="Times New Roman" panose="02020603050405020304" pitchFamily="18" charset="0"/>
                <a:ea typeface="Times New Roman" panose="02020603050405020304" pitchFamily="18" charset="0"/>
              </a:rPr>
              <a:t>-růst </a:t>
            </a:r>
            <a:r>
              <a:rPr lang="cs-CZ" i="1" dirty="0">
                <a:latin typeface="Times New Roman" panose="02020603050405020304" pitchFamily="18" charset="0"/>
                <a:ea typeface="Times New Roman" panose="02020603050405020304" pitchFamily="18" charset="0"/>
              </a:rPr>
              <a:t>(kultivace) k celkové zralosti a plnosti člověka. </a:t>
            </a:r>
            <a:endParaRPr lang="cs-CZ" i="1" dirty="0" smtClean="0">
              <a:latin typeface="Times New Roman" panose="02020603050405020304" pitchFamily="18" charset="0"/>
              <a:ea typeface="Times New Roman" panose="02020603050405020304" pitchFamily="18" charset="0"/>
            </a:endParaRPr>
          </a:p>
          <a:p>
            <a:pPr marL="0" indent="0">
              <a:buNone/>
            </a:pPr>
            <a:endParaRPr lang="cs-CZ" i="1" dirty="0" smtClean="0">
              <a:latin typeface="Times New Roman" panose="02020603050405020304" pitchFamily="18" charset="0"/>
              <a:ea typeface="Times New Roman" panose="02020603050405020304" pitchFamily="18" charset="0"/>
            </a:endParaRPr>
          </a:p>
          <a:p>
            <a:pPr marL="0" indent="0">
              <a:buNone/>
            </a:pPr>
            <a:r>
              <a:rPr lang="cs-CZ" i="1" dirty="0" smtClean="0">
                <a:latin typeface="Times New Roman" panose="02020603050405020304" pitchFamily="18" charset="0"/>
                <a:ea typeface="Times New Roman" panose="02020603050405020304" pitchFamily="18" charset="0"/>
              </a:rPr>
              <a:t>-základem </a:t>
            </a:r>
            <a:r>
              <a:rPr lang="cs-CZ" i="1" dirty="0">
                <a:latin typeface="Times New Roman" panose="02020603050405020304" pitchFamily="18" charset="0"/>
                <a:ea typeface="Times New Roman" panose="02020603050405020304" pitchFamily="18" charset="0"/>
              </a:rPr>
              <a:t>vzdělanosti je přivádění k mravní úplnosti </a:t>
            </a:r>
            <a:endParaRPr lang="cs-CZ" i="1" dirty="0" smtClean="0">
              <a:latin typeface="Times New Roman" panose="02020603050405020304" pitchFamily="18" charset="0"/>
              <a:ea typeface="Times New Roman" panose="02020603050405020304" pitchFamily="18" charset="0"/>
            </a:endParaRPr>
          </a:p>
          <a:p>
            <a:pPr marL="0" indent="0">
              <a:buNone/>
            </a:pPr>
            <a:r>
              <a:rPr lang="cs-CZ" i="1" dirty="0" smtClean="0">
                <a:latin typeface="Times New Roman" panose="02020603050405020304" pitchFamily="18" charset="0"/>
                <a:ea typeface="Times New Roman" panose="02020603050405020304" pitchFamily="18" charset="0"/>
              </a:rPr>
              <a:t>(</a:t>
            </a:r>
            <a:r>
              <a:rPr lang="cs-CZ" b="1" i="1" dirty="0">
                <a:latin typeface="Times New Roman" panose="02020603050405020304" pitchFamily="18" charset="0"/>
                <a:ea typeface="Times New Roman" panose="02020603050405020304" pitchFamily="18" charset="0"/>
              </a:rPr>
              <a:t>Konfucius, J.A. Komenský, T.G. Masaryk, J. Patočka, R. </a:t>
            </a:r>
            <a:r>
              <a:rPr lang="cs-CZ" b="1" i="1" dirty="0" err="1">
                <a:latin typeface="Times New Roman" panose="02020603050405020304" pitchFamily="18" charset="0"/>
                <a:ea typeface="Times New Roman" panose="02020603050405020304" pitchFamily="18" charset="0"/>
              </a:rPr>
              <a:t>Palouš</a:t>
            </a:r>
            <a:r>
              <a:rPr lang="cs-CZ" i="1" dirty="0">
                <a:latin typeface="Times New Roman" panose="02020603050405020304" pitchFamily="18" charset="0"/>
                <a:ea typeface="Times New Roman" panose="02020603050405020304" pitchFamily="18" charset="0"/>
              </a:rPr>
              <a:t>). </a:t>
            </a:r>
            <a:endParaRPr lang="cs-CZ" i="1" dirty="0" smtClean="0">
              <a:latin typeface="Times New Roman" panose="02020603050405020304" pitchFamily="18" charset="0"/>
              <a:ea typeface="Times New Roman" panose="02020603050405020304" pitchFamily="18" charset="0"/>
            </a:endParaRPr>
          </a:p>
          <a:p>
            <a:pPr marL="0" indent="0">
              <a:buNone/>
            </a:pPr>
            <a:endParaRPr lang="cs-CZ" i="1" dirty="0" smtClean="0">
              <a:latin typeface="Times New Roman" panose="02020603050405020304" pitchFamily="18" charset="0"/>
              <a:ea typeface="Times New Roman" panose="02020603050405020304" pitchFamily="18" charset="0"/>
            </a:endParaRPr>
          </a:p>
          <a:p>
            <a:pPr marL="0" indent="0">
              <a:buNone/>
            </a:pPr>
            <a:r>
              <a:rPr lang="cs-CZ" i="1" dirty="0" smtClean="0">
                <a:latin typeface="Times New Roman" panose="02020603050405020304" pitchFamily="18" charset="0"/>
                <a:ea typeface="Times New Roman" panose="02020603050405020304" pitchFamily="18" charset="0"/>
              </a:rPr>
              <a:t>Vzděláváním </a:t>
            </a:r>
            <a:r>
              <a:rPr lang="cs-CZ" i="1" dirty="0">
                <a:latin typeface="Times New Roman" panose="02020603050405020304" pitchFamily="18" charset="0"/>
                <a:ea typeface="Times New Roman" panose="02020603050405020304" pitchFamily="18" charset="0"/>
              </a:rPr>
              <a:t>se má každý stát tím, kým v pravdě jest (</a:t>
            </a:r>
            <a:r>
              <a:rPr lang="cs-CZ" b="1" i="1" dirty="0">
                <a:latin typeface="Times New Roman" panose="02020603050405020304" pitchFamily="18" charset="0"/>
                <a:ea typeface="Times New Roman" panose="02020603050405020304" pitchFamily="18" charset="0"/>
              </a:rPr>
              <a:t>S. Kierkegaard</a:t>
            </a:r>
            <a:r>
              <a:rPr lang="cs-CZ" i="1" dirty="0" smtClean="0">
                <a:latin typeface="Times New Roman" panose="02020603050405020304" pitchFamily="18" charset="0"/>
                <a:ea typeface="Times New Roman" panose="02020603050405020304" pitchFamily="18" charset="0"/>
              </a:rPr>
              <a:t>).</a:t>
            </a:r>
          </a:p>
          <a:p>
            <a:pPr marL="0" indent="0" algn="r">
              <a:spcBef>
                <a:spcPts val="1200"/>
              </a:spcBef>
              <a:spcAft>
                <a:spcPts val="300"/>
              </a:spcAft>
              <a:buNone/>
              <a:tabLst>
                <a:tab pos="800100" algn="l"/>
              </a:tabLst>
            </a:pPr>
            <a:endParaRPr lang="cs-CZ" i="1" dirty="0" smtClean="0"/>
          </a:p>
          <a:p>
            <a:pPr marL="0" indent="0" algn="r">
              <a:spcBef>
                <a:spcPts val="1200"/>
              </a:spcBef>
              <a:spcAft>
                <a:spcPts val="300"/>
              </a:spcAft>
              <a:buNone/>
              <a:tabLst>
                <a:tab pos="800100" algn="l"/>
              </a:tabLst>
            </a:pPr>
            <a:r>
              <a:rPr lang="cs-CZ" i="1" dirty="0" smtClean="0"/>
              <a:t>(</a:t>
            </a:r>
            <a:r>
              <a:rPr lang="cs-CZ" i="1" dirty="0" err="1"/>
              <a:t>Olšovský:Filosofický</a:t>
            </a:r>
            <a:r>
              <a:rPr lang="cs-CZ" i="1" dirty="0"/>
              <a:t> slovník 2011).</a:t>
            </a:r>
          </a:p>
        </p:txBody>
      </p:sp>
    </p:spTree>
    <p:extLst>
      <p:ext uri="{BB962C8B-B14F-4D97-AF65-F5344CB8AC3E}">
        <p14:creationId xmlns:p14="http://schemas.microsoft.com/office/powerpoint/2010/main" val="3146893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6945"/>
            <a:ext cx="3002237" cy="2121980"/>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6446" y="2576945"/>
            <a:ext cx="3036593" cy="2121980"/>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090" y="2580160"/>
            <a:ext cx="3010910" cy="2122122"/>
          </a:xfrm>
          <a:prstGeom prst="rect">
            <a:avLst/>
          </a:prstGeom>
        </p:spPr>
      </p:pic>
      <p:sp>
        <p:nvSpPr>
          <p:cNvPr id="3" name="TextovéPole 2"/>
          <p:cNvSpPr txBox="1"/>
          <p:nvPr/>
        </p:nvSpPr>
        <p:spPr>
          <a:xfrm>
            <a:off x="993058" y="806245"/>
            <a:ext cx="72660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Tematická/metodická řada- jednotlivé náměty -výtvarné úkoly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postupně se rozvíjejí</a:t>
            </a:r>
            <a:endPar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38761"/>
            <a:ext cx="1168709" cy="1643747"/>
          </a:xfrm>
          <a:prstGeom prst="rect">
            <a:avLst/>
          </a:prstGeom>
        </p:spPr>
      </p:pic>
      <p:pic>
        <p:nvPicPr>
          <p:cNvPr id="4" name="Obrázek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5294" y="2576945"/>
            <a:ext cx="2950486" cy="2121980"/>
          </a:xfrm>
          <a:prstGeom prst="rect">
            <a:avLst/>
          </a:prstGeom>
        </p:spPr>
      </p:pic>
      <p:pic>
        <p:nvPicPr>
          <p:cNvPr id="5" name="Obrázek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8325" y="5038761"/>
            <a:ext cx="1153950" cy="1648116"/>
          </a:xfrm>
          <a:prstGeom prst="rect">
            <a:avLst/>
          </a:prstGeom>
        </p:spPr>
      </p:pic>
    </p:spTree>
    <p:extLst>
      <p:ext uri="{BB962C8B-B14F-4D97-AF65-F5344CB8AC3E}">
        <p14:creationId xmlns:p14="http://schemas.microsoft.com/office/powerpoint/2010/main" val="16833478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87" y="1408634"/>
            <a:ext cx="4109382" cy="2920479"/>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7295"/>
            <a:ext cx="4107563" cy="2922199"/>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0393" y="1408634"/>
            <a:ext cx="3471607" cy="2910860"/>
          </a:xfrm>
          <a:prstGeom prst="rect">
            <a:avLst/>
          </a:prstGeom>
        </p:spPr>
      </p:pic>
    </p:spTree>
    <p:extLst>
      <p:ext uri="{BB962C8B-B14F-4D97-AF65-F5344CB8AC3E}">
        <p14:creationId xmlns:p14="http://schemas.microsoft.com/office/powerpoint/2010/main" val="2093005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898" y="-684321"/>
            <a:ext cx="4739148" cy="8425154"/>
          </a:xfrm>
        </p:spPr>
      </p:pic>
      <p:pic>
        <p:nvPicPr>
          <p:cNvPr id="4" name="Obrázek 3"/>
          <p:cNvPicPr>
            <a:picLocks noChangeAspect="1"/>
          </p:cNvPicPr>
          <p:nvPr/>
        </p:nvPicPr>
        <p:blipFill>
          <a:blip r:embed="rId3"/>
          <a:stretch>
            <a:fillRect/>
          </a:stretch>
        </p:blipFill>
        <p:spPr>
          <a:xfrm>
            <a:off x="4272088" y="0"/>
            <a:ext cx="4189273" cy="7445391"/>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934" y="56876"/>
            <a:ext cx="3905303" cy="6942760"/>
          </a:xfrm>
          <a:prstGeom prst="rect">
            <a:avLst/>
          </a:prstGeom>
        </p:spPr>
      </p:pic>
    </p:spTree>
    <p:extLst>
      <p:ext uri="{BB962C8B-B14F-4D97-AF65-F5344CB8AC3E}">
        <p14:creationId xmlns:p14="http://schemas.microsoft.com/office/powerpoint/2010/main" val="2346300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5056" y="0"/>
            <a:ext cx="7735712" cy="4351338"/>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916" y="2923868"/>
            <a:ext cx="7639665" cy="4297312"/>
          </a:xfrm>
          <a:prstGeom prst="rect">
            <a:avLst/>
          </a:prstGeom>
        </p:spPr>
      </p:pic>
    </p:spTree>
    <p:extLst>
      <p:ext uri="{BB962C8B-B14F-4D97-AF65-F5344CB8AC3E}">
        <p14:creationId xmlns:p14="http://schemas.microsoft.com/office/powerpoint/2010/main" val="1587109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23776" y="0"/>
            <a:ext cx="12309179" cy="7313709"/>
          </a:xfrm>
          <a:prstGeom prst="rect">
            <a:avLst/>
          </a:prstGeom>
        </p:spPr>
      </p:pic>
    </p:spTree>
    <p:extLst>
      <p:ext uri="{BB962C8B-B14F-4D97-AF65-F5344CB8AC3E}">
        <p14:creationId xmlns:p14="http://schemas.microsoft.com/office/powerpoint/2010/main" val="514123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23475" y="-744074"/>
            <a:ext cx="14838950" cy="8346147"/>
          </a:xfrm>
          <a:prstGeom prst="rect">
            <a:avLst/>
          </a:prstGeom>
        </p:spPr>
      </p:pic>
    </p:spTree>
    <p:extLst>
      <p:ext uri="{BB962C8B-B14F-4D97-AF65-F5344CB8AC3E}">
        <p14:creationId xmlns:p14="http://schemas.microsoft.com/office/powerpoint/2010/main" val="39896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8157" y="-134509"/>
            <a:ext cx="6715224" cy="7655606"/>
          </a:xfrm>
        </p:spPr>
      </p:pic>
      <p:sp>
        <p:nvSpPr>
          <p:cNvPr id="5" name="TextovéPole 4"/>
          <p:cNvSpPr txBox="1"/>
          <p:nvPr/>
        </p:nvSpPr>
        <p:spPr>
          <a:xfrm>
            <a:off x="8229600" y="5611528"/>
            <a:ext cx="3962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Cikánová, K., Sedlák, M.: Výtvarná výchova k projektu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Environmentáního</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vzdělávání. Praha, 2007.</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8967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2980701" y="-1016540"/>
            <a:ext cx="6165304" cy="8719681"/>
          </a:xfrm>
        </p:spPr>
      </p:pic>
    </p:spTree>
    <p:extLst>
      <p:ext uri="{BB962C8B-B14F-4D97-AF65-F5344CB8AC3E}">
        <p14:creationId xmlns:p14="http://schemas.microsoft.com/office/powerpoint/2010/main" val="2047152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63552" y="-1902"/>
            <a:ext cx="8229600" cy="1143000"/>
          </a:xfrm>
        </p:spPr>
        <p:txBody>
          <a:bodyPr>
            <a:normAutofit/>
          </a:bodyPr>
          <a:lstStyle/>
          <a:p>
            <a:r>
              <a:rPr lang="cs-CZ" sz="2400" b="1" dirty="0"/>
              <a:t>JÁ JAKO VIZUÁLNÍ METAFORA – PROMĚNA</a:t>
            </a:r>
          </a:p>
        </p:txBody>
      </p:sp>
      <p:sp>
        <p:nvSpPr>
          <p:cNvPr id="3" name="Zástupný symbol pro obsah 2"/>
          <p:cNvSpPr>
            <a:spLocks noGrp="1"/>
          </p:cNvSpPr>
          <p:nvPr>
            <p:ph idx="1"/>
          </p:nvPr>
        </p:nvSpPr>
        <p:spPr>
          <a:xfrm>
            <a:off x="2063552" y="836713"/>
            <a:ext cx="8229600" cy="4929411"/>
          </a:xfrm>
        </p:spPr>
        <p:txBody>
          <a:bodyPr>
            <a:normAutofit fontScale="25000" lnSpcReduction="20000"/>
          </a:bodyPr>
          <a:lstStyle/>
          <a:p>
            <a:pPr marL="0" indent="0">
              <a:buNone/>
            </a:pPr>
            <a:r>
              <a:rPr lang="cs-CZ" sz="5600" b="1" dirty="0" smtClean="0"/>
              <a:t>Náplň </a:t>
            </a:r>
            <a:r>
              <a:rPr lang="cs-CZ" sz="5600" b="1" dirty="0"/>
              <a:t>a struktura vyučovacího celku</a:t>
            </a:r>
            <a:endParaRPr lang="cs-CZ" sz="5600" b="1" i="1" dirty="0"/>
          </a:p>
          <a:p>
            <a:pPr marL="0" indent="0">
              <a:buNone/>
            </a:pPr>
            <a:r>
              <a:rPr lang="cs-CZ" sz="5600" dirty="0"/>
              <a:t>Na formální a technické úrovni bylo cílem lekce vytvořit autoportrét pomocí techniky asambláže, pak ho proměnit a tuto proměnu zachytit pomocí fotografií a převést na animaci. </a:t>
            </a:r>
          </a:p>
          <a:p>
            <a:pPr marL="0" indent="0">
              <a:buNone/>
            </a:pPr>
            <a:r>
              <a:rPr lang="cs-CZ" sz="5600" b="1" i="1" dirty="0"/>
              <a:t> </a:t>
            </a:r>
            <a:r>
              <a:rPr lang="cs-CZ" sz="5600" b="1" i="1" dirty="0" smtClean="0"/>
              <a:t>1</a:t>
            </a:r>
            <a:r>
              <a:rPr lang="cs-CZ" sz="5600" b="1" i="1" dirty="0"/>
              <a:t>. hodina</a:t>
            </a:r>
            <a:r>
              <a:rPr lang="cs-CZ" sz="5600" dirty="0"/>
              <a:t>(45min)</a:t>
            </a:r>
          </a:p>
          <a:p>
            <a:pPr marL="0" indent="0">
              <a:buNone/>
            </a:pPr>
            <a:r>
              <a:rPr lang="cs-CZ" sz="5600" dirty="0"/>
              <a:t>Motivace – hra co by to bylo kdyby to bylo, problematika hledání metafory, na konci toho bloku pak krátké nezveřejňované zamyšlení „Co bych byl, kdybych byl?“ Hledání </a:t>
            </a:r>
            <a:r>
              <a:rPr lang="cs-CZ" sz="5600" dirty="0" err="1"/>
              <a:t>sebeprezentující</a:t>
            </a:r>
            <a:r>
              <a:rPr lang="cs-CZ" sz="5600" dirty="0"/>
              <a:t> metafory.</a:t>
            </a:r>
          </a:p>
          <a:p>
            <a:pPr marL="0" indent="0">
              <a:buNone/>
            </a:pPr>
            <a:r>
              <a:rPr lang="cs-CZ" sz="5600" dirty="0"/>
              <a:t>Autoportrét – krátký výklad a zadání úkolu na příště a vysvětlení techniky asambláže</a:t>
            </a:r>
          </a:p>
          <a:p>
            <a:pPr marL="0" indent="0">
              <a:buNone/>
            </a:pPr>
            <a:r>
              <a:rPr lang="cs-CZ" sz="5600" dirty="0"/>
              <a:t> </a:t>
            </a:r>
            <a:r>
              <a:rPr lang="cs-CZ" sz="5600" b="1" i="1" dirty="0" smtClean="0"/>
              <a:t>Domácí </a:t>
            </a:r>
            <a:r>
              <a:rPr lang="cs-CZ" sz="5600" b="1" i="1" dirty="0"/>
              <a:t>příprava</a:t>
            </a:r>
            <a:endParaRPr lang="cs-CZ" sz="5600" dirty="0"/>
          </a:p>
          <a:p>
            <a:pPr marL="0" indent="0">
              <a:buNone/>
            </a:pPr>
            <a:r>
              <a:rPr lang="cs-CZ" sz="5600" dirty="0"/>
              <a:t>Najít a shromáždit předměty a do školy pak donést, věci, které by mohly být mnou</a:t>
            </a:r>
          </a:p>
          <a:p>
            <a:pPr marL="0" indent="0">
              <a:buNone/>
            </a:pPr>
            <a:r>
              <a:rPr lang="cs-CZ" sz="5600" dirty="0"/>
              <a:t>Rozmyslet podobu svého autoportrétu (teoretická konceptualizace)</a:t>
            </a:r>
          </a:p>
          <a:p>
            <a:pPr marL="0" indent="0">
              <a:buNone/>
            </a:pPr>
            <a:r>
              <a:rPr lang="cs-CZ" sz="5600" b="1" i="1" dirty="0"/>
              <a:t> </a:t>
            </a:r>
            <a:r>
              <a:rPr lang="cs-CZ" sz="5600" b="1" i="1" dirty="0" smtClean="0"/>
              <a:t>2</a:t>
            </a:r>
            <a:r>
              <a:rPr lang="cs-CZ" sz="5600" b="1" i="1" dirty="0"/>
              <a:t>. hodina</a:t>
            </a:r>
            <a:r>
              <a:rPr lang="cs-CZ" sz="5600" dirty="0"/>
              <a:t>(90min)</a:t>
            </a:r>
          </a:p>
          <a:p>
            <a:pPr marL="0" indent="0">
              <a:buNone/>
            </a:pPr>
            <a:r>
              <a:rPr lang="cs-CZ" sz="5600" dirty="0"/>
              <a:t>Tvorba autoportrétu – za pomoci doneseného materiálu vytvořit asambláž-autoportrét</a:t>
            </a:r>
          </a:p>
          <a:p>
            <a:pPr marL="0" indent="0">
              <a:buNone/>
            </a:pPr>
            <a:r>
              <a:rPr lang="cs-CZ" sz="5600" dirty="0"/>
              <a:t>Prezentace a obhajoba vlastní práce, možnost prohlédnout si a komentovat i práce kolegů</a:t>
            </a:r>
          </a:p>
          <a:p>
            <a:pPr marL="0" indent="0">
              <a:buNone/>
            </a:pPr>
            <a:r>
              <a:rPr lang="cs-CZ" sz="5600" dirty="0"/>
              <a:t>Motivace proměna – čtení a popř. dovyprávění příběhů proměn podle Ovidia, Kafky a Williama </a:t>
            </a:r>
            <a:r>
              <a:rPr lang="cs-CZ" sz="5600" dirty="0" err="1"/>
              <a:t>Goldinga</a:t>
            </a:r>
            <a:r>
              <a:rPr lang="cs-CZ" sz="5600" dirty="0"/>
              <a:t>. Diskuse na téma proměny – Může se člověk změnit tak, aby se stal něčím jiným? Něčím živým, co už nebude člověkem? Kdy se člověk stává člověkem, kdy jím přestává být?</a:t>
            </a:r>
          </a:p>
          <a:p>
            <a:pPr marL="0" indent="0">
              <a:buNone/>
            </a:pPr>
            <a:r>
              <a:rPr lang="cs-CZ" sz="5600" dirty="0"/>
              <a:t>Zadání úkolu pro proměnu: Proměňte svůj autoportrét tak, aby přestal být vámi a stal se něčím jiným, něčím živým co už není člověkem (možné paralely s literaturou)</a:t>
            </a:r>
          </a:p>
          <a:p>
            <a:pPr marL="0" indent="0">
              <a:buNone/>
            </a:pPr>
            <a:r>
              <a:rPr lang="cs-CZ" sz="5600" dirty="0"/>
              <a:t>Proměna – fotografování jednotlivých fází proměny</a:t>
            </a:r>
          </a:p>
          <a:p>
            <a:pPr marL="0" indent="0">
              <a:buNone/>
            </a:pPr>
            <a:r>
              <a:rPr lang="cs-CZ" sz="5600" dirty="0"/>
              <a:t>Reflexe – krátké prezentace, reflexe a obhajoby prací</a:t>
            </a:r>
          </a:p>
          <a:p>
            <a:pPr marL="0" indent="0">
              <a:buNone/>
            </a:pPr>
            <a:r>
              <a:rPr lang="cs-CZ" sz="4800" b="1" i="1" dirty="0"/>
              <a:t> </a:t>
            </a:r>
            <a:endParaRPr lang="cs-CZ" sz="4800" dirty="0"/>
          </a:p>
          <a:p>
            <a:pPr marL="0" indent="0">
              <a:buNone/>
            </a:pPr>
            <a:endParaRPr lang="cs-CZ" dirty="0"/>
          </a:p>
        </p:txBody>
      </p:sp>
      <p:sp>
        <p:nvSpPr>
          <p:cNvPr id="4" name="Obdélník 3"/>
          <p:cNvSpPr/>
          <p:nvPr/>
        </p:nvSpPr>
        <p:spPr>
          <a:xfrm>
            <a:off x="2855640" y="-11260632"/>
            <a:ext cx="4572000" cy="93256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Lekce proběhla v březnu a dubnu 2009 v návaznosti na projekt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Images</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and Identity. se studenty sekundy (12-13 let) Gymnázia Jana Keplera v Praze v rámci hodin výtvarné výchovy, její časová dotace byla 45+90+45 minut. K analýze byly využity fotografie vzniklých objektů, animace,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transkripty</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slovních výpovědí autorů a reflektivní bilance vyučující.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cs-CZ" sz="1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cs-CZ" sz="1000" b="1" i="0" u="none" strike="noStrike" kern="1200" cap="none" spc="0" normalizeH="0" baseline="0" noProof="0" dirty="0">
                <a:ln>
                  <a:noFill/>
                </a:ln>
                <a:solidFill>
                  <a:prstClr val="black"/>
                </a:solidFill>
                <a:effectLst/>
                <a:uLnTx/>
                <a:uFillTx/>
                <a:latin typeface="Calibri" panose="020F0502020204030204"/>
                <a:ea typeface="+mn-ea"/>
                <a:cs typeface="+mn-cs"/>
              </a:rPr>
              <a:t>Náplň a struktura vyučovacího celku</a:t>
            </a:r>
            <a:endPar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Na formální a technické úrovni bylo cílem lekce vytvořit autoportrét pomocí techniky asambláže, pak ho proměnit a tuto proměnu zachytit pomocí fotografií a převést na animaci.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1. hodina</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(45min)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Motivace – hra co by to bylo kdyby to bylo, problematika hledání metafory, na konci toho bloku pak krátké nezveřejňované zamyšlení „Co bych byl, kdybych byl?“ Hledání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sebeprezentující</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metafory.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Autoportrét – krátký výklad a zadání úkolu na příště a vysvětlení techniky asambláže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Domácí příprava</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Najít a shromáždit předměty a do školy pak donést, věci, které by mohly být mnou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Rozmyslet podobu svého autoportrétu (teoretická konceptualizace)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2. hodina</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(90min)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Tvorba autoportrétu – za pomoci doneseného materiálu vytvořit asambláž-autoportrét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Prezentace a obhajoba vlastní práce, možnost prohlédnout si a komentovat i práce kolegů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Motivace proměna – čtení a popř. dovyprávění příběhů proměn podle Ovidia, Kafky a Williama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Goldinga</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Diskuse na téma proměny – Může se člověk změnit tak, aby se stal něčím jiným? Něčím živým, co už nebude člověkem? Kdy se člověk stává člověkem, kdy jím přestává být?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Zadání úkolu pro proměnu: Proměňte svůj autoportrét tak, aby přestal být vámi a stal se něčím jiným, něčím živým co už není člověkem (možné paralely s literaturou)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Proměna – fotografování jednotlivých fází proměny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Reflexe – krátké prezentace, reflexe a obhajoby prací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Domácí příprava</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Výroba animací (tentokrát, díky technickým problémům ve škole, práce pro učitele)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1" u="none" strike="noStrike" kern="1200" cap="none" spc="0" normalizeH="0" baseline="0" noProof="0" dirty="0">
                <a:ln>
                  <a:noFill/>
                </a:ln>
                <a:solidFill>
                  <a:prstClr val="black"/>
                </a:solidFill>
                <a:effectLst/>
                <a:uLnTx/>
                <a:uFillTx/>
                <a:latin typeface="Calibri" panose="020F0502020204030204"/>
                <a:ea typeface="+mn-ea"/>
                <a:cs typeface="+mn-cs"/>
              </a:rPr>
              <a:t>3. hodina</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(45min)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Shlédnutí hotových animací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Hodnocení, komentování a reflexe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I&amp;I Projekt je interdisciplinárně založen v oblastech kulturního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vzdělávání,občanské</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výchovy, ICT a v oblasti vizuální a mediální gramotnosti.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Klade si za cíl výzkumně zmapovat oblast dosavadních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kurikulárních</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dokumentů daných oblastí a jejich implementace, ve výzkumné části založit informační, sdílený komunikační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website</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analyzovat zjištění z terénu v jednotlivých zemích, analyzovat je  a po této analýze navrhnout inovované kurikulum pro učitele a studenty učitelství, ověřit je v praxi a navrhnout nový produkt, využívající možností a nástrojů vizuální komunikace, spustit a dát k dispozici on-line verzi tohoto nového modelu učení a vyučování.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Jeden účastník hry jde za dveře a ostatní se domluví na jednom členu skupiny, ten, který byl za dveřmi má pak za úkol uhádnout na koho ostatní myslí. Zjišťuje to pomocí otázek: Co by to bylo, kdyby to byl strom,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barva,.předmět</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ve škole…? Ostatní členové skupiny odpovídají podle svých představ. Popsáno např. in ZAPLETAL, M. a kol. </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Zlatý fond her</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 Praha: Mladá Fronta, 1990, ISBN 80-204-0120-2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Ovidius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Naso</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Publius. </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Proměny [Ovidius </a:t>
            </a:r>
            <a:r>
              <a:rPr kumimoji="0" lang="cs-CZ" sz="1000" b="0" i="1" u="none" strike="noStrike" kern="1200" cap="none" spc="0" normalizeH="0" baseline="0" noProof="0" dirty="0" err="1">
                <a:ln>
                  <a:noFill/>
                </a:ln>
                <a:solidFill>
                  <a:prstClr val="black"/>
                </a:solidFill>
                <a:effectLst/>
                <a:uLnTx/>
                <a:uFillTx/>
                <a:latin typeface="Calibri" panose="020F0502020204030204"/>
                <a:ea typeface="+mn-ea"/>
                <a:cs typeface="+mn-cs"/>
              </a:rPr>
              <a:t>Naso</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1935]</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V Praze : Jan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Laichter</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1935 KAFKA,F:</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Proměna (Die </a:t>
            </a:r>
            <a:r>
              <a:rPr kumimoji="0" lang="cs-CZ" sz="1000" b="0" i="1" u="none" strike="noStrike" kern="1200" cap="none" spc="0" normalizeH="0" baseline="0" noProof="0" dirty="0" err="1">
                <a:ln>
                  <a:noFill/>
                </a:ln>
                <a:solidFill>
                  <a:prstClr val="black"/>
                </a:solidFill>
                <a:effectLst/>
                <a:uLnTx/>
                <a:uFillTx/>
                <a:latin typeface="Calibri" panose="020F0502020204030204"/>
                <a:ea typeface="+mn-ea"/>
                <a:cs typeface="+mn-cs"/>
              </a:rPr>
              <a:t>Verwandlung</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R,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Praha, SNKLU 1963; Praha, Primus 1990) - přel. Zbyněk </a:t>
            </a:r>
            <a:r>
              <a:rPr kumimoji="0" lang="cs-CZ" sz="1000" b="0" i="0" u="none" strike="noStrike" kern="1200" cap="none" spc="0" normalizeH="0" baseline="0" noProof="0" dirty="0" err="1">
                <a:ln>
                  <a:noFill/>
                </a:ln>
                <a:solidFill>
                  <a:prstClr val="black"/>
                </a:solidFill>
                <a:effectLst/>
                <a:uLnTx/>
                <a:uFillTx/>
                <a:latin typeface="Calibri" panose="020F0502020204030204"/>
                <a:ea typeface="+mn-ea"/>
                <a:cs typeface="+mn-cs"/>
              </a:rPr>
              <a:t>SekalGOLDING,W</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Pán much. Maťa.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ISBN: 80-7287-061-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GOLDING,W</a:t>
            </a:r>
            <a:r>
              <a:rPr kumimoji="0" lang="cs-CZ" sz="1000" b="0" i="1" u="none" strike="noStrike" kern="1200" cap="none" spc="0" normalizeH="0" baseline="0" noProof="0" dirty="0">
                <a:ln>
                  <a:noFill/>
                </a:ln>
                <a:solidFill>
                  <a:prstClr val="black"/>
                </a:solidFill>
                <a:effectLst/>
                <a:uLnTx/>
                <a:uFillTx/>
                <a:latin typeface="Calibri" panose="020F0502020204030204"/>
                <a:ea typeface="+mn-ea"/>
                <a:cs typeface="+mn-cs"/>
              </a:rPr>
              <a:t>.: Pán much. Maťa. </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ISBN: 80-7287-061. V době zadávání úkolu jedna z oblíbených knih studentů-této třídy</a:t>
            </a:r>
          </a:p>
        </p:txBody>
      </p:sp>
    </p:spTree>
    <p:extLst>
      <p:ext uri="{BB962C8B-B14F-4D97-AF65-F5344CB8AC3E}">
        <p14:creationId xmlns:p14="http://schemas.microsoft.com/office/powerpoint/2010/main" val="18999474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63552" y="0"/>
            <a:ext cx="8229600"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altLang="cs-CZ"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8" descr="IMG_03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11625" y="260648"/>
            <a:ext cx="3114675"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9" descr="IMG_04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672065" y="260648"/>
            <a:ext cx="3024187" cy="4032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10"/>
          <p:cNvSpPr txBox="1">
            <a:spLocks noChangeArrowheads="1"/>
          </p:cNvSpPr>
          <p:nvPr/>
        </p:nvSpPr>
        <p:spPr bwMode="auto">
          <a:xfrm>
            <a:off x="1959386" y="4581128"/>
            <a:ext cx="8732837"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„Já bych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začla</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vlasama</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to jsou střepy … proto že jsem strašně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něšikovná</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co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držim</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tak rozbiju... Taky se mi střepy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líběj</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 Pak tu mám ten drát … protože neustále něco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propoujuju</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Matek tady mám celkem dost, protože k matkám a ke šroubům mám vztah už od dětství … hezký vzpomínky .. když jsem s tátou v garáži opravovala motorky. Lepící páska souvisí s mojí nešikovností, když něco rozbiju tak se to snažím opravit ono to sice </a:t>
            </a:r>
            <a:r>
              <a:rPr kumimoji="0" lang="cs-CZ" altLang="cs-CZ" sz="1800" b="0" i="1" u="none" strike="noStrike" kern="1200" cap="none" spc="0" normalizeH="0" baseline="0" noProof="0" dirty="0" err="1">
                <a:ln>
                  <a:noFill/>
                </a:ln>
                <a:solidFill>
                  <a:prstClr val="black"/>
                </a:solidFill>
                <a:effectLst/>
                <a:uLnTx/>
                <a:uFillTx/>
                <a:latin typeface="Calibri" panose="020F0502020204030204"/>
                <a:ea typeface="+mn-ea"/>
                <a:cs typeface="+mn-cs"/>
              </a:rPr>
              <a:t>poptom</a:t>
            </a:r>
            <a:r>
              <a:rPr kumimoji="0" lang="cs-CZ" altLang="cs-CZ" sz="1800" b="0" i="1" u="none" strike="noStrike" kern="1200" cap="none" spc="0" normalizeH="0" baseline="0" noProof="0" dirty="0">
                <a:ln>
                  <a:noFill/>
                </a:ln>
                <a:solidFill>
                  <a:prstClr val="black"/>
                </a:solidFill>
                <a:effectLst/>
                <a:uLnTx/>
                <a:uFillTx/>
                <a:latin typeface="Calibri" panose="020F0502020204030204"/>
                <a:ea typeface="+mn-ea"/>
                <a:cs typeface="+mn-cs"/>
              </a:rPr>
              <a:t> vypadá hůř … Dále žvýkačky protože mám ráda žvýkačky, fixu kterou píšu, černá nit protože ráda nosím černý oblečení.“</a:t>
            </a:r>
          </a:p>
        </p:txBody>
      </p:sp>
    </p:spTree>
    <p:extLst>
      <p:ext uri="{BB962C8B-B14F-4D97-AF65-F5344CB8AC3E}">
        <p14:creationId xmlns:p14="http://schemas.microsoft.com/office/powerpoint/2010/main" val="1834456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Obecné </a:t>
            </a:r>
            <a:r>
              <a:rPr lang="cs-CZ" sz="4000" dirty="0"/>
              <a:t>cíle vzdělávání a </a:t>
            </a:r>
            <a:r>
              <a:rPr lang="cs-CZ" sz="4000" dirty="0" smtClean="0"/>
              <a:t>výchovy dle Bílé knihy</a:t>
            </a:r>
            <a:endParaRPr lang="cs-CZ" sz="4000" dirty="0"/>
          </a:p>
        </p:txBody>
      </p:sp>
      <p:sp>
        <p:nvSpPr>
          <p:cNvPr id="3" name="Zástupný symbol pro obsah 2"/>
          <p:cNvSpPr>
            <a:spLocks noGrp="1"/>
          </p:cNvSpPr>
          <p:nvPr>
            <p:ph idx="1"/>
          </p:nvPr>
        </p:nvSpPr>
        <p:spPr/>
        <p:txBody>
          <a:bodyPr>
            <a:normAutofit/>
          </a:bodyPr>
          <a:lstStyle/>
          <a:p>
            <a:pPr marL="0" lvl="0" indent="0">
              <a:buNone/>
            </a:pPr>
            <a:r>
              <a:rPr lang="cs-CZ" sz="2400" dirty="0"/>
              <a:t>Rozvoj lidské individuality</a:t>
            </a:r>
          </a:p>
          <a:p>
            <a:pPr marL="0" indent="0">
              <a:buNone/>
            </a:pPr>
            <a:r>
              <a:rPr lang="cs-CZ" sz="2400" dirty="0" smtClean="0"/>
              <a:t>Zprostředkování </a:t>
            </a:r>
            <a:r>
              <a:rPr lang="cs-CZ" sz="2400" dirty="0"/>
              <a:t>historicky vzniklé kultury </a:t>
            </a:r>
            <a:r>
              <a:rPr lang="cs-CZ" sz="2400" dirty="0" smtClean="0"/>
              <a:t>společnosti</a:t>
            </a:r>
          </a:p>
          <a:p>
            <a:pPr marL="0" indent="0">
              <a:buNone/>
            </a:pPr>
            <a:r>
              <a:rPr lang="cs-CZ" sz="2400" dirty="0" smtClean="0"/>
              <a:t>Podpora </a:t>
            </a:r>
            <a:r>
              <a:rPr lang="cs-CZ" sz="2400" dirty="0"/>
              <a:t>demokracie a občanské </a:t>
            </a:r>
            <a:r>
              <a:rPr lang="cs-CZ" sz="2400" dirty="0" smtClean="0"/>
              <a:t>společnosti</a:t>
            </a:r>
          </a:p>
          <a:p>
            <a:pPr marL="0" indent="0">
              <a:buNone/>
            </a:pPr>
            <a:r>
              <a:rPr lang="cs-CZ" sz="2400" dirty="0" smtClean="0"/>
              <a:t>Výchova </a:t>
            </a:r>
            <a:r>
              <a:rPr lang="cs-CZ" sz="2400" dirty="0"/>
              <a:t>k </a:t>
            </a:r>
            <a:r>
              <a:rPr lang="cs-CZ" sz="2400" dirty="0" smtClean="0"/>
              <a:t>partnerství</a:t>
            </a:r>
          </a:p>
          <a:p>
            <a:pPr marL="0" indent="0">
              <a:buNone/>
            </a:pPr>
            <a:r>
              <a:rPr lang="cs-CZ" sz="2400" dirty="0" smtClean="0"/>
              <a:t>Tolerance, </a:t>
            </a:r>
            <a:r>
              <a:rPr lang="cs-CZ" sz="2400" dirty="0"/>
              <a:t>porozumění a </a:t>
            </a:r>
            <a:r>
              <a:rPr lang="cs-CZ" sz="2400" dirty="0" smtClean="0"/>
              <a:t>respekt </a:t>
            </a:r>
            <a:r>
              <a:rPr lang="cs-CZ" sz="2400" dirty="0"/>
              <a:t>k jiným národům, rasám a </a:t>
            </a:r>
            <a:r>
              <a:rPr lang="cs-CZ" sz="2400" dirty="0" smtClean="0"/>
              <a:t>kulturám</a:t>
            </a:r>
          </a:p>
          <a:p>
            <a:pPr marL="0" indent="0">
              <a:buNone/>
            </a:pPr>
            <a:r>
              <a:rPr lang="cs-CZ" sz="2400" dirty="0" smtClean="0"/>
              <a:t>Kritické myšlení</a:t>
            </a:r>
            <a:endParaRPr lang="cs-CZ" sz="2400" dirty="0"/>
          </a:p>
        </p:txBody>
      </p:sp>
    </p:spTree>
    <p:extLst>
      <p:ext uri="{BB962C8B-B14F-4D97-AF65-F5344CB8AC3E}">
        <p14:creationId xmlns:p14="http://schemas.microsoft.com/office/powerpoint/2010/main" val="112862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90" name="Picture 18" descr="IMG_037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351089" y="908051"/>
            <a:ext cx="3394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1091" name="Picture 19" descr="IMG_0379"/>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456364" y="908051"/>
            <a:ext cx="33940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092" name="Text Box 20"/>
          <p:cNvSpPr txBox="1">
            <a:spLocks noChangeArrowheads="1"/>
          </p:cNvSpPr>
          <p:nvPr/>
        </p:nvSpPr>
        <p:spPr bwMode="auto">
          <a:xfrm>
            <a:off x="1703388" y="5661026"/>
            <a:ext cx="8604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cs-CZ" sz="2000" b="0" i="1" u="none" strike="noStrike" kern="1200" cap="none" spc="0" normalizeH="0" baseline="0" noProof="0">
                <a:ln>
                  <a:noFill/>
                </a:ln>
                <a:solidFill>
                  <a:prstClr val="black"/>
                </a:solidFill>
                <a:effectLst/>
                <a:uLnTx/>
                <a:uFillTx/>
                <a:latin typeface="Calibri" panose="020F0502020204030204"/>
                <a:ea typeface="+mn-ea"/>
                <a:cs typeface="+mn-cs"/>
              </a:rPr>
              <a:t>„…je to nechtěná přeměna ten člověk se brání a křičí… já bych to nazvala autonehodou protože potom, když mizeli ty oči a tak ten člověk se znetvořil a zbyla z něj jen schránka bez identity bez kouzla...“</a:t>
            </a:r>
          </a:p>
        </p:txBody>
      </p:sp>
    </p:spTree>
    <p:extLst>
      <p:ext uri="{BB962C8B-B14F-4D97-AF65-F5344CB8AC3E}">
        <p14:creationId xmlns:p14="http://schemas.microsoft.com/office/powerpoint/2010/main" val="3919863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cs-CZ" dirty="0" smtClean="0"/>
              <a:t>TÉMATICKÁ ŘADA</a:t>
            </a:r>
            <a:endParaRPr lang="en-US" altLang="cs-CZ" dirty="0" smtClean="0"/>
          </a:p>
        </p:txBody>
      </p:sp>
      <p:sp>
        <p:nvSpPr>
          <p:cNvPr id="67587" name="Rectangle 3"/>
          <p:cNvSpPr>
            <a:spLocks noGrp="1" noChangeArrowheads="1"/>
          </p:cNvSpPr>
          <p:nvPr>
            <p:ph type="body" sz="half" idx="1"/>
          </p:nvPr>
        </p:nvSpPr>
        <p:spPr/>
        <p:txBody>
          <a:bodyPr/>
          <a:lstStyle/>
          <a:p>
            <a:pPr eaLnBrk="1" hangingPunct="1"/>
            <a:r>
              <a:rPr lang="cs-CZ" altLang="cs-CZ" sz="2600"/>
              <a:t>Gender a tělesnost</a:t>
            </a:r>
            <a:endParaRPr lang="en-US" altLang="cs-CZ" sz="2600"/>
          </a:p>
        </p:txBody>
      </p:sp>
      <p:sp>
        <p:nvSpPr>
          <p:cNvPr id="67588" name="Rectangle 4"/>
          <p:cNvSpPr>
            <a:spLocks noGrp="1" noChangeArrowheads="1"/>
          </p:cNvSpPr>
          <p:nvPr>
            <p:ph type="body" sz="half" idx="2"/>
          </p:nvPr>
        </p:nvSpPr>
        <p:spPr/>
        <p:txBody>
          <a:bodyPr/>
          <a:lstStyle/>
          <a:p>
            <a:pPr eaLnBrk="1" hangingPunct="1"/>
            <a:r>
              <a:rPr lang="cs-CZ" altLang="cs-CZ" sz="2600"/>
              <a:t>Tělo</a:t>
            </a:r>
          </a:p>
          <a:p>
            <a:pPr eaLnBrk="1" hangingPunct="1"/>
            <a:r>
              <a:rPr lang="cs-CZ" altLang="cs-CZ" sz="2600"/>
              <a:t>Krása</a:t>
            </a:r>
          </a:p>
          <a:p>
            <a:pPr eaLnBrk="1" hangingPunct="1"/>
            <a:r>
              <a:rPr lang="cs-CZ" altLang="cs-CZ" sz="2600"/>
              <a:t>Žena</a:t>
            </a:r>
          </a:p>
          <a:p>
            <a:pPr eaLnBrk="1" hangingPunct="1"/>
            <a:r>
              <a:rPr lang="cs-CZ" altLang="cs-CZ" sz="2600"/>
              <a:t>Matka</a:t>
            </a:r>
            <a:endParaRPr lang="en-US" altLang="cs-CZ" sz="2600"/>
          </a:p>
        </p:txBody>
      </p:sp>
    </p:spTree>
    <p:extLst>
      <p:ext uri="{BB962C8B-B14F-4D97-AF65-F5344CB8AC3E}">
        <p14:creationId xmlns:p14="http://schemas.microsoft.com/office/powerpoint/2010/main" val="2731875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eaLnBrk="1" hangingPunct="1"/>
            <a:r>
              <a:rPr lang="cs-CZ" altLang="cs-CZ" sz="4600" b="1">
                <a:solidFill>
                  <a:srgbClr val="990000"/>
                </a:solidFill>
              </a:rPr>
              <a:t>Tělo</a:t>
            </a:r>
          </a:p>
        </p:txBody>
      </p:sp>
      <p:pic>
        <p:nvPicPr>
          <p:cNvPr id="68611" name="Picture 31" descr="122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1773238"/>
            <a:ext cx="244792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2" name="Picture 32" descr="12524_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9" y="1773238"/>
            <a:ext cx="2447925" cy="1871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3" name="Picture 33" descr="bodies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0064"/>
            <a:ext cx="2590800"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4" name="Picture 34" descr="Clipboard0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039" y="4003676"/>
            <a:ext cx="2447925"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5" name="Picture 35" descr="streva0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9" y="4005264"/>
            <a:ext cx="2376487" cy="194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6" name="Picture 36" descr="pohlavi-ze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889" y="4005264"/>
            <a:ext cx="2447925" cy="194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7" name="Rectangle 37"/>
          <p:cNvSpPr>
            <a:spLocks noChangeArrowheads="1"/>
          </p:cNvSpPr>
          <p:nvPr/>
        </p:nvSpPr>
        <p:spPr bwMode="auto">
          <a:xfrm>
            <a:off x="6003925" y="32448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457200" algn="l"/>
              </a:tabLst>
              <a:defRPr>
                <a:solidFill>
                  <a:schemeClr val="tx1"/>
                </a:solidFill>
                <a:latin typeface="Arial" panose="020B0604020202020204" pitchFamily="34" charset="0"/>
              </a:defRPr>
            </a:lvl1pPr>
            <a:lvl2pPr marL="742950" indent="-285750">
              <a:tabLst>
                <a:tab pos="457200" algn="l"/>
              </a:tabLst>
              <a:defRPr>
                <a:solidFill>
                  <a:schemeClr val="tx1"/>
                </a:solidFill>
                <a:latin typeface="Arial" panose="020B0604020202020204" pitchFamily="34" charset="0"/>
              </a:defRPr>
            </a:lvl2pPr>
            <a:lvl3pPr marL="1143000" indent="-228600">
              <a:tabLst>
                <a:tab pos="457200" algn="l"/>
              </a:tabLst>
              <a:defRPr>
                <a:solidFill>
                  <a:schemeClr val="tx1"/>
                </a:solidFill>
                <a:latin typeface="Arial" panose="020B0604020202020204" pitchFamily="34" charset="0"/>
              </a:defRPr>
            </a:lvl3pPr>
            <a:lvl4pPr marL="1600200" indent="-228600">
              <a:tabLst>
                <a:tab pos="457200" algn="l"/>
              </a:tabLst>
              <a:defRPr>
                <a:solidFill>
                  <a:schemeClr val="tx1"/>
                </a:solidFill>
                <a:latin typeface="Arial" panose="020B0604020202020204" pitchFamily="34" charset="0"/>
              </a:defRPr>
            </a:lvl4pPr>
            <a:lvl5pPr marL="2057400" indent="-228600">
              <a:tabLst>
                <a:tab pos="4572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en-US"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618" name="Line 41"/>
          <p:cNvSpPr>
            <a:spLocks noChangeShapeType="1"/>
          </p:cNvSpPr>
          <p:nvPr/>
        </p:nvSpPr>
        <p:spPr bwMode="auto">
          <a:xfrm>
            <a:off x="1981201" y="38862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Unicode MS"/>
              <a:ea typeface="+mn-ea"/>
              <a:cs typeface="+mn-cs"/>
            </a:endParaRPr>
          </a:p>
        </p:txBody>
      </p:sp>
      <p:grpSp>
        <p:nvGrpSpPr>
          <p:cNvPr id="68619" name="Group 46"/>
          <p:cNvGrpSpPr>
            <a:grpSpLocks/>
          </p:cNvGrpSpPr>
          <p:nvPr/>
        </p:nvGrpSpPr>
        <p:grpSpPr bwMode="auto">
          <a:xfrm>
            <a:off x="1992314" y="1628775"/>
            <a:ext cx="8207375" cy="4464050"/>
            <a:chOff x="295" y="1026"/>
            <a:chExt cx="5170" cy="2812"/>
          </a:xfrm>
        </p:grpSpPr>
        <p:sp>
          <p:nvSpPr>
            <p:cNvPr id="68621" name="Rectangle 40"/>
            <p:cNvSpPr>
              <a:spLocks noChangeArrowheads="1"/>
            </p:cNvSpPr>
            <p:nvPr/>
          </p:nvSpPr>
          <p:spPr bwMode="auto">
            <a:xfrm>
              <a:off x="295" y="1026"/>
              <a:ext cx="5170" cy="2812"/>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622" name="Line 42"/>
            <p:cNvSpPr>
              <a:spLocks noChangeShapeType="1"/>
            </p:cNvSpPr>
            <p:nvPr/>
          </p:nvSpPr>
          <p:spPr bwMode="auto">
            <a:xfrm>
              <a:off x="2018" y="1026"/>
              <a:ext cx="0" cy="2812"/>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Unicode MS"/>
                <a:ea typeface="+mn-ea"/>
                <a:cs typeface="+mn-cs"/>
              </a:endParaRPr>
            </a:p>
          </p:txBody>
        </p:sp>
      </p:grpSp>
      <p:sp>
        <p:nvSpPr>
          <p:cNvPr id="68620" name="Line 43"/>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Unicode MS"/>
              <a:ea typeface="+mn-ea"/>
              <a:cs typeface="+mn-cs"/>
            </a:endParaRPr>
          </a:p>
        </p:txBody>
      </p:sp>
    </p:spTree>
    <p:extLst>
      <p:ext uri="{BB962C8B-B14F-4D97-AF65-F5344CB8AC3E}">
        <p14:creationId xmlns:p14="http://schemas.microsoft.com/office/powerpoint/2010/main" val="2223391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01964" y="249382"/>
            <a:ext cx="10769600" cy="6674135"/>
          </a:xfrm>
          <a:prstGeom prst="rect">
            <a:avLst/>
          </a:prstGeom>
        </p:spPr>
        <p:txBody>
          <a:bodyPr wrap="square">
            <a:spAutoFit/>
          </a:bodyPr>
          <a:lstStyle/>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t-BR" altLang="cs-CZ" sz="13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námět</a:t>
            </a:r>
            <a:r>
              <a:rPr kumimoji="0" lang="pt-BR"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pt-BR" altLang="cs-CZ" sz="13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Tělo</a:t>
            </a:r>
            <a:endParaRPr kumimoji="0" lang="pt-BR"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t-BR"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koncept</a:t>
            </a:r>
            <a:r>
              <a:rPr kumimoji="0" lang="pt-BR"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já, tělo,identita, fyzická hranice, tvar, uvnitř/venku, celek</a:t>
            </a:r>
            <a:endParaRPr kumimoji="0" lang="pt-BR"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t-BR"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motivace</a:t>
            </a:r>
            <a:r>
              <a:rPr kumimoji="0" lang="pt-BR"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:Vychází z úvodního seznámení s genderovou problematikou a z vysvětlení přínosu artefiletické techniky jako nového způsobu hledání vnitřní inspirace</a:t>
            </a:r>
            <a:endParaRPr kumimoji="0" lang="pt-BR"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t-BR"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zadání</a:t>
            </a:r>
            <a:r>
              <a:rPr kumimoji="0" lang="pt-BR"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výtvarný problém</a:t>
            </a: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Malbou vyjádřit vztah k vlastnímu tělu</a:t>
            </a:r>
            <a:endPar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technika</a:t>
            </a: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:malba temperou, karton formátu A3</a:t>
            </a:r>
            <a:endPar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přidaná hodnota</a:t>
            </a: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Hledání vlastního sebepojetí, introspekce, identita.</a:t>
            </a:r>
            <a:endPar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výtvarná kultura</a:t>
            </a: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Gender v umění a vlna feminismu</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Dílo Lenky Klodové, Veroniky Bromové a dalších </a:t>
            </a:r>
            <a:endPar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jiné kontexty (socio-kulturní, historický, vědecký, filozofický, umělecký kontext):</a:t>
            </a:r>
            <a:endPar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Biologie-systém pohlavního ústrojí člověka. Pohlavní odlišnosti(hledání fáze, kdy se embrio začne přetvářet v muže/ženu,...)Fyzické odlišnosti…</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Sociologický pohled na vnímání rolí muže a ženy</a:t>
            </a:r>
            <a:endPar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cíl osobnostně-sociální</a:t>
            </a: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Hledání vlastního pojetí identity, hledání spojitostí mezi psychikou a tělem, Vhled a pochopení odlišných identit</a:t>
            </a:r>
            <a:endPar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cíl vzdělávací</a:t>
            </a: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pl-PL"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 dokáže využít obrazného vyjádření k zaznamenání vlastních prožitků a názorů. Využívá k tomu adekvátní prostředky a usiluje o osobitý výraz konečného díla. Student dokáže reflektovat svoje prožitky a tyto reflexe dokáže sdělit ostatním. Zároveň je motivován k pochopení odlišných stanovisek a názorů a je schopen o nich diskutovat.</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výstupy</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RVP</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uplatňuje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nejširší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škálu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prvků</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vizuálně</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obrazných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vyjádření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vyjádření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vlastních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zkušeností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pro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získání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osobitého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výsledku</a:t>
            </a:r>
            <a:endPar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interpretuje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vlastní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vizuálně</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obrazné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vyjádření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porovnává</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odlišné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přístupy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tvorby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dokáže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nich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diskutovat</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mezipředmětové</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vazby</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Biologie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Občanská</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nauka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Filozofie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Sociologie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Psychologie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Dějepis</a:t>
            </a:r>
            <a:endPar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Figurální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kreslení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cs-CZ"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endParaRPr kumimoji="0" lang="cs-CZ"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cs-CZ"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Obrázky jsou </a:t>
            </a:r>
            <a:r>
              <a:rPr kumimoji="0" lang="cs-CZ"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ztaženy</a:t>
            </a:r>
            <a:r>
              <a:rPr kumimoji="0" lang="cs-CZ"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z internetové databáze </a:t>
            </a:r>
            <a:r>
              <a:rPr kumimoji="0" lang="cs-CZ"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fotogragií</a:t>
            </a:r>
            <a:r>
              <a:rPr kumimoji="0" lang="cs-CZ"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na vyhledávači Google a mají dokreslovat různost </a:t>
            </a:r>
            <a:r>
              <a:rPr kumimoji="0" lang="cs-CZ"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znázorňění</a:t>
            </a:r>
            <a:r>
              <a:rPr kumimoji="0" lang="cs-CZ"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vnitřního těla</a:t>
            </a:r>
          </a:p>
        </p:txBody>
      </p:sp>
    </p:spTree>
    <p:extLst>
      <p:ext uri="{BB962C8B-B14F-4D97-AF65-F5344CB8AC3E}">
        <p14:creationId xmlns:p14="http://schemas.microsoft.com/office/powerpoint/2010/main" val="20716225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9"/>
          <p:cNvSpPr>
            <a:spLocks noGrp="1" noChangeArrowheads="1"/>
          </p:cNvSpPr>
          <p:nvPr>
            <p:ph type="title"/>
          </p:nvPr>
        </p:nvSpPr>
        <p:spPr/>
        <p:txBody>
          <a:bodyPr/>
          <a:lstStyle/>
          <a:p>
            <a:pPr eaLnBrk="1" hangingPunct="1"/>
            <a:r>
              <a:rPr lang="cs-CZ" altLang="cs-CZ" dirty="0" smtClean="0">
                <a:solidFill>
                  <a:srgbClr val="990000"/>
                </a:solidFill>
              </a:rPr>
              <a:t>Studentské práce – TĚLO - imaginace</a:t>
            </a:r>
          </a:p>
        </p:txBody>
      </p:sp>
      <p:pic>
        <p:nvPicPr>
          <p:cNvPr id="70659" name="Picture 22" descr="P1050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773238"/>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0" name="Picture 23" descr="P10509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4005263"/>
            <a:ext cx="259397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1" name="Picture 24" descr="P105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3238"/>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5" descr="P10509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6164" y="1773238"/>
            <a:ext cx="2535237"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26" descr="P10509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3" y="4005264"/>
            <a:ext cx="2590800" cy="1946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4" name="Picture 28" descr="P105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1773238"/>
            <a:ext cx="25908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5" name="Picture 29" descr="P10509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0264" y="3981451"/>
            <a:ext cx="2554287"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6" name="Rectangle 33"/>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667" name="Line 34"/>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668" name="Line 35"/>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669" name="Line 36"/>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1395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defRPr/>
            </a:pPr>
            <a:r>
              <a:rPr lang="cs-CZ" altLang="cs-CZ" b="1" smtClean="0">
                <a:solidFill>
                  <a:srgbClr val="990000"/>
                </a:solidFill>
                <a:effectLst>
                  <a:outerShdw blurRad="38100" dist="38100" dir="2700000" algn="tl">
                    <a:srgbClr val="C0C0C0"/>
                  </a:outerShdw>
                </a:effectLst>
              </a:rPr>
              <a:t>Krása</a:t>
            </a:r>
          </a:p>
        </p:txBody>
      </p:sp>
      <p:sp>
        <p:nvSpPr>
          <p:cNvPr id="72707" name="Rectangle 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8"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9" name="Line 6"/>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10" name="Line 7"/>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2711" name="Picture 9" descr="Aphrodite_botticelli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773238"/>
            <a:ext cx="9048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0" descr="věstonická ven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488" y="1773238"/>
            <a:ext cx="9969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1" descr="VenusWillendor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5263" y="1773239"/>
            <a:ext cx="12001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2" descr="barb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050" y="3933826"/>
            <a:ext cx="12271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3" descr="anorexi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039" y="4330700"/>
            <a:ext cx="24479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14" descr="kulturistk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6988" y="4005264"/>
            <a:ext cx="134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2707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09600" y="336331"/>
            <a:ext cx="10972800" cy="5794595"/>
          </a:xfrm>
        </p:spPr>
        <p:txBody>
          <a:bodyPr/>
          <a:lstStyle/>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námět</a:t>
            </a:r>
            <a:r>
              <a:rPr lang="en-US" altLang="cs-CZ" sz="1300" dirty="0">
                <a:solidFill>
                  <a:srgbClr val="000000"/>
                </a:solidFill>
                <a:latin typeface="Arial" panose="020B0604020202020204" pitchFamily="34" charset="0"/>
              </a:rPr>
              <a:t>: </a:t>
            </a:r>
            <a:r>
              <a:rPr lang="cs-CZ" altLang="cs-CZ" sz="1300" b="1" u="sng" dirty="0">
                <a:solidFill>
                  <a:srgbClr val="000000"/>
                </a:solidFill>
                <a:latin typeface="Arial" panose="020B0604020202020204" pitchFamily="34" charset="0"/>
              </a:rPr>
              <a:t>Krása</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koncept</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já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tělo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identita</a:t>
            </a:r>
            <a:r>
              <a:rPr lang="en-US" altLang="cs-CZ" sz="1300"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idol, vzor</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tvar</a:t>
            </a:r>
            <a:r>
              <a:rPr lang="en-US" altLang="cs-CZ" sz="1300" dirty="0">
                <a:solidFill>
                  <a:srgbClr val="000000"/>
                </a:solidFill>
                <a:latin typeface="Arial" panose="020B0604020202020204" pitchFamily="34" charset="0"/>
              </a:rPr>
              <a:t>, </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motivace</a:t>
            </a:r>
            <a:r>
              <a:rPr lang="en-US" altLang="cs-CZ" sz="1300"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seznámení s knihou Umberta </a:t>
            </a:r>
            <a:r>
              <a:rPr lang="cs-CZ" altLang="cs-CZ" sz="1300" dirty="0" err="1">
                <a:solidFill>
                  <a:srgbClr val="000000"/>
                </a:solidFill>
                <a:latin typeface="Arial" panose="020B0604020202020204" pitchFamily="34" charset="0"/>
              </a:rPr>
              <a:t>Eca:Dějiny</a:t>
            </a:r>
            <a:r>
              <a:rPr lang="cs-CZ" altLang="cs-CZ" sz="1300" dirty="0">
                <a:solidFill>
                  <a:srgbClr val="000000"/>
                </a:solidFill>
                <a:latin typeface="Arial" panose="020B0604020202020204" pitchFamily="34" charset="0"/>
              </a:rPr>
              <a:t> Krásy, společná diskuse nad tématem pojetí krásy dnes a v minulosti, hledání  současných ženských </a:t>
            </a:r>
            <a:r>
              <a:rPr lang="cs-CZ" altLang="cs-CZ" sz="1300" dirty="0" err="1">
                <a:solidFill>
                  <a:srgbClr val="000000"/>
                </a:solidFill>
                <a:latin typeface="Arial" panose="020B0604020202020204" pitchFamily="34" charset="0"/>
              </a:rPr>
              <a:t>idelálů</a:t>
            </a:r>
            <a:r>
              <a:rPr lang="cs-CZ" altLang="cs-CZ" sz="1300" dirty="0">
                <a:solidFill>
                  <a:srgbClr val="000000"/>
                </a:solidFill>
                <a:latin typeface="Arial" panose="020B0604020202020204" pitchFamily="34" charset="0"/>
              </a:rPr>
              <a:t> a vzorů krásy, definování současných požadavků krásy na ženu (holení chloupků, barvení vlasů, operativní úprava vnějšku…)</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zadání</a:t>
            </a:r>
            <a:r>
              <a:rPr lang="en-US" altLang="cs-CZ" sz="1300" b="1" dirty="0">
                <a:solidFill>
                  <a:srgbClr val="000000"/>
                </a:solidFill>
                <a:latin typeface="Arial" panose="020B0604020202020204" pitchFamily="34" charset="0"/>
              </a:rPr>
              <a:t>:</a:t>
            </a:r>
            <a:r>
              <a:rPr lang="cs-CZ" altLang="cs-CZ" sz="1300" b="1" dirty="0">
                <a:solidFill>
                  <a:srgbClr val="000000"/>
                </a:solidFill>
                <a:latin typeface="Arial" panose="020B0604020202020204" pitchFamily="34" charset="0"/>
              </a:rPr>
              <a:t> </a:t>
            </a:r>
            <a:r>
              <a:rPr lang="cs-CZ" altLang="cs-CZ" sz="1300" dirty="0">
                <a:solidFill>
                  <a:srgbClr val="000000"/>
                </a:solidFill>
                <a:latin typeface="Arial" panose="020B0604020202020204" pitchFamily="34" charset="0"/>
              </a:rPr>
              <a:t>Nakresli alespoň dvě módní </a:t>
            </a:r>
            <a:r>
              <a:rPr lang="cs-CZ" altLang="cs-CZ" sz="1300" dirty="0" err="1">
                <a:solidFill>
                  <a:srgbClr val="000000"/>
                </a:solidFill>
                <a:latin typeface="Arial" panose="020B0604020202020204" pitchFamily="34" charset="0"/>
              </a:rPr>
              <a:t>skicy</a:t>
            </a:r>
            <a:r>
              <a:rPr lang="cs-CZ" altLang="cs-CZ" sz="1300" dirty="0">
                <a:solidFill>
                  <a:srgbClr val="000000"/>
                </a:solidFill>
                <a:latin typeface="Arial" panose="020B0604020202020204" pitchFamily="34" charset="0"/>
              </a:rPr>
              <a:t> podle vlastní fotografie, které budou odrážet tvoji představu nebo projekci o různých ideálech krásy. Můžeš se inspirovat současnými nebo minulými ideály krásy. Kresbu </a:t>
            </a:r>
            <a:r>
              <a:rPr lang="cs-CZ" altLang="cs-CZ" sz="1300" dirty="0" err="1">
                <a:solidFill>
                  <a:srgbClr val="000000"/>
                </a:solidFill>
                <a:latin typeface="Arial" panose="020B0604020202020204" pitchFamily="34" charset="0"/>
              </a:rPr>
              <a:t>doplń</a:t>
            </a:r>
            <a:r>
              <a:rPr lang="cs-CZ" altLang="cs-CZ" sz="1300" dirty="0">
                <a:solidFill>
                  <a:srgbClr val="000000"/>
                </a:solidFill>
                <a:latin typeface="Arial" panose="020B0604020202020204" pitchFamily="34" charset="0"/>
              </a:rPr>
              <a:t> textem, který bude vysvětlovat tvůj záměr, pocity, východiska…</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Reflektivní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otázky</a:t>
            </a:r>
            <a:r>
              <a:rPr lang="en-US" altLang="cs-CZ" sz="1300" b="1" dirty="0">
                <a:solidFill>
                  <a:srgbClr val="000000"/>
                </a:solidFill>
                <a:latin typeface="Arial" panose="020B0604020202020204" pitchFamily="34" charset="0"/>
              </a:rPr>
              <a:t>: </a:t>
            </a:r>
            <a:endParaRPr lang="cs-CZ"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Jaký je tvůj ideál krásy? Co dělá ženu přitažlivou? Kdo stojí za požadavkem ženské krásy? Muži? Ženy? Marketing kosmetických firem?</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výtvarný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problém</a:t>
            </a:r>
            <a:r>
              <a:rPr lang="cs-CZ" altLang="cs-CZ" sz="1300" dirty="0">
                <a:solidFill>
                  <a:srgbClr val="000000"/>
                </a:solidFill>
                <a:latin typeface="Arial" panose="020B0604020202020204" pitchFamily="34" charset="0"/>
              </a:rPr>
              <a:t>: Stylizovaná módní kresba figury podle </a:t>
            </a:r>
            <a:r>
              <a:rPr lang="cs-CZ" altLang="cs-CZ" sz="1300" dirty="0" err="1">
                <a:solidFill>
                  <a:srgbClr val="000000"/>
                </a:solidFill>
                <a:latin typeface="Arial" panose="020B0604020202020204" pitchFamily="34" charset="0"/>
              </a:rPr>
              <a:t>růsných</a:t>
            </a:r>
            <a:r>
              <a:rPr lang="cs-CZ" altLang="cs-CZ" sz="1300" dirty="0">
                <a:solidFill>
                  <a:srgbClr val="000000"/>
                </a:solidFill>
                <a:latin typeface="Arial" panose="020B0604020202020204" pitchFamily="34" charset="0"/>
              </a:rPr>
              <a:t> estetických vzorů</a:t>
            </a: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technika</a:t>
            </a:r>
            <a:r>
              <a:rPr lang="en-US" altLang="cs-CZ" sz="1300" dirty="0">
                <a:solidFill>
                  <a:srgbClr val="000000"/>
                </a:solidFill>
                <a:latin typeface="Arial" panose="020B0604020202020204" pitchFamily="34" charset="0"/>
              </a:rPr>
              <a:t>:</a:t>
            </a:r>
            <a:r>
              <a:rPr lang="cs-CZ" altLang="cs-CZ" sz="1300" dirty="0">
                <a:solidFill>
                  <a:srgbClr val="000000"/>
                </a:solidFill>
                <a:latin typeface="Arial" panose="020B0604020202020204" pitchFamily="34" charset="0"/>
              </a:rPr>
              <a:t>kresba </a:t>
            </a:r>
            <a:r>
              <a:rPr lang="cs-CZ" altLang="cs-CZ" sz="1300" dirty="0" err="1">
                <a:solidFill>
                  <a:srgbClr val="000000"/>
                </a:solidFill>
                <a:latin typeface="Arial" panose="020B0604020202020204" pitchFamily="34" charset="0"/>
              </a:rPr>
              <a:t>tuškou</a:t>
            </a:r>
            <a:r>
              <a:rPr lang="cs-CZ" altLang="cs-CZ" sz="1300" dirty="0">
                <a:solidFill>
                  <a:srgbClr val="000000"/>
                </a:solidFill>
                <a:latin typeface="Arial" panose="020B0604020202020204" pitchFamily="34" charset="0"/>
              </a:rPr>
              <a:t>, fixem na pauzák</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přidaná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hodnota</a:t>
            </a:r>
            <a:r>
              <a:rPr lang="en-US"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Sebereflexe</a:t>
            </a:r>
            <a:r>
              <a:rPr lang="en-US" altLang="cs-CZ" sz="1300" dirty="0">
                <a:solidFill>
                  <a:srgbClr val="000000"/>
                </a:solidFill>
                <a:latin typeface="Arial" panose="020B0604020202020204" pitchFamily="34" charset="0"/>
              </a:rPr>
              <a:t> v </a:t>
            </a:r>
            <a:r>
              <a:rPr lang="en-US" altLang="cs-CZ" sz="1300" dirty="0" err="1">
                <a:solidFill>
                  <a:srgbClr val="000000"/>
                </a:solidFill>
                <a:latin typeface="Arial" panose="020B0604020202020204" pitchFamily="34" charset="0"/>
              </a:rPr>
              <a:t>širším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sociokulturním</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rámci</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výtvarná</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kultura</a:t>
            </a:r>
            <a:r>
              <a:rPr lang="en-US" altLang="cs-CZ" sz="1300" dirty="0">
                <a:solidFill>
                  <a:srgbClr val="000000"/>
                </a:solidFill>
                <a:latin typeface="Arial" panose="020B0604020202020204" pitchFamily="34" charset="0"/>
              </a:rPr>
              <a:t>: </a:t>
            </a: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Historické estetické ideály</a:t>
            </a: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jiné</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kontexty</a:t>
            </a:r>
            <a:r>
              <a:rPr lang="en-US" altLang="cs-CZ" sz="1300" b="1" dirty="0">
                <a:solidFill>
                  <a:srgbClr val="000000"/>
                </a:solidFill>
                <a:latin typeface="Arial" panose="020B0604020202020204" pitchFamily="34" charset="0"/>
              </a:rPr>
              <a:t> (socio-</a:t>
            </a:r>
            <a:r>
              <a:rPr lang="en-US" altLang="cs-CZ" sz="1300" b="1" dirty="0" err="1">
                <a:solidFill>
                  <a:srgbClr val="000000"/>
                </a:solidFill>
                <a:latin typeface="Arial" panose="020B0604020202020204" pitchFamily="34" charset="0"/>
              </a:rPr>
              <a:t>kulturní</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historický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vědecký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filozofický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umělecký</a:t>
            </a:r>
            <a:r>
              <a:rPr lang="en-US" altLang="cs-CZ" sz="1300" b="1" dirty="0">
                <a:solidFill>
                  <a:srgbClr val="000000"/>
                </a:solidFill>
                <a:latin typeface="Arial" panose="020B0604020202020204" pitchFamily="34" charset="0"/>
              </a:rPr>
              <a:t> </a:t>
            </a:r>
            <a:r>
              <a:rPr lang="en-US" altLang="cs-CZ" sz="1300" b="1" dirty="0" err="1">
                <a:solidFill>
                  <a:srgbClr val="000000"/>
                </a:solidFill>
                <a:latin typeface="Arial" panose="020B0604020202020204" pitchFamily="34" charset="0"/>
              </a:rPr>
              <a:t>kontext</a:t>
            </a:r>
            <a:r>
              <a:rPr lang="en-US"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cs-CZ" altLang="cs-CZ" sz="1300" dirty="0">
                <a:solidFill>
                  <a:srgbClr val="000000"/>
                </a:solidFill>
                <a:latin typeface="Arial" panose="020B0604020202020204" pitchFamily="34" charset="0"/>
              </a:rPr>
              <a:t>Dějiny umění, filozofie, </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b="1" dirty="0" err="1">
                <a:solidFill>
                  <a:srgbClr val="000000"/>
                </a:solidFill>
                <a:latin typeface="Arial" panose="020B0604020202020204" pitchFamily="34" charset="0"/>
              </a:rPr>
              <a:t>cíl</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osobnostně-sociální</a:t>
            </a:r>
            <a:r>
              <a:rPr lang="de-DE"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de-DE" altLang="cs-CZ" sz="1300" dirty="0" err="1">
                <a:solidFill>
                  <a:srgbClr val="000000"/>
                </a:solidFill>
                <a:latin typeface="Arial" panose="020B0604020202020204" pitchFamily="34" charset="0"/>
              </a:rPr>
              <a:t>Sebereflexe</a:t>
            </a:r>
            <a:r>
              <a:rPr lang="de-DE" altLang="cs-CZ" sz="1300" dirty="0">
                <a:solidFill>
                  <a:srgbClr val="000000"/>
                </a:solidFill>
                <a:latin typeface="Arial" panose="020B0604020202020204" pitchFamily="34" charset="0"/>
              </a:rPr>
              <a:t> v </a:t>
            </a:r>
            <a:r>
              <a:rPr lang="de-DE" altLang="cs-CZ" sz="1300" dirty="0" err="1">
                <a:solidFill>
                  <a:srgbClr val="000000"/>
                </a:solidFill>
                <a:latin typeface="Arial" panose="020B0604020202020204" pitchFamily="34" charset="0"/>
              </a:rPr>
              <a:t>širším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sociokulturním</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rámci</a:t>
            </a:r>
            <a:r>
              <a:rPr lang="de-DE" altLang="cs-CZ" sz="1300" dirty="0">
                <a:solidFill>
                  <a:srgbClr val="000000"/>
                </a:solidFill>
                <a:latin typeface="Arial" panose="020B0604020202020204" pitchFamily="34" charset="0"/>
              </a:rPr>
              <a:t>.</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Vhled</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pochopení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identit</a:t>
            </a:r>
            <a:r>
              <a:rPr lang="en-US" altLang="cs-CZ" sz="1300" dirty="0">
                <a:solidFill>
                  <a:srgbClr val="000000"/>
                </a:solidFill>
                <a:latin typeface="Arial" panose="020B0604020202020204" pitchFamily="34" charset="0"/>
              </a:rPr>
              <a:t>.</a:t>
            </a:r>
            <a:endParaRPr lang="en-US"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b="1" dirty="0" err="1">
                <a:solidFill>
                  <a:srgbClr val="000000"/>
                </a:solidFill>
                <a:latin typeface="Arial" panose="020B0604020202020204" pitchFamily="34" charset="0"/>
              </a:rPr>
              <a:t>výstupy</a:t>
            </a:r>
            <a:r>
              <a:rPr lang="en-US" altLang="cs-CZ" sz="1300" b="1" dirty="0">
                <a:solidFill>
                  <a:srgbClr val="000000"/>
                </a:solidFill>
                <a:latin typeface="Arial" panose="020B0604020202020204" pitchFamily="34" charset="0"/>
              </a:rPr>
              <a:t> RVP</a:t>
            </a:r>
            <a:r>
              <a:rPr lang="en-US" altLang="cs-CZ" sz="1300" dirty="0">
                <a:solidFill>
                  <a:srgbClr val="000000"/>
                </a:solidFill>
                <a:latin typeface="Arial" panose="020B0604020202020204" pitchFamily="34" charset="0"/>
              </a:rPr>
              <a:t>:</a:t>
            </a:r>
          </a:p>
          <a:p>
            <a:pPr marL="0" lvl="0" indent="0" eaLnBrk="1" hangingPunct="1">
              <a:lnSpc>
                <a:spcPct val="80000"/>
              </a:lnSpc>
              <a:spcBef>
                <a:spcPct val="30000"/>
              </a:spcBef>
              <a:buClrTx/>
              <a:buNone/>
            </a:pPr>
            <a:r>
              <a:rPr lang="en-US" altLang="cs-CZ" sz="1300" dirty="0">
                <a:solidFill>
                  <a:srgbClr val="000000"/>
                </a:solidFill>
                <a:latin typeface="Arial" panose="020B0604020202020204" pitchFamily="34" charset="0"/>
              </a:rPr>
              <a:t>Student:</a:t>
            </a: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uplatňuje</a:t>
            </a:r>
            <a:r>
              <a:rPr lang="en-US" altLang="cs-CZ" sz="1300" dirty="0">
                <a:solidFill>
                  <a:srgbClr val="000000"/>
                </a:solidFill>
                <a:latin typeface="Arial" panose="020B0604020202020204" pitchFamily="34" charset="0"/>
              </a:rPr>
              <a:t> co </a:t>
            </a:r>
            <a:r>
              <a:rPr lang="en-US" altLang="cs-CZ" sz="1300" dirty="0" err="1">
                <a:solidFill>
                  <a:srgbClr val="000000"/>
                </a:solidFill>
                <a:latin typeface="Arial" panose="020B0604020202020204" pitchFamily="34" charset="0"/>
              </a:rPr>
              <a:t>nejširší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škálu</a:t>
            </a:r>
            <a:r>
              <a:rPr lang="en-US" altLang="cs-CZ" sz="1300" dirty="0">
                <a:solidFill>
                  <a:srgbClr val="000000"/>
                </a:solidFill>
                <a:latin typeface="Arial" panose="020B0604020202020204" pitchFamily="34" charset="0"/>
              </a:rPr>
              <a:t> u </a:t>
            </a:r>
            <a:r>
              <a:rPr lang="en-US" altLang="cs-CZ" sz="1300" dirty="0" err="1">
                <a:solidFill>
                  <a:srgbClr val="000000"/>
                </a:solidFill>
                <a:latin typeface="Arial" panose="020B0604020202020204" pitchFamily="34" charset="0"/>
              </a:rPr>
              <a:t>prvků</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obrazných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pro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zkušeností</a:t>
            </a:r>
            <a:r>
              <a:rPr lang="en-US" altLang="cs-CZ" sz="1300" dirty="0">
                <a:solidFill>
                  <a:srgbClr val="000000"/>
                </a:solidFill>
                <a:latin typeface="Arial" panose="020B0604020202020204" pitchFamily="34" charset="0"/>
              </a:rPr>
              <a:t> a pro </a:t>
            </a:r>
            <a:r>
              <a:rPr lang="en-US" altLang="cs-CZ" sz="1300" dirty="0" err="1">
                <a:solidFill>
                  <a:srgbClr val="000000"/>
                </a:solidFill>
                <a:latin typeface="Arial" panose="020B0604020202020204" pitchFamily="34" charset="0"/>
              </a:rPr>
              <a:t>získání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osobitého</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výsledku</a:t>
            </a:r>
            <a:endParaRPr lang="en-US"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en-US" altLang="cs-CZ" sz="1300" dirty="0" err="1">
                <a:solidFill>
                  <a:srgbClr val="000000"/>
                </a:solidFill>
                <a:latin typeface="Arial" panose="020B0604020202020204" pitchFamily="34" charset="0"/>
              </a:rPr>
              <a:t>interpretuje</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vlastní</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vizuálně</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obrazné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vyjádření</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porovnává</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odlišné</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přístupy</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tvorby</a:t>
            </a:r>
            <a:r>
              <a:rPr lang="en-US" altLang="cs-CZ" sz="1300" dirty="0">
                <a:solidFill>
                  <a:srgbClr val="000000"/>
                </a:solidFill>
                <a:latin typeface="Arial" panose="020B0604020202020204" pitchFamily="34" charset="0"/>
              </a:rPr>
              <a:t> a </a:t>
            </a:r>
            <a:r>
              <a:rPr lang="en-US" altLang="cs-CZ" sz="1300" dirty="0" err="1">
                <a:solidFill>
                  <a:srgbClr val="000000"/>
                </a:solidFill>
                <a:latin typeface="Arial" panose="020B0604020202020204" pitchFamily="34" charset="0"/>
              </a:rPr>
              <a:t>dokáže</a:t>
            </a:r>
            <a:r>
              <a:rPr lang="en-US" altLang="cs-CZ" sz="1300" dirty="0">
                <a:solidFill>
                  <a:srgbClr val="000000"/>
                </a:solidFill>
                <a:latin typeface="Arial" panose="020B0604020202020204" pitchFamily="34" charset="0"/>
              </a:rPr>
              <a:t> o </a:t>
            </a:r>
            <a:r>
              <a:rPr lang="en-US" altLang="cs-CZ" sz="1300" dirty="0" err="1">
                <a:solidFill>
                  <a:srgbClr val="000000"/>
                </a:solidFill>
                <a:latin typeface="Arial" panose="020B0604020202020204" pitchFamily="34" charset="0"/>
              </a:rPr>
              <a:t>nich</a:t>
            </a:r>
            <a:r>
              <a:rPr lang="en-US" altLang="cs-CZ" sz="1300" dirty="0">
                <a:solidFill>
                  <a:srgbClr val="000000"/>
                </a:solidFill>
                <a:latin typeface="Arial" panose="020B0604020202020204" pitchFamily="34" charset="0"/>
              </a:rPr>
              <a:t> </a:t>
            </a:r>
            <a:r>
              <a:rPr lang="en-US" altLang="cs-CZ" sz="1300" dirty="0" err="1">
                <a:solidFill>
                  <a:srgbClr val="000000"/>
                </a:solidFill>
                <a:latin typeface="Arial" panose="020B0604020202020204" pitchFamily="34" charset="0"/>
              </a:rPr>
              <a:t>diskutovat</a:t>
            </a:r>
            <a:endParaRPr lang="de-DE" altLang="cs-CZ" sz="1300" b="1"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b="1" dirty="0" err="1">
                <a:solidFill>
                  <a:srgbClr val="000000"/>
                </a:solidFill>
                <a:latin typeface="Arial" panose="020B0604020202020204" pitchFamily="34" charset="0"/>
              </a:rPr>
              <a:t>mezipředmětové</a:t>
            </a:r>
            <a:r>
              <a:rPr lang="de-DE" altLang="cs-CZ" sz="1300" b="1" dirty="0">
                <a:solidFill>
                  <a:srgbClr val="000000"/>
                </a:solidFill>
                <a:latin typeface="Arial" panose="020B0604020202020204" pitchFamily="34" charset="0"/>
              </a:rPr>
              <a:t> </a:t>
            </a:r>
            <a:r>
              <a:rPr lang="de-DE" altLang="cs-CZ" sz="1300" b="1" dirty="0" err="1">
                <a:solidFill>
                  <a:srgbClr val="000000"/>
                </a:solidFill>
                <a:latin typeface="Arial" panose="020B0604020202020204" pitchFamily="34" charset="0"/>
              </a:rPr>
              <a:t>vazby</a:t>
            </a:r>
            <a:r>
              <a:rPr lang="de-DE" altLang="cs-CZ" sz="1300" b="1" dirty="0">
                <a:solidFill>
                  <a:srgbClr val="000000"/>
                </a:solidFill>
                <a:latin typeface="Arial" panose="020B0604020202020204" pitchFamily="34" charset="0"/>
              </a:rPr>
              <a:t>:</a:t>
            </a:r>
            <a:endParaRPr lang="de-DE" altLang="cs-CZ" sz="1300" dirty="0">
              <a:solidFill>
                <a:srgbClr val="000000"/>
              </a:solidFill>
              <a:latin typeface="Arial" panose="020B0604020202020204" pitchFamily="34" charset="0"/>
            </a:endParaRPr>
          </a:p>
          <a:p>
            <a:pPr marL="0" lvl="0" indent="0" eaLnBrk="1" hangingPunct="1">
              <a:lnSpc>
                <a:spcPct val="80000"/>
              </a:lnSpc>
              <a:spcBef>
                <a:spcPct val="30000"/>
              </a:spcBef>
              <a:buClrTx/>
              <a:buNone/>
            </a:pPr>
            <a:r>
              <a:rPr lang="de-DE" altLang="cs-CZ" sz="1300" dirty="0">
                <a:solidFill>
                  <a:srgbClr val="000000"/>
                </a:solidFill>
                <a:latin typeface="Arial" panose="020B0604020202020204" pitchFamily="34" charset="0"/>
              </a:rPr>
              <a:t>Biologie, </a:t>
            </a:r>
            <a:r>
              <a:rPr lang="de-DE" altLang="cs-CZ" sz="1300" dirty="0" err="1">
                <a:solidFill>
                  <a:srgbClr val="000000"/>
                </a:solidFill>
                <a:latin typeface="Arial" panose="020B0604020202020204" pitchFamily="34" charset="0"/>
              </a:rPr>
              <a:t>Občanská</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nauka</a:t>
            </a:r>
            <a:r>
              <a:rPr lang="de-DE" altLang="cs-CZ" sz="1300" dirty="0">
                <a:solidFill>
                  <a:srgbClr val="000000"/>
                </a:solidFill>
                <a:latin typeface="Arial" panose="020B0604020202020204" pitchFamily="34" charset="0"/>
              </a:rPr>
              <a:t>(</a:t>
            </a:r>
            <a:r>
              <a:rPr lang="de-DE" altLang="cs-CZ" sz="1300" dirty="0" err="1">
                <a:solidFill>
                  <a:srgbClr val="000000"/>
                </a:solidFill>
                <a:latin typeface="Arial" panose="020B0604020202020204" pitchFamily="34" charset="0"/>
              </a:rPr>
              <a:t>Filozofie</a:t>
            </a:r>
            <a:r>
              <a:rPr lang="de-DE" altLang="cs-CZ" sz="1300" dirty="0">
                <a:solidFill>
                  <a:srgbClr val="000000"/>
                </a:solidFill>
                <a:latin typeface="Arial" panose="020B0604020202020204" pitchFamily="34" charset="0"/>
              </a:rPr>
              <a:t>, </a:t>
            </a:r>
            <a:r>
              <a:rPr lang="de-DE" altLang="cs-CZ" sz="1300" dirty="0" err="1">
                <a:solidFill>
                  <a:srgbClr val="000000"/>
                </a:solidFill>
                <a:latin typeface="Arial" panose="020B0604020202020204" pitchFamily="34" charset="0"/>
              </a:rPr>
              <a:t>Sociologie</a:t>
            </a:r>
            <a:r>
              <a:rPr lang="de-DE" altLang="cs-CZ" sz="1300" dirty="0">
                <a:solidFill>
                  <a:srgbClr val="000000"/>
                </a:solidFill>
                <a:latin typeface="Arial" panose="020B0604020202020204" pitchFamily="34" charset="0"/>
              </a:rPr>
              <a:t>, Psychologie), </a:t>
            </a:r>
            <a:endParaRPr lang="cs-CZ" altLang="cs-CZ" sz="1300" dirty="0">
              <a:solidFill>
                <a:srgbClr val="000000"/>
              </a:solidFill>
              <a:latin typeface="Arial" panose="020B0604020202020204" pitchFamily="34" charset="0"/>
            </a:endParaRPr>
          </a:p>
          <a:p>
            <a:endParaRPr lang="cs-CZ" dirty="0"/>
          </a:p>
        </p:txBody>
      </p:sp>
    </p:spTree>
    <p:extLst>
      <p:ext uri="{BB962C8B-B14F-4D97-AF65-F5344CB8AC3E}">
        <p14:creationId xmlns:p14="http://schemas.microsoft.com/office/powerpoint/2010/main" val="1705144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mtClean="0">
                <a:solidFill>
                  <a:srgbClr val="990000"/>
                </a:solidFill>
              </a:rPr>
              <a:t>Studentské práce-autoprojekce idolů</a:t>
            </a:r>
          </a:p>
        </p:txBody>
      </p:sp>
      <p:sp>
        <p:nvSpPr>
          <p:cNvPr id="74755" name="Rectangle 4"/>
          <p:cNvSpPr>
            <a:spLocks noChangeArrowheads="1"/>
          </p:cNvSpPr>
          <p:nvPr/>
        </p:nvSpPr>
        <p:spPr bwMode="auto">
          <a:xfrm>
            <a:off x="1981200" y="1600200"/>
            <a:ext cx="8218488" cy="449580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56"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57" name="Line 6"/>
          <p:cNvSpPr>
            <a:spLocks noChangeShapeType="1"/>
          </p:cNvSpPr>
          <p:nvPr/>
        </p:nvSpPr>
        <p:spPr bwMode="auto">
          <a:xfrm>
            <a:off x="4724401" y="1600201"/>
            <a:ext cx="3175" cy="4492625"/>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4758" name="Picture 8" descr="P10508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688" y="1773239"/>
            <a:ext cx="10477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9" descr="P10509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350" y="3933826"/>
            <a:ext cx="10795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10" descr="P10606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4351" y="1700213"/>
            <a:ext cx="103187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1" descr="P10606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026" y="1700214"/>
            <a:ext cx="10080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2" descr="P10606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2289" y="3932238"/>
            <a:ext cx="106997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3" descr="P10606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2800" y="3933825"/>
            <a:ext cx="9207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Line 14"/>
          <p:cNvSpPr>
            <a:spLocks noChangeShapeType="1"/>
          </p:cNvSpPr>
          <p:nvPr/>
        </p:nvSpPr>
        <p:spPr bwMode="auto">
          <a:xfrm>
            <a:off x="7540626" y="1600201"/>
            <a:ext cx="3175" cy="4492625"/>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4951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ctr" eaLnBrk="1" hangingPunct="1"/>
            <a:r>
              <a:rPr lang="cs-CZ" altLang="cs-CZ" b="1" smtClean="0">
                <a:solidFill>
                  <a:srgbClr val="990000"/>
                </a:solidFill>
              </a:rPr>
              <a:t>Žena</a:t>
            </a:r>
          </a:p>
        </p:txBody>
      </p:sp>
      <p:pic>
        <p:nvPicPr>
          <p:cNvPr id="76803" name="Picture 20" descr="336x400-01_10_13_klodova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773238"/>
            <a:ext cx="20447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23" descr="1553132-lenka-klodova-me-vlastni-puncoch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839" y="1773238"/>
            <a:ext cx="1728787"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24" descr="b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0688" y="1773238"/>
            <a:ext cx="1655762"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6" name="Picture 29" descr="360x608-01_56_50_gym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4175" y="4076701"/>
            <a:ext cx="12636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30" descr="demonstrace 2001 klodov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9" y="4056064"/>
            <a:ext cx="2447925" cy="180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08" name="Picture 31" descr="b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889" y="4076700"/>
            <a:ext cx="2447925" cy="187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9" name="Rectangle 39"/>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10" name="Line 40"/>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11" name="Line 41"/>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12" name="Line 42"/>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47900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83475" y="262760"/>
            <a:ext cx="11309131" cy="6894195"/>
          </a:xfrm>
          <a:prstGeom prst="rect">
            <a:avLst/>
          </a:prstGeom>
        </p:spPr>
        <p:txBody>
          <a:bodyPr wrap="square">
            <a:spAutoFit/>
          </a:bodyPr>
          <a:lstStyle/>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námět</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Ženství</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koncept</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já</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tělo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identita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archetyp</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atribut</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tvar</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motivace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Vychází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z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předešlých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hodin</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zadání</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základě</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přednášky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genderové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problematice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rozhovorů</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prožívání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ženství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ženské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role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dále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také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základě</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shlédnutí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souboru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ukázek</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umělecké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tvorby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toto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téma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vytvoř</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vlastní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autentickou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podobu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ženství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Reflektivní</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otázky</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 je pro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tebe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největším</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atributem</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ženství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Jaké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jsou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vnější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fyzické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znaky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ženství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Jaké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vnitřní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Jaká</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zásadní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funkce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ženství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Jak</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prožíváš</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svoje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ženství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Pociťuješ</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jako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problem? Nebo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jako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oslavu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života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výtvarný</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problém</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Hledání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tvaru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který</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by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odpovídal</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představě</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atributu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fenomenu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ženství</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technika</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:práce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hlínou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plastika</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přidaná</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hodnota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Sebereflexe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širším</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sociokulturním</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rámci</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výtvarná</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kultura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Gender v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umění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vlna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feminismu</a:t>
            </a:r>
            <a:endPar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Dílo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Lenky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Klodové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Veroniky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Bromové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dalších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jiné</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kontexty</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(socio-</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kulturní</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historický</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vědecký</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filozofický</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umělecký</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kontext</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Biologie, </a:t>
            </a: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sociologie</a:t>
            </a:r>
            <a:endParaRPr kumimoji="0" lang="de-DE"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cíl</a:t>
            </a:r>
            <a:r>
              <a:rPr kumimoji="0" lang="de-DE"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osobnostně-sociální</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Sebereflexe</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 </a:t>
            </a: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širším</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sociokulturním</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rámci</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Vhled</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pochopení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odlišných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identity.</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cíl</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vzdělávací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dokáže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využít</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tvarového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vyjádření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zaznamenání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vlastních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prožitků</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názorů</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Využívá</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tomu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adekvátní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prostředky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usiluje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osobitý</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výraz</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konečného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díla</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Student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dokáže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reflektovat</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svoje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prožitky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tyto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reflexe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dokáže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sdělit</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ostatním</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Zároveň</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je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motivován</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pochopení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odlišných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stanovisek</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názorů</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je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schopen</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nich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diskutovat</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výstupy</a:t>
            </a:r>
            <a:r>
              <a:rPr kumimoji="0" lang="en-US"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RVP</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uplatňuje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nejširší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škálu</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prvků</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vizuálně</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obrazných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vyjádření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vyjádření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vlastních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zkušeností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pro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získání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osobitého</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výsledku</a:t>
            </a:r>
            <a:endPar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interpretuje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vlastní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vizuálně</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obrazné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vyjádření</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porovnává</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odlišné</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přístupy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tvorby</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dokáže</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nich</a:t>
            </a:r>
            <a:r>
              <a:rPr kumimoji="0" lang="en-US"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diskutovat</a:t>
            </a:r>
            <a:endParaRPr kumimoji="0" lang="de-DE"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mezipředmětové</a:t>
            </a:r>
            <a:r>
              <a:rPr kumimoji="0" lang="de-DE"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3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vazby</a:t>
            </a:r>
            <a:r>
              <a:rPr kumimoji="0" lang="de-DE" altLang="cs-CZ" sz="1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Biologie, </a:t>
            </a: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Občanská</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nauka</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Filozofie</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Sociologie</a:t>
            </a:r>
            <a:r>
              <a:rPr kumimoji="0" lang="de-DE"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Psychologie), </a:t>
            </a:r>
            <a:endParaRPr kumimoji="0" lang="cs-CZ" altLang="cs-CZ"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2970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VV a její přínos</a:t>
            </a:r>
            <a:r>
              <a:rPr lang="cs-CZ" dirty="0"/>
              <a:t> systému všeobecného </a:t>
            </a:r>
            <a:r>
              <a:rPr lang="cs-CZ" dirty="0" smtClean="0"/>
              <a:t>vzdělávání</a:t>
            </a:r>
            <a:endParaRPr lang="cs-CZ" dirty="0"/>
          </a:p>
        </p:txBody>
      </p:sp>
      <p:sp>
        <p:nvSpPr>
          <p:cNvPr id="3" name="Zástupný symbol pro obsah 2"/>
          <p:cNvSpPr>
            <a:spLocks noGrp="1"/>
          </p:cNvSpPr>
          <p:nvPr>
            <p:ph idx="1"/>
          </p:nvPr>
        </p:nvSpPr>
        <p:spPr/>
        <p:txBody>
          <a:bodyPr>
            <a:normAutofit/>
          </a:bodyPr>
          <a:lstStyle/>
          <a:p>
            <a:pPr marL="0" indent="0">
              <a:buNone/>
            </a:pPr>
            <a:r>
              <a:rPr lang="cs-CZ" sz="2400" dirty="0" smtClean="0"/>
              <a:t>Odhalení významu, smyslu a cíle procesu umělecké tvorby na osobní a sociální úrovni</a:t>
            </a:r>
          </a:p>
          <a:p>
            <a:pPr marL="0" indent="0">
              <a:buNone/>
            </a:pPr>
            <a:r>
              <a:rPr lang="cs-CZ" sz="2400" dirty="0" smtClean="0"/>
              <a:t>Uvědomělé rozvíjení smyslové citlivosti</a:t>
            </a:r>
          </a:p>
          <a:p>
            <a:pPr marL="0" indent="0">
              <a:buNone/>
            </a:pPr>
            <a:r>
              <a:rPr lang="cs-CZ" sz="2400" dirty="0" smtClean="0"/>
              <a:t>Odhalování možností rozvoje vlastních poznávacích a vyjadřovacích schopností v interpretaci a tvorbě</a:t>
            </a:r>
          </a:p>
          <a:p>
            <a:pPr marL="0" indent="0">
              <a:buNone/>
            </a:pPr>
            <a:r>
              <a:rPr lang="cs-CZ" sz="2400" dirty="0" smtClean="0"/>
              <a:t>Odkrytí principů, na nichž je založeno vnímání a </a:t>
            </a:r>
            <a:r>
              <a:rPr lang="cs-CZ" sz="2400" dirty="0" err="1" smtClean="0"/>
              <a:t>zobsažnění</a:t>
            </a:r>
            <a:r>
              <a:rPr lang="cs-CZ" sz="2400" dirty="0" smtClean="0"/>
              <a:t> uměleckých i neuměleckých VOV</a:t>
            </a:r>
          </a:p>
          <a:p>
            <a:pPr marL="0" indent="0">
              <a:buNone/>
            </a:pPr>
            <a:r>
              <a:rPr lang="cs-CZ" sz="2400" dirty="0" smtClean="0"/>
              <a:t>Umožnění aktivní účasti při tvorbě VOV a při jejich uplatnění v komunikaci s užitím soudobých technologií</a:t>
            </a:r>
            <a:endParaRPr lang="cs-CZ" sz="2400" dirty="0"/>
          </a:p>
        </p:txBody>
      </p:sp>
      <p:sp>
        <p:nvSpPr>
          <p:cNvPr id="4" name="TextovéPole 3"/>
          <p:cNvSpPr txBox="1"/>
          <p:nvPr/>
        </p:nvSpPr>
        <p:spPr>
          <a:xfrm>
            <a:off x="7897088" y="5902038"/>
            <a:ext cx="40547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Dle J.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Vančáta</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in Poznávací a komunikační obsah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vv</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v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kurikularních</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dokumentech</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221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altLang="cs-CZ" smtClean="0">
                <a:solidFill>
                  <a:srgbClr val="990000"/>
                </a:solidFill>
              </a:rPr>
              <a:t>Studenské práce-atribut ženství</a:t>
            </a:r>
          </a:p>
        </p:txBody>
      </p:sp>
      <p:pic>
        <p:nvPicPr>
          <p:cNvPr id="78851" name="Picture 20" descr="P1060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39" y="1755775"/>
            <a:ext cx="2517775"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21" descr="P1060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1773238"/>
            <a:ext cx="2376488"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3" name="Picture 22" descr="P1060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326" y="1773238"/>
            <a:ext cx="2303463"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4" name="Picture 23" descr="P1060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1" y="4005264"/>
            <a:ext cx="2519363"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5" name="Picture 24" descr="P1060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475" y="4005264"/>
            <a:ext cx="2305050"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8856" name="Picture 25" descr="P1060014_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326" y="4005264"/>
            <a:ext cx="2303463" cy="2016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7" name="Rectangle 31"/>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8" name="Line 32"/>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59" name="Line 33"/>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860" name="Line 34"/>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16763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eaLnBrk="1" hangingPunct="1"/>
            <a:r>
              <a:rPr lang="cs-CZ" altLang="cs-CZ" b="1" smtClean="0">
                <a:solidFill>
                  <a:srgbClr val="990000"/>
                </a:solidFill>
              </a:rPr>
              <a:t>Matka</a:t>
            </a:r>
          </a:p>
        </p:txBody>
      </p:sp>
      <p:sp>
        <p:nvSpPr>
          <p:cNvPr id="80899" name="Rectangle 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0900" name="Line 5"/>
          <p:cNvSpPr>
            <a:spLocks noChangeShapeType="1"/>
          </p:cNvSpPr>
          <p:nvPr/>
        </p:nvSpPr>
        <p:spPr bwMode="auto">
          <a:xfrm>
            <a:off x="1992314" y="3860800"/>
            <a:ext cx="8207375" cy="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0901" name="Line 6"/>
          <p:cNvSpPr>
            <a:spLocks noChangeShapeType="1"/>
          </p:cNvSpPr>
          <p:nvPr/>
        </p:nvSpPr>
        <p:spPr bwMode="auto">
          <a:xfrm>
            <a:off x="472757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0902" name="Line 7"/>
          <p:cNvSpPr>
            <a:spLocks noChangeShapeType="1"/>
          </p:cNvSpPr>
          <p:nvPr/>
        </p:nvSpPr>
        <p:spPr bwMode="auto">
          <a:xfrm>
            <a:off x="7464425" y="1628775"/>
            <a:ext cx="0" cy="4464050"/>
          </a:xfrm>
          <a:prstGeom prst="line">
            <a:avLst/>
          </a:prstGeom>
          <a:noFill/>
          <a:ln w="38100">
            <a:solidFill>
              <a:srgbClr val="99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80903" name="Picture 8" descr="40-weeks-pregnant-term-internal-la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400" y="1773238"/>
            <a:ext cx="13017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descr="Pregnant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1773238"/>
            <a:ext cx="17287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10" descr="Pregnant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1773238"/>
            <a:ext cx="1727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1" descr="on552396-01p01v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9" y="3933826"/>
            <a:ext cx="15208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2" descr="maternity_wear_maternity_clothes_pregnant_we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5314" y="4076701"/>
            <a:ext cx="13366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17" descr="5011sagecomb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8" y="4005264"/>
            <a:ext cx="1244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5876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20110" y="420415"/>
            <a:ext cx="10373711" cy="5176802"/>
          </a:xfrm>
          <a:prstGeom prst="rect">
            <a:avLst/>
          </a:prstGeom>
        </p:spPr>
        <p:txBody>
          <a:bodyPr wrap="square">
            <a:spAutoFit/>
          </a:bodyPr>
          <a:lstStyle/>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námět</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sng" strike="noStrike" kern="1200" cap="none" spc="0" normalizeH="0" baseline="0" noProof="0" dirty="0" err="1">
                <a:ln>
                  <a:noFill/>
                </a:ln>
                <a:solidFill>
                  <a:srgbClr val="000000"/>
                </a:solidFill>
                <a:effectLst/>
                <a:uLnTx/>
                <a:uFillTx/>
                <a:latin typeface="Arial" panose="020B0604020202020204" pitchFamily="34" charset="0"/>
                <a:ea typeface="+mn-ea"/>
                <a:cs typeface="+mn-cs"/>
              </a:rPr>
              <a:t>Mateřství</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koncept</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tělo</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plodnost</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matka</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rodič</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tvar</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motivace</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Vychází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z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předešlých</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hodin</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zadání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Vytvoř</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zkušební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model</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oděvu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těhotnou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Při</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jeho</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tvorbě</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se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zaměř</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na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neustále</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probíhající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změnu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tvaru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těla</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Respektuj</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tuto</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změnu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oslav</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ji</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výtvarný</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problém</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Hledání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vhodných</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střihových</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řešení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souladu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uplatněním</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osobitého</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přístupu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technika</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:zkušební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model</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z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kalika</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aranžovaný</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na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krejčovské</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panence</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přidaná</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hodnota</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výtvarná</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kultura</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trendy v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těhotenské</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módě</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(Dana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Turečková</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další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jiné</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kontexty</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socio-kulturní</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historický</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vědecký</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filozofický</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umělecký</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kontext</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Fyzionomie</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historie</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odívání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biologie</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cíl</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osobnostně-sociální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Uvědomění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si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funkce</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ženského</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těla</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Respekt k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němu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cíl</a:t>
            </a:r>
            <a:r>
              <a:rPr kumimoji="0" lang="de-DE"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vzdělávací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dokáže</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využít</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svých</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profesních</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znalostí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osobního</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přístupu</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vytvoření</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originálního</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funkčního</a:t>
            </a:r>
            <a:r>
              <a:rPr kumimoji="0" lang="de-DE"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oděvu</a:t>
            </a:r>
            <a:endParaRPr kumimoji="0" lang="en-US"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výstupy</a:t>
            </a:r>
            <a:r>
              <a:rPr kumimoji="0" lang="en-US"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RVP</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Student:</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vybírá</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uplatňujě</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vhodnou</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škálu</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prvků</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tvarů</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řešení</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k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vytvoření</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osobitého</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funkčního</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výsledku</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interpretuje</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výsledek</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vlastní</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práce</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dokáže</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jej</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zhodnotit</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diskutovat</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dalších</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možnostech</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variantách</a:t>
            </a:r>
            <a:endParaRPr kumimoji="0" lang="en-US"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mezipředmětové</a:t>
            </a:r>
            <a:r>
              <a:rPr kumimoji="0" lang="en-US"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vazby</a:t>
            </a:r>
            <a:r>
              <a:rPr kumimoji="0" lang="en-US" altLang="cs-CZ"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konstrukce</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střihů</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Technologie</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odívání</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navrhování</a:t>
            </a:r>
            <a:r>
              <a:rPr kumimoji="0" lang="en-US"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cs-CZ"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oděvů</a:t>
            </a:r>
            <a:endParaRPr kumimoji="0" lang="cs-CZ" altLang="cs-CZ"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131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cs-CZ" altLang="cs-CZ" smtClean="0">
                <a:solidFill>
                  <a:srgbClr val="990000"/>
                </a:solidFill>
              </a:rPr>
              <a:t>Studentské práce-těhotenský oděv</a:t>
            </a:r>
          </a:p>
        </p:txBody>
      </p:sp>
      <p:pic>
        <p:nvPicPr>
          <p:cNvPr id="82947" name="Picture 22" descr="P1060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1916114"/>
            <a:ext cx="721995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24"/>
          <p:cNvSpPr>
            <a:spLocks noChangeArrowheads="1"/>
          </p:cNvSpPr>
          <p:nvPr/>
        </p:nvSpPr>
        <p:spPr bwMode="auto">
          <a:xfrm>
            <a:off x="1992314" y="1628775"/>
            <a:ext cx="8207375" cy="4464050"/>
          </a:xfrm>
          <a:prstGeom prst="rect">
            <a:avLst/>
          </a:prstGeom>
          <a:noFill/>
          <a:ln w="38100">
            <a:solidFill>
              <a:srgbClr val="99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01128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Pojetí výtvarné výchovy</a:t>
            </a:r>
            <a:endParaRPr lang="cs-CZ" dirty="0"/>
          </a:p>
        </p:txBody>
      </p:sp>
      <p:sp>
        <p:nvSpPr>
          <p:cNvPr id="3" name="Zástupný symbol pro obsah 2"/>
          <p:cNvSpPr>
            <a:spLocks noGrp="1"/>
          </p:cNvSpPr>
          <p:nvPr>
            <p:ph idx="1"/>
          </p:nvPr>
        </p:nvSpPr>
        <p:spPr>
          <a:xfrm>
            <a:off x="838199" y="1825625"/>
            <a:ext cx="8186057" cy="4351338"/>
          </a:xfrm>
        </p:spPr>
        <p:txBody>
          <a:bodyPr/>
          <a:lstStyle/>
          <a:p>
            <a:r>
              <a:rPr lang="cs-CZ" dirty="0" smtClean="0"/>
              <a:t>Art-centrické –umění</a:t>
            </a:r>
          </a:p>
          <a:p>
            <a:r>
              <a:rPr lang="cs-CZ" dirty="0" smtClean="0"/>
              <a:t>Video-centrické – proces výtvarného vnímání, myšlení</a:t>
            </a:r>
          </a:p>
          <a:p>
            <a:r>
              <a:rPr lang="cs-CZ" dirty="0" err="1" smtClean="0"/>
              <a:t>Gnozeo</a:t>
            </a:r>
            <a:r>
              <a:rPr lang="cs-CZ" dirty="0" smtClean="0"/>
              <a:t>-centrické – poznání světa, vlastní zkušenost</a:t>
            </a:r>
          </a:p>
          <a:p>
            <a:r>
              <a:rPr lang="cs-CZ" dirty="0" smtClean="0"/>
              <a:t>Animo-centrické -  lidský smysl života</a:t>
            </a:r>
            <a:endParaRPr lang="cs-CZ" dirty="0"/>
          </a:p>
        </p:txBody>
      </p:sp>
      <p:sp>
        <p:nvSpPr>
          <p:cNvPr id="4" name="TextovéPole 3"/>
          <p:cNvSpPr txBox="1"/>
          <p:nvPr/>
        </p:nvSpPr>
        <p:spPr>
          <a:xfrm>
            <a:off x="9134106" y="4100945"/>
            <a:ext cx="2992582" cy="1477328"/>
          </a:xfrm>
          <a:prstGeom prst="rect">
            <a:avLst/>
          </a:prstGeom>
          <a:noFill/>
        </p:spPr>
        <p:txBody>
          <a:bodyPr wrap="square" rtlCol="0">
            <a:spAutoFit/>
          </a:bodyPr>
          <a:lstStyle/>
          <a:p>
            <a:r>
              <a:rPr lang="cs-CZ" dirty="0" smtClean="0"/>
              <a:t>Podle Jana Slavíka in Od výrazu k dialogu ve výchově. </a:t>
            </a:r>
            <a:r>
              <a:rPr lang="cs-CZ" dirty="0" err="1" smtClean="0"/>
              <a:t>Artefiletika</a:t>
            </a:r>
            <a:r>
              <a:rPr lang="cs-CZ" dirty="0" smtClean="0"/>
              <a:t>. Str. </a:t>
            </a:r>
            <a:r>
              <a:rPr lang="cs-CZ" dirty="0" smtClean="0"/>
              <a:t>160-166- k prostudování v </a:t>
            </a:r>
            <a:r>
              <a:rPr lang="cs-CZ" dirty="0" err="1" smtClean="0"/>
              <a:t>Moodlu</a:t>
            </a:r>
            <a:r>
              <a:rPr lang="cs-CZ" dirty="0" smtClean="0"/>
              <a:t>)</a:t>
            </a:r>
            <a:endParaRPr lang="cs-CZ" dirty="0"/>
          </a:p>
        </p:txBody>
      </p:sp>
    </p:spTree>
    <p:extLst>
      <p:ext uri="{BB962C8B-B14F-4D97-AF65-F5344CB8AC3E}">
        <p14:creationId xmlns:p14="http://schemas.microsoft.com/office/powerpoint/2010/main" val="29740024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488873" y="2419928"/>
            <a:ext cx="2780145" cy="646331"/>
          </a:xfrm>
          <a:prstGeom prst="rect">
            <a:avLst/>
          </a:prstGeom>
          <a:noFill/>
        </p:spPr>
        <p:txBody>
          <a:bodyPr wrap="square" rtlCol="0">
            <a:spAutoFit/>
          </a:bodyPr>
          <a:lstStyle/>
          <a:p>
            <a:pPr algn="ctr"/>
            <a:r>
              <a:rPr lang="cs-CZ" dirty="0" smtClean="0"/>
              <a:t>Moje pojetí výtvarné výchovy</a:t>
            </a:r>
            <a:endParaRPr lang="cs-CZ" dirty="0"/>
          </a:p>
        </p:txBody>
      </p:sp>
      <p:cxnSp>
        <p:nvCxnSpPr>
          <p:cNvPr id="6" name="Přímá spojnice se šipkou 5"/>
          <p:cNvCxnSpPr/>
          <p:nvPr/>
        </p:nvCxnSpPr>
        <p:spPr>
          <a:xfrm flipV="1">
            <a:off x="6548582" y="1736436"/>
            <a:ext cx="517236" cy="526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7601527" y="2724727"/>
            <a:ext cx="895928" cy="221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6881091" y="3362036"/>
            <a:ext cx="184727" cy="1025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4655127" y="3482109"/>
            <a:ext cx="637309" cy="692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4" idx="1"/>
          </p:cNvCxnSpPr>
          <p:nvPr/>
        </p:nvCxnSpPr>
        <p:spPr>
          <a:xfrm flipH="1">
            <a:off x="3426691" y="2743094"/>
            <a:ext cx="1062182" cy="406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flipV="1">
            <a:off x="4655127" y="1634836"/>
            <a:ext cx="729673" cy="628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3232727" y="1062182"/>
            <a:ext cx="1819564" cy="369332"/>
          </a:xfrm>
          <a:prstGeom prst="rect">
            <a:avLst/>
          </a:prstGeom>
          <a:noFill/>
        </p:spPr>
        <p:txBody>
          <a:bodyPr wrap="square" rtlCol="0">
            <a:spAutoFit/>
          </a:bodyPr>
          <a:lstStyle/>
          <a:p>
            <a:r>
              <a:rPr lang="cs-CZ" dirty="0" smtClean="0"/>
              <a:t>dílna</a:t>
            </a:r>
            <a:endParaRPr lang="cs-CZ" dirty="0"/>
          </a:p>
        </p:txBody>
      </p:sp>
      <p:sp>
        <p:nvSpPr>
          <p:cNvPr id="18" name="TextovéPole 17"/>
          <p:cNvSpPr txBox="1"/>
          <p:nvPr/>
        </p:nvSpPr>
        <p:spPr>
          <a:xfrm>
            <a:off x="6881091" y="1062182"/>
            <a:ext cx="1191490" cy="369332"/>
          </a:xfrm>
          <a:prstGeom prst="rect">
            <a:avLst/>
          </a:prstGeom>
          <a:noFill/>
        </p:spPr>
        <p:txBody>
          <a:bodyPr wrap="square" rtlCol="0">
            <a:spAutoFit/>
          </a:bodyPr>
          <a:lstStyle/>
          <a:p>
            <a:r>
              <a:rPr lang="cs-CZ" dirty="0" smtClean="0"/>
              <a:t>otevřenost</a:t>
            </a:r>
            <a:endParaRPr lang="cs-CZ" dirty="0"/>
          </a:p>
        </p:txBody>
      </p:sp>
      <p:sp>
        <p:nvSpPr>
          <p:cNvPr id="19" name="TextovéPole 18"/>
          <p:cNvSpPr txBox="1"/>
          <p:nvPr/>
        </p:nvSpPr>
        <p:spPr>
          <a:xfrm>
            <a:off x="8977745" y="840509"/>
            <a:ext cx="1736437" cy="369332"/>
          </a:xfrm>
          <a:prstGeom prst="rect">
            <a:avLst/>
          </a:prstGeom>
          <a:noFill/>
        </p:spPr>
        <p:txBody>
          <a:bodyPr wrap="square" rtlCol="0">
            <a:spAutoFit/>
          </a:bodyPr>
          <a:lstStyle/>
          <a:p>
            <a:r>
              <a:rPr lang="cs-CZ" dirty="0" smtClean="0"/>
              <a:t>Možnost volby</a:t>
            </a:r>
            <a:endParaRPr lang="cs-CZ" dirty="0"/>
          </a:p>
        </p:txBody>
      </p:sp>
      <p:sp>
        <p:nvSpPr>
          <p:cNvPr id="20" name="TextovéPole 19"/>
          <p:cNvSpPr txBox="1"/>
          <p:nvPr/>
        </p:nvSpPr>
        <p:spPr>
          <a:xfrm>
            <a:off x="9725891" y="1634836"/>
            <a:ext cx="1274618" cy="923330"/>
          </a:xfrm>
          <a:prstGeom prst="rect">
            <a:avLst/>
          </a:prstGeom>
          <a:noFill/>
        </p:spPr>
        <p:txBody>
          <a:bodyPr wrap="square" rtlCol="0">
            <a:spAutoFit/>
          </a:bodyPr>
          <a:lstStyle/>
          <a:p>
            <a:r>
              <a:rPr lang="cs-CZ" dirty="0" err="1" smtClean="0"/>
              <a:t>Choiced</a:t>
            </a:r>
            <a:r>
              <a:rPr lang="cs-CZ" dirty="0" smtClean="0"/>
              <a:t> </a:t>
            </a:r>
            <a:r>
              <a:rPr lang="cs-CZ" dirty="0" err="1" smtClean="0"/>
              <a:t>based</a:t>
            </a:r>
            <a:r>
              <a:rPr lang="cs-CZ" dirty="0" smtClean="0"/>
              <a:t> art </a:t>
            </a:r>
            <a:r>
              <a:rPr lang="cs-CZ" dirty="0" err="1" smtClean="0"/>
              <a:t>education</a:t>
            </a:r>
            <a:endParaRPr lang="cs-CZ" dirty="0"/>
          </a:p>
        </p:txBody>
      </p:sp>
      <p:sp>
        <p:nvSpPr>
          <p:cNvPr id="22" name="TextovéPole 21"/>
          <p:cNvSpPr txBox="1"/>
          <p:nvPr/>
        </p:nvSpPr>
        <p:spPr>
          <a:xfrm>
            <a:off x="8654473" y="2946347"/>
            <a:ext cx="1828800" cy="646331"/>
          </a:xfrm>
          <a:prstGeom prst="rect">
            <a:avLst/>
          </a:prstGeom>
          <a:noFill/>
        </p:spPr>
        <p:txBody>
          <a:bodyPr wrap="square" rtlCol="0">
            <a:spAutoFit/>
          </a:bodyPr>
          <a:lstStyle/>
          <a:p>
            <a:r>
              <a:rPr lang="cs-CZ" dirty="0" smtClean="0"/>
              <a:t>Základní výtvarné techniky</a:t>
            </a:r>
            <a:endParaRPr lang="cs-CZ" dirty="0"/>
          </a:p>
        </p:txBody>
      </p:sp>
      <p:sp>
        <p:nvSpPr>
          <p:cNvPr id="23" name="TextovéPole 22"/>
          <p:cNvSpPr txBox="1"/>
          <p:nvPr/>
        </p:nvSpPr>
        <p:spPr>
          <a:xfrm>
            <a:off x="8977745" y="4045527"/>
            <a:ext cx="1671782" cy="923330"/>
          </a:xfrm>
          <a:prstGeom prst="rect">
            <a:avLst/>
          </a:prstGeom>
          <a:noFill/>
        </p:spPr>
        <p:txBody>
          <a:bodyPr wrap="square" rtlCol="0">
            <a:spAutoFit/>
          </a:bodyPr>
          <a:lstStyle/>
          <a:p>
            <a:r>
              <a:rPr lang="cs-CZ" dirty="0" smtClean="0"/>
              <a:t>Zvládnutí základních technik</a:t>
            </a:r>
            <a:endParaRPr lang="cs-CZ" dirty="0"/>
          </a:p>
        </p:txBody>
      </p:sp>
      <p:sp>
        <p:nvSpPr>
          <p:cNvPr id="24" name="TextovéPole 23"/>
          <p:cNvSpPr txBox="1"/>
          <p:nvPr/>
        </p:nvSpPr>
        <p:spPr>
          <a:xfrm>
            <a:off x="9245600" y="5671127"/>
            <a:ext cx="1754909" cy="369332"/>
          </a:xfrm>
          <a:prstGeom prst="rect">
            <a:avLst/>
          </a:prstGeom>
          <a:noFill/>
        </p:spPr>
        <p:txBody>
          <a:bodyPr wrap="square" rtlCol="0">
            <a:spAutoFit/>
          </a:bodyPr>
          <a:lstStyle/>
          <a:p>
            <a:r>
              <a:rPr lang="cs-CZ" dirty="0" smtClean="0"/>
              <a:t>Kresba tužkou</a:t>
            </a:r>
            <a:endParaRPr lang="cs-CZ" dirty="0"/>
          </a:p>
        </p:txBody>
      </p:sp>
      <p:cxnSp>
        <p:nvCxnSpPr>
          <p:cNvPr id="26" name="Přímá spojnice se šipkou 25"/>
          <p:cNvCxnSpPr/>
          <p:nvPr/>
        </p:nvCxnSpPr>
        <p:spPr>
          <a:xfrm flipV="1">
            <a:off x="8294255" y="1062182"/>
            <a:ext cx="517236" cy="119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a:off x="10206182" y="1357745"/>
            <a:ext cx="0" cy="277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a:off x="9439564" y="3828472"/>
            <a:ext cx="55418" cy="217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p:nvPr/>
        </p:nvCxnSpPr>
        <p:spPr>
          <a:xfrm flipH="1">
            <a:off x="10012218" y="5126182"/>
            <a:ext cx="18473" cy="415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6548582" y="4729018"/>
            <a:ext cx="1588654" cy="369332"/>
          </a:xfrm>
          <a:prstGeom prst="rect">
            <a:avLst/>
          </a:prstGeom>
          <a:noFill/>
        </p:spPr>
        <p:txBody>
          <a:bodyPr wrap="square" rtlCol="0">
            <a:spAutoFit/>
          </a:bodyPr>
          <a:lstStyle/>
          <a:p>
            <a:r>
              <a:rPr lang="cs-CZ" dirty="0" smtClean="0"/>
              <a:t>kreativita</a:t>
            </a:r>
            <a:endParaRPr lang="cs-CZ" dirty="0"/>
          </a:p>
        </p:txBody>
      </p:sp>
      <p:sp>
        <p:nvSpPr>
          <p:cNvPr id="36" name="TextovéPole 35"/>
          <p:cNvSpPr txBox="1"/>
          <p:nvPr/>
        </p:nvSpPr>
        <p:spPr>
          <a:xfrm>
            <a:off x="2419926" y="3260226"/>
            <a:ext cx="1902691" cy="646331"/>
          </a:xfrm>
          <a:prstGeom prst="rect">
            <a:avLst/>
          </a:prstGeom>
          <a:noFill/>
        </p:spPr>
        <p:txBody>
          <a:bodyPr wrap="square" rtlCol="0">
            <a:spAutoFit/>
          </a:bodyPr>
          <a:lstStyle/>
          <a:p>
            <a:r>
              <a:rPr lang="cs-CZ" dirty="0" smtClean="0"/>
              <a:t>Vizuální gramotnost</a:t>
            </a:r>
            <a:endParaRPr lang="cs-CZ" dirty="0"/>
          </a:p>
        </p:txBody>
      </p:sp>
      <p:sp>
        <p:nvSpPr>
          <p:cNvPr id="37" name="TextovéPole 36"/>
          <p:cNvSpPr txBox="1"/>
          <p:nvPr/>
        </p:nvSpPr>
        <p:spPr>
          <a:xfrm>
            <a:off x="3006435" y="4371048"/>
            <a:ext cx="2872510" cy="369332"/>
          </a:xfrm>
          <a:prstGeom prst="rect">
            <a:avLst/>
          </a:prstGeom>
          <a:noFill/>
        </p:spPr>
        <p:txBody>
          <a:bodyPr wrap="square" rtlCol="0">
            <a:spAutoFit/>
          </a:bodyPr>
          <a:lstStyle/>
          <a:p>
            <a:r>
              <a:rPr lang="cs-CZ" dirty="0" smtClean="0"/>
              <a:t>témata</a:t>
            </a:r>
            <a:endParaRPr lang="cs-CZ" dirty="0"/>
          </a:p>
        </p:txBody>
      </p:sp>
      <p:sp>
        <p:nvSpPr>
          <p:cNvPr id="39" name="TextovéPole 38"/>
          <p:cNvSpPr txBox="1"/>
          <p:nvPr/>
        </p:nvSpPr>
        <p:spPr>
          <a:xfrm>
            <a:off x="766618" y="5334000"/>
            <a:ext cx="2466109" cy="369332"/>
          </a:xfrm>
          <a:prstGeom prst="rect">
            <a:avLst/>
          </a:prstGeom>
          <a:noFill/>
        </p:spPr>
        <p:txBody>
          <a:bodyPr wrap="square" rtlCol="0">
            <a:spAutoFit/>
          </a:bodyPr>
          <a:lstStyle/>
          <a:p>
            <a:r>
              <a:rPr lang="cs-CZ" dirty="0" smtClean="0"/>
              <a:t>Osobní zkušenosti</a:t>
            </a:r>
            <a:endParaRPr lang="cs-CZ" dirty="0"/>
          </a:p>
        </p:txBody>
      </p:sp>
      <p:sp>
        <p:nvSpPr>
          <p:cNvPr id="40" name="TextovéPole 39"/>
          <p:cNvSpPr txBox="1"/>
          <p:nvPr/>
        </p:nvSpPr>
        <p:spPr>
          <a:xfrm>
            <a:off x="3592945" y="5347335"/>
            <a:ext cx="1427018" cy="369332"/>
          </a:xfrm>
          <a:prstGeom prst="rect">
            <a:avLst/>
          </a:prstGeom>
          <a:noFill/>
        </p:spPr>
        <p:txBody>
          <a:bodyPr wrap="square" rtlCol="0">
            <a:spAutoFit/>
          </a:bodyPr>
          <a:lstStyle/>
          <a:p>
            <a:r>
              <a:rPr lang="cs-CZ" dirty="0" smtClean="0"/>
              <a:t>kultura</a:t>
            </a:r>
            <a:endParaRPr lang="cs-CZ" dirty="0"/>
          </a:p>
        </p:txBody>
      </p:sp>
      <p:sp>
        <p:nvSpPr>
          <p:cNvPr id="41" name="TextovéPole 40"/>
          <p:cNvSpPr txBox="1"/>
          <p:nvPr/>
        </p:nvSpPr>
        <p:spPr>
          <a:xfrm>
            <a:off x="5384800" y="5495850"/>
            <a:ext cx="923636" cy="369332"/>
          </a:xfrm>
          <a:prstGeom prst="rect">
            <a:avLst/>
          </a:prstGeom>
          <a:noFill/>
        </p:spPr>
        <p:txBody>
          <a:bodyPr wrap="square" rtlCol="0">
            <a:spAutoFit/>
          </a:bodyPr>
          <a:lstStyle/>
          <a:p>
            <a:r>
              <a:rPr lang="cs-CZ" dirty="0" smtClean="0"/>
              <a:t>umění</a:t>
            </a:r>
            <a:endParaRPr lang="cs-CZ" dirty="0"/>
          </a:p>
        </p:txBody>
      </p:sp>
      <p:cxnSp>
        <p:nvCxnSpPr>
          <p:cNvPr id="43" name="Přímá spojnice se šipkou 42"/>
          <p:cNvCxnSpPr/>
          <p:nvPr/>
        </p:nvCxnSpPr>
        <p:spPr>
          <a:xfrm flipH="1">
            <a:off x="2189018" y="4756605"/>
            <a:ext cx="628073" cy="462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a:off x="3620654" y="4913684"/>
            <a:ext cx="221673" cy="350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957782" y="4862035"/>
            <a:ext cx="1519381" cy="536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ovéPole 47"/>
          <p:cNvSpPr txBox="1"/>
          <p:nvPr/>
        </p:nvSpPr>
        <p:spPr>
          <a:xfrm>
            <a:off x="1249219" y="490303"/>
            <a:ext cx="2237509" cy="369332"/>
          </a:xfrm>
          <a:prstGeom prst="rect">
            <a:avLst/>
          </a:prstGeom>
          <a:noFill/>
        </p:spPr>
        <p:txBody>
          <a:bodyPr wrap="square" rtlCol="0">
            <a:spAutoFit/>
          </a:bodyPr>
          <a:lstStyle/>
          <a:p>
            <a:r>
              <a:rPr lang="cs-CZ" dirty="0" smtClean="0"/>
              <a:t>Společná tvorba</a:t>
            </a:r>
            <a:endParaRPr lang="cs-CZ" dirty="0"/>
          </a:p>
        </p:txBody>
      </p:sp>
      <p:cxnSp>
        <p:nvCxnSpPr>
          <p:cNvPr id="50" name="Přímá spojnice se šipkou 49"/>
          <p:cNvCxnSpPr/>
          <p:nvPr/>
        </p:nvCxnSpPr>
        <p:spPr>
          <a:xfrm flipH="1" flipV="1">
            <a:off x="3112655" y="940527"/>
            <a:ext cx="240145" cy="121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a:off x="1653309" y="1122084"/>
            <a:ext cx="55418" cy="614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ovéPole 52"/>
          <p:cNvSpPr txBox="1"/>
          <p:nvPr/>
        </p:nvSpPr>
        <p:spPr>
          <a:xfrm>
            <a:off x="886691" y="2096501"/>
            <a:ext cx="1930400" cy="369332"/>
          </a:xfrm>
          <a:prstGeom prst="rect">
            <a:avLst/>
          </a:prstGeom>
          <a:noFill/>
        </p:spPr>
        <p:txBody>
          <a:bodyPr wrap="square" rtlCol="0">
            <a:spAutoFit/>
          </a:bodyPr>
          <a:lstStyle/>
          <a:p>
            <a:r>
              <a:rPr lang="cs-CZ" dirty="0" smtClean="0"/>
              <a:t>zážitek</a:t>
            </a:r>
            <a:endParaRPr lang="cs-CZ" dirty="0"/>
          </a:p>
        </p:txBody>
      </p:sp>
      <p:sp>
        <p:nvSpPr>
          <p:cNvPr id="54" name="TextovéPole 53"/>
          <p:cNvSpPr txBox="1"/>
          <p:nvPr/>
        </p:nvSpPr>
        <p:spPr>
          <a:xfrm>
            <a:off x="1519382" y="2780451"/>
            <a:ext cx="848591" cy="369332"/>
          </a:xfrm>
          <a:prstGeom prst="rect">
            <a:avLst/>
          </a:prstGeom>
          <a:noFill/>
        </p:spPr>
        <p:txBody>
          <a:bodyPr wrap="square" rtlCol="0">
            <a:spAutoFit/>
          </a:bodyPr>
          <a:lstStyle/>
          <a:p>
            <a:r>
              <a:rPr lang="cs-CZ" dirty="0" smtClean="0"/>
              <a:t>sdílení</a:t>
            </a:r>
            <a:endParaRPr lang="cs-CZ" dirty="0"/>
          </a:p>
        </p:txBody>
      </p:sp>
      <p:cxnSp>
        <p:nvCxnSpPr>
          <p:cNvPr id="56" name="Přímá spojnice se šipkou 55"/>
          <p:cNvCxnSpPr/>
          <p:nvPr/>
        </p:nvCxnSpPr>
        <p:spPr>
          <a:xfrm>
            <a:off x="1505527" y="2494380"/>
            <a:ext cx="346364" cy="2303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ovéPole 56"/>
          <p:cNvSpPr txBox="1"/>
          <p:nvPr/>
        </p:nvSpPr>
        <p:spPr>
          <a:xfrm>
            <a:off x="2817091" y="2096501"/>
            <a:ext cx="1357745" cy="369332"/>
          </a:xfrm>
          <a:prstGeom prst="rect">
            <a:avLst/>
          </a:prstGeom>
          <a:noFill/>
        </p:spPr>
        <p:txBody>
          <a:bodyPr wrap="square" rtlCol="0">
            <a:spAutoFit/>
          </a:bodyPr>
          <a:lstStyle/>
          <a:p>
            <a:r>
              <a:rPr lang="cs-CZ" dirty="0" smtClean="0"/>
              <a:t>reflexe</a:t>
            </a:r>
            <a:endParaRPr lang="cs-CZ" dirty="0"/>
          </a:p>
        </p:txBody>
      </p:sp>
      <p:cxnSp>
        <p:nvCxnSpPr>
          <p:cNvPr id="59" name="Přímá spojnice se šipkou 58"/>
          <p:cNvCxnSpPr>
            <a:stCxn id="54" idx="3"/>
          </p:cNvCxnSpPr>
          <p:nvPr/>
        </p:nvCxnSpPr>
        <p:spPr>
          <a:xfrm flipV="1">
            <a:off x="2367973" y="2521557"/>
            <a:ext cx="638462" cy="443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106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Insea</a:t>
            </a:r>
            <a:r>
              <a:rPr lang="cs-CZ" b="1" dirty="0"/>
              <a:t> Manifest 2018</a:t>
            </a:r>
            <a:endParaRPr lang="cs-CZ" dirty="0"/>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5625" y="2929731"/>
            <a:ext cx="6000750" cy="2143125"/>
          </a:xfrm>
        </p:spPr>
      </p:pic>
      <p:sp>
        <p:nvSpPr>
          <p:cNvPr id="7" name="Obdélník 6"/>
          <p:cNvSpPr/>
          <p:nvPr/>
        </p:nvSpPr>
        <p:spPr>
          <a:xfrm>
            <a:off x="1366982" y="5054662"/>
            <a:ext cx="9707418"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Zdroj: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www.insea.org/InSEA-Manifesto</a:t>
            </a:r>
            <a:endPar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Calibri" panose="020F0502020204030204"/>
            </a:endParaRPr>
          </a:p>
          <a:p>
            <a:pPr algn="ctr">
              <a:defRPr/>
            </a:pPr>
            <a:r>
              <a:rPr lang="cs-CZ" b="1" dirty="0"/>
              <a:t>Mezinárodní </a:t>
            </a:r>
            <a:r>
              <a:rPr lang="cs-CZ" b="1" dirty="0" smtClean="0"/>
              <a:t>společnost </a:t>
            </a:r>
            <a:r>
              <a:rPr lang="cs-CZ" b="1" dirty="0"/>
              <a:t>pro výchovu uměním </a:t>
            </a:r>
            <a:endParaRPr lang="cs-CZ" b="1" dirty="0" smtClean="0"/>
          </a:p>
          <a:p>
            <a:pPr algn="ctr">
              <a:defRPr/>
            </a:pPr>
            <a:r>
              <a:rPr lang="cs-CZ" b="1" dirty="0" smtClean="0"/>
              <a:t>(</a:t>
            </a:r>
            <a:r>
              <a:rPr lang="cs-CZ" b="1" dirty="0"/>
              <a:t>International Society </a:t>
            </a:r>
            <a:r>
              <a:rPr lang="cs-CZ" b="1" dirty="0" err="1"/>
              <a:t>for</a:t>
            </a:r>
            <a:r>
              <a:rPr lang="cs-CZ" b="1" dirty="0"/>
              <a:t> </a:t>
            </a:r>
            <a:r>
              <a:rPr lang="cs-CZ" b="1" dirty="0" err="1"/>
              <a:t>Education</a:t>
            </a:r>
            <a:r>
              <a:rPr lang="cs-CZ" b="1" dirty="0"/>
              <a:t> </a:t>
            </a:r>
            <a:r>
              <a:rPr lang="cs-CZ" b="1" dirty="0" err="1"/>
              <a:t>through</a:t>
            </a:r>
            <a:r>
              <a:rPr lang="cs-CZ" b="1" dirty="0"/>
              <a:t> Art</a:t>
            </a:r>
            <a:r>
              <a:rPr lang="cs-CZ" b="1" dirty="0" smtClean="0"/>
              <a:t>)</a:t>
            </a:r>
          </a:p>
          <a:p>
            <a:pPr algn="ctr">
              <a:defRPr/>
            </a:pPr>
            <a:r>
              <a:rPr lang="cs-CZ" b="1" dirty="0" smtClean="0"/>
              <a:t>Česká </a:t>
            </a:r>
            <a:r>
              <a:rPr lang="cs-CZ" b="1" dirty="0"/>
              <a:t>sekce </a:t>
            </a:r>
            <a:r>
              <a:rPr lang="cs-CZ" b="1" dirty="0" err="1"/>
              <a:t>InSEA</a:t>
            </a:r>
            <a:r>
              <a:rPr lang="cs-CZ" b="1" dirty="0" smtClean="0"/>
              <a:t>: </a:t>
            </a:r>
            <a:r>
              <a:rPr lang="cs-CZ" b="1" dirty="0" smtClean="0">
                <a:hlinkClick r:id="rId4"/>
              </a:rPr>
              <a:t>https</a:t>
            </a:r>
            <a:r>
              <a:rPr lang="cs-CZ" b="1" dirty="0">
                <a:hlinkClick r:id="rId4"/>
              </a:rPr>
              <a:t>://www.insea.cz</a:t>
            </a:r>
            <a:r>
              <a:rPr lang="cs-CZ" b="1" dirty="0" smtClean="0">
                <a:hlinkClick r:id="rId4"/>
              </a:rPr>
              <a:t>/</a:t>
            </a:r>
            <a:endParaRPr lang="cs-CZ" b="1" dirty="0" smtClean="0"/>
          </a:p>
          <a:p>
            <a:pPr algn="ctr">
              <a:defRPr/>
            </a:pPr>
            <a:endParaRPr lang="cs-CZ"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a:t>Insea</a:t>
            </a:r>
            <a:r>
              <a:rPr lang="cs-CZ" b="1" dirty="0"/>
              <a:t> Manifest </a:t>
            </a:r>
            <a:r>
              <a:rPr lang="cs-CZ" b="1" dirty="0" smtClean="0"/>
              <a:t>2018   1.část</a:t>
            </a:r>
            <a:r>
              <a:rPr lang="cs-CZ" dirty="0" smtClean="0"/>
              <a:t> </a:t>
            </a:r>
            <a:br>
              <a:rPr lang="cs-CZ" dirty="0" smtClean="0"/>
            </a:br>
            <a:r>
              <a:rPr lang="cs-CZ" dirty="0"/>
              <a:t/>
            </a:r>
            <a:br>
              <a:rPr lang="cs-CZ" dirty="0"/>
            </a:br>
            <a:endParaRPr lang="cs-CZ" dirty="0"/>
          </a:p>
        </p:txBody>
      </p:sp>
      <p:sp>
        <p:nvSpPr>
          <p:cNvPr id="3" name="Zástupný symbol pro obsah 2"/>
          <p:cNvSpPr>
            <a:spLocks noGrp="1"/>
          </p:cNvSpPr>
          <p:nvPr>
            <p:ph idx="1"/>
          </p:nvPr>
        </p:nvSpPr>
        <p:spPr>
          <a:xfrm>
            <a:off x="838200" y="1229032"/>
            <a:ext cx="10515600" cy="4947931"/>
          </a:xfrm>
        </p:spPr>
        <p:txBody>
          <a:bodyPr>
            <a:noAutofit/>
          </a:bodyPr>
          <a:lstStyle/>
          <a:p>
            <a:pPr marL="0" indent="0">
              <a:buNone/>
            </a:pPr>
            <a:r>
              <a:rPr lang="cs-CZ" sz="1800" dirty="0"/>
              <a:t>Věříme tomu: </a:t>
            </a:r>
          </a:p>
          <a:p>
            <a:pPr lvl="0"/>
            <a:r>
              <a:rPr lang="cs-CZ" sz="1800" dirty="0"/>
              <a:t>Všichni žáci/studenti, bez ohledu na jejich věk, národnost nebo původ, by měli mít nárok na přístup k výtvarné výchově.</a:t>
            </a:r>
          </a:p>
          <a:p>
            <a:pPr lvl="0"/>
            <a:r>
              <a:rPr lang="cs-CZ" sz="1800" dirty="0"/>
              <a:t>Výtvarná výchova motivuje k poznání, schopnosti ocenění a vytváření kultury.</a:t>
            </a:r>
          </a:p>
          <a:p>
            <a:pPr lvl="0"/>
            <a:r>
              <a:rPr lang="cs-CZ" sz="1800" dirty="0"/>
              <a:t>Kultura je základním lidským právem. Kultura podporuje sociální spravedlnost a zapojení v současných společnostech. Silná demokracie je inkluzivní společností. A inkluzivní společnost je silnou demokracií.</a:t>
            </a:r>
          </a:p>
          <a:p>
            <a:pPr lvl="0"/>
            <a:r>
              <a:rPr lang="cs-CZ" sz="1800" dirty="0"/>
              <a:t>Všichni žáci/studenti mají nárok na takovou výtvarnou výchovu, která je hluboce propojí s jejich světem a s jejich kulturní historií. Výtvarná výchova jim vytváří prostor a obzory pro nové způsoby vidění, myšlení, konání a bytí.</a:t>
            </a:r>
          </a:p>
          <a:p>
            <a:pPr lvl="0"/>
            <a:r>
              <a:rPr lang="cs-CZ" sz="1800" dirty="0"/>
              <a:t>Vzdělávací programy by měly připravovat občany s jistými flexibilními inteligencemi a tvůrčími verbálními a neverbálními komunikačními dovednostmi.</a:t>
            </a:r>
          </a:p>
          <a:p>
            <a:pPr lvl="0"/>
            <a:r>
              <a:rPr lang="cs-CZ" sz="1800" dirty="0"/>
              <a:t>Výtvarná výchova otevírá možnosti a příležitosti k tomu, aby žáci/studenti mohli objevovat sebe sama, svou kreativitu, hodnoty, etiku, společnost a kulturu</a:t>
            </a:r>
            <a:r>
              <a:rPr lang="cs-CZ" sz="1800" dirty="0" smtClean="0"/>
              <a:t>.</a:t>
            </a:r>
            <a:endParaRPr lang="cs-CZ" sz="1800" dirty="0"/>
          </a:p>
        </p:txBody>
      </p:sp>
      <p:sp>
        <p:nvSpPr>
          <p:cNvPr id="4" name="TextovéPole 3"/>
          <p:cNvSpPr txBox="1"/>
          <p:nvPr/>
        </p:nvSpPr>
        <p:spPr>
          <a:xfrm>
            <a:off x="7275871" y="6302477"/>
            <a:ext cx="46703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Zdroj: http://www.insea.org/InSEA-Manifesto</a:t>
            </a:r>
          </a:p>
        </p:txBody>
      </p:sp>
    </p:spTree>
    <p:extLst>
      <p:ext uri="{BB962C8B-B14F-4D97-AF65-F5344CB8AC3E}">
        <p14:creationId xmlns:p14="http://schemas.microsoft.com/office/powerpoint/2010/main" val="252490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70000" lnSpcReduction="20000"/>
          </a:bodyPr>
          <a:lstStyle/>
          <a:p>
            <a:r>
              <a:rPr lang="cs-CZ" dirty="0"/>
              <a:t>Výtvarná výchova rozvíjí porozumění tvůrčí praxi prostřednictvím </a:t>
            </a:r>
            <a:r>
              <a:rPr lang="cs-CZ" dirty="0" smtClean="0"/>
              <a:t>znalosti </a:t>
            </a:r>
            <a:r>
              <a:rPr lang="cs-CZ" dirty="0"/>
              <a:t>a porozumění umění a dále skrze svou vlastní tvorbu v kontextech.</a:t>
            </a:r>
          </a:p>
          <a:p>
            <a:r>
              <a:rPr lang="cs-CZ" dirty="0"/>
              <a:t>Výtvarná výchova rozvíjí schopnost myslet kriticky a vynalézavě, podporuje / usiluje o mezikulturní porozumění a empatický závazek ke kulturní rozmanitosti.</a:t>
            </a:r>
          </a:p>
          <a:p>
            <a:r>
              <a:rPr lang="cs-CZ" dirty="0"/>
              <a:t>Výtvarná výchova by měla být systematická a měla by být poskytována po řadu let, neboť jde o vývojový proces. Žáci/studenti by se měli aktivně zabývat samotnou tvorbou vedle učení o umění.</a:t>
            </a:r>
          </a:p>
          <a:p>
            <a:r>
              <a:rPr lang="cs-CZ" dirty="0"/>
              <a:t>Výtvarná výchova rozvíjí řadu gramotností a estetických dispozic s hlavním zaměřením na vizuální gramotnost a estetické hodnocení.</a:t>
            </a:r>
          </a:p>
          <a:p>
            <a:r>
              <a:rPr lang="cs-CZ" dirty="0"/>
              <a:t>Vizuální gramotnost je základní dovedností dnešního světa. Podporuje schopnost ocenit a pochopit vizuální komunikaci a schopnost kriticky analyzovat a vytvářet smysluplné obrazy.</a:t>
            </a:r>
          </a:p>
          <a:p>
            <a:r>
              <a:rPr lang="cs-CZ" dirty="0"/>
              <a:t>Umění podporuje rozvoj mnoha dovedností, které jsou využitelné v dalších vzdělávacích předmětech. </a:t>
            </a:r>
          </a:p>
          <a:p>
            <a:r>
              <a:rPr lang="cs-CZ" dirty="0"/>
              <a:t>Vizuální umění ve školách žákům/studentům pomáhá pochopit sebe sama, budovat jejich sebedůvěru a sebeúctu a významně přispívat k jejich osobnímu blahu.</a:t>
            </a:r>
          </a:p>
          <a:p>
            <a:endParaRPr lang="cs-CZ" dirty="0"/>
          </a:p>
        </p:txBody>
      </p:sp>
      <p:sp>
        <p:nvSpPr>
          <p:cNvPr id="4" name="Nadpis 1"/>
          <p:cNvSpPr>
            <a:spLocks noGrp="1"/>
          </p:cNvSpPr>
          <p:nvPr>
            <p:ph type="title"/>
          </p:nvPr>
        </p:nvSpPr>
        <p:spPr>
          <a:xfrm>
            <a:off x="838200" y="365125"/>
            <a:ext cx="10515600" cy="1460500"/>
          </a:xfrm>
        </p:spPr>
        <p:txBody>
          <a:bodyPr>
            <a:normAutofit fontScale="90000"/>
          </a:bodyPr>
          <a:lstStyle/>
          <a:p>
            <a:r>
              <a:rPr lang="cs-CZ" b="1" dirty="0" err="1"/>
              <a:t>Insea</a:t>
            </a:r>
            <a:r>
              <a:rPr lang="cs-CZ" b="1" dirty="0"/>
              <a:t> Manifest </a:t>
            </a:r>
            <a:r>
              <a:rPr lang="cs-CZ" b="1" dirty="0" smtClean="0"/>
              <a:t>2018    2. část</a:t>
            </a:r>
            <a:r>
              <a:rPr lang="cs-CZ" dirty="0" smtClean="0"/>
              <a:t/>
            </a:r>
            <a:br>
              <a:rPr lang="cs-CZ" dirty="0" smtClean="0"/>
            </a:br>
            <a:r>
              <a:rPr lang="cs-CZ" dirty="0"/>
              <a:t/>
            </a:r>
            <a:br>
              <a:rPr lang="cs-CZ" dirty="0"/>
            </a:br>
            <a:endParaRPr lang="cs-CZ" dirty="0"/>
          </a:p>
        </p:txBody>
      </p:sp>
      <p:sp>
        <p:nvSpPr>
          <p:cNvPr id="5" name="TextovéPole 4"/>
          <p:cNvSpPr txBox="1"/>
          <p:nvPr/>
        </p:nvSpPr>
        <p:spPr>
          <a:xfrm>
            <a:off x="7275871" y="6302477"/>
            <a:ext cx="46703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Zdroj: http://www.insea.org/InSEA-Manifesto</a:t>
            </a:r>
          </a:p>
        </p:txBody>
      </p:sp>
    </p:spTree>
    <p:extLst>
      <p:ext uri="{BB962C8B-B14F-4D97-AF65-F5344CB8AC3E}">
        <p14:creationId xmlns:p14="http://schemas.microsoft.com/office/powerpoint/2010/main" val="374432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Vizuální gramotnost</a:t>
            </a:r>
            <a:endParaRPr lang="cs-CZ"/>
          </a:p>
        </p:txBody>
      </p:sp>
      <p:pic>
        <p:nvPicPr>
          <p:cNvPr id="4" name="Zástupný symbol pro obsah 3"/>
          <p:cNvPicPr>
            <a:picLocks noGrp="1" noChangeAspect="1"/>
          </p:cNvPicPr>
          <p:nvPr>
            <p:ph idx="1"/>
          </p:nvPr>
        </p:nvPicPr>
        <p:blipFill>
          <a:blip r:embed="rId2"/>
          <a:stretch>
            <a:fillRect/>
          </a:stretch>
        </p:blipFill>
        <p:spPr>
          <a:xfrm>
            <a:off x="2885304" y="1825625"/>
            <a:ext cx="6421391" cy="4351338"/>
          </a:xfrm>
          <a:prstGeom prst="rect">
            <a:avLst/>
          </a:prstGeom>
        </p:spPr>
      </p:pic>
    </p:spTree>
    <p:extLst>
      <p:ext uri="{BB962C8B-B14F-4D97-AF65-F5344CB8AC3E}">
        <p14:creationId xmlns:p14="http://schemas.microsoft.com/office/powerpoint/2010/main" val="3264547515"/>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Arial Unicode MS"/>
        <a:ea typeface=""/>
        <a:cs typeface=""/>
      </a:majorFont>
      <a:minorFont>
        <a:latin typeface="Arial Unicode MS"/>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4514</Words>
  <Application>Microsoft Office PowerPoint</Application>
  <PresentationFormat>Širokoúhlá obrazovka</PresentationFormat>
  <Paragraphs>560</Paragraphs>
  <Slides>55</Slides>
  <Notes>16</Notes>
  <HiddenSlides>0</HiddenSlides>
  <MMClips>0</MMClips>
  <ScaleCrop>false</ScaleCrop>
  <HeadingPairs>
    <vt:vector size="6" baseType="variant">
      <vt:variant>
        <vt:lpstr>Použitá písma</vt:lpstr>
      </vt:variant>
      <vt:variant>
        <vt:i4>9</vt:i4>
      </vt:variant>
      <vt:variant>
        <vt:lpstr>Motiv</vt:lpstr>
      </vt:variant>
      <vt:variant>
        <vt:i4>3</vt:i4>
      </vt:variant>
      <vt:variant>
        <vt:lpstr>Nadpisy snímků</vt:lpstr>
      </vt:variant>
      <vt:variant>
        <vt:i4>55</vt:i4>
      </vt:variant>
    </vt:vector>
  </HeadingPairs>
  <TitlesOfParts>
    <vt:vector size="67" baseType="lpstr">
      <vt:lpstr>Arial</vt:lpstr>
      <vt:lpstr>Arial Unicode MS</vt:lpstr>
      <vt:lpstr>Calibri</vt:lpstr>
      <vt:lpstr>Calibri Light</vt:lpstr>
      <vt:lpstr>Frutiger</vt:lpstr>
      <vt:lpstr>Frutiger CE</vt:lpstr>
      <vt:lpstr>Garamond</vt:lpstr>
      <vt:lpstr>Teuton Mager</vt:lpstr>
      <vt:lpstr>Times New Roman</vt:lpstr>
      <vt:lpstr>Motiv Office</vt:lpstr>
      <vt:lpstr>1_Motiv systému Office</vt:lpstr>
      <vt:lpstr>Hrany</vt:lpstr>
      <vt:lpstr>Didaktika výtvarné výchovy pro 1.stupeň Mgr. Zuzana Svatošová   </vt:lpstr>
      <vt:lpstr>Výchova</vt:lpstr>
      <vt:lpstr>Vzdělání</vt:lpstr>
      <vt:lpstr>Obecné cíle vzdělávání a výchovy dle Bílé knihy</vt:lpstr>
      <vt:lpstr>VV a její přínos systému všeobecného vzdělávání</vt:lpstr>
      <vt:lpstr>Insea Manifest 2018</vt:lpstr>
      <vt:lpstr>Insea Manifest 2018   1.část   </vt:lpstr>
      <vt:lpstr>Insea Manifest 2018    2. část  </vt:lpstr>
      <vt:lpstr>Vizuální gramotnost</vt:lpstr>
      <vt:lpstr>Vizuální gramotnost</vt:lpstr>
      <vt:lpstr>Vizuální gramotnost</vt:lpstr>
      <vt:lpstr>Vizuální gramotnost (různé pojetí a definice)   „schopnost vyvodit význam z vizuálních obrazů“  </vt:lpstr>
      <vt:lpstr>Prezentace aplikace PowerPoint</vt:lpstr>
      <vt:lpstr>Fáze/etapy vyučovací jednoty</vt:lpstr>
      <vt:lpstr>HODINA VÝTVARNÉ VÝCHOVY VE STRUKTUŘE KURIKULÁRNÍCH DOKUMENTŮ </vt:lpstr>
      <vt:lpstr>OBSAH (UČIVO)VÝTVARNÉ VÝCHOVY</vt:lpstr>
      <vt:lpstr>OBLASTI (OBSAHU) VÝTVARNÉ VÝCHOVY A JEJICH PŘESAHY</vt:lpstr>
      <vt:lpstr>VNITŘNÍ STAVBA VÝTVARNÉ ÚLOHY</vt:lpstr>
      <vt:lpstr>VĚTŠÍ VÝUKOVÉ CELKY VE VÝTVARNÉ VÝCHOVĚ A JEJICH MOŽNOSTI V PLÁNOVÁNÍ VÝUKY</vt:lpstr>
      <vt:lpstr>Námět/téma</vt:lpstr>
      <vt:lpstr>Výtvarný úkol</vt:lpstr>
      <vt:lpstr>Typy výtvarných úkolů (Tolingerová)</vt:lpstr>
      <vt:lpstr>Prezentace aplikace PowerPoint</vt:lpstr>
      <vt:lpstr>Výtvarné prostředky</vt:lpstr>
      <vt:lpstr>Výtvarné řady</vt:lpstr>
      <vt:lpstr>Výtvarný cyklus</vt:lpstr>
      <vt:lpstr>Metodická řada</vt:lpstr>
      <vt:lpstr>Tematická řada</vt:lpstr>
      <vt:lpstr>Výtvarné projekty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JÁ JAKO VIZUÁLNÍ METAFORA – PROMĚNA</vt:lpstr>
      <vt:lpstr>Prezentace aplikace PowerPoint</vt:lpstr>
      <vt:lpstr>Prezentace aplikace PowerPoint</vt:lpstr>
      <vt:lpstr>TÉMATICKÁ ŘADA</vt:lpstr>
      <vt:lpstr>Tělo</vt:lpstr>
      <vt:lpstr>Prezentace aplikace PowerPoint</vt:lpstr>
      <vt:lpstr>Studentské práce – TĚLO - imaginace</vt:lpstr>
      <vt:lpstr>Krása</vt:lpstr>
      <vt:lpstr>Prezentace aplikace PowerPoint</vt:lpstr>
      <vt:lpstr>Studentské práce-autoprojekce idolů</vt:lpstr>
      <vt:lpstr>Žena</vt:lpstr>
      <vt:lpstr>Prezentace aplikace PowerPoint</vt:lpstr>
      <vt:lpstr>Studenské práce-atribut ženství</vt:lpstr>
      <vt:lpstr>Matka</vt:lpstr>
      <vt:lpstr>Prezentace aplikace PowerPoint</vt:lpstr>
      <vt:lpstr>Studentské práce-těhotenský oděv</vt:lpstr>
      <vt:lpstr>Pojetí výtvarné výchovy</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Didaktika výtvarné výchovy pro 1.stupeň Mgr. Zuzana Svatošová   </dc:title>
  <dc:creator>Zuzana Svatošová</dc:creator>
  <cp:lastModifiedBy>Zuzana Svatošová</cp:lastModifiedBy>
  <cp:revision>6</cp:revision>
  <dcterms:created xsi:type="dcterms:W3CDTF">2019-02-27T10:44:18Z</dcterms:created>
  <dcterms:modified xsi:type="dcterms:W3CDTF">2020-04-03T10:25:44Z</dcterms:modified>
</cp:coreProperties>
</file>