
<file path=[Content_Types].xml><?xml version="1.0" encoding="utf-8"?>
<Types xmlns="http://schemas.openxmlformats.org/package/2006/content-types">
  <Default Extension="upl_150_600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47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18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0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38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27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43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19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76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0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88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5CA5-CC30-43CF-8227-72D16B30D25B}" type="datetimeFigureOut">
              <a:rPr lang="cs-CZ" smtClean="0"/>
              <a:t>09.04.2019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6000-8E50-42B3-9CDA-3502EE8DC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57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upl_150_600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79675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latin typeface="Berlin Sans FB Demi" panose="020E0802020502020306" pitchFamily="34" charset="0"/>
              </a:rPr>
              <a:t>Manifest poetismu 1928</a:t>
            </a:r>
            <a:endParaRPr lang="cs-CZ" sz="7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12962"/>
          </a:xfrm>
        </p:spPr>
        <p:txBody>
          <a:bodyPr/>
          <a:lstStyle/>
          <a:p>
            <a:endParaRPr lang="cs-CZ" dirty="0" smtClean="0"/>
          </a:p>
          <a:p>
            <a:r>
              <a:rPr lang="cs-CZ" sz="4400" b="1" dirty="0" smtClean="0">
                <a:latin typeface="Berlin Sans FB Demi" panose="020E0802020502020306" pitchFamily="34" charset="0"/>
              </a:rPr>
              <a:t>Generační diskuse</a:t>
            </a:r>
            <a:endParaRPr lang="cs-CZ" sz="44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7300"/>
          </a:xfrm>
        </p:spPr>
        <p:txBody>
          <a:bodyPr/>
          <a:lstStyle/>
          <a:p>
            <a:r>
              <a:rPr lang="cs-CZ" b="1" dirty="0" smtClean="0"/>
              <a:t>Konstantin Biebl: Nový Ikaros </a:t>
            </a:r>
            <a:r>
              <a:rPr lang="cs-CZ" dirty="0" smtClean="0"/>
              <a:t>(1929)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3951" y="0"/>
            <a:ext cx="7153274" cy="68579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/…/ Bubnuje bubeník bubnuje do tmy a prázdna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/>
              <a:t>t</a:t>
            </a:r>
            <a:r>
              <a:rPr lang="cs-CZ" sz="1400" b="1" dirty="0" smtClean="0"/>
              <a:t>u náhle zakopneš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jenom taková maličkost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/>
              <a:t>k</a:t>
            </a:r>
            <a:r>
              <a:rPr lang="cs-CZ" sz="1400" b="1" dirty="0" smtClean="0"/>
              <a:t> ostatní hromadě ještě jedno zrnko písku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/>
              <a:t>t</a:t>
            </a:r>
            <a:r>
              <a:rPr lang="cs-CZ" sz="1400" b="1" dirty="0" smtClean="0"/>
              <a:t>ak umírá v poli voják s očima do tmy a prázdna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Tak usíná v noci tulák na lavičce v parku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Tak odchází Chaplin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/>
              <a:t>s</a:t>
            </a:r>
            <a:r>
              <a:rPr lang="cs-CZ" sz="1400" b="1" dirty="0" smtClean="0"/>
              <a:t> očima do tmy prázdna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Tak umírá na prknech herečka mladá a krásná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jako byla Jarmila Horáková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	Tak zhasne lampa a do tmy a prázdna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	Tak zhasne láska do tmy a prázdna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Tak umřel tvůj otec a umře tvá matka a tvoji kamarádi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Karel </a:t>
            </a:r>
            <a:r>
              <a:rPr lang="cs-CZ" sz="1400" b="1" dirty="0" err="1" smtClean="0"/>
              <a:t>Teige</a:t>
            </a:r>
            <a:r>
              <a:rPr lang="cs-CZ" sz="1400" b="1" dirty="0" smtClean="0"/>
              <a:t> až vyhasne jeho lulka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Karel Konrád až věřitelé obrátí jeho prázdné kapsy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/>
              <a:t>z</a:t>
            </a:r>
            <a:r>
              <a:rPr lang="cs-CZ" sz="1400" b="1" dirty="0" smtClean="0"/>
              <a:t>as do tmy a a prázdna /…/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	Tak umře Edison tak umře slavný </a:t>
            </a:r>
            <a:r>
              <a:rPr lang="cs-CZ" sz="1400" b="1" dirty="0" err="1" smtClean="0"/>
              <a:t>Marconi</a:t>
            </a:r>
            <a:endParaRPr lang="cs-CZ" sz="14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400" b="1" dirty="0" smtClean="0"/>
              <a:t>	A jeho rádio z tmy a </a:t>
            </a:r>
            <a:r>
              <a:rPr lang="cs-CZ" sz="1400" b="1" dirty="0" err="1" smtClean="0"/>
              <a:t>prázna</a:t>
            </a:r>
            <a:r>
              <a:rPr lang="cs-CZ" sz="1400" b="1" dirty="0" smtClean="0"/>
              <a:t> bude ho provázet do tmy a prázdna </a:t>
            </a:r>
          </a:p>
          <a:p>
            <a:pPr marL="0" indent="0">
              <a:buNone/>
            </a:pPr>
            <a:endParaRPr lang="cs-CZ" sz="14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2057400"/>
            <a:ext cx="3905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2330"/>
          </a:xfrm>
        </p:spPr>
        <p:txBody>
          <a:bodyPr/>
          <a:lstStyle/>
          <a:p>
            <a:r>
              <a:rPr lang="cs-CZ" dirty="0" smtClean="0">
                <a:latin typeface="Berlin Sans FB Demi" panose="020E0802020502020306" pitchFamily="34" charset="0"/>
              </a:rPr>
              <a:t>   Svět, který voní</a:t>
            </a:r>
            <a:endParaRPr lang="cs-CZ" dirty="0">
              <a:latin typeface="Berlin Sans FB Demi" panose="020E0802020502020306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1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►</a:t>
            </a:r>
            <a:r>
              <a:rPr lang="cs-CZ" sz="2600" b="1" dirty="0"/>
              <a:t>Publikován v </a:t>
            </a:r>
            <a:r>
              <a:rPr lang="cs-CZ" sz="2600" b="1" dirty="0" err="1"/>
              <a:t>ReD</a:t>
            </a:r>
            <a:r>
              <a:rPr lang="cs-CZ" sz="2600" b="1" dirty="0"/>
              <a:t> 1, v červnu 1928; zařazeno též jako první část studie Poezie pro pět smyslů čili druhý manifest poetismu do knihy </a:t>
            </a:r>
            <a:r>
              <a:rPr lang="cs-CZ" sz="2600" b="1" i="1" dirty="0"/>
              <a:t>Svět, který voní</a:t>
            </a:r>
            <a:r>
              <a:rPr lang="cs-CZ" sz="2600" b="1" dirty="0"/>
              <a:t> (1930) – v části </a:t>
            </a:r>
            <a:r>
              <a:rPr lang="cs-CZ" sz="2600" b="1" i="1" dirty="0"/>
              <a:t>O humoru, </a:t>
            </a:r>
            <a:r>
              <a:rPr lang="cs-CZ" sz="2600" b="1" i="1" dirty="0" err="1"/>
              <a:t>clownech</a:t>
            </a:r>
            <a:r>
              <a:rPr lang="cs-CZ" sz="2600" b="1" i="1" dirty="0"/>
              <a:t> a </a:t>
            </a:r>
            <a:r>
              <a:rPr lang="cs-CZ" sz="2600" b="1" i="1" dirty="0" smtClean="0"/>
              <a:t>dadaistech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3000" b="1" dirty="0"/>
              <a:t>► charakter studie: VÍCEVRSTEVNATÝ </a:t>
            </a:r>
            <a:r>
              <a:rPr lang="cs-CZ" sz="3000" b="1" dirty="0" smtClean="0"/>
              <a:t>text</a:t>
            </a:r>
            <a:r>
              <a:rPr lang="cs-CZ" sz="3000" b="1" dirty="0"/>
              <a:t>, který plní funkci</a:t>
            </a:r>
            <a:r>
              <a:rPr lang="cs-CZ" sz="3000" b="1" dirty="0" smtClean="0"/>
              <a:t>:</a:t>
            </a:r>
            <a:endParaRPr lang="cs-CZ" sz="3000" b="1" dirty="0"/>
          </a:p>
          <a:p>
            <a:pPr>
              <a:lnSpc>
                <a:spcPct val="100000"/>
              </a:lnSpc>
            </a:pPr>
            <a:r>
              <a:rPr lang="cs-CZ" sz="3000" b="1" dirty="0"/>
              <a:t>a) kritického vymezení vůči soudobým tendencím</a:t>
            </a:r>
          </a:p>
          <a:p>
            <a:pPr>
              <a:lnSpc>
                <a:spcPct val="100000"/>
              </a:lnSpc>
            </a:pPr>
            <a:r>
              <a:rPr lang="cs-CZ" sz="3000" b="1" dirty="0"/>
              <a:t>b) </a:t>
            </a:r>
            <a:r>
              <a:rPr lang="cs-CZ" sz="3000" b="1" dirty="0" smtClean="0"/>
              <a:t>uměleckohistorického </a:t>
            </a:r>
            <a:r>
              <a:rPr lang="cs-CZ" sz="3000" b="1" dirty="0"/>
              <a:t>textu</a:t>
            </a:r>
          </a:p>
          <a:p>
            <a:pPr>
              <a:lnSpc>
                <a:spcPct val="100000"/>
              </a:lnSpc>
            </a:pPr>
            <a:r>
              <a:rPr lang="cs-CZ" sz="3000" b="1" dirty="0"/>
              <a:t>c) estetické programové stati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2435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http://www.artbook.cz/images/Foto/a/10494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-6960" r="-3967" b="4889"/>
          <a:stretch/>
        </p:blipFill>
        <p:spPr bwMode="auto">
          <a:xfrm>
            <a:off x="923925" y="1709530"/>
            <a:ext cx="3703734" cy="4977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07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287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cs-CZ" dirty="0" smtClean="0">
                <a:latin typeface="Berlin Sans FB Demi" panose="020E0802020502020306" pitchFamily="34" charset="0"/>
              </a:rPr>
              <a:t>Karel </a:t>
            </a:r>
            <a:r>
              <a:rPr lang="cs-CZ" dirty="0" err="1" smtClean="0">
                <a:latin typeface="Berlin Sans FB Demi" panose="020E0802020502020306" pitchFamily="34" charset="0"/>
              </a:rPr>
              <a:t>Teige</a:t>
            </a:r>
            <a:endParaRPr lang="cs-CZ" dirty="0">
              <a:latin typeface="Berlin Sans FB Demi" panose="020E0802020502020306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183188" y="95251"/>
            <a:ext cx="6704012" cy="676275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r>
              <a:rPr lang="cs-CZ" sz="3400" b="1" dirty="0" smtClean="0"/>
              <a:t>nárys </a:t>
            </a:r>
            <a:r>
              <a:rPr lang="cs-CZ" sz="3400" b="1" dirty="0"/>
              <a:t>komplexní, </a:t>
            </a:r>
            <a:r>
              <a:rPr lang="cs-CZ" sz="3400" b="1" dirty="0" err="1"/>
              <a:t>syntetistně</a:t>
            </a:r>
            <a:r>
              <a:rPr lang="cs-CZ" sz="3400" b="1" dirty="0"/>
              <a:t> založené vize se promítl i do reflexe dosavadního vývoje poetismu jako způsobu života, estetického a životního principu</a:t>
            </a:r>
          </a:p>
          <a:p>
            <a:pPr marL="0" indent="0">
              <a:buNone/>
            </a:pPr>
            <a:r>
              <a:rPr lang="cs-CZ" sz="3400" b="1" dirty="0" smtClean="0"/>
              <a:t>   </a:t>
            </a:r>
            <a:endParaRPr lang="cs-CZ" sz="3400" b="1" dirty="0"/>
          </a:p>
          <a:p>
            <a:pPr marL="0" indent="0">
              <a:buNone/>
            </a:pPr>
            <a:r>
              <a:rPr lang="cs-CZ" sz="3400" b="1" dirty="0"/>
              <a:t> </a:t>
            </a:r>
            <a:r>
              <a:rPr lang="cs-CZ" sz="3400" b="1" u="sng" dirty="0" smtClean="0"/>
              <a:t>„</a:t>
            </a:r>
            <a:r>
              <a:rPr lang="cs-CZ" sz="3400" b="1" u="sng" dirty="0"/>
              <a:t>Nás zaměstnává poetismus jakožto nová estetika a filozofie umění, jako nový názor, nová teorie, jako koncepce nové tvorby a nového života.“</a:t>
            </a:r>
            <a:endParaRPr lang="cs-CZ" sz="3400" b="1" dirty="0"/>
          </a:p>
          <a:p>
            <a:endParaRPr lang="cs-CZ" sz="3400" b="1" dirty="0" smtClean="0"/>
          </a:p>
          <a:p>
            <a:r>
              <a:rPr lang="cs-CZ" sz="3400" b="1" dirty="0"/>
              <a:t>d</a:t>
            </a:r>
            <a:r>
              <a:rPr lang="cs-CZ" sz="3400" b="1" dirty="0" smtClean="0"/>
              <a:t>ůraz </a:t>
            </a:r>
            <a:r>
              <a:rPr lang="cs-CZ" sz="3400" b="1" dirty="0"/>
              <a:t>na INTERMEDIÁLNÍ, vícedimenzionální způsob uměleckého vyjádření, kdy se stává slovo průmětem různorodých senzuálních podnětů, kdy se „ryzí poezie stýká s hudbou, malířstvím, kuchařským a kosmetickým uměním“.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68" y="2057400"/>
            <a:ext cx="3038475" cy="42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5013"/>
          </a:xfrm>
        </p:spPr>
        <p:txBody>
          <a:bodyPr/>
          <a:lstStyle/>
          <a:p>
            <a:pPr algn="ctr"/>
            <a:r>
              <a:rPr lang="cs-CZ" dirty="0" err="1" smtClean="0">
                <a:latin typeface="Berlin Sans FB Demi" panose="020E0802020502020306" pitchFamily="34" charset="0"/>
              </a:rPr>
              <a:t>Toyen</a:t>
            </a:r>
            <a:r>
              <a:rPr lang="cs-CZ" dirty="0" smtClean="0">
                <a:latin typeface="Berlin Sans FB Demi" panose="020E0802020502020306" pitchFamily="34" charset="0"/>
              </a:rPr>
              <a:t>, </a:t>
            </a:r>
            <a:r>
              <a:rPr lang="cs-CZ" dirty="0" err="1" smtClean="0">
                <a:latin typeface="Berlin Sans FB Demi" panose="020E0802020502020306" pitchFamily="34" charset="0"/>
              </a:rPr>
              <a:t>Teige</a:t>
            </a:r>
            <a:endParaRPr lang="cs-CZ" dirty="0">
              <a:latin typeface="Berlin Sans FB Demi" panose="020E0802020502020306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183188" y="95250"/>
            <a:ext cx="6172200" cy="6638925"/>
          </a:xfrm>
        </p:spPr>
        <p:txBody>
          <a:bodyPr>
            <a:noAutofit/>
          </a:bodyPr>
          <a:lstStyle/>
          <a:p>
            <a:r>
              <a:rPr lang="cs-CZ" sz="2400" b="1" dirty="0"/>
              <a:t>Poezie pro pět smyslů – to je  jádro poetismu jako nové estetiky, vztahující se k slovesnému, výtvarného, hudebnímu, dramatickému, filmovému, tanečnímu ad. umění, které propojuje na základě smyslových vjemů a podnětů</a:t>
            </a:r>
            <a:endParaRPr lang="cs-CZ" sz="2400" dirty="0"/>
          </a:p>
          <a:p>
            <a:r>
              <a:rPr lang="cs-CZ" sz="2400" b="1" dirty="0" smtClean="0"/>
              <a:t>Poetismus </a:t>
            </a:r>
            <a:r>
              <a:rPr lang="cs-CZ" sz="2400" b="1" dirty="0"/>
              <a:t>dospívá k problému a postulátu absolutní, univerzální poezie pro všechny smysly, k nové „</a:t>
            </a:r>
            <a:r>
              <a:rPr lang="cs-CZ" sz="2400" b="1" dirty="0" err="1"/>
              <a:t>ars</a:t>
            </a:r>
            <a:r>
              <a:rPr lang="cs-CZ" sz="2400" b="1" dirty="0"/>
              <a:t> una“, jednotné a </a:t>
            </a:r>
            <a:r>
              <a:rPr lang="cs-CZ" sz="2400" b="1" dirty="0" smtClean="0"/>
              <a:t>mnohotvárné</a:t>
            </a:r>
          </a:p>
          <a:p>
            <a:endParaRPr lang="cs-CZ" sz="2400" dirty="0"/>
          </a:p>
          <a:p>
            <a:r>
              <a:rPr lang="cs-CZ" sz="2400" b="1" dirty="0" smtClean="0"/>
              <a:t>► „</a:t>
            </a:r>
            <a:r>
              <a:rPr lang="cs-CZ" sz="2400" b="1" dirty="0" smtClean="0"/>
              <a:t>Hledajíce </a:t>
            </a:r>
            <a:r>
              <a:rPr lang="cs-CZ" sz="2400" b="1" dirty="0"/>
              <a:t>štěstí, usilujeme o pocity harmonie a rovnováhy. Vypracováváme řád a umění šťastného života, nezakrývajíce skutečnost iluzemi. Prosti metafyzických starostí, pokračujeme v linii jediné neoscholastické filozofie epikureismu a </a:t>
            </a:r>
            <a:r>
              <a:rPr lang="cs-CZ" sz="2400" b="1" dirty="0" smtClean="0"/>
              <a:t>materialismu.“◄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6" y="1313412"/>
            <a:ext cx="3124200" cy="54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1563"/>
            <a:ext cx="10515600" cy="1542552"/>
          </a:xfrm>
        </p:spPr>
        <p:txBody>
          <a:bodyPr>
            <a:noAutofit/>
          </a:bodyPr>
          <a:lstStyle/>
          <a:p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9026" y="323850"/>
            <a:ext cx="5860774" cy="643475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druhá polovina 20. let byla ve znamení polarizace a sílícího vyhraňování uvnitř mladé poválečné generace. Profilace několika základních modernistických konceptualizací:</a:t>
            </a:r>
          </a:p>
          <a:p>
            <a:pPr lvl="0"/>
            <a:r>
              <a:rPr lang="cs-CZ" b="1" dirty="0"/>
              <a:t>Devětsil (</a:t>
            </a:r>
            <a:r>
              <a:rPr lang="cs-CZ" b="1" i="1" dirty="0" err="1"/>
              <a:t>ReD</a:t>
            </a:r>
            <a:r>
              <a:rPr lang="cs-CZ" b="1" dirty="0"/>
              <a:t>) - umělecká „avantgarda“, chápající hledisko umění v důsledné spojitosti s ideologickými, resp. politickými konotacemi</a:t>
            </a:r>
          </a:p>
          <a:p>
            <a:r>
              <a:rPr lang="cs-CZ" b="1" dirty="0"/>
              <a:t>b) Literární skupina (</a:t>
            </a:r>
            <a:r>
              <a:rPr lang="cs-CZ" b="1" i="1" dirty="0"/>
              <a:t>Host</a:t>
            </a:r>
            <a:r>
              <a:rPr lang="cs-CZ" b="1" dirty="0"/>
              <a:t>) – hledisko humanistického chápání umění</a:t>
            </a:r>
          </a:p>
          <a:p>
            <a:r>
              <a:rPr lang="cs-CZ" b="1" dirty="0"/>
              <a:t>c) </a:t>
            </a:r>
            <a:r>
              <a:rPr lang="cs-CZ" b="1" i="1" dirty="0"/>
              <a:t>Sever a Východ</a:t>
            </a:r>
            <a:r>
              <a:rPr lang="cs-CZ" b="1" dirty="0"/>
              <a:t> – regionalistická perspektiva</a:t>
            </a:r>
          </a:p>
          <a:p>
            <a:r>
              <a:rPr lang="cs-CZ" b="1" dirty="0"/>
              <a:t>d) </a:t>
            </a:r>
            <a:r>
              <a:rPr lang="cs-CZ" b="1" i="1" dirty="0"/>
              <a:t>Tvar – Listy pro umění a kritiku</a:t>
            </a:r>
            <a:r>
              <a:rPr lang="cs-CZ" b="1" dirty="0"/>
              <a:t> – tradicionalistická perspektiva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12" y="228601"/>
            <a:ext cx="3354036" cy="38671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28" y="210702"/>
            <a:ext cx="1817536" cy="26563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00" y="3774965"/>
            <a:ext cx="2775171" cy="2857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53" y="228601"/>
            <a:ext cx="1428750" cy="22002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11" y="3336815"/>
            <a:ext cx="2337684" cy="32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4379"/>
          </a:xfrm>
        </p:spPr>
        <p:txBody>
          <a:bodyPr/>
          <a:lstStyle/>
          <a:p>
            <a:r>
              <a:rPr lang="cs-CZ" b="1" dirty="0" smtClean="0"/>
              <a:t>Krize na levé politické scéně</a:t>
            </a:r>
            <a:endParaRPr lang="cs-CZ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183188" y="373711"/>
            <a:ext cx="6172200" cy="6257677"/>
          </a:xfrm>
        </p:spPr>
        <p:txBody>
          <a:bodyPr>
            <a:normAutofit/>
          </a:bodyPr>
          <a:lstStyle/>
          <a:p>
            <a:r>
              <a:rPr lang="cs-CZ" b="1" dirty="0"/>
              <a:t>Krize na levicové umělecké scéně – nástup Gottwaldova křídla do vedení KSČ 1929 – VYLOUČENÍ SEDMI PROTESTUJÍCÍCH SPISOVATELŮ (Hora, Majerová, Malířová, Neumann, Olbracht, Seifert, Vančura). Proti tomu skupina autorů, kritizujících tento krok a podporujících stalinské křídlo v KSČ (Biebl, </a:t>
            </a:r>
            <a:r>
              <a:rPr lang="cs-CZ" b="1" dirty="0" err="1"/>
              <a:t>Clementis</a:t>
            </a:r>
            <a:r>
              <a:rPr lang="cs-CZ" b="1" dirty="0"/>
              <a:t>, J. Fučík, Halas, Konrád, Nezval, </a:t>
            </a:r>
            <a:r>
              <a:rPr lang="cs-CZ" b="1" dirty="0" err="1"/>
              <a:t>Novomeský</a:t>
            </a:r>
            <a:r>
              <a:rPr lang="cs-CZ" b="1" dirty="0"/>
              <a:t>, </a:t>
            </a:r>
            <a:r>
              <a:rPr lang="cs-CZ" b="1" dirty="0" err="1"/>
              <a:t>Teige</a:t>
            </a:r>
            <a:r>
              <a:rPr lang="cs-CZ" b="1" dirty="0"/>
              <a:t>, </a:t>
            </a:r>
            <a:r>
              <a:rPr lang="cs-CZ" b="1" dirty="0" err="1"/>
              <a:t>Tittelbach</a:t>
            </a:r>
            <a:r>
              <a:rPr lang="cs-CZ" b="1" dirty="0"/>
              <a:t>, Václavek, </a:t>
            </a:r>
            <a:r>
              <a:rPr lang="cs-CZ" b="1" dirty="0" err="1"/>
              <a:t>Weil</a:t>
            </a:r>
            <a:r>
              <a:rPr lang="cs-CZ" b="1" dirty="0"/>
              <a:t>)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8" y="3494631"/>
            <a:ext cx="2341562" cy="313675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2" y="1636209"/>
            <a:ext cx="2390775" cy="26238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2468880"/>
            <a:ext cx="2169622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495425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latin typeface="+mn-lt"/>
              </a:rPr>
              <a:t>1929-1931 Polemika </a:t>
            </a:r>
            <a:r>
              <a:rPr lang="cs-CZ" sz="2400" b="1" dirty="0">
                <a:latin typeface="+mn-lt"/>
              </a:rPr>
              <a:t>v rámci levicové umělecké generace, </a:t>
            </a:r>
            <a:r>
              <a:rPr lang="cs-CZ" sz="2400" b="1" dirty="0" smtClean="0">
                <a:latin typeface="+mn-lt"/>
              </a:rPr>
              <a:t>nazvaná </a:t>
            </a:r>
            <a:r>
              <a:rPr lang="cs-CZ" sz="2400" b="1" dirty="0">
                <a:latin typeface="+mn-lt"/>
              </a:rPr>
              <a:t>„GENERACE NA DVOU ŽIDLÍCH“. Širokou generační diskusi zahájil Jindřich Štyrský článkem Koutek generace, který revidoval otázku hodnotových kritérií, aplikace marxistických východisek v umění, místa marxistických umělců v moderní společnosti.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" y="1695450"/>
            <a:ext cx="10372725" cy="5048249"/>
          </a:xfrm>
        </p:spPr>
      </p:pic>
    </p:spTree>
    <p:extLst>
      <p:ext uri="{BB962C8B-B14F-4D97-AF65-F5344CB8AC3E}">
        <p14:creationId xmlns:p14="http://schemas.microsoft.com/office/powerpoint/2010/main" val="317240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7596"/>
          </a:xfrm>
        </p:spPr>
        <p:txBody>
          <a:bodyPr/>
          <a:lstStyle/>
          <a:p>
            <a:r>
              <a:rPr lang="cs-CZ" b="1" dirty="0" smtClean="0"/>
              <a:t>Jaroslav Seifert: Slavík zpívá špatně (1926)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152400"/>
            <a:ext cx="6172200" cy="6566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/…/ Což na hřbitově tančit smí se</a:t>
            </a:r>
          </a:p>
          <a:p>
            <a:pPr marL="0" indent="0">
              <a:buNone/>
            </a:pPr>
            <a:r>
              <a:rPr lang="cs-CZ" b="1" dirty="0"/>
              <a:t>m</a:t>
            </a:r>
            <a:r>
              <a:rPr lang="cs-CZ" b="1" dirty="0" smtClean="0"/>
              <a:t>ezi životem a smrtí?</a:t>
            </a:r>
          </a:p>
          <a:p>
            <a:pPr marL="0" indent="0">
              <a:buNone/>
            </a:pPr>
            <a:r>
              <a:rPr lang="cs-CZ" b="1" dirty="0" smtClean="0"/>
              <a:t>Proč ne, proč ne, má tanečnice,</a:t>
            </a:r>
          </a:p>
          <a:p>
            <a:pPr marL="0" indent="0">
              <a:buNone/>
            </a:pPr>
            <a:r>
              <a:rPr lang="cs-CZ" b="1" dirty="0" smtClean="0"/>
              <a:t>v zemi bláznů?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 smtClean="0"/>
              <a:t>Pěšáček</a:t>
            </a:r>
            <a:r>
              <a:rPr lang="cs-CZ" b="1" dirty="0" smtClean="0"/>
              <a:t> malý v zákopech vonící země</a:t>
            </a:r>
          </a:p>
          <a:p>
            <a:pPr marL="0" indent="0">
              <a:buNone/>
            </a:pPr>
            <a:r>
              <a:rPr lang="cs-CZ" b="1" dirty="0"/>
              <a:t>n</a:t>
            </a:r>
            <a:r>
              <a:rPr lang="cs-CZ" b="1" dirty="0" smtClean="0"/>
              <a:t>ad hlavou z pušky má kříž.</a:t>
            </a:r>
          </a:p>
          <a:p>
            <a:pPr marL="0" indent="0">
              <a:buNone/>
            </a:pPr>
            <a:r>
              <a:rPr lang="cs-CZ" b="1" dirty="0" smtClean="0"/>
              <a:t>Usíná naposled ve své helmě,</a:t>
            </a:r>
          </a:p>
          <a:p>
            <a:pPr marL="0" indent="0">
              <a:buNone/>
            </a:pPr>
            <a:r>
              <a:rPr lang="cs-CZ" b="1" dirty="0"/>
              <a:t>d</a:t>
            </a:r>
            <a:r>
              <a:rPr lang="cs-CZ" b="1" dirty="0" smtClean="0"/>
              <a:t>obrou noc! /…/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Pod cimbuřím věže stín koně pádí</a:t>
            </a:r>
          </a:p>
          <a:p>
            <a:pPr marL="0" indent="0">
              <a:buNone/>
            </a:pPr>
            <a:r>
              <a:rPr lang="cs-CZ" b="1" dirty="0"/>
              <a:t>p</a:t>
            </a:r>
            <a:r>
              <a:rPr lang="cs-CZ" b="1" dirty="0" smtClean="0"/>
              <a:t>ro svého císaře, pro jeho stín.</a:t>
            </a:r>
          </a:p>
          <a:p>
            <a:pPr marL="0" indent="0">
              <a:buNone/>
            </a:pPr>
            <a:r>
              <a:rPr lang="cs-CZ" b="1" dirty="0" smtClean="0"/>
              <a:t>Jsou mrtvi nepřátelé, jsou mrtvi kamarádi,</a:t>
            </a:r>
          </a:p>
          <a:p>
            <a:pPr marL="0" indent="0">
              <a:buNone/>
            </a:pPr>
            <a:r>
              <a:rPr lang="cs-CZ" b="1" dirty="0"/>
              <a:t>j</a:t>
            </a:r>
            <a:r>
              <a:rPr lang="cs-CZ" b="1" dirty="0" smtClean="0"/>
              <a:t>sme mrtvi všichni /…/</a:t>
            </a:r>
            <a:r>
              <a:rPr lang="cs-CZ" dirty="0" smtClean="0"/>
              <a:t> </a:t>
            </a:r>
            <a:r>
              <a:rPr lang="cs-CZ" sz="2000" dirty="0" smtClean="0"/>
              <a:t>/Staré bojiště/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4" y="1771649"/>
            <a:ext cx="3609893" cy="49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66825"/>
          </a:xfrm>
        </p:spPr>
        <p:txBody>
          <a:bodyPr/>
          <a:lstStyle/>
          <a:p>
            <a:r>
              <a:rPr lang="cs-CZ" b="1" dirty="0" smtClean="0"/>
              <a:t>František Halas: Sépie (1927)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4638" y="161925"/>
            <a:ext cx="6172200" cy="6476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Sépie </a:t>
            </a:r>
            <a:r>
              <a:rPr lang="cs-CZ" b="1" dirty="0" err="1" smtClean="0"/>
              <a:t>sépie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t</a:t>
            </a:r>
            <a:r>
              <a:rPr lang="cs-CZ" b="1" dirty="0" smtClean="0"/>
              <a:t>y prcháš ve svém inkoustu</a:t>
            </a:r>
          </a:p>
          <a:p>
            <a:pPr marL="0" indent="0">
              <a:buNone/>
            </a:pPr>
            <a:r>
              <a:rPr lang="cs-CZ" b="1" dirty="0"/>
              <a:t>m</a:t>
            </a:r>
            <a:r>
              <a:rPr lang="cs-CZ" b="1" dirty="0" smtClean="0"/>
              <a:t>ůj mne neskryje</a:t>
            </a:r>
          </a:p>
          <a:p>
            <a:pPr marL="0" indent="0">
              <a:buNone/>
            </a:pPr>
            <a:r>
              <a:rPr lang="cs-CZ" b="1" dirty="0" smtClean="0"/>
              <a:t>Jak to děláš má sépie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Zrána strážce majáku</a:t>
            </a:r>
          </a:p>
          <a:p>
            <a:pPr marL="0" indent="0">
              <a:buNone/>
            </a:pPr>
            <a:r>
              <a:rPr lang="cs-CZ" b="1" dirty="0"/>
              <a:t>s</a:t>
            </a:r>
            <a:r>
              <a:rPr lang="cs-CZ" b="1" dirty="0" smtClean="0"/>
              <a:t>bírám své vlaštovky</a:t>
            </a:r>
          </a:p>
          <a:p>
            <a:pPr marL="0" indent="0">
              <a:buNone/>
            </a:pPr>
            <a:r>
              <a:rPr lang="cs-CZ" b="1" dirty="0" smtClean="0"/>
              <a:t>Sny narazily o hlavu</a:t>
            </a:r>
          </a:p>
          <a:p>
            <a:pPr marL="0" indent="0">
              <a:buNone/>
            </a:pPr>
            <a:r>
              <a:rPr lang="cs-CZ" b="1" dirty="0"/>
              <a:t>u</a:t>
            </a:r>
            <a:r>
              <a:rPr lang="cs-CZ" b="1" dirty="0" smtClean="0"/>
              <a:t>ž nevzletí /…/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Tropy pod lampou</a:t>
            </a:r>
          </a:p>
          <a:p>
            <a:pPr marL="0" indent="0">
              <a:buNone/>
            </a:pPr>
            <a:r>
              <a:rPr lang="cs-CZ" b="1" dirty="0"/>
              <a:t>l</a:t>
            </a:r>
            <a:r>
              <a:rPr lang="cs-CZ" b="1" dirty="0" smtClean="0"/>
              <a:t>eč jako cizinec tu zabloudíš</a:t>
            </a:r>
          </a:p>
          <a:p>
            <a:pPr marL="0" indent="0">
              <a:buNone/>
            </a:pPr>
            <a:r>
              <a:rPr lang="cs-CZ" b="1" dirty="0"/>
              <a:t>n</a:t>
            </a:r>
            <a:r>
              <a:rPr lang="cs-CZ" b="1" dirty="0" smtClean="0"/>
              <a:t>epoznáš že slova tvá to jsou</a:t>
            </a:r>
          </a:p>
          <a:p>
            <a:pPr marL="0" indent="0">
              <a:buNone/>
            </a:pPr>
            <a:r>
              <a:rPr lang="cs-CZ" b="1" dirty="0"/>
              <a:t>z</a:t>
            </a:r>
            <a:r>
              <a:rPr lang="cs-CZ" b="1" dirty="0" smtClean="0"/>
              <a:t>namenala vše i nic /…/</a:t>
            </a:r>
            <a:r>
              <a:rPr lang="cs-CZ" dirty="0" smtClean="0"/>
              <a:t>    </a:t>
            </a:r>
            <a:r>
              <a:rPr lang="cs-CZ" sz="2200" dirty="0" smtClean="0"/>
              <a:t>(Sépie)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2057400"/>
            <a:ext cx="30289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843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360</Words>
  <Application>Microsoft Office PowerPoint</Application>
  <PresentationFormat>Širokoúhlá obrazovka</PresentationFormat>
  <Paragraphs>80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Motiv Office</vt:lpstr>
      <vt:lpstr>Manifest poetismu 1928</vt:lpstr>
      <vt:lpstr>   Svět, který voní</vt:lpstr>
      <vt:lpstr>Karel Teige</vt:lpstr>
      <vt:lpstr>Toyen, Teige</vt:lpstr>
      <vt:lpstr>Prezentace aplikace PowerPoint</vt:lpstr>
      <vt:lpstr>Krize na levé politické scéně</vt:lpstr>
      <vt:lpstr>1929-1931 Polemika v rámci levicové umělecké generace, nazvaná „GENERACE NA DVOU ŽIDLÍCH“. Širokou generační diskusi zahájil Jindřich Štyrský článkem Koutek generace, který revidoval otázku hodnotových kritérií, aplikace marxistických východisek v umění, místa marxistických umělců v moderní společnosti.</vt:lpstr>
      <vt:lpstr>Jaroslav Seifert: Slavík zpívá špatně (1926)</vt:lpstr>
      <vt:lpstr>František Halas: Sépie (1927)</vt:lpstr>
      <vt:lpstr>Konstantin Biebl: Nový Ikaros (1929)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 User</dc:creator>
  <cp:lastModifiedBy>Wiendl, Jan</cp:lastModifiedBy>
  <cp:revision>20</cp:revision>
  <dcterms:created xsi:type="dcterms:W3CDTF">2018-04-07T19:55:26Z</dcterms:created>
  <dcterms:modified xsi:type="dcterms:W3CDTF">2019-04-09T05:54:58Z</dcterms:modified>
</cp:coreProperties>
</file>