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67" r:id="rId5"/>
    <p:sldId id="258" r:id="rId6"/>
    <p:sldId id="266" r:id="rId7"/>
    <p:sldId id="262" r:id="rId8"/>
    <p:sldId id="264" r:id="rId9"/>
    <p:sldId id="265" r:id="rId10"/>
    <p:sldId id="268" r:id="rId11"/>
    <p:sldId id="261" r:id="rId12"/>
    <p:sldId id="269" r:id="rId13"/>
    <p:sldId id="259" r:id="rId14"/>
  </p:sldIdLst>
  <p:sldSz cx="12192000" cy="6858000"/>
  <p:notesSz cx="6858000" cy="994568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CD0F-31AA-4460-AD52-FB6982F58C94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CEC24-04C9-4FDB-A275-02AF56608F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2686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CD0F-31AA-4460-AD52-FB6982F58C94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CEC24-04C9-4FDB-A275-02AF56608F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6144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CD0F-31AA-4460-AD52-FB6982F58C94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CEC24-04C9-4FDB-A275-02AF56608F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8879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CD0F-31AA-4460-AD52-FB6982F58C94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CEC24-04C9-4FDB-A275-02AF56608F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0155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CD0F-31AA-4460-AD52-FB6982F58C94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CEC24-04C9-4FDB-A275-02AF56608F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003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CD0F-31AA-4460-AD52-FB6982F58C94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CEC24-04C9-4FDB-A275-02AF56608F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3742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CD0F-31AA-4460-AD52-FB6982F58C94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CEC24-04C9-4FDB-A275-02AF56608F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369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CD0F-31AA-4460-AD52-FB6982F58C94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CEC24-04C9-4FDB-A275-02AF56608F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9292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CD0F-31AA-4460-AD52-FB6982F58C94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CEC24-04C9-4FDB-A275-02AF56608F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3762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CD0F-31AA-4460-AD52-FB6982F58C94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CEC24-04C9-4FDB-A275-02AF56608F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5509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CD0F-31AA-4460-AD52-FB6982F58C94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CEC24-04C9-4FDB-A275-02AF56608F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3143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CCD0F-31AA-4460-AD52-FB6982F58C94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CEC24-04C9-4FDB-A275-02AF56608F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440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jpeg"/><Relationship Id="rId4" Type="http://schemas.openxmlformats.org/officeDocument/2006/relationships/image" Target="../media/image21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657225"/>
            <a:ext cx="9144000" cy="3562350"/>
          </a:xfrm>
        </p:spPr>
        <p:txBody>
          <a:bodyPr>
            <a:normAutofit/>
          </a:bodyPr>
          <a:lstStyle/>
          <a:p>
            <a:r>
              <a:rPr lang="cs-CZ" sz="12000" b="1" dirty="0" smtClean="0">
                <a:latin typeface="Bauhaus 93" panose="04030905020B02020C02" pitchFamily="82" charset="0"/>
              </a:rPr>
              <a:t>Pantomima</a:t>
            </a:r>
            <a:endParaRPr lang="cs-CZ" sz="12000" b="1" dirty="0">
              <a:latin typeface="Bauhaus 93" panose="04030905020B02020C02" pitchFamily="82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665412"/>
          </a:xfrm>
        </p:spPr>
        <p:txBody>
          <a:bodyPr>
            <a:normAutofit/>
          </a:bodyPr>
          <a:lstStyle/>
          <a:p>
            <a:endParaRPr lang="cs-CZ" sz="4800" dirty="0" smtClean="0">
              <a:latin typeface="Bauhaus 93" panose="04030905020B02020C02" pitchFamily="82" charset="0"/>
            </a:endParaRPr>
          </a:p>
          <a:p>
            <a:r>
              <a:rPr lang="cs-CZ" sz="4800" dirty="0" smtClean="0">
                <a:latin typeface="Bauhaus 93" panose="04030905020B02020C02" pitchFamily="82" charset="0"/>
              </a:rPr>
              <a:t>Vítězslav Nezval</a:t>
            </a:r>
            <a:endParaRPr lang="cs-CZ" sz="4800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199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21981"/>
          </a:xfrm>
        </p:spPr>
        <p:txBody>
          <a:bodyPr/>
          <a:lstStyle/>
          <a:p>
            <a:r>
              <a:rPr lang="cs-CZ" b="1" dirty="0" err="1" smtClean="0"/>
              <a:t>Adé</a:t>
            </a:r>
            <a:r>
              <a:rPr lang="cs-CZ" b="1" dirty="0" smtClean="0"/>
              <a:t> – obrazová báseň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388" y="134679"/>
            <a:ext cx="4743510" cy="6528391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057400"/>
            <a:ext cx="4210050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17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76200"/>
            <a:ext cx="3932237" cy="1343025"/>
          </a:xfrm>
        </p:spPr>
        <p:txBody>
          <a:bodyPr>
            <a:normAutofit fontScale="90000"/>
          </a:bodyPr>
          <a:lstStyle/>
          <a:p>
            <a:r>
              <a:rPr lang="cs-CZ" sz="4800" b="1" dirty="0" smtClean="0"/>
              <a:t>Abeceda – nová básnická řeč</a:t>
            </a:r>
            <a:endParaRPr lang="cs-CZ" sz="4800" b="1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47676" y="1285875"/>
            <a:ext cx="4324350" cy="5267325"/>
          </a:xfrm>
        </p:spPr>
        <p:txBody>
          <a:bodyPr/>
          <a:lstStyle/>
          <a:p>
            <a:endParaRPr lang="cs-CZ" dirty="0" smtClean="0"/>
          </a:p>
          <a:p>
            <a:endParaRPr lang="cs-CZ" dirty="0"/>
          </a:p>
          <a:p>
            <a:r>
              <a:rPr lang="cs-CZ" sz="2000" b="1" dirty="0" smtClean="0"/>
              <a:t>→ </a:t>
            </a:r>
            <a:r>
              <a:rPr lang="cs-CZ" sz="2000" b="1" dirty="0" err="1" smtClean="0"/>
              <a:t>polygrafičnost</a:t>
            </a:r>
            <a:endParaRPr lang="cs-CZ" sz="2000" b="1" dirty="0" smtClean="0"/>
          </a:p>
          <a:p>
            <a:endParaRPr lang="cs-CZ" sz="2000" b="1" dirty="0"/>
          </a:p>
          <a:p>
            <a:r>
              <a:rPr lang="cs-CZ" sz="2000" b="1" dirty="0" smtClean="0"/>
              <a:t>→ </a:t>
            </a:r>
            <a:r>
              <a:rPr lang="cs-CZ" sz="2000" b="1" dirty="0" err="1" smtClean="0"/>
              <a:t>polysémantičnost</a:t>
            </a:r>
            <a:endParaRPr lang="cs-CZ" sz="2000" b="1" dirty="0" smtClean="0"/>
          </a:p>
          <a:p>
            <a:endParaRPr lang="cs-CZ" sz="2000" b="1" dirty="0" smtClean="0"/>
          </a:p>
          <a:p>
            <a:r>
              <a:rPr lang="cs-CZ" sz="2000" b="1" dirty="0" smtClean="0"/>
              <a:t>→ řeč znaků</a:t>
            </a:r>
          </a:p>
          <a:p>
            <a:endParaRPr lang="cs-CZ" sz="2000" b="1" dirty="0"/>
          </a:p>
          <a:p>
            <a:r>
              <a:rPr lang="cs-CZ" sz="2000" b="1" dirty="0" smtClean="0"/>
              <a:t>→ optická slova</a:t>
            </a:r>
          </a:p>
          <a:p>
            <a:endParaRPr lang="cs-CZ" sz="2000" b="1" dirty="0" smtClean="0"/>
          </a:p>
          <a:p>
            <a:r>
              <a:rPr lang="cs-CZ" sz="2000" b="1" dirty="0" smtClean="0"/>
              <a:t>→ obrazová poezie</a:t>
            </a:r>
          </a:p>
          <a:p>
            <a:endParaRPr lang="cs-CZ" sz="2000" b="1" dirty="0" smtClean="0"/>
          </a:p>
          <a:p>
            <a:r>
              <a:rPr lang="cs-CZ" sz="2000" b="1" dirty="0" smtClean="0"/>
              <a:t>→ smyslová abeceda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7400" y="180975"/>
            <a:ext cx="5153025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61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9795452"/>
              </p:ext>
            </p:extLst>
          </p:nvPr>
        </p:nvGraphicFramePr>
        <p:xfrm>
          <a:off x="92075" y="92075"/>
          <a:ext cx="398463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Objekt prostředí balíčkovače" showAsIcon="1" r:id="rId3" imgW="398160" imgH="536400" progId="Package">
                  <p:embed/>
                </p:oleObj>
              </mc:Choice>
              <mc:Fallback>
                <p:oleObj name="Objekt prostředí balíčkovače" showAsIcon="1" r:id="rId3" imgW="398160" imgH="536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398463" cy="536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4" y="200025"/>
            <a:ext cx="10163175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36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76" y="0"/>
            <a:ext cx="5114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82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85777"/>
          </a:xfrm>
        </p:spPr>
        <p:txBody>
          <a:bodyPr/>
          <a:lstStyle/>
          <a:p>
            <a:r>
              <a:rPr lang="cs-CZ" b="1" dirty="0" smtClean="0"/>
              <a:t>PANTOMIMA –manifest, program, vize</a:t>
            </a:r>
            <a:endParaRPr lang="cs-CZ" b="1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384042" y="2057400"/>
            <a:ext cx="3932237" cy="381158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26" y="2668385"/>
            <a:ext cx="3346217" cy="2834640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442" y="155945"/>
            <a:ext cx="5018567" cy="656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75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09650"/>
          </a:xfrm>
        </p:spPr>
        <p:txBody>
          <a:bodyPr>
            <a:normAutofit/>
          </a:bodyPr>
          <a:lstStyle/>
          <a:p>
            <a:r>
              <a:rPr lang="cs-CZ" sz="6000" b="1" dirty="0" smtClean="0"/>
              <a:t>Pantomima</a:t>
            </a:r>
            <a:endParaRPr lang="cs-CZ" sz="60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291" y="1620288"/>
            <a:ext cx="6981825" cy="4048992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1466851"/>
            <a:ext cx="3932237" cy="5248274"/>
          </a:xfrm>
        </p:spPr>
        <p:txBody>
          <a:bodyPr>
            <a:normAutofit fontScale="92500"/>
          </a:bodyPr>
          <a:lstStyle/>
          <a:p>
            <a:r>
              <a:rPr lang="cs-CZ" sz="2400" dirty="0" smtClean="0"/>
              <a:t>Ústřední studentské knihkupectví a nakladatelství, Praha,  září 1924</a:t>
            </a:r>
          </a:p>
          <a:p>
            <a:r>
              <a:rPr lang="cs-CZ" sz="2400" b="1" dirty="0" smtClean="0"/>
              <a:t>● 1922-1924</a:t>
            </a:r>
          </a:p>
          <a:p>
            <a:r>
              <a:rPr lang="cs-CZ" sz="2400" b="1" dirty="0" smtClean="0"/>
              <a:t>● SVÉ MŮSE A TEIGEMU</a:t>
            </a:r>
          </a:p>
          <a:p>
            <a:r>
              <a:rPr lang="cs-CZ" sz="2400" b="1" dirty="0" smtClean="0"/>
              <a:t>● za redakce FRANTIŠKA GÖTZE</a:t>
            </a:r>
          </a:p>
          <a:p>
            <a:r>
              <a:rPr lang="cs-CZ" sz="2400" b="1" dirty="0" smtClean="0"/>
              <a:t>● s obálkou JINDŘICHA ŠTYRSKÉHO</a:t>
            </a:r>
          </a:p>
          <a:p>
            <a:r>
              <a:rPr lang="cs-CZ" sz="2400" b="1" dirty="0" smtClean="0"/>
              <a:t>● s hudební přílohou JIŘÍHO SVOBODY</a:t>
            </a:r>
          </a:p>
          <a:p>
            <a:r>
              <a:rPr lang="cs-CZ" sz="2400" b="1" dirty="0" smtClean="0"/>
              <a:t>● s doslovem JINDŘICHA HONZLA</a:t>
            </a:r>
          </a:p>
          <a:p>
            <a:r>
              <a:rPr lang="cs-CZ" sz="2400" b="1" dirty="0" smtClean="0"/>
              <a:t>● v typografické úpravě KARLA TEIGEHO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869933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Pantomima – kolektivní dílo?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3" y="1602212"/>
            <a:ext cx="3504429" cy="4879975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814" y="1552592"/>
            <a:ext cx="3381153" cy="4979213"/>
          </a:xfrm>
        </p:spPr>
      </p:pic>
      <p:pic>
        <p:nvPicPr>
          <p:cNvPr id="7" name="Zástupný symbol pro obsah 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527851" y="170213"/>
            <a:ext cx="4664149" cy="64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11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9175"/>
          </a:xfrm>
        </p:spPr>
        <p:txBody>
          <a:bodyPr>
            <a:normAutofit/>
          </a:bodyPr>
          <a:lstStyle/>
          <a:p>
            <a:r>
              <a:rPr lang="cs-CZ" b="1" dirty="0" smtClean="0"/>
              <a:t>Žánrová různorodost  Pantomimy</a:t>
            </a:r>
            <a:endParaRPr lang="cs-CZ" b="1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0"/>
            <a:ext cx="6086475" cy="6857999"/>
          </a:xfrm>
        </p:spPr>
      </p:pic>
      <p:sp>
        <p:nvSpPr>
          <p:cNvPr id="7" name="Zástupný symbol pro text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27" y="1850065"/>
            <a:ext cx="3027572" cy="469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91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Jiří Svoboda: Nezvalově Pantomimě</a:t>
            </a:r>
            <a:endParaRPr lang="cs-CZ" b="1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522" y="311889"/>
            <a:ext cx="4475105" cy="6329916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79" y="2057400"/>
            <a:ext cx="3565451" cy="458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2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43969"/>
            <a:ext cx="3932237" cy="1600200"/>
          </a:xfrm>
        </p:spPr>
        <p:txBody>
          <a:bodyPr/>
          <a:lstStyle/>
          <a:p>
            <a:r>
              <a:rPr lang="cs-CZ" b="1" dirty="0" smtClean="0"/>
              <a:t>Raketa – </a:t>
            </a:r>
            <a:r>
              <a:rPr lang="cs-CZ" b="1" dirty="0" err="1" smtClean="0"/>
              <a:t>báseň_scénář</a:t>
            </a:r>
            <a:r>
              <a:rPr lang="cs-CZ" b="1" dirty="0" smtClean="0"/>
              <a:t> 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624" y="233916"/>
            <a:ext cx="4777920" cy="6443331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47553" y="2057399"/>
            <a:ext cx="3289006" cy="4619847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26" y="2133600"/>
            <a:ext cx="3515833" cy="454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12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251098"/>
          </a:xfrm>
        </p:spPr>
        <p:txBody>
          <a:bodyPr>
            <a:normAutofit fontScale="90000"/>
          </a:bodyPr>
          <a:lstStyle/>
          <a:p>
            <a:r>
              <a:rPr lang="cs-CZ" b="1" dirty="0" err="1" smtClean="0"/>
              <a:t>Cocktailly</a:t>
            </a:r>
            <a:r>
              <a:rPr lang="cs-CZ" b="1" dirty="0"/>
              <a:t> </a:t>
            </a:r>
            <a:r>
              <a:rPr lang="cs-CZ" b="1" dirty="0" smtClean="0"/>
              <a:t>– </a:t>
            </a:r>
            <a:r>
              <a:rPr lang="cs-CZ" b="1" dirty="0" err="1" smtClean="0"/>
              <a:t>báseň_režijní</a:t>
            </a:r>
            <a:r>
              <a:rPr lang="cs-CZ" b="1" dirty="0" smtClean="0"/>
              <a:t> poznámky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63" y="177209"/>
            <a:ext cx="4940595" cy="657801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1828800"/>
            <a:ext cx="3932237" cy="492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49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Papoušek na motocyklu: </a:t>
            </a:r>
            <a:r>
              <a:rPr lang="cs-CZ" b="1" dirty="0" err="1" smtClean="0"/>
              <a:t>báseň_program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09" y="120502"/>
            <a:ext cx="4788840" cy="6521303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19" y="2135372"/>
            <a:ext cx="3834809" cy="402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1037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105</Words>
  <Application>Microsoft Office PowerPoint</Application>
  <PresentationFormat>Širokoúhlá obrazovka</PresentationFormat>
  <Paragraphs>34</Paragraphs>
  <Slides>13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9" baseType="lpstr">
      <vt:lpstr>Arial</vt:lpstr>
      <vt:lpstr>Bauhaus 93</vt:lpstr>
      <vt:lpstr>Calibri</vt:lpstr>
      <vt:lpstr>Calibri Light</vt:lpstr>
      <vt:lpstr>Motiv Office</vt:lpstr>
      <vt:lpstr>Objekt prostředí balíčkovače</vt:lpstr>
      <vt:lpstr>Pantomima</vt:lpstr>
      <vt:lpstr>PANTOMIMA –manifest, program, vize</vt:lpstr>
      <vt:lpstr>Pantomima</vt:lpstr>
      <vt:lpstr>Pantomima – kolektivní dílo?</vt:lpstr>
      <vt:lpstr>Žánrová různorodost  Pantomimy</vt:lpstr>
      <vt:lpstr>Jiří Svoboda: Nezvalově Pantomimě</vt:lpstr>
      <vt:lpstr>Raketa – báseň_scénář </vt:lpstr>
      <vt:lpstr>Cocktailly – báseň_režijní poznámky</vt:lpstr>
      <vt:lpstr>Papoušek na motocyklu: báseň_program</vt:lpstr>
      <vt:lpstr>Adé – obrazová báseň</vt:lpstr>
      <vt:lpstr>Abeceda – nová básnická řeč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Windows User</dc:creator>
  <cp:lastModifiedBy>Wiendl, Jan</cp:lastModifiedBy>
  <cp:revision>22</cp:revision>
  <cp:lastPrinted>2018-04-03T06:20:12Z</cp:lastPrinted>
  <dcterms:created xsi:type="dcterms:W3CDTF">2018-03-26T07:56:57Z</dcterms:created>
  <dcterms:modified xsi:type="dcterms:W3CDTF">2019-03-19T07:39:41Z</dcterms:modified>
</cp:coreProperties>
</file>