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7" r:id="rId11"/>
    <p:sldId id="268"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21021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201084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30022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347458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268893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867F91F-2A17-4048-A5E5-98B5371B83D0}" type="datetimeFigureOut">
              <a:rPr lang="cs-CZ" smtClean="0"/>
              <a:t>20.05.2019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150669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867F91F-2A17-4048-A5E5-98B5371B83D0}" type="datetimeFigureOut">
              <a:rPr lang="cs-CZ" smtClean="0"/>
              <a:t>20.05.2019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3668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867F91F-2A17-4048-A5E5-98B5371B83D0}" type="datetimeFigureOut">
              <a:rPr lang="cs-CZ" smtClean="0"/>
              <a:t>20.05.2019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36685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867F91F-2A17-4048-A5E5-98B5371B83D0}" type="datetimeFigureOut">
              <a:rPr lang="cs-CZ" smtClean="0"/>
              <a:t>20.05.2019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30424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867F91F-2A17-4048-A5E5-98B5371B83D0}" type="datetimeFigureOut">
              <a:rPr lang="cs-CZ" smtClean="0"/>
              <a:t>20.05.2019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119731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867F91F-2A17-4048-A5E5-98B5371B83D0}" type="datetimeFigureOut">
              <a:rPr lang="cs-CZ" smtClean="0"/>
              <a:t>20.05.2019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E091776-A124-46D1-AADA-87BFB10CF0D4}" type="slidenum">
              <a:rPr lang="cs-CZ" smtClean="0"/>
              <a:t>‹#›</a:t>
            </a:fld>
            <a:endParaRPr lang="cs-CZ"/>
          </a:p>
        </p:txBody>
      </p:sp>
    </p:spTree>
    <p:extLst>
      <p:ext uri="{BB962C8B-B14F-4D97-AF65-F5344CB8AC3E}">
        <p14:creationId xmlns:p14="http://schemas.microsoft.com/office/powerpoint/2010/main" val="68651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7F91F-2A17-4048-A5E5-98B5371B83D0}" type="datetimeFigureOut">
              <a:rPr lang="cs-CZ" smtClean="0"/>
              <a:t>20.05.2019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91776-A124-46D1-AADA-87BFB10CF0D4}" type="slidenum">
              <a:rPr lang="cs-CZ" smtClean="0"/>
              <a:t>‹#›</a:t>
            </a:fld>
            <a:endParaRPr lang="cs-CZ"/>
          </a:p>
        </p:txBody>
      </p:sp>
    </p:spTree>
    <p:extLst>
      <p:ext uri="{BB962C8B-B14F-4D97-AF65-F5344CB8AC3E}">
        <p14:creationId xmlns:p14="http://schemas.microsoft.com/office/powerpoint/2010/main" val="52705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98764"/>
            <a:ext cx="9144000" cy="3011199"/>
          </a:xfrm>
        </p:spPr>
        <p:txBody>
          <a:bodyPr>
            <a:normAutofit/>
          </a:bodyPr>
          <a:lstStyle/>
          <a:p>
            <a:r>
              <a:rPr lang="cs-CZ" sz="9600" b="1" dirty="0" smtClean="0"/>
              <a:t>Podzim 1938</a:t>
            </a:r>
            <a:endParaRPr lang="cs-CZ" sz="9600" b="1" dirty="0"/>
          </a:p>
        </p:txBody>
      </p:sp>
      <p:sp>
        <p:nvSpPr>
          <p:cNvPr id="3" name="Podnadpis 2"/>
          <p:cNvSpPr>
            <a:spLocks noGrp="1"/>
          </p:cNvSpPr>
          <p:nvPr>
            <p:ph type="subTitle" idx="1"/>
          </p:nvPr>
        </p:nvSpPr>
        <p:spPr/>
        <p:txBody>
          <a:bodyPr>
            <a:normAutofit/>
          </a:bodyPr>
          <a:lstStyle/>
          <a:p>
            <a:endParaRPr lang="cs-CZ" sz="4000" dirty="0" smtClean="0"/>
          </a:p>
          <a:p>
            <a:r>
              <a:rPr lang="cs-CZ" sz="4000" b="1" dirty="0" smtClean="0">
                <a:solidFill>
                  <a:schemeClr val="tx2"/>
                </a:solidFill>
              </a:rPr>
              <a:t>Česká literatura v předvečer války</a:t>
            </a:r>
            <a:endParaRPr lang="cs-CZ" sz="4000" b="1" dirty="0">
              <a:solidFill>
                <a:schemeClr val="tx2"/>
              </a:solidFill>
            </a:endParaRPr>
          </a:p>
        </p:txBody>
      </p:sp>
    </p:spTree>
    <p:extLst>
      <p:ext uri="{BB962C8B-B14F-4D97-AF65-F5344CB8AC3E}">
        <p14:creationId xmlns:p14="http://schemas.microsoft.com/office/powerpoint/2010/main" val="406538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xfrm>
            <a:off x="722267" y="0"/>
            <a:ext cx="3932237" cy="1778923"/>
          </a:xfrm>
        </p:spPr>
        <p:txBody>
          <a:bodyPr>
            <a:noAutofit/>
          </a:bodyPr>
          <a:lstStyle/>
          <a:p>
            <a:r>
              <a:rPr lang="cs-CZ" b="1" dirty="0" smtClean="0"/>
              <a:t>S. K. Neumann: </a:t>
            </a:r>
            <a:r>
              <a:rPr lang="cs-CZ" b="1" i="1" dirty="0" smtClean="0"/>
              <a:t>Bezedný rok </a:t>
            </a:r>
            <a:r>
              <a:rPr lang="cs-CZ" b="1" dirty="0" smtClean="0"/>
              <a:t>(1945, </a:t>
            </a:r>
            <a:r>
              <a:rPr lang="cs-CZ" b="1" dirty="0" err="1" smtClean="0"/>
              <a:t>il</a:t>
            </a:r>
            <a:r>
              <a:rPr lang="cs-CZ" b="1" dirty="0" smtClean="0"/>
              <a:t>. Josef Čapek, básně 1938)</a:t>
            </a:r>
            <a:endParaRPr lang="cs-CZ" b="1" dirty="0"/>
          </a:p>
        </p:txBody>
      </p:sp>
      <p:sp>
        <p:nvSpPr>
          <p:cNvPr id="7" name="Zástupný symbol pro text 6"/>
          <p:cNvSpPr>
            <a:spLocks noGrp="1"/>
          </p:cNvSpPr>
          <p:nvPr>
            <p:ph type="body" sz="half" idx="2"/>
          </p:nvPr>
        </p:nvSpPr>
        <p:spPr/>
        <p:txBody>
          <a:bodyPr/>
          <a:lstStyle/>
          <a:p>
            <a:endParaRPr lang="cs-CZ" dirty="0"/>
          </a:p>
        </p:txBody>
      </p:sp>
      <p:sp>
        <p:nvSpPr>
          <p:cNvPr id="9" name="Zástupný symbol pro obsah 8"/>
          <p:cNvSpPr>
            <a:spLocks noGrp="1"/>
          </p:cNvSpPr>
          <p:nvPr>
            <p:ph idx="1"/>
          </p:nvPr>
        </p:nvSpPr>
        <p:spPr>
          <a:xfrm>
            <a:off x="5183188" y="257695"/>
            <a:ext cx="6172200" cy="6525490"/>
          </a:xfrm>
        </p:spPr>
        <p:txBody>
          <a:bodyPr>
            <a:normAutofit/>
          </a:bodyPr>
          <a:lstStyle/>
          <a:p>
            <a:r>
              <a:rPr lang="cs-CZ" sz="2400" b="1" dirty="0" smtClean="0"/>
              <a:t>Někdo chce píseň, jiný chce ránu, / nikdo se neptá, co ti dal den, / co dala noc, a v šedivém ránu / zda jsi měl sílu potlačit sten, / poraněného bezděčný sten, // hněvem a žalem pro zášť a zradu </a:t>
            </a:r>
            <a:r>
              <a:rPr lang="cs-CZ" sz="2400" dirty="0" smtClean="0"/>
              <a:t>(Bez nadpisu)</a:t>
            </a:r>
          </a:p>
          <a:p>
            <a:endParaRPr lang="cs-CZ" sz="2400" b="1" dirty="0" smtClean="0"/>
          </a:p>
          <a:p>
            <a:r>
              <a:rPr lang="cs-CZ" sz="2400" b="1" dirty="0" smtClean="0"/>
              <a:t>Stydím se zpívat a aspoň zpívám, / protože na ty, kdož mlčí, plivám / jsou zradou vinni. / na jejich hlavu krev tvého mládí. / československou teprve zradí – ne, už to činí. </a:t>
            </a:r>
            <a:r>
              <a:rPr lang="cs-CZ" sz="2400" dirty="0" smtClean="0"/>
              <a:t>(Stydím se zpívat)</a:t>
            </a:r>
          </a:p>
          <a:p>
            <a:endParaRPr lang="cs-CZ" sz="2400" b="1" dirty="0" smtClean="0"/>
          </a:p>
          <a:p>
            <a:r>
              <a:rPr lang="cs-CZ" sz="2400" b="1" dirty="0" smtClean="0"/>
              <a:t>Jen o tebe mi, lide, běží, lide můj, / jen o tebe nám běží, nezrazuj, / na domovině šero leží, / zradíš-li světla věčný přívod, /zradil jsi sebe, děti, život, / nezrazuj </a:t>
            </a:r>
            <a:r>
              <a:rPr lang="cs-CZ" sz="2400" dirty="0" smtClean="0"/>
              <a:t>(Nezrazuj)</a:t>
            </a:r>
          </a:p>
          <a:p>
            <a:endParaRPr lang="cs-CZ" sz="2400" dirty="0" smtClean="0"/>
          </a:p>
          <a:p>
            <a:endParaRPr lang="cs-CZ" sz="2400" dirty="0"/>
          </a:p>
        </p:txBody>
      </p:sp>
      <p:pic>
        <p:nvPicPr>
          <p:cNvPr id="10"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651" y="1875934"/>
            <a:ext cx="3401470" cy="4716059"/>
          </a:xfrm>
        </p:spPr>
      </p:pic>
    </p:spTree>
    <p:extLst>
      <p:ext uri="{BB962C8B-B14F-4D97-AF65-F5344CB8AC3E}">
        <p14:creationId xmlns:p14="http://schemas.microsoft.com/office/powerpoint/2010/main" val="421339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Nadpis 7"/>
          <p:cNvSpPr>
            <a:spLocks noGrp="1"/>
          </p:cNvSpPr>
          <p:nvPr>
            <p:ph type="title"/>
          </p:nvPr>
        </p:nvSpPr>
        <p:spPr>
          <a:xfrm>
            <a:off x="839788" y="149629"/>
            <a:ext cx="3932237" cy="1907771"/>
          </a:xfrm>
        </p:spPr>
        <p:txBody>
          <a:bodyPr>
            <a:normAutofit/>
          </a:bodyPr>
          <a:lstStyle/>
          <a:p>
            <a:r>
              <a:rPr lang="cs-CZ" b="1" dirty="0"/>
              <a:t>Kamil Bednář: </a:t>
            </a:r>
            <a:r>
              <a:rPr lang="cs-CZ" b="1" i="1" dirty="0"/>
              <a:t>Kamenný pláč </a:t>
            </a:r>
            <a:r>
              <a:rPr lang="cs-CZ" b="1" dirty="0"/>
              <a:t>(1939, Čin, Praha, obálka Zdeněk </a:t>
            </a:r>
            <a:r>
              <a:rPr lang="cs-CZ" b="1" dirty="0" err="1"/>
              <a:t>Rossmann</a:t>
            </a:r>
            <a:r>
              <a:rPr lang="cs-CZ" b="1" dirty="0"/>
              <a:t>)</a:t>
            </a:r>
            <a:endParaRPr lang="cs-CZ" dirty="0"/>
          </a:p>
        </p:txBody>
      </p:sp>
      <p:sp>
        <p:nvSpPr>
          <p:cNvPr id="10" name="Zástupný symbol pro text 9"/>
          <p:cNvSpPr>
            <a:spLocks noGrp="1"/>
          </p:cNvSpPr>
          <p:nvPr>
            <p:ph type="body" sz="half" idx="2"/>
          </p:nvPr>
        </p:nvSpPr>
        <p:spPr/>
        <p:txBody>
          <a:bodyPr/>
          <a:lstStyle/>
          <a:p>
            <a:endParaRPr lang="cs-CZ" dirty="0"/>
          </a:p>
        </p:txBody>
      </p:sp>
      <p:sp>
        <p:nvSpPr>
          <p:cNvPr id="12" name="Zástupný symbol pro obsah 11"/>
          <p:cNvSpPr>
            <a:spLocks noGrp="1"/>
          </p:cNvSpPr>
          <p:nvPr>
            <p:ph idx="1"/>
          </p:nvPr>
        </p:nvSpPr>
        <p:spPr>
          <a:xfrm>
            <a:off x="5183187" y="149629"/>
            <a:ext cx="6778827" cy="6625244"/>
          </a:xfrm>
        </p:spPr>
        <p:txBody>
          <a:bodyPr>
            <a:normAutofit/>
          </a:bodyPr>
          <a:lstStyle/>
          <a:p>
            <a:pPr marL="0" indent="0">
              <a:buNone/>
            </a:pPr>
            <a:r>
              <a:rPr lang="cs-CZ" sz="2000" b="1" dirty="0" smtClean="0"/>
              <a:t>Hoří,</a:t>
            </a:r>
          </a:p>
          <a:p>
            <a:pPr marL="0" indent="0">
              <a:buNone/>
            </a:pPr>
            <a:r>
              <a:rPr lang="cs-CZ" sz="2000" b="1" dirty="0" smtClean="0"/>
              <a:t>Na krajích vroubena rámy ohnivými,</a:t>
            </a:r>
          </a:p>
          <a:p>
            <a:pPr marL="0" indent="0">
              <a:buNone/>
            </a:pPr>
            <a:r>
              <a:rPr lang="cs-CZ" sz="2000" b="1" dirty="0" smtClean="0"/>
              <a:t>Západy zlatými a hyacintovými,</a:t>
            </a:r>
          </a:p>
          <a:p>
            <a:pPr marL="0" indent="0">
              <a:buNone/>
            </a:pPr>
            <a:r>
              <a:rPr lang="cs-CZ" sz="2000" b="1" dirty="0" smtClean="0"/>
              <a:t>Hoří má vlast.</a:t>
            </a:r>
          </a:p>
          <a:p>
            <a:pPr marL="0" indent="0">
              <a:buNone/>
            </a:pPr>
            <a:r>
              <a:rPr lang="cs-CZ" sz="2000" b="1" dirty="0" smtClean="0">
                <a:latin typeface="Times New Roman" panose="02020603050405020304" pitchFamily="18" charset="0"/>
                <a:cs typeface="Times New Roman" panose="02020603050405020304" pitchFamily="18" charset="0"/>
              </a:rPr>
              <a:t>[…]</a:t>
            </a:r>
            <a:endParaRPr lang="cs-CZ" sz="2000" b="1" dirty="0" smtClean="0"/>
          </a:p>
          <a:p>
            <a:pPr marL="0" indent="0">
              <a:buNone/>
            </a:pPr>
            <a:r>
              <a:rPr lang="cs-CZ" sz="2000" b="1" dirty="0" smtClean="0"/>
              <a:t>Trpí,</a:t>
            </a:r>
          </a:p>
          <a:p>
            <a:pPr marL="0" indent="0">
              <a:buNone/>
            </a:pPr>
            <a:r>
              <a:rPr lang="cs-CZ" sz="2000" b="1" dirty="0" smtClean="0"/>
              <a:t>Bodáky obklopena, v kovu rozhněvaném,</a:t>
            </a:r>
          </a:p>
          <a:p>
            <a:pPr marL="0" indent="0">
              <a:buNone/>
            </a:pPr>
            <a:r>
              <a:rPr lang="cs-CZ" sz="2000" b="1" dirty="0"/>
              <a:t> </a:t>
            </a:r>
            <a:r>
              <a:rPr lang="cs-CZ" sz="2000" b="1" dirty="0" smtClean="0"/>
              <a:t>smutku z lítosti a hněvu tkaném,</a:t>
            </a:r>
          </a:p>
          <a:p>
            <a:pPr marL="0" indent="0">
              <a:buNone/>
            </a:pPr>
            <a:r>
              <a:rPr lang="cs-CZ" sz="2000" b="1" dirty="0" smtClean="0"/>
              <a:t>Trpí má vlast.</a:t>
            </a:r>
          </a:p>
          <a:p>
            <a:pPr marL="0" indent="0">
              <a:buNone/>
            </a:pPr>
            <a:r>
              <a:rPr lang="cs-CZ" sz="2000" b="1" dirty="0" smtClean="0">
                <a:latin typeface="Times New Roman" panose="02020603050405020304" pitchFamily="18" charset="0"/>
                <a:cs typeface="Times New Roman" panose="02020603050405020304" pitchFamily="18" charset="0"/>
              </a:rPr>
              <a:t>[…]</a:t>
            </a:r>
            <a:endParaRPr lang="cs-CZ" sz="2000" b="1" dirty="0" smtClean="0"/>
          </a:p>
          <a:p>
            <a:pPr marL="0" indent="0">
              <a:buNone/>
            </a:pPr>
            <a:r>
              <a:rPr lang="cs-CZ" sz="2000" b="1" dirty="0" smtClean="0"/>
              <a:t>Věří,</a:t>
            </a:r>
          </a:p>
          <a:p>
            <a:pPr marL="0" indent="0">
              <a:buNone/>
            </a:pPr>
            <a:r>
              <a:rPr lang="cs-CZ" sz="2000" b="1" dirty="0" smtClean="0"/>
              <a:t>Ukřižována a krev slzy roníc</a:t>
            </a:r>
          </a:p>
          <a:p>
            <a:pPr marL="0" indent="0">
              <a:buNone/>
            </a:pPr>
            <a:r>
              <a:rPr lang="cs-CZ" sz="2000" b="1" dirty="0" smtClean="0"/>
              <a:t>Mědí lánů svých a stříbrem zvonic,</a:t>
            </a:r>
          </a:p>
          <a:p>
            <a:pPr marL="0" indent="0">
              <a:buNone/>
            </a:pPr>
            <a:r>
              <a:rPr lang="cs-CZ" sz="2000" b="1" dirty="0" smtClean="0"/>
              <a:t>Věří mí vlast </a:t>
            </a:r>
          </a:p>
          <a:p>
            <a:pPr marL="0" indent="0">
              <a:buNone/>
            </a:pPr>
            <a:endParaRPr lang="cs-CZ" sz="2000" dirty="0" smtClean="0"/>
          </a:p>
          <a:p>
            <a:pPr marL="0" indent="0">
              <a:buNone/>
            </a:pPr>
            <a:r>
              <a:rPr lang="cs-CZ" sz="2000" dirty="0" smtClean="0"/>
              <a:t>(</a:t>
            </a:r>
            <a:r>
              <a:rPr lang="cs-CZ" sz="2000" i="1" dirty="0" smtClean="0"/>
              <a:t>Národní osvobození</a:t>
            </a:r>
            <a:r>
              <a:rPr lang="cs-CZ" sz="2000" dirty="0" smtClean="0"/>
              <a:t>, 16. 10. 1938)</a:t>
            </a:r>
            <a:endParaRPr lang="cs-CZ" sz="2000" dirty="0"/>
          </a:p>
        </p:txBody>
      </p:sp>
      <p:pic>
        <p:nvPicPr>
          <p:cNvPr id="13" name="Zástupný symbol pro obsah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219" y="2057401"/>
            <a:ext cx="3163861" cy="4551218"/>
          </a:xfrm>
        </p:spPr>
      </p:pic>
    </p:spTree>
    <p:extLst>
      <p:ext uri="{BB962C8B-B14F-4D97-AF65-F5344CB8AC3E}">
        <p14:creationId xmlns:p14="http://schemas.microsoft.com/office/powerpoint/2010/main" val="23976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55575" y="7937"/>
            <a:ext cx="11823065" cy="1717245"/>
          </a:xfrm>
        </p:spPr>
        <p:txBody>
          <a:bodyPr>
            <a:noAutofit/>
          </a:bodyPr>
          <a:lstStyle/>
          <a:p>
            <a:r>
              <a:rPr lang="cs-CZ" sz="2400" b="1" dirty="0" smtClean="0"/>
              <a:t>Polovina 30. let – česká literatura představuje polyfonní, kvantitativně a kvalitativně nejrozvinutější oblast, jíž dominuje silná, bohatě rozvrstvená a „zrající“ generace literátů narozených kolem roku 1900. Vedle toho svůj počet vydávají autoři starší generace (</a:t>
            </a:r>
            <a:r>
              <a:rPr lang="cs-CZ" sz="2400" b="1" dirty="0"/>
              <a:t>N</a:t>
            </a:r>
            <a:r>
              <a:rPr lang="cs-CZ" sz="2400" b="1" dirty="0" smtClean="0"/>
              <a:t>euman, Šrámek, Toman, </a:t>
            </a:r>
            <a:r>
              <a:rPr lang="cs-CZ" sz="2400" b="1" dirty="0" err="1" smtClean="0"/>
              <a:t>Reynek</a:t>
            </a:r>
            <a:r>
              <a:rPr lang="cs-CZ" sz="2400" b="1" dirty="0" smtClean="0"/>
              <a:t> aj.), kontinuitu kritické perspektivy zaštiťují takové osobnosti jako F. X. Šalda, Arne Novák ad.</a:t>
            </a:r>
            <a:endParaRPr lang="cs-CZ" sz="2400" b="1"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4329" y="1825625"/>
            <a:ext cx="1619250" cy="2286000"/>
          </a:xfrm>
        </p:spPr>
      </p:pic>
      <p:sp>
        <p:nvSpPr>
          <p:cNvPr id="7" name="AutoShape 2" descr="data:image/jpeg;base64,/9j/4AAQSkZJRgABAQAAAQABAAD/2wCEAAkGBxISEhUSExMWFRUWFxUWGBYVFRgVFRcYFRUXFhUYFRUYHSggGBolGxUYITEhJSkrLi4uFx8zODMtNygtLisBCgoKBQUFDgUFDisZExkrKysrKysrKysrKysrKysrKysrKysrKysrKysrKysrKysrKysrKysrKysrKysrKysrK//AABEIAOEA4QMBIgACEQEDEQH/xAAcAAAABwEBAAAAAAAAAAAAAAAAAQIDBAUGBwj/xAA6EAABAwIDBgUDAwMDBAMAAAABAAIRAyEEMUEFBhJRYXETIoGRobHB8DLR4QdC8RQjNDNSYnJTkrL/xAAUAQEAAAAAAAAAAAAAAAAAAAAA/8QAFBEBAAAAAAAAAAAAAAAAAAAAAP/aAAwDAQACEQMRAD8A5wXJJckEIkCy5FxJCNAolHxJKkYPDOqPDGi5/f8AlAWFwrqhgWWo2XuzxcPlc6YvcNWg2Hu3TYLsDjaSQM1rcFhRIyi2SDJYbcMOzkW5/bNW1H+nlHOI9XH7rZYdgFo7FSWhBnMJufRpkQ0W0Mn1vkrqjgGNERKmApQb2QNU6IBsE6aYS2tSi1A04CE2WhO8Eoiy0IGyj9NUoBE2yAwECEYCAcgpdu7Ep4hhaRcZFcs27syvQc6JIFjOd5BI6WXanfZZbfHZwqU/LZ1shFvNryQcKqOMqXgcS2Cx4kEGI0MZpW1cE5jjI/8ArcaKtNskB1GwUETnSiBQABLGWspARsQLQR8PQIIChEUSPhQJKBSzlCSQgErY7i7P4neIe0eoWOAXSdzGgUxzn7BBrsNTEAKzwbYAUCjESOd+6mMrDL/CCypKSGqJQuFK40B1OYS2HKPy6bGv57oU2w4u5xbS3IIJAPJL4U2x5Sg7mgMDRANRhGXIEPppIBT3EkED85oEQkOE5pxNwUDbgqPblSGn37xNldPeIWd23iQMzn07wg5dvK5pcXMsHSS3kQBI6ZysrVCuduVP910CL3Htl6KpxFPhJ/LckEfT85oQg1qOUBBGiGSNAqEEJQQAFLCbSwUBwiISuJFKBIzHddE3Qrgsy+ey50StpuniOF7Ro4fPX2QdBoVLCNb+qnU4sJVXRcLBWmFcLBvP3QWVDLsn281GbbupLLwgeYhxQUsBNvCBbXeqW6YsmW9U80SgUCeSMnr8JBqJLqo5oFVHX9EGu9VHfUB1RNqdUEgv6pg1DfRBzlGrPgDqUCMTWhv59Vi958ZLDEaEfK0e1qh4TqALx9lh9sVCZB1Ac35t8ZIMVtM8Tp6SOuQ+yh410xPIfdWO0qThwmLGY+4PqqyrJ05oI10UoyUSAggCiRoFSjSYCNAJRoiggUAlBElhqBt2iu9iY8UoLshMfEZeqpqgSAg3uH3oaT5jwzaL/WIV/s/eCnIh/SCuUso1HXDHd4MIw14zDh8IO8YXa7XRcGRzsrajihovP2F2m9p/UYFs10LdfbXEM/cgnNB0ylUlNvrKvweMDhnP5KI4sHLT56BBZNrgyJyUfF7RYwEkgAeig+IR0OfdUG3HFzC0OuQC5zsh09EFhit7KAMB3F7i/cqPU3iYSGg8J62vyE5+i5ljg8Pi5E27a3T+F2fiakinSeRo4g20MIOgs24T0ItIIn1abgpNPeFzCZFs4kkHSZjNVWy92cZm50SMr8xcGM1ZVt23xJJgGwEnM5lBe4Tb9Kp5Z4XSRwkGbcrXUjE3cDMCMlz3aGxsRT8/DxxOQMjvyV5sPaHi04NnNtB0IAJaOyC9qkOIbz/bX1WY2zsvMX1jK3L6LTUzJJ6AdFE2jBaTa38oOdbRwBAkz5Yn1tl6BZyvSj1JWy2piCSQLcVoNxbqstiqdr6FBTOF0ptNK4PMpVGhKCJ4KIUirY4SyUMJqBKCq8FBW3+l6BBBSFqU0I3aIxEoFNanC4JDSjBQE5ObOpS+SJARFaTdrZpjxC2RMycuqCzwG3aVNvlYzhaLufYSRFhElTdo7yYbhDKuG8rv/BsuGUw4TF1X4PYYxNeo9x4eEgtblMjXpZWW+u79SqRVptJsLNBMcIMT1QU42Bg8T/xaxbVN/DqMDOpggRkqfEYHE4V/C4Frh1kEdCM1vdy93apqjEYriceEiHi5HDDZB5K9xmzneLwcAfh3C7STLZNyHIM1uZt51Qmm4Q4D+Pst5hsMJBzWOweyW08WeAkiCY5SbCVvKFh8oIO0KQP2+kKhr7Gc6S95g6e37LSPAJB/NVIbh2uN9MrwgxzNkUxk0E5Sfqo7aJAe6k0kU7uqF3COnBGf8Fa3aWzWuBH9hBkeh1SMIWU2eGWjhIgjO0FBy2lvdjP9xzawbwieFzuIO8wENB1vPotBsje+s6lx1Wt/VHERDeebQSPWydxW4TH1vED4YTIBBk3n2V+3YdJlIUgLawcygLC7QbUEOaWcw6/aSJCjVNltY7jY4AnTIGSZMK2weywwAiZ90KmHEQfZBW0ibgiB8KPtepFM9x9/2VlUw8XCgbRHE0sQYHEeZxB5CPUFRcdg3CkCYGf+Fa4qg81YANo0yhWtHdqpigRBaNHEa2H3QczpC91YYQLZ4L+mNYuIfUAbOgunNq7huoNL2P4g25EXIAk/RBmXZWTPHCLEVSJB5qI/EIJ3itQVd4/VGgqXFEDeyBRhqBTHI5R8CHAgOV1zc3Bg4drTeQfmFyTgXX9xak0GnmI9oQTMVs2HcTIGhGX0VhgMK4RJ+T3k+il1WTkM9eoujDyBlbKdEEunSAA/ZMbQxAptLidMtEQxMDqFlt5seT5B/dP0QWOxxxk1Cbk27K/4xH4FQ7v0YptBzgfQK4rN0tlqgRMFSaVTqofByS6TtEFhwzZF/ogTcaZFOUbjqFIagjDAayfSEkYYC5vHPL1UvxRHuie7kgZIsFHrKRKi1iEEHFvz7KucJPZSMa+6q8TXImM/RA5hqbS/IXMTAWuwfCxsWAWT3col7y7lHzMqzq1X+J4bqZFLIvnNxORjSJ10QSsbthznGlh2B7hmbhje559FDwlDFS4Ygs4CDHAD7XJVy1jabPIAANBklusCTeAT8Sg4LvU3gxVZgEQ90e6on1Fdb5YjxMZWcP8Avd9VQPlArj7IJuCiQBgTrWptpT1J/NBJZRsleAjZUUmm4FBFbQ/hbXcHaRDfDJuHH7LLiOSe2JiPDxI5OH3CDs+HqA3QrCIv+6rsFibC6lGqCUDdV/dZfH0nGu0GLRA7haptMHMeizGy8U3EYhzh5rjh7AoNRs2kQAeifrd1KoNsExi6QCCO9+WiFCuCUwXDuksI4geqDSYZwhK4j+ZKDRqwYyUsVLIFl/wkccJAdySC9AdZ6gVnlSHPBHKVDqTkgrMVUN7lZrHYmXEBaHajg1pv+QsvQpy6T+XQbTdBpawdcyTlytqtG2HNPJUmxqZ8AxYuEA6iJuprCWNgnlPVBMqDyRz/AHWe3526MLhXCfPUa5jehLHQc+auXPsLwBquKb+bdOJxBgngZ5W8rWOiDPV6pJLjmTJ+qjEpRcmSgXKCTKNAmUfHdIQcglNrKVRrKslPNcgs/wDUIU60PY7kR9VX+KUOM/n50Qdg2XiZaDqb5aKf/qZcOsLI7q7SL2ATdoA+CtFx3B5IJm38X4WGfU1AEephcn2Jtt1Gs139oI4u3uun4strU/CcbOsfS65ZvBsB+GdBu2xDrZ9YQdfwG36Za1zXAggajl3UbbO8lNjS57gBp7cpXI9l4LFVDw0g4+oA+SFvt0N3fNOLHG8fpY7zNF87WnJAjDb4Uajo8w7gD7rRbGxba1QAXEybjKP4T1TYGGeTNJkjWPm2Sm7O2dTo/wDTaGm0mJJiY+pQWOJpWlvP4CRSebicj7dkvxoCZL5MjmgmB1s0jiR0nTmmnu0QIqGU08x8pVYmL+/VQcZWt8oKbbtTP80VLh3Rn6qyxbpdJ0vH0Hys3t/E+GwkZmwjrM/RB0zAYxrqNMsMiI9VIFZrhfRcs3Q30ZSp+DWMAfpcATqZFgealbQ3+Y0EUfMTqZGhvcdkGi/qHvL4WH8JhHG8R1A4mybGcpXG3OJz/PlPbQ2k+s7je6T+WUUlACUhCUaAQglIIEIFGQgQgCUiARwgOU4wFI1UmkEFnu3ivDqR3+hW5p4uWOPIT7LmxPCQ8ZjPsbfdanYuI46b2zlxINPs54PeJUx9QH4zP0lZ3B49tMeY8PXREd56DC4OMxEHPPJBpdmUYqkiwN4hScRQLatN2UyDwyMspWNp78s4wWiwJnOYtotPU3qwtVgqB5lt+Eg5/gQaGnUNyZE6Rf1SRUuDl91nRvnTb+sW6Xj0TtHebC1LB+fog0BeDr1zTTxB/JVUzHi3mHDpF1LZjGkHKel0FnhqkjshUcoeErQYm0fdLr1OZQJrO6x3VTi3zJGhv1UytUsR8qpxr4tJ1+Dqgj1YJJm+vusPvZWFxM3n6rZVneUm4zz6rDbzUyOGdf3KDPQkpRCJAQRwgjCABOMbdNhSsMwE2lAOAoKbwIIKlGURRwgAS4SUaBUXUhijhOtcgeJ0VluniuGqWGIcAPlVJchTqlr2uGhH1QdHwlUNMgX0KkVGMI4++caZmVnqGKJggnIqaC8SAZaUF3To0ajOEhpbaJiQc1GfulgXfpYSSLw4gewKp2+KT5SQBycRHcJ1uBxAIc2u+c8/LyuEFrS3QwoyaOlzJAImbqcdi4ZoLA1nO7pgcvqqFwxrYd4nGDoSY+qcwuJqFxkebW3TKdc0F7ht3sKJ/wBphnN3DHspIwFNn6LATB1HZVtHFv1mPb5Uhtfr2ugm4arF57kHklV8QDcH7yoNOrH6suguZSK+JkZW65+yCS58Ax9FU1KhJJy5aJ3F4mGzqs9tHa4YDBvkAM5QTMdV43tpNkknza2ifuqze/Y1V7RUYwuY2GkgcpN/dX27OzHMYa9T/qPFpuQLi05WhajY+H48NWDhIl2Ym/AOaDgb2JBV/Xw7ajDAh7LGNfyFRPbFkDSMII2oAFOwRUEKVhn3QW/EEFE8RBBWEI0oMSuBA04oSnCxJ4UBSnQUgBLKAcSS5yBaihBb7K2gAADmJ9QtxswBwzsefdcs4oNlsN19rAlrT2+UG1o0hmB3AzPoVMa1uUXUKi/IzYD3VjQgji+CgfOFbw55pqrgovc9uo+MlIw509eiVXOl9NUFa+gI+oUWq0NuNFKxNWCW9FU4nEhuZBPygN+JPoJuolXGAmJtkVV4/HxN7Gbfuqp2Kc6w1PXkgsNo7Vc4kMzy0Vpu1u1xHxq1zmBeBIB/dL3Y2D/e8X0n/C2PhwOEf5QM1xOXYe60eCwfBR4TmRJ7kCVH2Rs2/G4dgcvVXLx/KDg+O2eaOMq09HEkexP3Wf2jg83D8zXUd/dn8NelVGRFQH2bH3WDqNknkgypCAVxtDZ9uJo/JVWR0QNJxqSiGaCRxIJmUaCWaaPwypBaEoNQRTSTbmKa5NOQRxTSixPgInkIGSxRqxiydqVymfCLpKBuUujVLSCMwkEIkG02DvU0Dhqn57dFpcNvFS0cMua5LzSm1CNUHYaO22EcXEO0o3bYbE8UTpl8rkDcQ8an5TnjvObifVBv9obx02z5r9FnMZvAXHyi/OftCo6VNzzAElbDd7dImKlWw5SRprbmgrcBs+viDMGJuYt6LbbB3YazzPHEe3TurvCYcNAa2ALfCudn4Jx+5KBjC4TQCSeQyVtgtlgeZ2eg5KZh8OGdU+UBNCJ2oRonIMb/AFDaPDZP/l9AuXl+a6D/AFL2gPKxpuOKRy/Suc8aB2/+clBxmzeIcTM7kgKY0khSMO6PhBk6lOLEEHskrWYvZrat8iqPF7JezSQggSgnPAf/ANh9ijQSwUAUhKi6BTikEJTjoktZ6oCDSUbyAl1HgZKPVcgahSME2TMKOpWEMIK/Ejzu7lNAJ2qLk9UkNMgIEtCUGrV7tbovxPmmGzydfLoug7O/p3h2xxDi6yUHHcLs6pVMMYXHp+6sW7u12EeLTcwczEe4su+7N2JRojyNA7CdB+ysXBsXAiNf5Qcs2Fu3TpND8zz+fstHhMI6obCfb7q9ZsvDVHeWJBEhrreoVrSpNaIaIAQV2E2UAJcB20+FYt5afPolykuCA4RApQRFyAB2igbX2izD0zUdYDLO5MwLKa91iZjnkuWb6bc8eqWNP+3T0JkFwJuI7j2QUe3Maazy85m+eWkekR6KrLTmn6jibxn900TzyQJa205fdP4dmsa5lJc0QIuE7SOQKCTSHb0SuCbapIHJPFhN/wCEDPgn8CCkQPwokGRLUbfwoPEDqiZY3QLY0aonNPZGSg98oCcwaqM8SjqvTbc0BKVgmz7Jt7OSdwPJBHqU7wpOAoAkE8wmq58xTlFxkDK6Dru63CxrQMoB+FsKD7LnW5eM46MSOJhA9IELb4SvaEFsHfHRYnfved1FzaNJ0OuXmLgW4Y56+y0+NxYp0nPJAABMntMe64LisWcRVfWqGOIgnkLAAd7INZu1vW9mKD3cTw8Q/S0jzAdPpK67QrBzQ4GQRPcc/decn48xw04aPcu7n8yXRf6Y7yExhKjp/wDjOVgCS37jsg6We6NySXWRByBQci4gkEqFtXaTaFN1R5iNCRc6fRBRb87fFKn4LSeN2fQRMrl9YgjmTn2S9qY91eo6o4+Z50ysAB9lDr1Ii+VkC2v5dEogx7pmnMEyE7TOgQKpnn+XUug4QJjO3RQgyOqfplBPpi5gzlmnon+FFYQLC10sGQDf11ugf4O6Cj8ZQQZV2iW7MIIIHBmo7kEEDNREzNBBA9oUrB5hBBAmv+o+qcbmEEEGz/p3nU7t+gXQsLmUEEELfX/g1ey4wz9Le5+yCCBsfqKvtyf+bR/9j/8AhyNBB3XU9z9EYQQQFUWP/qR/xx/7N+qCCDl/9ze6juz9AgggeZl7pxuXoEEECz+31SjkO6CCCVU09VIp/wBvb7oIIFo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data:image/jpeg;base64,/9j/4AAQSkZJRgABAQAAAQABAAD/2wCEAAkGBxISEhUSExMWFRUWFxUWGBYVFRgVFRcYFRUXFhUYFRUYHSggGBolGxUYITEhJSkrLi4uFx8zODMtNygtLisBCgoKBQUFDgUFDisZExkrKysrKysrKysrKysrKysrKysrKysrKysrKysrKysrKysrKysrKysrKysrKysrKysrK//AABEIAOEA4QMBIgACEQEDEQH/xAAcAAAABwEBAAAAAAAAAAAAAAAAAQIDBAUGBwj/xAA6EAABAwIDBgUDAwMDBAMAAAABAAIRAyEEMUEFBhJRYXETIoGRobHB8DLR4QdC8RQjNDNSYnJTkrL/xAAUAQEAAAAAAAAAAAAAAAAAAAAA/8QAFBEBAAAAAAAAAAAAAAAAAAAAAP/aAAwDAQACEQMRAD8A5wXJJckEIkCy5FxJCNAolHxJKkYPDOqPDGi5/f8AlAWFwrqhgWWo2XuzxcPlc6YvcNWg2Hu3TYLsDjaSQM1rcFhRIyi2SDJYbcMOzkW5/bNW1H+nlHOI9XH7rZYdgFo7FSWhBnMJufRpkQ0W0Mn1vkrqjgGNERKmApQb2QNU6IBsE6aYS2tSi1A04CE2WhO8Eoiy0IGyj9NUoBE2yAwECEYCAcgpdu7Ep4hhaRcZFcs27syvQc6JIFjOd5BI6WXanfZZbfHZwqU/LZ1shFvNryQcKqOMqXgcS2Cx4kEGI0MZpW1cE5jjI/8ArcaKtNskB1GwUETnSiBQABLGWspARsQLQR8PQIIChEUSPhQJKBSzlCSQgErY7i7P4neIe0eoWOAXSdzGgUxzn7BBrsNTEAKzwbYAUCjESOd+6mMrDL/CCypKSGqJQuFK40B1OYS2HKPy6bGv57oU2w4u5xbS3IIJAPJL4U2x5Sg7mgMDRANRhGXIEPppIBT3EkED85oEQkOE5pxNwUDbgqPblSGn37xNldPeIWd23iQMzn07wg5dvK5pcXMsHSS3kQBI6ZysrVCuduVP910CL3Htl6KpxFPhJ/LckEfT85oQg1qOUBBGiGSNAqEEJQQAFLCbSwUBwiISuJFKBIzHddE3Qrgsy+ey50StpuniOF7Ro4fPX2QdBoVLCNb+qnU4sJVXRcLBWmFcLBvP3QWVDLsn281GbbupLLwgeYhxQUsBNvCBbXeqW6YsmW9U80SgUCeSMnr8JBqJLqo5oFVHX9EGu9VHfUB1RNqdUEgv6pg1DfRBzlGrPgDqUCMTWhv59Vi958ZLDEaEfK0e1qh4TqALx9lh9sVCZB1Ac35t8ZIMVtM8Tp6SOuQ+yh410xPIfdWO0qThwmLGY+4PqqyrJ05oI10UoyUSAggCiRoFSjSYCNAJRoiggUAlBElhqBt2iu9iY8UoLshMfEZeqpqgSAg3uH3oaT5jwzaL/WIV/s/eCnIh/SCuUso1HXDHd4MIw14zDh8IO8YXa7XRcGRzsrajihovP2F2m9p/UYFs10LdfbXEM/cgnNB0ylUlNvrKvweMDhnP5KI4sHLT56BBZNrgyJyUfF7RYwEkgAeig+IR0OfdUG3HFzC0OuQC5zsh09EFhit7KAMB3F7i/cqPU3iYSGg8J62vyE5+i5ljg8Pi5E27a3T+F2fiakinSeRo4g20MIOgs24T0ItIIn1abgpNPeFzCZFs4kkHSZjNVWy92cZm50SMr8xcGM1ZVt23xJJgGwEnM5lBe4Tb9Kp5Z4XSRwkGbcrXUjE3cDMCMlz3aGxsRT8/DxxOQMjvyV5sPaHi04NnNtB0IAJaOyC9qkOIbz/bX1WY2zsvMX1jK3L6LTUzJJ6AdFE2jBaTa38oOdbRwBAkz5Yn1tl6BZyvSj1JWy2piCSQLcVoNxbqstiqdr6FBTOF0ptNK4PMpVGhKCJ4KIUirY4SyUMJqBKCq8FBW3+l6BBBSFqU0I3aIxEoFNanC4JDSjBQE5ObOpS+SJARFaTdrZpjxC2RMycuqCzwG3aVNvlYzhaLufYSRFhElTdo7yYbhDKuG8rv/BsuGUw4TF1X4PYYxNeo9x4eEgtblMjXpZWW+u79SqRVptJsLNBMcIMT1QU42Bg8T/xaxbVN/DqMDOpggRkqfEYHE4V/C4Frh1kEdCM1vdy93apqjEYriceEiHi5HDDZB5K9xmzneLwcAfh3C7STLZNyHIM1uZt51Qmm4Q4D+Pst5hsMJBzWOweyW08WeAkiCY5SbCVvKFh8oIO0KQP2+kKhr7Gc6S95g6e37LSPAJB/NVIbh2uN9MrwgxzNkUxk0E5Sfqo7aJAe6k0kU7uqF3COnBGf8Fa3aWzWuBH9hBkeh1SMIWU2eGWjhIgjO0FBy2lvdjP9xzawbwieFzuIO8wENB1vPotBsje+s6lx1Wt/VHERDeebQSPWydxW4TH1vED4YTIBBk3n2V+3YdJlIUgLawcygLC7QbUEOaWcw6/aSJCjVNltY7jY4AnTIGSZMK2weywwAiZ90KmHEQfZBW0ibgiB8KPtepFM9x9/2VlUw8XCgbRHE0sQYHEeZxB5CPUFRcdg3CkCYGf+Fa4qg81YANo0yhWtHdqpigRBaNHEa2H3QczpC91YYQLZ4L+mNYuIfUAbOgunNq7huoNL2P4g25EXIAk/RBmXZWTPHCLEVSJB5qI/EIJ3itQVd4/VGgqXFEDeyBRhqBTHI5R8CHAgOV1zc3Bg4drTeQfmFyTgXX9xak0GnmI9oQTMVs2HcTIGhGX0VhgMK4RJ+T3k+il1WTkM9eoujDyBlbKdEEunSAA/ZMbQxAptLidMtEQxMDqFlt5seT5B/dP0QWOxxxk1Cbk27K/4xH4FQ7v0YptBzgfQK4rN0tlqgRMFSaVTqofByS6TtEFhwzZF/ogTcaZFOUbjqFIagjDAayfSEkYYC5vHPL1UvxRHuie7kgZIsFHrKRKi1iEEHFvz7KucJPZSMa+6q8TXImM/RA5hqbS/IXMTAWuwfCxsWAWT3col7y7lHzMqzq1X+J4bqZFLIvnNxORjSJ10QSsbthznGlh2B7hmbhje559FDwlDFS4Ygs4CDHAD7XJVy1jabPIAANBklusCTeAT8Sg4LvU3gxVZgEQ90e6on1Fdb5YjxMZWcP8Avd9VQPlArj7IJuCiQBgTrWptpT1J/NBJZRsleAjZUUmm4FBFbQ/hbXcHaRDfDJuHH7LLiOSe2JiPDxI5OH3CDs+HqA3QrCIv+6rsFibC6lGqCUDdV/dZfH0nGu0GLRA7haptMHMeizGy8U3EYhzh5rjh7AoNRs2kQAeifrd1KoNsExi6QCCO9+WiFCuCUwXDuksI4geqDSYZwhK4j+ZKDRqwYyUsVLIFl/wkccJAdySC9AdZ6gVnlSHPBHKVDqTkgrMVUN7lZrHYmXEBaHajg1pv+QsvQpy6T+XQbTdBpawdcyTlytqtG2HNPJUmxqZ8AxYuEA6iJuprCWNgnlPVBMqDyRz/AHWe3526MLhXCfPUa5jehLHQc+auXPsLwBquKb+bdOJxBgngZ5W8rWOiDPV6pJLjmTJ+qjEpRcmSgXKCTKNAmUfHdIQcglNrKVRrKslPNcgs/wDUIU60PY7kR9VX+KUOM/n50Qdg2XiZaDqb5aKf/qZcOsLI7q7SL2ATdoA+CtFx3B5IJm38X4WGfU1AEephcn2Jtt1Gs139oI4u3uun4strU/CcbOsfS65ZvBsB+GdBu2xDrZ9YQdfwG36Za1zXAggajl3UbbO8lNjS57gBp7cpXI9l4LFVDw0g4+oA+SFvt0N3fNOLHG8fpY7zNF87WnJAjDb4Uajo8w7gD7rRbGxba1QAXEybjKP4T1TYGGeTNJkjWPm2Sm7O2dTo/wDTaGm0mJJiY+pQWOJpWlvP4CRSebicj7dkvxoCZL5MjmgmB1s0jiR0nTmmnu0QIqGU08x8pVYmL+/VQcZWt8oKbbtTP80VLh3Rn6qyxbpdJ0vH0Hys3t/E+GwkZmwjrM/RB0zAYxrqNMsMiI9VIFZrhfRcs3Q30ZSp+DWMAfpcATqZFgealbQ3+Y0EUfMTqZGhvcdkGi/qHvL4WH8JhHG8R1A4mybGcpXG3OJz/PlPbQ2k+s7je6T+WUUlACUhCUaAQglIIEIFGQgQgCUiARwgOU4wFI1UmkEFnu3ivDqR3+hW5p4uWOPIT7LmxPCQ8ZjPsbfdanYuI46b2zlxINPs54PeJUx9QH4zP0lZ3B49tMeY8PXREd56DC4OMxEHPPJBpdmUYqkiwN4hScRQLatN2UyDwyMspWNp78s4wWiwJnOYtotPU3qwtVgqB5lt+Eg5/gQaGnUNyZE6Rf1SRUuDl91nRvnTb+sW6Xj0TtHebC1LB+fog0BeDr1zTTxB/JVUzHi3mHDpF1LZjGkHKel0FnhqkjshUcoeErQYm0fdLr1OZQJrO6x3VTi3zJGhv1UytUsR8qpxr4tJ1+Dqgj1YJJm+vusPvZWFxM3n6rZVneUm4zz6rDbzUyOGdf3KDPQkpRCJAQRwgjCABOMbdNhSsMwE2lAOAoKbwIIKlGURRwgAS4SUaBUXUhijhOtcgeJ0VluniuGqWGIcAPlVJchTqlr2uGhH1QdHwlUNMgX0KkVGMI4++caZmVnqGKJggnIqaC8SAZaUF3To0ajOEhpbaJiQc1GfulgXfpYSSLw4gewKp2+KT5SQBycRHcJ1uBxAIc2u+c8/LyuEFrS3QwoyaOlzJAImbqcdi4ZoLA1nO7pgcvqqFwxrYd4nGDoSY+qcwuJqFxkebW3TKdc0F7ht3sKJ/wBphnN3DHspIwFNn6LATB1HZVtHFv1mPb5Uhtfr2ugm4arF57kHklV8QDcH7yoNOrH6suguZSK+JkZW65+yCS58Ax9FU1KhJJy5aJ3F4mGzqs9tHa4YDBvkAM5QTMdV43tpNkknza2ifuqze/Y1V7RUYwuY2GkgcpN/dX27OzHMYa9T/qPFpuQLi05WhajY+H48NWDhIl2Ym/AOaDgb2JBV/Xw7ajDAh7LGNfyFRPbFkDSMII2oAFOwRUEKVhn3QW/EEFE8RBBWEI0oMSuBA04oSnCxJ4UBSnQUgBLKAcSS5yBaihBb7K2gAADmJ9QtxswBwzsefdcs4oNlsN19rAlrT2+UG1o0hmB3AzPoVMa1uUXUKi/IzYD3VjQgji+CgfOFbw55pqrgovc9uo+MlIw509eiVXOl9NUFa+gI+oUWq0NuNFKxNWCW9FU4nEhuZBPygN+JPoJuolXGAmJtkVV4/HxN7Gbfuqp2Kc6w1PXkgsNo7Vc4kMzy0Vpu1u1xHxq1zmBeBIB/dL3Y2D/e8X0n/C2PhwOEf5QM1xOXYe60eCwfBR4TmRJ7kCVH2Rs2/G4dgcvVXLx/KDg+O2eaOMq09HEkexP3Wf2jg83D8zXUd/dn8NelVGRFQH2bH3WDqNknkgypCAVxtDZ9uJo/JVWR0QNJxqSiGaCRxIJmUaCWaaPwypBaEoNQRTSTbmKa5NOQRxTSixPgInkIGSxRqxiydqVymfCLpKBuUujVLSCMwkEIkG02DvU0Dhqn57dFpcNvFS0cMua5LzSm1CNUHYaO22EcXEO0o3bYbE8UTpl8rkDcQ8an5TnjvObifVBv9obx02z5r9FnMZvAXHyi/OftCo6VNzzAElbDd7dImKlWw5SRprbmgrcBs+viDMGJuYt6LbbB3YazzPHEe3TurvCYcNAa2ALfCudn4Jx+5KBjC4TQCSeQyVtgtlgeZ2eg5KZh8OGdU+UBNCJ2oRonIMb/AFDaPDZP/l9AuXl+a6D/AFL2gPKxpuOKRy/Suc8aB2/+clBxmzeIcTM7kgKY0khSMO6PhBk6lOLEEHskrWYvZrat8iqPF7JezSQggSgnPAf/ANh9ijQSwUAUhKi6BTikEJTjoktZ6oCDSUbyAl1HgZKPVcgahSME2TMKOpWEMIK/Ejzu7lNAJ2qLk9UkNMgIEtCUGrV7tbovxPmmGzydfLoug7O/p3h2xxDi6yUHHcLs6pVMMYXHp+6sW7u12EeLTcwczEe4su+7N2JRojyNA7CdB+ysXBsXAiNf5Qcs2Fu3TpND8zz+fstHhMI6obCfb7q9ZsvDVHeWJBEhrreoVrSpNaIaIAQV2E2UAJcB20+FYt5afPolykuCA4RApQRFyAB2igbX2izD0zUdYDLO5MwLKa91iZjnkuWb6bc8eqWNP+3T0JkFwJuI7j2QUe3Maazy85m+eWkekR6KrLTmn6jibxn900TzyQJa205fdP4dmsa5lJc0QIuE7SOQKCTSHb0SuCbapIHJPFhN/wCEDPgn8CCkQPwokGRLUbfwoPEDqiZY3QLY0aonNPZGSg98oCcwaqM8SjqvTbc0BKVgmz7Jt7OSdwPJBHqU7wpOAoAkE8wmq58xTlFxkDK6Dru63CxrQMoB+FsKD7LnW5eM46MSOJhA9IELb4SvaEFsHfHRYnfved1FzaNJ0OuXmLgW4Y56+y0+NxYp0nPJAABMntMe64LisWcRVfWqGOIgnkLAAd7INZu1vW9mKD3cTw8Q/S0jzAdPpK67QrBzQ4GQRPcc/decn48xw04aPcu7n8yXRf6Y7yExhKjp/wDjOVgCS37jsg6We6NySXWRByBQci4gkEqFtXaTaFN1R5iNCRc6fRBRb87fFKn4LSeN2fQRMrl9YgjmTn2S9qY91eo6o4+Z50ysAB9lDr1Ii+VkC2v5dEogx7pmnMEyE7TOgQKpnn+XUug4QJjO3RQgyOqfplBPpi5gzlmnon+FFYQLC10sGQDf11ugf4O6Cj8ZQQZV2iW7MIIIHBmo7kEEDNREzNBBA9oUrB5hBBAmv+o+qcbmEEEGz/p3nU7t+gXQsLmUEEELfX/g1ey4wz9Le5+yCCBsfqKvtyf+bR/9j/8AhyNBB3XU9z9EYQQQFUWP/qR/xx/7N+qCCDl/9ze6juz9AgggeZl7pxuXoEEECz+31SjkO6CCCVU09VIp/wBvb7oIIFoII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Zástupný symbol pro obsah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11395" y="1825625"/>
            <a:ext cx="20971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Zástupný symbol pro obsah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969" y="1825625"/>
            <a:ext cx="1821487" cy="2286000"/>
          </a:xfrm>
          <a:prstGeom prst="rect">
            <a:avLst/>
          </a:prstGeom>
        </p:spPr>
      </p:pic>
      <p:pic>
        <p:nvPicPr>
          <p:cNvPr id="19" name="Zástupný symbol pro obsah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727" y="4246562"/>
            <a:ext cx="1909157" cy="2479546"/>
          </a:xfrm>
          <a:prstGeom prst="rect">
            <a:avLst/>
          </a:prstGeom>
        </p:spPr>
      </p:pic>
      <p:pic>
        <p:nvPicPr>
          <p:cNvPr id="22" name="Zástupný symbol pro obsah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4984" y="4246561"/>
            <a:ext cx="1715661" cy="2069398"/>
          </a:xfrm>
          <a:prstGeom prst="rect">
            <a:avLst/>
          </a:prstGeom>
        </p:spPr>
      </p:pic>
      <p:pic>
        <p:nvPicPr>
          <p:cNvPr id="26" name="Zástupný symbol pro obsah 25"/>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155574" y="1825625"/>
            <a:ext cx="1787891" cy="2320493"/>
          </a:xfrm>
        </p:spPr>
      </p:pic>
      <p:pic>
        <p:nvPicPr>
          <p:cNvPr id="28" name="Obrázek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9385" y="1807412"/>
            <a:ext cx="1752781" cy="2322426"/>
          </a:xfrm>
          <a:prstGeom prst="rect">
            <a:avLst/>
          </a:prstGeom>
        </p:spPr>
      </p:pic>
      <p:pic>
        <p:nvPicPr>
          <p:cNvPr id="29" name="Obrázek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8085" y="1825625"/>
            <a:ext cx="1849385" cy="2420937"/>
          </a:xfrm>
          <a:prstGeom prst="rect">
            <a:avLst/>
          </a:prstGeom>
        </p:spPr>
      </p:pic>
      <p:pic>
        <p:nvPicPr>
          <p:cNvPr id="30" name="Obrázek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5575" y="4246561"/>
            <a:ext cx="1666959" cy="2479547"/>
          </a:xfrm>
          <a:prstGeom prst="rect">
            <a:avLst/>
          </a:prstGeom>
        </p:spPr>
      </p:pic>
      <p:pic>
        <p:nvPicPr>
          <p:cNvPr id="32" name="Obrázek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90494" y="4246561"/>
            <a:ext cx="2009775" cy="2276475"/>
          </a:xfrm>
          <a:prstGeom prst="rect">
            <a:avLst/>
          </a:prstGeom>
        </p:spPr>
      </p:pic>
      <p:pic>
        <p:nvPicPr>
          <p:cNvPr id="33" name="Obrázek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68084" y="4246561"/>
            <a:ext cx="1815477" cy="2479547"/>
          </a:xfrm>
          <a:prstGeom prst="rect">
            <a:avLst/>
          </a:prstGeom>
        </p:spPr>
      </p:pic>
      <p:pic>
        <p:nvPicPr>
          <p:cNvPr id="34" name="Obrázek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8524" y="4246561"/>
            <a:ext cx="2038932" cy="2389909"/>
          </a:xfrm>
          <a:prstGeom prst="rect">
            <a:avLst/>
          </a:prstGeom>
        </p:spPr>
      </p:pic>
    </p:spTree>
    <p:extLst>
      <p:ext uri="{BB962C8B-B14F-4D97-AF65-F5344CB8AC3E}">
        <p14:creationId xmlns:p14="http://schemas.microsoft.com/office/powerpoint/2010/main" val="202338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32757" y="207819"/>
            <a:ext cx="4252118" cy="897775"/>
          </a:xfrm>
        </p:spPr>
        <p:txBody>
          <a:bodyPr>
            <a:normAutofit fontScale="90000"/>
          </a:bodyPr>
          <a:lstStyle/>
          <a:p>
            <a:r>
              <a:rPr lang="cs-CZ" b="1" dirty="0" smtClean="0"/>
              <a:t>Situace v Evropě v druhé polovině 30. let</a:t>
            </a:r>
            <a:endParaRPr lang="cs-CZ" b="1" dirty="0"/>
          </a:p>
        </p:txBody>
      </p:sp>
      <p:sp>
        <p:nvSpPr>
          <p:cNvPr id="4" name="Zástupný symbol pro text 3"/>
          <p:cNvSpPr>
            <a:spLocks noGrp="1"/>
          </p:cNvSpPr>
          <p:nvPr>
            <p:ph type="body" sz="half" idx="2"/>
          </p:nvPr>
        </p:nvSpPr>
        <p:spPr>
          <a:xfrm>
            <a:off x="166256" y="1205345"/>
            <a:ext cx="4821380" cy="4688581"/>
          </a:xfrm>
        </p:spPr>
        <p:txBody>
          <a:bodyPr/>
          <a:lstStyle/>
          <a:p>
            <a:r>
              <a:rPr lang="cs-CZ" sz="2000" b="1" dirty="0" smtClean="0">
                <a:latin typeface="Times New Roman" panose="02020603050405020304" pitchFamily="18" charset="0"/>
                <a:cs typeface="Times New Roman" panose="02020603050405020304" pitchFamily="18" charset="0"/>
              </a:rPr>
              <a:t>• </a:t>
            </a:r>
            <a:r>
              <a:rPr lang="cs-CZ" sz="2000" b="1" dirty="0" smtClean="0"/>
              <a:t>Nástup Hitlera k moci (1933)</a:t>
            </a:r>
          </a:p>
          <a:p>
            <a:r>
              <a:rPr lang="cs-CZ" sz="2000" b="1" dirty="0" smtClean="0">
                <a:latin typeface="Times New Roman" panose="02020603050405020304" pitchFamily="18" charset="0"/>
                <a:cs typeface="Times New Roman" panose="02020603050405020304" pitchFamily="18" charset="0"/>
              </a:rPr>
              <a:t>• </a:t>
            </a:r>
            <a:r>
              <a:rPr lang="cs-CZ" sz="2000" b="1" dirty="0" smtClean="0"/>
              <a:t>Italský vpád do Habeše (1935)</a:t>
            </a:r>
          </a:p>
          <a:p>
            <a:r>
              <a:rPr lang="cs-CZ" sz="2000" b="1" dirty="0" smtClean="0">
                <a:latin typeface="Times New Roman" panose="02020603050405020304" pitchFamily="18" charset="0"/>
                <a:cs typeface="Times New Roman" panose="02020603050405020304" pitchFamily="18" charset="0"/>
              </a:rPr>
              <a:t>• </a:t>
            </a:r>
            <a:r>
              <a:rPr lang="cs-CZ" sz="2000" b="1" dirty="0" smtClean="0"/>
              <a:t>Občanská válka ve Španělsku (1936-1939)</a:t>
            </a:r>
          </a:p>
          <a:p>
            <a:r>
              <a:rPr lang="cs-CZ" sz="2000" b="1" dirty="0" smtClean="0">
                <a:latin typeface="Times New Roman" panose="02020603050405020304" pitchFamily="18" charset="0"/>
                <a:cs typeface="Times New Roman" panose="02020603050405020304" pitchFamily="18" charset="0"/>
              </a:rPr>
              <a:t>• </a:t>
            </a:r>
            <a:r>
              <a:rPr lang="cs-CZ" sz="2000" b="1" dirty="0" smtClean="0"/>
              <a:t>Justiční vraždy v SSSR (1936-1938)</a:t>
            </a:r>
          </a:p>
          <a:p>
            <a:r>
              <a:rPr lang="cs-CZ" sz="2000" b="1" dirty="0" smtClean="0">
                <a:latin typeface="Times New Roman" panose="02020603050405020304" pitchFamily="18" charset="0"/>
                <a:cs typeface="Times New Roman" panose="02020603050405020304" pitchFamily="18" charset="0"/>
              </a:rPr>
              <a:t>• </a:t>
            </a:r>
            <a:r>
              <a:rPr lang="cs-CZ" sz="2000" b="1" dirty="0" smtClean="0"/>
              <a:t>Anšlus Rakouska (březen 1938)</a:t>
            </a:r>
          </a:p>
          <a:p>
            <a:endParaRPr lang="cs-CZ" sz="2000" b="1" dirty="0"/>
          </a:p>
          <a:p>
            <a:r>
              <a:rPr lang="cs-CZ" sz="2000" b="1" dirty="0" smtClean="0"/>
              <a:t>„Krize samotného evropského lidství“</a:t>
            </a:r>
          </a:p>
          <a:p>
            <a:r>
              <a:rPr lang="cs-CZ" sz="2000" b="1" dirty="0" smtClean="0"/>
              <a:t>(Edmund </a:t>
            </a:r>
            <a:r>
              <a:rPr lang="cs-CZ" sz="2000" b="1" dirty="0" err="1" smtClean="0"/>
              <a:t>Husserl</a:t>
            </a:r>
            <a:r>
              <a:rPr lang="cs-CZ" sz="2000" b="1" dirty="0" smtClean="0"/>
              <a:t>, pražská přednáška 1934)</a:t>
            </a:r>
          </a:p>
          <a:p>
            <a:endParaRPr lang="cs-CZ" dirty="0"/>
          </a:p>
        </p:txBody>
      </p:sp>
      <p:pic>
        <p:nvPicPr>
          <p:cNvPr id="10" name="Zástupný symbol pro obrázek 7"/>
          <p:cNvPicPr>
            <a:picLocks noChangeAspect="1"/>
          </p:cNvPicPr>
          <p:nvPr/>
        </p:nvPicPr>
        <p:blipFill>
          <a:blip r:embed="rId2">
            <a:extLst>
              <a:ext uri="{28A0092B-C50C-407E-A947-70E740481C1C}">
                <a14:useLocalDpi xmlns:a14="http://schemas.microsoft.com/office/drawing/2010/main" val="0"/>
              </a:ext>
            </a:extLst>
          </a:blip>
          <a:srcRect t="20126" b="20126"/>
          <a:stretch>
            <a:fillRect/>
          </a:stretch>
        </p:blipFill>
        <p:spPr>
          <a:xfrm>
            <a:off x="1003841" y="4421770"/>
            <a:ext cx="2709949" cy="2222847"/>
          </a:xfrm>
          <a:prstGeom prst="rect">
            <a:avLst/>
          </a:prstGeom>
        </p:spPr>
      </p:pic>
      <p:pic>
        <p:nvPicPr>
          <p:cNvPr id="14" name="Zástupný symbol pro obrázek 1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619" b="3619"/>
          <a:stretch>
            <a:fillRect/>
          </a:stretch>
        </p:blipFill>
        <p:spPr>
          <a:xfrm>
            <a:off x="4817440" y="191193"/>
            <a:ext cx="3383279" cy="2876203"/>
          </a:xfr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574" y="3291840"/>
            <a:ext cx="5370022" cy="3428191"/>
          </a:xfrm>
          <a:prstGeom prst="rect">
            <a:avLst/>
          </a:prstGeom>
        </p:spPr>
      </p:pic>
      <p:pic>
        <p:nvPicPr>
          <p:cNvPr id="16" name="Obráze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720" y="174568"/>
            <a:ext cx="3991280" cy="2892828"/>
          </a:xfrm>
          <a:prstGeom prst="rect">
            <a:avLst/>
          </a:prstGeom>
        </p:spPr>
      </p:pic>
    </p:spTree>
    <p:extLst>
      <p:ext uri="{BB962C8B-B14F-4D97-AF65-F5344CB8AC3E}">
        <p14:creationId xmlns:p14="http://schemas.microsoft.com/office/powerpoint/2010/main" val="325853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30876" y="158259"/>
            <a:ext cx="10515600" cy="1325563"/>
          </a:xfrm>
        </p:spPr>
        <p:txBody>
          <a:bodyPr/>
          <a:lstStyle/>
          <a:p>
            <a:r>
              <a:rPr lang="cs-CZ" b="1" dirty="0" smtClean="0"/>
              <a:t>„Echa“ situace v české poezii druhé poloviny 30. let</a:t>
            </a:r>
            <a:endParaRPr lang="cs-CZ" b="1" dirty="0"/>
          </a:p>
        </p:txBody>
      </p:sp>
      <p:sp>
        <p:nvSpPr>
          <p:cNvPr id="3" name="Zástupný symbol pro obsah 2"/>
          <p:cNvSpPr>
            <a:spLocks noGrp="1"/>
          </p:cNvSpPr>
          <p:nvPr>
            <p:ph sz="half" idx="1"/>
          </p:nvPr>
        </p:nvSpPr>
        <p:spPr>
          <a:xfrm>
            <a:off x="838200" y="1554480"/>
            <a:ext cx="5181600" cy="5119697"/>
          </a:xfrm>
        </p:spPr>
        <p:txBody>
          <a:bodyPr>
            <a:normAutofit/>
          </a:bodyPr>
          <a:lstStyle/>
          <a:p>
            <a:r>
              <a:rPr lang="cs-CZ" b="1" dirty="0" smtClean="0"/>
              <a:t>Jan Zahradníček: </a:t>
            </a:r>
            <a:r>
              <a:rPr lang="cs-CZ" b="1" i="1" dirty="0" smtClean="0"/>
              <a:t>Pozdravení slunci </a:t>
            </a:r>
            <a:r>
              <a:rPr lang="cs-CZ" b="1" dirty="0" smtClean="0"/>
              <a:t>(1937, Zemi mé ---)</a:t>
            </a:r>
          </a:p>
          <a:p>
            <a:endParaRPr lang="cs-CZ" b="1" dirty="0" smtClean="0"/>
          </a:p>
          <a:p>
            <a:r>
              <a:rPr lang="cs-CZ" b="1" dirty="0" smtClean="0"/>
              <a:t>František Hrubín: </a:t>
            </a:r>
            <a:r>
              <a:rPr lang="cs-CZ" b="1" i="1" dirty="0" smtClean="0"/>
              <a:t>Země po </a:t>
            </a:r>
            <a:r>
              <a:rPr lang="cs-CZ" b="1" i="1" dirty="0" err="1" smtClean="0"/>
              <a:t>polednách</a:t>
            </a:r>
            <a:r>
              <a:rPr lang="cs-CZ" b="1" dirty="0" smtClean="0"/>
              <a:t> (1937) </a:t>
            </a:r>
            <a:endParaRPr lang="cs-CZ" b="1" dirty="0"/>
          </a:p>
          <a:p>
            <a:endParaRPr lang="cs-CZ" b="1" dirty="0" smtClean="0"/>
          </a:p>
          <a:p>
            <a:r>
              <a:rPr lang="cs-CZ" b="1" dirty="0" smtClean="0"/>
              <a:t>Josef Hora: </a:t>
            </a:r>
            <a:r>
              <a:rPr lang="cs-CZ" b="1" i="1" dirty="0" smtClean="0"/>
              <a:t>Domov</a:t>
            </a:r>
            <a:r>
              <a:rPr lang="cs-CZ" b="1" dirty="0" smtClean="0"/>
              <a:t> (1938, Zpěv rodné zemi)</a:t>
            </a:r>
          </a:p>
          <a:p>
            <a:pPr marL="0" indent="0">
              <a:buNone/>
            </a:pPr>
            <a:endParaRPr lang="cs-CZ" b="1" dirty="0" smtClean="0"/>
          </a:p>
          <a:p>
            <a:r>
              <a:rPr lang="cs-CZ" b="1" dirty="0" smtClean="0"/>
              <a:t>Vítězsla</a:t>
            </a:r>
            <a:r>
              <a:rPr lang="cs-CZ" dirty="0" smtClean="0"/>
              <a:t>v </a:t>
            </a:r>
            <a:r>
              <a:rPr lang="cs-CZ" b="1" dirty="0" smtClean="0"/>
              <a:t>Nezval: </a:t>
            </a:r>
            <a:r>
              <a:rPr lang="cs-CZ" b="1" i="1" dirty="0" smtClean="0"/>
              <a:t>Matka Naděje </a:t>
            </a:r>
            <a:r>
              <a:rPr lang="cs-CZ" b="1" dirty="0" smtClean="0"/>
              <a:t>(1938)</a:t>
            </a:r>
            <a:endParaRPr lang="cs-CZ" b="1"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952" y="3852948"/>
            <a:ext cx="2061556" cy="2896987"/>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9489" y="748145"/>
            <a:ext cx="2302624" cy="3050772"/>
          </a:xfrm>
          <a:prstGeom prst="rect">
            <a:avLst/>
          </a:prstGeom>
        </p:spPr>
      </p:pic>
      <p:pic>
        <p:nvPicPr>
          <p:cNvPr id="8" name="Obrázek 7"/>
          <p:cNvPicPr>
            <a:picLocks noChangeAspect="1"/>
          </p:cNvPicPr>
          <p:nvPr/>
        </p:nvPicPr>
        <p:blipFill>
          <a:blip r:embed="rId4"/>
          <a:stretch>
            <a:fillRect/>
          </a:stretch>
        </p:blipFill>
        <p:spPr>
          <a:xfrm>
            <a:off x="9168938" y="3852948"/>
            <a:ext cx="2119745" cy="2934393"/>
          </a:xfrm>
          <a:prstGeom prst="rect">
            <a:avLst/>
          </a:prstGeom>
        </p:spPr>
      </p:pic>
      <p:pic>
        <p:nvPicPr>
          <p:cNvPr id="14" name="Zástupný symbol pro obsah 1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309361" y="748145"/>
            <a:ext cx="2234738" cy="3050772"/>
          </a:xfrm>
        </p:spPr>
      </p:pic>
    </p:spTree>
    <p:extLst>
      <p:ext uri="{BB962C8B-B14F-4D97-AF65-F5344CB8AC3E}">
        <p14:creationId xmlns:p14="http://schemas.microsoft.com/office/powerpoint/2010/main" val="144149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„Echa“ české literatury 2. poloviny 30. let v próze</a:t>
            </a:r>
            <a:endParaRPr lang="cs-CZ" dirty="0"/>
          </a:p>
        </p:txBody>
      </p:sp>
      <p:sp>
        <p:nvSpPr>
          <p:cNvPr id="3" name="Zástupný symbol pro obsah 2"/>
          <p:cNvSpPr>
            <a:spLocks noGrp="1"/>
          </p:cNvSpPr>
          <p:nvPr>
            <p:ph sz="half" idx="1"/>
          </p:nvPr>
        </p:nvSpPr>
        <p:spPr>
          <a:xfrm>
            <a:off x="838200" y="1825624"/>
            <a:ext cx="5181600" cy="4927181"/>
          </a:xfrm>
        </p:spPr>
        <p:txBody>
          <a:bodyPr/>
          <a:lstStyle/>
          <a:p>
            <a:r>
              <a:rPr lang="cs-CZ" b="1" dirty="0" smtClean="0"/>
              <a:t>Karel Čapek</a:t>
            </a:r>
          </a:p>
          <a:p>
            <a:r>
              <a:rPr lang="cs-CZ" i="1" dirty="0" smtClean="0"/>
              <a:t>Válka s mloky </a:t>
            </a:r>
            <a:r>
              <a:rPr lang="cs-CZ" dirty="0" smtClean="0"/>
              <a:t>(1936)</a:t>
            </a:r>
          </a:p>
          <a:p>
            <a:r>
              <a:rPr lang="cs-CZ" i="1" dirty="0" smtClean="0"/>
              <a:t>Bílá nemoc </a:t>
            </a:r>
            <a:r>
              <a:rPr lang="cs-CZ" dirty="0" smtClean="0"/>
              <a:t>(1937)</a:t>
            </a:r>
          </a:p>
          <a:p>
            <a:r>
              <a:rPr lang="cs-CZ" i="1" dirty="0" smtClean="0"/>
              <a:t>Matka</a:t>
            </a:r>
            <a:r>
              <a:rPr lang="cs-CZ" dirty="0" smtClean="0"/>
              <a:t> (1938)</a:t>
            </a:r>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3644" y="1155469"/>
            <a:ext cx="3840480" cy="5597336"/>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487" y="1027906"/>
            <a:ext cx="2178897" cy="276269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8321" y="3873730"/>
            <a:ext cx="2112064" cy="2879075"/>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 y="4022485"/>
            <a:ext cx="5012575" cy="2730319"/>
          </a:xfrm>
          <a:prstGeom prst="rect">
            <a:avLst/>
          </a:prstGeom>
        </p:spPr>
      </p:pic>
    </p:spTree>
    <p:extLst>
      <p:ext uri="{BB962C8B-B14F-4D97-AF65-F5344CB8AC3E}">
        <p14:creationId xmlns:p14="http://schemas.microsoft.com/office/powerpoint/2010/main" val="169021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506" y="1"/>
            <a:ext cx="11895512" cy="590203"/>
          </a:xfrm>
        </p:spPr>
        <p:txBody>
          <a:bodyPr>
            <a:normAutofit/>
          </a:bodyPr>
          <a:lstStyle/>
          <a:p>
            <a:r>
              <a:rPr lang="cs-CZ" b="1" dirty="0" smtClean="0"/>
              <a:t>                                                             29.-30. září 1938 Mnichovská dohoda</a:t>
            </a:r>
            <a:endParaRPr lang="cs-CZ" b="1" dirty="0"/>
          </a:p>
        </p:txBody>
      </p:sp>
      <p:pic>
        <p:nvPicPr>
          <p:cNvPr id="6" name="Zástupný symbol pro obrázek 5"/>
          <p:cNvPicPr>
            <a:picLocks noGrp="1" noChangeAspect="1"/>
          </p:cNvPicPr>
          <p:nvPr>
            <p:ph type="pic" idx="1"/>
          </p:nvPr>
        </p:nvPicPr>
        <p:blipFill>
          <a:blip r:embed="rId2">
            <a:extLst>
              <a:ext uri="{28A0092B-C50C-407E-A947-70E740481C1C}">
                <a14:useLocalDpi xmlns:a14="http://schemas.microsoft.com/office/drawing/2010/main" val="0"/>
              </a:ext>
            </a:extLst>
          </a:blip>
          <a:srcRect l="6624" r="6624"/>
          <a:stretch>
            <a:fillRect/>
          </a:stretch>
        </p:blipFill>
        <p:spPr>
          <a:xfrm>
            <a:off x="5553104" y="1288473"/>
            <a:ext cx="6172200" cy="4873625"/>
          </a:xfrm>
        </p:spPr>
      </p:pic>
      <p:sp>
        <p:nvSpPr>
          <p:cNvPr id="4" name="Zástupný symbol pro text 3"/>
          <p:cNvSpPr>
            <a:spLocks noGrp="1"/>
          </p:cNvSpPr>
          <p:nvPr>
            <p:ph type="body" sz="half" idx="2"/>
          </p:nvPr>
        </p:nvSpPr>
        <p:spPr>
          <a:xfrm>
            <a:off x="266008" y="1"/>
            <a:ext cx="4713316" cy="6857999"/>
          </a:xfrm>
        </p:spPr>
        <p:txBody>
          <a:bodyPr>
            <a:normAutofit fontScale="85000" lnSpcReduction="20000"/>
          </a:bodyPr>
          <a:lstStyle/>
          <a:p>
            <a:r>
              <a:rPr lang="cs-CZ" sz="1900" b="1" dirty="0" smtClean="0">
                <a:cs typeface="Times New Roman" panose="02020603050405020304" pitchFamily="18" charset="0"/>
              </a:rPr>
              <a:t>• 21. 4. </a:t>
            </a:r>
            <a:r>
              <a:rPr lang="cs-CZ" sz="1900" b="1" dirty="0" err="1" smtClean="0">
                <a:cs typeface="Times New Roman" panose="02020603050405020304" pitchFamily="18" charset="0"/>
              </a:rPr>
              <a:t>Fall</a:t>
            </a:r>
            <a:r>
              <a:rPr lang="cs-CZ" sz="1900" b="1" dirty="0" smtClean="0">
                <a:cs typeface="Times New Roman" panose="02020603050405020304" pitchFamily="18" charset="0"/>
              </a:rPr>
              <a:t> </a:t>
            </a:r>
            <a:r>
              <a:rPr lang="cs-CZ" sz="1900" b="1" dirty="0" err="1" smtClean="0">
                <a:cs typeface="Times New Roman" panose="02020603050405020304" pitchFamily="18" charset="0"/>
              </a:rPr>
              <a:t>Grün</a:t>
            </a:r>
            <a:r>
              <a:rPr lang="cs-CZ" sz="1900" b="1" dirty="0" smtClean="0">
                <a:cs typeface="Times New Roman" panose="02020603050405020304" pitchFamily="18" charset="0"/>
              </a:rPr>
              <a:t> – tajný plán útoku na ČSR (Berchtesgaden)</a:t>
            </a:r>
          </a:p>
          <a:p>
            <a:r>
              <a:rPr lang="cs-CZ" sz="1900" b="1" dirty="0" smtClean="0">
                <a:cs typeface="Times New Roman" panose="02020603050405020304" pitchFamily="18" charset="0"/>
              </a:rPr>
              <a:t>• 24. 4. Henleinovy karlovarské požadavky</a:t>
            </a:r>
            <a:endParaRPr lang="cs-CZ" sz="1900" b="1" dirty="0" smtClean="0">
              <a:cs typeface="Times New Roman" panose="02020603050405020304" pitchFamily="18" charset="0"/>
            </a:endParaRPr>
          </a:p>
          <a:p>
            <a:r>
              <a:rPr lang="cs-CZ" sz="1900" b="1" dirty="0" smtClean="0">
                <a:cs typeface="Times New Roman" panose="02020603050405020304" pitchFamily="18" charset="0"/>
              </a:rPr>
              <a:t>• 15. 5. manifest</a:t>
            </a:r>
            <a:r>
              <a:rPr lang="cs-CZ" sz="1900" b="1" dirty="0" smtClean="0">
                <a:cs typeface="Times New Roman" panose="02020603050405020304" pitchFamily="18" charset="0"/>
              </a:rPr>
              <a:t> představitelů kulturního života </a:t>
            </a:r>
            <a:r>
              <a:rPr lang="cs-CZ" sz="1900" b="1" u="sng" dirty="0" smtClean="0">
                <a:cs typeface="Times New Roman" panose="02020603050405020304" pitchFamily="18" charset="0"/>
              </a:rPr>
              <a:t>Věrni zůstaneme!</a:t>
            </a:r>
          </a:p>
          <a:p>
            <a:r>
              <a:rPr lang="cs-CZ" sz="1900" b="1" dirty="0" smtClean="0">
                <a:cs typeface="Times New Roman" panose="02020603050405020304" pitchFamily="18" charset="0"/>
              </a:rPr>
              <a:t>20.-21. 5. „první“, částečná mobilizace</a:t>
            </a:r>
            <a:endParaRPr lang="cs-CZ" sz="1900" b="1" dirty="0">
              <a:cs typeface="Times New Roman" panose="02020603050405020304" pitchFamily="18" charset="0"/>
            </a:endParaRPr>
          </a:p>
          <a:p>
            <a:r>
              <a:rPr lang="cs-CZ" sz="1900" b="1" dirty="0" smtClean="0">
                <a:cs typeface="Times New Roman" panose="02020603050405020304" pitchFamily="18" charset="0"/>
              </a:rPr>
              <a:t>• 9. 9.  sjezd NSDAP v Norimberku a Hitlerův projev proti ČSR</a:t>
            </a:r>
          </a:p>
          <a:p>
            <a:r>
              <a:rPr lang="cs-CZ" sz="1900" b="1" dirty="0" smtClean="0">
                <a:cs typeface="Times New Roman" panose="02020603050405020304" pitchFamily="18" charset="0"/>
              </a:rPr>
              <a:t>•11. 9. Obec čs</a:t>
            </a:r>
            <a:r>
              <a:rPr lang="cs-CZ" sz="1900" b="1" dirty="0" smtClean="0">
                <a:cs typeface="Times New Roman" panose="02020603050405020304" pitchFamily="18" charset="0"/>
              </a:rPr>
              <a:t>. spisovatelů vyslala do světa manifest </a:t>
            </a:r>
            <a:r>
              <a:rPr lang="cs-CZ" sz="1900" b="1" u="sng" dirty="0" smtClean="0">
                <a:cs typeface="Times New Roman" panose="02020603050405020304" pitchFamily="18" charset="0"/>
              </a:rPr>
              <a:t>K svědomí světa</a:t>
            </a:r>
            <a:r>
              <a:rPr lang="cs-CZ" sz="1900" b="1" dirty="0" smtClean="0">
                <a:cs typeface="Times New Roman" panose="02020603050405020304" pitchFamily="18" charset="0"/>
              </a:rPr>
              <a:t> (zápas o ČSR je bojem za mravní a duchovní statky společné všem svobodným a mírumilovným národům)</a:t>
            </a:r>
          </a:p>
          <a:p>
            <a:r>
              <a:rPr lang="cs-CZ" sz="1900" b="1" dirty="0" smtClean="0">
                <a:cs typeface="Times New Roman" panose="02020603050405020304" pitchFamily="18" charset="0"/>
              </a:rPr>
              <a:t>• </a:t>
            </a:r>
            <a:r>
              <a:rPr lang="cs-CZ" sz="1900" b="1" dirty="0" smtClean="0"/>
              <a:t>12.-13. 9. – pokus o henleinovský puč, iniciovaný Hitlerovým protičeskoslovenským vystoupením na sjezdu NSDAP v Norimberku</a:t>
            </a:r>
          </a:p>
          <a:p>
            <a:r>
              <a:rPr lang="cs-CZ" sz="1900" b="1" dirty="0" smtClean="0">
                <a:cs typeface="Times New Roman" panose="02020603050405020304" pitchFamily="18" charset="0"/>
              </a:rPr>
              <a:t>• 19. 9. Velká Británie a Francie vyzvaly čs. vládu, aby podstoupila pohraniční oblasti s více než 50% něm. obyvatelstva Německu, čs. vláda odmítla; vyhlášení částečné mobilizace</a:t>
            </a:r>
          </a:p>
          <a:p>
            <a:r>
              <a:rPr lang="cs-CZ" sz="1900" b="1" dirty="0" smtClean="0">
                <a:cs typeface="Times New Roman" panose="02020603050405020304" pitchFamily="18" charset="0"/>
              </a:rPr>
              <a:t>• 22. 9. v </a:t>
            </a:r>
            <a:r>
              <a:rPr lang="cs-CZ" sz="1900" b="1" dirty="0" err="1" smtClean="0">
                <a:cs typeface="Times New Roman" panose="02020603050405020304" pitchFamily="18" charset="0"/>
              </a:rPr>
              <a:t>Godesbergu</a:t>
            </a:r>
            <a:r>
              <a:rPr lang="cs-CZ" sz="1900" b="1" dirty="0" smtClean="0">
                <a:cs typeface="Times New Roman" panose="02020603050405020304" pitchFamily="18" charset="0"/>
              </a:rPr>
              <a:t> při jednání s britským premiérem Chamberlainem Hitler vystupňoval územní nároky na ČSR</a:t>
            </a:r>
          </a:p>
          <a:p>
            <a:r>
              <a:rPr lang="cs-CZ" sz="1900" b="1" dirty="0" smtClean="0">
                <a:cs typeface="Times New Roman" panose="02020603050405020304" pitchFamily="18" charset="0"/>
              </a:rPr>
              <a:t>• 23. 9. čs. vláda vyhlásila všeobecnou mobilizaci a 25. 9. odmítla Hitlerovy </a:t>
            </a:r>
            <a:r>
              <a:rPr lang="cs-CZ" sz="1900" b="1" dirty="0" err="1" smtClean="0">
                <a:cs typeface="Times New Roman" panose="02020603050405020304" pitchFamily="18" charset="0"/>
              </a:rPr>
              <a:t>godesberské</a:t>
            </a:r>
            <a:r>
              <a:rPr lang="cs-CZ" sz="1900" b="1" dirty="0" smtClean="0">
                <a:cs typeface="Times New Roman" panose="02020603050405020304" pitchFamily="18" charset="0"/>
              </a:rPr>
              <a:t> požadavky</a:t>
            </a:r>
          </a:p>
          <a:p>
            <a:r>
              <a:rPr lang="cs-CZ" sz="1900" b="1" dirty="0" smtClean="0">
                <a:cs typeface="Times New Roman" panose="02020603050405020304" pitchFamily="18" charset="0"/>
              </a:rPr>
              <a:t>29./30. dohoda v Mnichově, kterou 30. 9. čsl. vláda přijala</a:t>
            </a:r>
          </a:p>
          <a:p>
            <a:r>
              <a:rPr lang="cs-CZ" sz="1900" b="1" dirty="0" smtClean="0">
                <a:cs typeface="Times New Roman" panose="02020603050405020304" pitchFamily="18" charset="0"/>
              </a:rPr>
              <a:t>1.10. odstoupení Těšínska Polsku </a:t>
            </a:r>
          </a:p>
          <a:p>
            <a:r>
              <a:rPr lang="cs-CZ" sz="1900" b="1" dirty="0" smtClean="0">
                <a:cs typeface="Times New Roman" panose="02020603050405020304" pitchFamily="18" charset="0"/>
              </a:rPr>
              <a:t>5. 10. E. Beneš odstoupil a 22. 10. odletěl do Anglie</a:t>
            </a:r>
          </a:p>
          <a:p>
            <a:endParaRPr lang="cs-CZ" dirty="0" smtClean="0">
              <a:cs typeface="Times New Roman" panose="02020603050405020304" pitchFamily="18" charset="0"/>
            </a:endParaRPr>
          </a:p>
          <a:p>
            <a:endParaRPr lang="cs-CZ" dirty="0"/>
          </a:p>
        </p:txBody>
      </p:sp>
    </p:spTree>
    <p:extLst>
      <p:ext uri="{BB962C8B-B14F-4D97-AF65-F5344CB8AC3E}">
        <p14:creationId xmlns:p14="http://schemas.microsoft.com/office/powerpoint/2010/main" val="144274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poctě zbraň praporu! </a:t>
            </a:r>
            <a:endParaRPr lang="cs-CZ" dirty="0"/>
          </a:p>
        </p:txBody>
      </p:sp>
      <p:sp>
        <p:nvSpPr>
          <p:cNvPr id="3" name="Zástupný symbol pro obsah 2"/>
          <p:cNvSpPr>
            <a:spLocks noGrp="1"/>
          </p:cNvSpPr>
          <p:nvPr>
            <p:ph sz="half" idx="1"/>
          </p:nvPr>
        </p:nvSpPr>
        <p:spPr/>
        <p:txBody>
          <a:bodyPr/>
          <a:lstStyle/>
          <a:p>
            <a:r>
              <a:rPr lang="cs-CZ" dirty="0" smtClean="0"/>
              <a:t>21. květen, 21., 23. a 30. září 1938 </a:t>
            </a:r>
            <a:r>
              <a:rPr lang="cs-CZ" dirty="0" err="1" smtClean="0"/>
              <a:t>Berchtesgarden</a:t>
            </a:r>
            <a:r>
              <a:rPr lang="cs-CZ" dirty="0" smtClean="0"/>
              <a:t>, </a:t>
            </a:r>
            <a:r>
              <a:rPr lang="cs-CZ" dirty="0" err="1" smtClean="0"/>
              <a:t>Godesberg</a:t>
            </a:r>
            <a:r>
              <a:rPr lang="cs-CZ" dirty="0" smtClean="0"/>
              <a:t>, Mnichov v tvorbě českých básníků</a:t>
            </a:r>
          </a:p>
          <a:p>
            <a:r>
              <a:rPr lang="cs-CZ" dirty="0" smtClean="0"/>
              <a:t>Uspořádal v letech 1939-1945  </a:t>
            </a:r>
            <a:r>
              <a:rPr lang="cs-CZ" dirty="0" err="1" smtClean="0"/>
              <a:t>Kamill</a:t>
            </a:r>
            <a:r>
              <a:rPr lang="cs-CZ" dirty="0" smtClean="0"/>
              <a:t> </a:t>
            </a:r>
            <a:r>
              <a:rPr lang="cs-CZ" dirty="0" err="1" smtClean="0"/>
              <a:t>Resler</a:t>
            </a:r>
            <a:endParaRPr lang="cs-CZ" dirty="0" smtClean="0"/>
          </a:p>
          <a:p>
            <a:r>
              <a:rPr lang="cs-CZ" dirty="0" smtClean="0"/>
              <a:t>Antologie zahrnuje přes 100 básníků; bibliografie „básní o československém podzimu 1938“ (takřka 50 knižních titulů)</a:t>
            </a:r>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2117" y="1027906"/>
            <a:ext cx="5110942" cy="5104014"/>
          </a:xfrm>
        </p:spPr>
      </p:pic>
    </p:spTree>
    <p:extLst>
      <p:ext uri="{BB962C8B-B14F-4D97-AF65-F5344CB8AC3E}">
        <p14:creationId xmlns:p14="http://schemas.microsoft.com/office/powerpoint/2010/main" val="414800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xfrm>
            <a:off x="113220" y="157942"/>
            <a:ext cx="4658806" cy="1899458"/>
          </a:xfrm>
        </p:spPr>
        <p:txBody>
          <a:bodyPr>
            <a:normAutofit/>
          </a:bodyPr>
          <a:lstStyle/>
          <a:p>
            <a:r>
              <a:rPr lang="cs-CZ" b="1" dirty="0" smtClean="0"/>
              <a:t>František Halas: </a:t>
            </a:r>
            <a:r>
              <a:rPr lang="cs-CZ" b="1" i="1" dirty="0" smtClean="0"/>
              <a:t>Torzo naděje </a:t>
            </a:r>
            <a:r>
              <a:rPr lang="cs-CZ" b="1" dirty="0" smtClean="0"/>
              <a:t>(1938, F. Borový, Praha, obálka František Muzika)</a:t>
            </a:r>
            <a:endParaRPr lang="cs-CZ" b="1" dirty="0"/>
          </a:p>
        </p:txBody>
      </p:sp>
      <p:sp>
        <p:nvSpPr>
          <p:cNvPr id="7" name="Zástupný symbol pro text 6"/>
          <p:cNvSpPr>
            <a:spLocks noGrp="1"/>
          </p:cNvSpPr>
          <p:nvPr>
            <p:ph type="body" sz="half" idx="2"/>
          </p:nvPr>
        </p:nvSpPr>
        <p:spPr>
          <a:xfrm>
            <a:off x="3773978" y="3607724"/>
            <a:ext cx="998047" cy="2261264"/>
          </a:xfrm>
        </p:spPr>
        <p:txBody>
          <a:bodyPr/>
          <a:lstStyle/>
          <a:p>
            <a:endParaRPr lang="cs-CZ" dirty="0"/>
          </a:p>
        </p:txBody>
      </p:sp>
      <p:pic>
        <p:nvPicPr>
          <p:cNvPr id="10"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541" y="2666120"/>
            <a:ext cx="2398157" cy="2959908"/>
          </a:xfrm>
        </p:spPr>
      </p:pic>
      <p:pic>
        <p:nvPicPr>
          <p:cNvPr id="14" name="Zástupný symbol pro obsah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4731" y="2884517"/>
            <a:ext cx="2260649" cy="3241964"/>
          </a:xfrm>
        </p:spPr>
      </p:pic>
      <p:pic>
        <p:nvPicPr>
          <p:cNvPr id="17" name="Obráze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5" y="2269374"/>
            <a:ext cx="3429800" cy="4588625"/>
          </a:xfrm>
          <a:prstGeom prst="rect">
            <a:avLst/>
          </a:prstGeom>
        </p:spPr>
      </p:pic>
      <p:sp>
        <p:nvSpPr>
          <p:cNvPr id="20" name="Zástupný symbol pro obsah 19"/>
          <p:cNvSpPr>
            <a:spLocks noGrp="1"/>
          </p:cNvSpPr>
          <p:nvPr>
            <p:ph idx="1"/>
          </p:nvPr>
        </p:nvSpPr>
        <p:spPr>
          <a:xfrm>
            <a:off x="5619404" y="157942"/>
            <a:ext cx="6500552" cy="6583679"/>
          </a:xfrm>
        </p:spPr>
        <p:txBody>
          <a:bodyPr>
            <a:normAutofit fontScale="92500" lnSpcReduction="20000"/>
          </a:bodyPr>
          <a:lstStyle/>
          <a:p>
            <a:pPr marL="0" indent="0">
              <a:buNone/>
            </a:pPr>
            <a:r>
              <a:rPr lang="cs-CZ" sz="2600" b="1" dirty="0" smtClean="0">
                <a:cs typeface="Times New Roman" panose="02020603050405020304" pitchFamily="18" charset="0"/>
              </a:rPr>
              <a:t>●  </a:t>
            </a:r>
            <a:r>
              <a:rPr lang="cs-CZ" sz="2600" b="1" dirty="0" smtClean="0"/>
              <a:t>Truchlivé masky snímali jsme dnům / v nichž dlaně propálené ohněm poslání / tak mrtvě ležely a čáru života / mrazivým prstem přerývala smrt // Tu leží Je dokonáno Veliký kondotiér /žezla nikomu nepředav </a:t>
            </a:r>
            <a:r>
              <a:rPr lang="cs-CZ" sz="2600" dirty="0" smtClean="0"/>
              <a:t>(Panychida za F. X. Šaldu)</a:t>
            </a:r>
          </a:p>
          <a:p>
            <a:pPr marL="0" indent="0">
              <a:buNone/>
            </a:pPr>
            <a:endParaRPr lang="cs-CZ" sz="2600" b="1" dirty="0" smtClean="0">
              <a:cs typeface="Times New Roman" panose="02020603050405020304" pitchFamily="18" charset="0"/>
            </a:endParaRPr>
          </a:p>
          <a:p>
            <a:pPr marL="0" indent="0">
              <a:buNone/>
            </a:pPr>
            <a:r>
              <a:rPr lang="cs-CZ" sz="2600" b="1" dirty="0" smtClean="0">
                <a:cs typeface="Times New Roman" panose="02020603050405020304" pitchFamily="18" charset="0"/>
              </a:rPr>
              <a:t>● Jdou mory v purpuru jdou v zlaté kápi / vnitřnosti padlých na štítě /šrapnely věší šat dětí na okapy / Vše pro dítě // Na knoflík vředů zapjata jsou těla / za hadry hesel duše zahnívá / rozetou z vředů Evropo jsi celá / ty zmije zrádlivá </a:t>
            </a:r>
            <a:r>
              <a:rPr lang="cs-CZ" sz="2600" dirty="0" smtClean="0">
                <a:cs typeface="Times New Roman" panose="02020603050405020304" pitchFamily="18" charset="0"/>
              </a:rPr>
              <a:t>(Deset ran egyptských)</a:t>
            </a:r>
          </a:p>
          <a:p>
            <a:pPr marL="0" indent="0">
              <a:buNone/>
            </a:pPr>
            <a:endParaRPr lang="cs-CZ" sz="2600" b="1" dirty="0" smtClean="0">
              <a:cs typeface="Times New Roman" panose="02020603050405020304" pitchFamily="18" charset="0"/>
            </a:endParaRPr>
          </a:p>
          <a:p>
            <a:pPr marL="0" indent="0">
              <a:buNone/>
            </a:pPr>
            <a:r>
              <a:rPr lang="cs-CZ" sz="2600" b="1" dirty="0" smtClean="0">
                <a:cs typeface="Times New Roman" panose="02020603050405020304" pitchFamily="18" charset="0"/>
              </a:rPr>
              <a:t>● </a:t>
            </a:r>
            <a:r>
              <a:rPr lang="cs-CZ" sz="2600" b="1" dirty="0" smtClean="0"/>
              <a:t>Klenotem erbovním / mé země / zůstane ta noc // Proč přišla po ní rána s hrudí pelikána // Tamta noc   </a:t>
            </a:r>
            <a:r>
              <a:rPr lang="cs-CZ" sz="2600" dirty="0" smtClean="0"/>
              <a:t>(Mobilizace)</a:t>
            </a:r>
          </a:p>
          <a:p>
            <a:pPr marL="0" indent="0">
              <a:buNone/>
            </a:pPr>
            <a:endParaRPr lang="cs-CZ" sz="2600" b="1" dirty="0"/>
          </a:p>
          <a:p>
            <a:pPr marL="0" indent="0">
              <a:buNone/>
            </a:pPr>
            <a:r>
              <a:rPr lang="cs-CZ" sz="2600" b="1" dirty="0" smtClean="0">
                <a:cs typeface="Times New Roman" panose="02020603050405020304" pitchFamily="18" charset="0"/>
              </a:rPr>
              <a:t>●  </a:t>
            </a:r>
            <a:r>
              <a:rPr lang="cs-CZ" sz="2600" b="1" dirty="0" smtClean="0"/>
              <a:t>Malověrní Čas kostižerný / jí jenom krásu dal / </a:t>
            </a:r>
            <a:r>
              <a:rPr lang="cs-CZ" sz="2600" b="1" dirty="0" smtClean="0">
                <a:cs typeface="Times New Roman" panose="02020603050405020304" pitchFamily="18" charset="0"/>
              </a:rPr>
              <a:t>[…]Kůň bronzový kůň Václavův / se včera v noci </a:t>
            </a:r>
            <a:r>
              <a:rPr lang="cs-CZ" sz="2600" b="1" dirty="0" err="1" smtClean="0">
                <a:cs typeface="Times New Roman" panose="02020603050405020304" pitchFamily="18" charset="0"/>
              </a:rPr>
              <a:t>třás</a:t>
            </a:r>
            <a:r>
              <a:rPr lang="cs-CZ" sz="2600" b="1" dirty="0" smtClean="0">
                <a:cs typeface="Times New Roman" panose="02020603050405020304" pitchFamily="18" charset="0"/>
              </a:rPr>
              <a:t> / a kníže kopí potěžkal / Myslete na chorál / Malověrní / Myslete na chorál </a:t>
            </a:r>
            <a:r>
              <a:rPr lang="cs-CZ" sz="2600" dirty="0" smtClean="0">
                <a:cs typeface="Times New Roman" panose="02020603050405020304" pitchFamily="18" charset="0"/>
              </a:rPr>
              <a:t>(Praze)</a:t>
            </a:r>
          </a:p>
          <a:p>
            <a:pPr marL="0" indent="0">
              <a:buNone/>
            </a:pPr>
            <a:endParaRPr lang="cs-CZ" sz="2400" dirty="0">
              <a:cs typeface="Times New Roman" panose="02020603050405020304" pitchFamily="18" charset="0"/>
            </a:endParaRPr>
          </a:p>
          <a:p>
            <a:pPr marL="0" indent="0">
              <a:buNone/>
            </a:pPr>
            <a:endParaRPr lang="cs-CZ" sz="2000" dirty="0">
              <a:latin typeface="Times New Roman" panose="02020603050405020304" pitchFamily="18" charset="0"/>
              <a:cs typeface="Times New Roman" panose="02020603050405020304" pitchFamily="18" charset="0"/>
            </a:endParaRPr>
          </a:p>
        </p:txBody>
      </p:sp>
      <p:pic>
        <p:nvPicPr>
          <p:cNvPr id="21" name="Zástupný symbol pro obsah 1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461299" y="3245484"/>
            <a:ext cx="1981200" cy="2981325"/>
          </a:xfrm>
        </p:spPr>
      </p:pic>
    </p:spTree>
    <p:extLst>
      <p:ext uri="{BB962C8B-B14F-4D97-AF65-F5344CB8AC3E}">
        <p14:creationId xmlns:p14="http://schemas.microsoft.com/office/powerpoint/2010/main" val="244531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xfrm>
            <a:off x="113122" y="301658"/>
            <a:ext cx="4658903" cy="1845768"/>
          </a:xfrm>
        </p:spPr>
        <p:txBody>
          <a:bodyPr>
            <a:noAutofit/>
          </a:bodyPr>
          <a:lstStyle/>
          <a:p>
            <a:r>
              <a:rPr lang="cs-CZ" sz="2800" b="1" dirty="0" smtClean="0"/>
              <a:t>Vladimír Holan: </a:t>
            </a:r>
            <a:r>
              <a:rPr lang="cs-CZ" sz="2800" b="1" i="1" dirty="0" smtClean="0"/>
              <a:t>Září 1938 </a:t>
            </a:r>
            <a:r>
              <a:rPr lang="cs-CZ" sz="2800" b="1" dirty="0" smtClean="0"/>
              <a:t>(1938); </a:t>
            </a:r>
            <a:r>
              <a:rPr lang="cs-CZ" sz="2800" b="1" i="1" dirty="0" smtClean="0"/>
              <a:t>Odpověď Francii </a:t>
            </a:r>
            <a:r>
              <a:rPr lang="cs-CZ" sz="2800" b="1" dirty="0" smtClean="0"/>
              <a:t>(1938); </a:t>
            </a:r>
            <a:r>
              <a:rPr lang="cs-CZ" sz="2800" b="1" i="1" dirty="0" smtClean="0"/>
              <a:t>Zpěv tříkrálový </a:t>
            </a:r>
            <a:r>
              <a:rPr lang="cs-CZ" sz="2800" b="1" dirty="0" smtClean="0"/>
              <a:t>(1939, věnováno „Památce mrtvých v Habeši, Španělsku a Číně)</a:t>
            </a:r>
            <a:endParaRPr lang="cs-CZ" sz="2800" b="1" dirty="0"/>
          </a:p>
        </p:txBody>
      </p:sp>
      <p:sp>
        <p:nvSpPr>
          <p:cNvPr id="7" name="Zástupný symbol pro text 6"/>
          <p:cNvSpPr>
            <a:spLocks noGrp="1"/>
          </p:cNvSpPr>
          <p:nvPr>
            <p:ph type="body" sz="half" idx="2"/>
          </p:nvPr>
        </p:nvSpPr>
        <p:spPr>
          <a:xfrm>
            <a:off x="839788" y="2344188"/>
            <a:ext cx="3932237" cy="3524799"/>
          </a:xfrm>
        </p:spPr>
        <p:txBody>
          <a:bodyPr/>
          <a:lstStyle/>
          <a:p>
            <a:endParaRPr lang="cs-CZ" dirty="0"/>
          </a:p>
        </p:txBody>
      </p:sp>
      <p:sp>
        <p:nvSpPr>
          <p:cNvPr id="9" name="Zástupný symbol pro obsah 8"/>
          <p:cNvSpPr>
            <a:spLocks noGrp="1"/>
          </p:cNvSpPr>
          <p:nvPr>
            <p:ph idx="1"/>
          </p:nvPr>
        </p:nvSpPr>
        <p:spPr>
          <a:xfrm>
            <a:off x="5183187" y="66502"/>
            <a:ext cx="6720637" cy="6666807"/>
          </a:xfrm>
        </p:spPr>
        <p:txBody>
          <a:bodyPr>
            <a:normAutofit fontScale="92500" lnSpcReduction="20000"/>
          </a:bodyPr>
          <a:lstStyle/>
          <a:p>
            <a:r>
              <a:rPr lang="cs-CZ" sz="2400" b="1" dirty="0" smtClean="0"/>
              <a:t>Francie, stud tvých několika / je stejně hluboký jak ponížení nás. / Vždyť prapor jsi, jenž hanbě zvyká, / jsi bez slyšení hlas. </a:t>
            </a:r>
            <a:r>
              <a:rPr lang="cs-CZ" sz="2400" dirty="0" smtClean="0"/>
              <a:t>(</a:t>
            </a:r>
            <a:r>
              <a:rPr lang="cs-CZ" sz="2400" i="1" dirty="0" smtClean="0"/>
              <a:t>Odpověď Francii</a:t>
            </a:r>
            <a:r>
              <a:rPr lang="cs-CZ" sz="2400" dirty="0" smtClean="0"/>
              <a:t>, V)</a:t>
            </a:r>
          </a:p>
          <a:p>
            <a:endParaRPr lang="cs-CZ" sz="2400" dirty="0" smtClean="0"/>
          </a:p>
          <a:p>
            <a:r>
              <a:rPr lang="cs-CZ" sz="2400" b="1" dirty="0" smtClean="0"/>
              <a:t>A zatím město, kejkle, zvyky, / </a:t>
            </a:r>
            <a:r>
              <a:rPr lang="cs-CZ" sz="2400" b="1" dirty="0" smtClean="0">
                <a:cs typeface="Times New Roman" panose="02020603050405020304" pitchFamily="18" charset="0"/>
              </a:rPr>
              <a:t>[…] smeteny byly noci jedné. / Jako když čistý celek spáčů / do jednoty i bdící zvedne: hlas jediný u přijímačů“ </a:t>
            </a:r>
            <a:r>
              <a:rPr lang="cs-CZ" sz="2400" dirty="0" smtClean="0">
                <a:cs typeface="Times New Roman" panose="02020603050405020304" pitchFamily="18" charset="0"/>
              </a:rPr>
              <a:t>(</a:t>
            </a:r>
            <a:r>
              <a:rPr lang="cs-CZ" sz="2400" i="1" dirty="0" smtClean="0">
                <a:cs typeface="Times New Roman" panose="02020603050405020304" pitchFamily="18" charset="0"/>
              </a:rPr>
              <a:t>Září 1938</a:t>
            </a:r>
            <a:r>
              <a:rPr lang="cs-CZ" sz="2400" dirty="0" smtClean="0">
                <a:cs typeface="Times New Roman" panose="02020603050405020304" pitchFamily="18" charset="0"/>
              </a:rPr>
              <a:t>, Mobilizace)</a:t>
            </a:r>
          </a:p>
          <a:p>
            <a:endParaRPr lang="cs-CZ" sz="2400" b="1" dirty="0" smtClean="0">
              <a:cs typeface="Times New Roman" panose="02020603050405020304" pitchFamily="18" charset="0"/>
            </a:endParaRPr>
          </a:p>
          <a:p>
            <a:r>
              <a:rPr lang="cs-CZ" sz="2400" b="1" dirty="0" smtClean="0">
                <a:cs typeface="Times New Roman" panose="02020603050405020304" pitchFamily="18" charset="0"/>
              </a:rPr>
              <a:t>Taková noc, noc z </a:t>
            </a:r>
            <a:r>
              <a:rPr lang="cs-CZ" sz="2400" b="1" dirty="0" err="1" smtClean="0">
                <a:cs typeface="Times New Roman" panose="02020603050405020304" pitchFamily="18" charset="0"/>
              </a:rPr>
              <a:t>Íliady</a:t>
            </a:r>
            <a:r>
              <a:rPr lang="cs-CZ" sz="2400" b="1" dirty="0" smtClean="0">
                <a:cs typeface="Times New Roman" panose="02020603050405020304" pitchFamily="18" charset="0"/>
              </a:rPr>
              <a:t>, / v níž stromy jsou a kráčí hory, / v níž hromadí se mýtus mladý / nabíjí akumulátory </a:t>
            </a:r>
            <a:r>
              <a:rPr lang="cs-CZ" sz="2400" dirty="0" smtClean="0">
                <a:cs typeface="Times New Roman" panose="02020603050405020304" pitchFamily="18" charset="0"/>
              </a:rPr>
              <a:t>(</a:t>
            </a:r>
            <a:r>
              <a:rPr lang="cs-CZ" sz="2400" i="1" dirty="0" smtClean="0">
                <a:cs typeface="Times New Roman" panose="02020603050405020304" pitchFamily="18" charset="0"/>
              </a:rPr>
              <a:t>Září 1938</a:t>
            </a:r>
            <a:r>
              <a:rPr lang="cs-CZ" sz="2400" dirty="0" smtClean="0">
                <a:cs typeface="Times New Roman" panose="02020603050405020304" pitchFamily="18" charset="0"/>
              </a:rPr>
              <a:t>, Noc z </a:t>
            </a:r>
            <a:r>
              <a:rPr lang="cs-CZ" sz="2400" dirty="0" err="1" smtClean="0">
                <a:cs typeface="Times New Roman" panose="02020603050405020304" pitchFamily="18" charset="0"/>
              </a:rPr>
              <a:t>Íliady</a:t>
            </a:r>
            <a:r>
              <a:rPr lang="cs-CZ" sz="2400" dirty="0" smtClean="0">
                <a:cs typeface="Times New Roman" panose="02020603050405020304" pitchFamily="18" charset="0"/>
              </a:rPr>
              <a:t>)</a:t>
            </a:r>
          </a:p>
          <a:p>
            <a:endParaRPr lang="cs-CZ" sz="2400" b="1" dirty="0" smtClean="0">
              <a:cs typeface="Times New Roman" panose="02020603050405020304" pitchFamily="18" charset="0"/>
            </a:endParaRPr>
          </a:p>
          <a:p>
            <a:r>
              <a:rPr lang="cs-CZ" sz="2400" b="1" dirty="0" smtClean="0">
                <a:cs typeface="Times New Roman" panose="02020603050405020304" pitchFamily="18" charset="0"/>
              </a:rPr>
              <a:t>Muž s mužem pohřben do cementu / pevnůstek, v kterých pro smrt zbylo // dost místa ještě, které vítá… </a:t>
            </a:r>
            <a:r>
              <a:rPr lang="cs-CZ" sz="2400" dirty="0" smtClean="0">
                <a:cs typeface="Times New Roman" panose="02020603050405020304" pitchFamily="18" charset="0"/>
              </a:rPr>
              <a:t>(</a:t>
            </a:r>
            <a:r>
              <a:rPr lang="cs-CZ" sz="2400" i="1" dirty="0" smtClean="0">
                <a:cs typeface="Times New Roman" panose="02020603050405020304" pitchFamily="18" charset="0"/>
              </a:rPr>
              <a:t>Září 1938</a:t>
            </a:r>
            <a:r>
              <a:rPr lang="cs-CZ" sz="2400" dirty="0" smtClean="0">
                <a:cs typeface="Times New Roman" panose="02020603050405020304" pitchFamily="18" charset="0"/>
              </a:rPr>
              <a:t>, Boj s ničím)</a:t>
            </a:r>
          </a:p>
          <a:p>
            <a:pPr marL="0" indent="0">
              <a:buNone/>
            </a:pPr>
            <a:endParaRPr lang="cs-CZ" sz="2400" b="1" dirty="0" smtClean="0">
              <a:cs typeface="Times New Roman" panose="02020603050405020304" pitchFamily="18" charset="0"/>
            </a:endParaRPr>
          </a:p>
          <a:p>
            <a:r>
              <a:rPr lang="cs-CZ" sz="2400" b="1" dirty="0" smtClean="0">
                <a:cs typeface="Times New Roman" panose="02020603050405020304" pitchFamily="18" charset="0"/>
              </a:rPr>
              <a:t>a básník, mrtev nebo živý, už neví, kde má spočinouti… / Jsou ještě někde hory, nivy, / ve kterých mizíš na své pouti, // </a:t>
            </a:r>
            <a:r>
              <a:rPr lang="cs-CZ" sz="2400" b="1" i="1" dirty="0" smtClean="0">
                <a:cs typeface="Times New Roman" panose="02020603050405020304" pitchFamily="18" charset="0"/>
              </a:rPr>
              <a:t>svobodně</a:t>
            </a:r>
            <a:r>
              <a:rPr lang="cs-CZ" sz="2400" b="1" dirty="0" smtClean="0">
                <a:cs typeface="Times New Roman" panose="02020603050405020304" pitchFamily="18" charset="0"/>
              </a:rPr>
              <a:t> mizíš v jitra zlatá?“ </a:t>
            </a:r>
            <a:r>
              <a:rPr lang="cs-CZ" sz="2400" dirty="0" smtClean="0">
                <a:cs typeface="Times New Roman" panose="02020603050405020304" pitchFamily="18" charset="0"/>
              </a:rPr>
              <a:t>(</a:t>
            </a:r>
            <a:r>
              <a:rPr lang="cs-CZ" sz="2400" i="1" dirty="0" smtClean="0">
                <a:cs typeface="Times New Roman" panose="02020603050405020304" pitchFamily="18" charset="0"/>
              </a:rPr>
              <a:t>Září 1938</a:t>
            </a:r>
            <a:r>
              <a:rPr lang="cs-CZ" sz="2400" dirty="0" smtClean="0">
                <a:cs typeface="Times New Roman" panose="02020603050405020304" pitchFamily="18" charset="0"/>
              </a:rPr>
              <a:t>, Návrat Máchův) </a:t>
            </a:r>
          </a:p>
          <a:p>
            <a:endParaRPr lang="cs-CZ" sz="2400" dirty="0" smtClean="0">
              <a:latin typeface="Times New Roman" panose="02020603050405020304" pitchFamily="18" charset="0"/>
              <a:cs typeface="Times New Roman" panose="02020603050405020304" pitchFamily="18" charset="0"/>
            </a:endParaRPr>
          </a:p>
          <a:p>
            <a:endParaRPr lang="cs-CZ" sz="2400" dirty="0">
              <a:latin typeface="Times New Roman" panose="02020603050405020304" pitchFamily="18" charset="0"/>
              <a:cs typeface="Times New Roman" panose="02020603050405020304" pitchFamily="18" charset="0"/>
            </a:endParaRPr>
          </a:p>
          <a:p>
            <a:endParaRPr lang="cs-CZ" sz="2400" dirty="0" smtClean="0"/>
          </a:p>
          <a:p>
            <a:endParaRPr lang="cs-CZ" sz="2400" dirty="0"/>
          </a:p>
          <a:p>
            <a:endParaRPr lang="cs-CZ" sz="2400" dirty="0"/>
          </a:p>
          <a:p>
            <a:endParaRPr lang="cs-CZ" sz="2400" dirty="0"/>
          </a:p>
        </p:txBody>
      </p:sp>
      <p:pic>
        <p:nvPicPr>
          <p:cNvPr id="10"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222" y="2344188"/>
            <a:ext cx="2897346" cy="4389120"/>
          </a:xfrm>
        </p:spPr>
      </p:pic>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01" y="2344188"/>
            <a:ext cx="3109387" cy="4335987"/>
          </a:xfrm>
          <a:prstGeom prst="rect">
            <a:avLst/>
          </a:prstGeom>
        </p:spPr>
      </p:pic>
    </p:spTree>
    <p:extLst>
      <p:ext uri="{BB962C8B-B14F-4D97-AF65-F5344CB8AC3E}">
        <p14:creationId xmlns:p14="http://schemas.microsoft.com/office/powerpoint/2010/main" val="2149330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1147</Words>
  <Application>Microsoft Office PowerPoint</Application>
  <PresentationFormat>Širokoúhlá obrazovka</PresentationFormat>
  <Paragraphs>89</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Calibri Light</vt:lpstr>
      <vt:lpstr>Times New Roman</vt:lpstr>
      <vt:lpstr>Motiv Office</vt:lpstr>
      <vt:lpstr>Podzim 1938</vt:lpstr>
      <vt:lpstr>Polovina 30. let – česká literatura představuje polyfonní, kvantitativně a kvalitativně nejrozvinutější oblast, jíž dominuje silná, bohatě rozvrstvená a „zrající“ generace literátů narozených kolem roku 1900. Vedle toho svůj počet vydávají autoři starší generace (Neuman, Šrámek, Toman, Reynek aj.), kontinuitu kritické perspektivy zaštiťují takové osobnosti jako F. X. Šalda, Arne Novák ad.</vt:lpstr>
      <vt:lpstr>Situace v Evropě v druhé polovině 30. let</vt:lpstr>
      <vt:lpstr>„Echa“ situace v české poezii druhé poloviny 30. let</vt:lpstr>
      <vt:lpstr>„Echa“ české literatury 2. poloviny 30. let v próze</vt:lpstr>
      <vt:lpstr>                                                             29.-30. září 1938 Mnichovská dohoda</vt:lpstr>
      <vt:lpstr>K poctě zbraň praporu! </vt:lpstr>
      <vt:lpstr>František Halas: Torzo naděje (1938, F. Borový, Praha, obálka František Muzika)</vt:lpstr>
      <vt:lpstr>Vladimír Holan: Září 1938 (1938); Odpověď Francii (1938); Zpěv tříkrálový (1939, věnováno „Památce mrtvých v Habeši, Španělsku a Číně)</vt:lpstr>
      <vt:lpstr>S. K. Neumann: Bezedný rok (1945, il. Josef Čapek, básně 1938)</vt:lpstr>
      <vt:lpstr>Kamil Bednář: Kamenný pláč (1939, Čin, Praha, obálka Zdeněk Rossmann)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Podzim 1938</dc:title>
  <dc:creator>Windows User</dc:creator>
  <cp:lastModifiedBy>Windows User</cp:lastModifiedBy>
  <cp:revision>32</cp:revision>
  <dcterms:created xsi:type="dcterms:W3CDTF">2019-05-20T08:23:33Z</dcterms:created>
  <dcterms:modified xsi:type="dcterms:W3CDTF">2019-05-20T18:23:55Z</dcterms:modified>
</cp:coreProperties>
</file>