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83A-996A-4A39-AE0A-4327AC6C3F0E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4CE2-3794-490E-AB2B-FCC99D0DF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85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83A-996A-4A39-AE0A-4327AC6C3F0E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4CE2-3794-490E-AB2B-FCC99D0DF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74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83A-996A-4A39-AE0A-4327AC6C3F0E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4CE2-3794-490E-AB2B-FCC99D0DF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36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83A-996A-4A39-AE0A-4327AC6C3F0E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4CE2-3794-490E-AB2B-FCC99D0DF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39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83A-996A-4A39-AE0A-4327AC6C3F0E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4CE2-3794-490E-AB2B-FCC99D0DF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83A-996A-4A39-AE0A-4327AC6C3F0E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4CE2-3794-490E-AB2B-FCC99D0DF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91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83A-996A-4A39-AE0A-4327AC6C3F0E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4CE2-3794-490E-AB2B-FCC99D0DF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29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83A-996A-4A39-AE0A-4327AC6C3F0E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4CE2-3794-490E-AB2B-FCC99D0DF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1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83A-996A-4A39-AE0A-4327AC6C3F0E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4CE2-3794-490E-AB2B-FCC99D0DF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31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83A-996A-4A39-AE0A-4327AC6C3F0E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4CE2-3794-490E-AB2B-FCC99D0DF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00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83A-996A-4A39-AE0A-4327AC6C3F0E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4CE2-3794-490E-AB2B-FCC99D0DF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67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F83A-996A-4A39-AE0A-4327AC6C3F0E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84CE2-3794-490E-AB2B-FCC99D0DF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05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g"/><Relationship Id="rId5" Type="http://schemas.openxmlformats.org/officeDocument/2006/relationships/image" Target="../media/image33.gif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accent6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619125"/>
            <a:ext cx="9144000" cy="2890838"/>
          </a:xfrm>
        </p:spPr>
        <p:txBody>
          <a:bodyPr>
            <a:normAutofit/>
          </a:bodyPr>
          <a:lstStyle/>
          <a:p>
            <a:r>
              <a:rPr lang="cs-CZ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Skupina surrealistů v ČR</a:t>
            </a:r>
            <a:endParaRPr lang="cs-CZ" sz="8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5400" dirty="0" smtClean="0">
                <a:solidFill>
                  <a:schemeClr val="bg1"/>
                </a:solidFill>
              </a:rPr>
              <a:t>Umění a politika</a:t>
            </a:r>
            <a:endParaRPr lang="cs-CZ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58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5276" y="76201"/>
            <a:ext cx="4476750" cy="79057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Návaznosti: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76201"/>
            <a:ext cx="3048000" cy="21336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28600" y="552450"/>
            <a:ext cx="4443411" cy="6219825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Doba okupace a války: Skupina 1942 a Skupina </a:t>
            </a:r>
            <a:r>
              <a:rPr lang="cs-CZ" sz="2400" b="1" dirty="0" err="1">
                <a:solidFill>
                  <a:schemeClr val="bg1"/>
                </a:solidFill>
              </a:rPr>
              <a:t>Ra</a:t>
            </a:r>
            <a:r>
              <a:rPr lang="cs-CZ" sz="2400" b="1" dirty="0">
                <a:solidFill>
                  <a:schemeClr val="bg1"/>
                </a:solidFill>
              </a:rPr>
              <a:t> (František Gross, Zbyněk Havlíček, František Hudeček, Jindřich Chalupecký, Jiří Kolář, Bohdan Lacina, Ladislav </a:t>
            </a:r>
            <a:r>
              <a:rPr lang="cs-CZ" sz="2400" b="1" dirty="0" err="1">
                <a:solidFill>
                  <a:schemeClr val="bg1"/>
                </a:solidFill>
              </a:rPr>
              <a:t>Zívr</a:t>
            </a:r>
            <a:r>
              <a:rPr lang="cs-CZ" sz="2400" b="1" dirty="0">
                <a:solidFill>
                  <a:schemeClr val="bg1"/>
                </a:solidFill>
              </a:rPr>
              <a:t>)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Po válce: kolem Karla </a:t>
            </a:r>
            <a:r>
              <a:rPr lang="cs-CZ" sz="2400" b="1" dirty="0" err="1">
                <a:solidFill>
                  <a:schemeClr val="bg1"/>
                </a:solidFill>
              </a:rPr>
              <a:t>Teigeho</a:t>
            </a:r>
            <a:r>
              <a:rPr lang="cs-CZ" sz="2400" b="1" dirty="0">
                <a:solidFill>
                  <a:schemeClr val="bg1"/>
                </a:solidFill>
              </a:rPr>
              <a:t>, který výrazně revidoval svoji koncepci surrealismu </a:t>
            </a:r>
            <a:r>
              <a:rPr lang="cs-CZ" sz="2400" b="1" dirty="0" smtClean="0">
                <a:solidFill>
                  <a:schemeClr val="bg1"/>
                </a:solidFill>
              </a:rPr>
              <a:t>(autonomie </a:t>
            </a:r>
            <a:r>
              <a:rPr lang="cs-CZ" sz="2400" b="1" dirty="0">
                <a:solidFill>
                  <a:schemeClr val="bg1"/>
                </a:solidFill>
              </a:rPr>
              <a:t>umění), se seskupila mladší generace umělců v čele s Vratislavem Effenbergerem (Libor Fára, </a:t>
            </a:r>
            <a:r>
              <a:rPr lang="cs-CZ" sz="2400" b="1" dirty="0" smtClean="0">
                <a:solidFill>
                  <a:schemeClr val="bg1"/>
                </a:solidFill>
              </a:rPr>
              <a:t>Zbyněk Havlíček, Karel </a:t>
            </a:r>
            <a:r>
              <a:rPr lang="cs-CZ" sz="2400" b="1" dirty="0">
                <a:solidFill>
                  <a:schemeClr val="bg1"/>
                </a:solidFill>
              </a:rPr>
              <a:t>Hynek, Jaroslav </a:t>
            </a:r>
            <a:r>
              <a:rPr lang="cs-CZ" sz="2400" b="1" dirty="0" err="1">
                <a:solidFill>
                  <a:schemeClr val="bg1"/>
                </a:solidFill>
              </a:rPr>
              <a:t>Istler</a:t>
            </a:r>
            <a:r>
              <a:rPr lang="cs-CZ" sz="2400" b="1" dirty="0">
                <a:solidFill>
                  <a:schemeClr val="bg1"/>
                </a:solidFill>
              </a:rPr>
              <a:t>, Mikoláš Medek, Václav Tikal), kteří </a:t>
            </a:r>
            <a:r>
              <a:rPr lang="cs-CZ" sz="2400" b="1" dirty="0" smtClean="0">
                <a:solidFill>
                  <a:schemeClr val="bg1"/>
                </a:solidFill>
              </a:rPr>
              <a:t>navazovali </a:t>
            </a:r>
            <a:r>
              <a:rPr lang="cs-CZ" sz="2400" b="1" dirty="0">
                <a:solidFill>
                  <a:schemeClr val="bg1"/>
                </a:solidFill>
              </a:rPr>
              <a:t>ve své činnosti na aktivity meziválečné Skupiny surrealistů (</a:t>
            </a:r>
            <a:r>
              <a:rPr lang="cs-CZ" sz="2400" b="1" dirty="0" smtClean="0">
                <a:solidFill>
                  <a:schemeClr val="bg1"/>
                </a:solidFill>
              </a:rPr>
              <a:t>čas. Analogon</a:t>
            </a:r>
            <a:r>
              <a:rPr lang="cs-CZ" sz="2400" b="1" dirty="0">
                <a:solidFill>
                  <a:schemeClr val="bg1"/>
                </a:solidFill>
              </a:rPr>
              <a:t>, 1969)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0" y="0"/>
            <a:ext cx="4171950" cy="31432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12" y="2286002"/>
            <a:ext cx="1905000" cy="26003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2286002"/>
            <a:ext cx="1033462" cy="131444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49" y="3225800"/>
            <a:ext cx="2328864" cy="238442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49" y="4676776"/>
            <a:ext cx="1828802" cy="209549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4006849"/>
            <a:ext cx="2271711" cy="276542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7" y="3676651"/>
            <a:ext cx="13620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7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9100" y="200026"/>
            <a:ext cx="10934700" cy="89535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Spolupráce s francouzskými surrealisty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3374" y="1200150"/>
            <a:ext cx="7210425" cy="5486400"/>
          </a:xfrm>
        </p:spPr>
        <p:txBody>
          <a:bodyPr>
            <a:normAutofit/>
          </a:bodyPr>
          <a:lstStyle/>
          <a:p>
            <a:r>
              <a:rPr lang="cs-CZ" dirty="0"/>
              <a:t>po návratu </a:t>
            </a:r>
            <a:r>
              <a:rPr lang="cs-CZ" dirty="0" smtClean="0"/>
              <a:t>z </a:t>
            </a:r>
            <a:r>
              <a:rPr lang="cs-CZ" dirty="0" err="1" smtClean="0"/>
              <a:t>Desavy</a:t>
            </a:r>
            <a:r>
              <a:rPr lang="cs-CZ" dirty="0" smtClean="0"/>
              <a:t> (</a:t>
            </a:r>
            <a:r>
              <a:rPr lang="cs-CZ" dirty="0" err="1" smtClean="0"/>
              <a:t>Bauhaus</a:t>
            </a:r>
            <a:r>
              <a:rPr lang="cs-CZ" dirty="0" smtClean="0"/>
              <a:t>, Walter </a:t>
            </a:r>
            <a:r>
              <a:rPr lang="cs-CZ" dirty="0" err="1" smtClean="0"/>
              <a:t>Gropius</a:t>
            </a:r>
            <a:r>
              <a:rPr lang="cs-CZ" dirty="0" smtClean="0"/>
              <a:t>) do </a:t>
            </a:r>
            <a:r>
              <a:rPr lang="cs-CZ" dirty="0"/>
              <a:t>Prahy se </a:t>
            </a:r>
            <a:r>
              <a:rPr lang="cs-CZ" dirty="0" err="1"/>
              <a:t>Teige</a:t>
            </a:r>
            <a:r>
              <a:rPr lang="cs-CZ" dirty="0"/>
              <a:t> vrací k užší spolupráci s umělci sloučenými dříve v Devětsilu (1920-1930) a navazuje úzkou spolupráci s francouzskými surrealisty kolem André Bretona, a to ve chvíli, kdy se Breton ve </a:t>
            </a:r>
            <a:r>
              <a:rPr lang="cs-CZ" b="1" dirty="0"/>
              <a:t>Druhém manifestu surrealismu </a:t>
            </a:r>
            <a:r>
              <a:rPr lang="cs-CZ" dirty="0"/>
              <a:t>(1930) přihlásil k dialektickému materialismu a k světové proletářské revoluci. Právě na počátku 30. let se díky aktivitě Vítězslava Nezvala a Karla </a:t>
            </a:r>
            <a:r>
              <a:rPr lang="cs-CZ" dirty="0" err="1"/>
              <a:t>Teigeho</a:t>
            </a:r>
            <a:r>
              <a:rPr lang="cs-CZ" dirty="0"/>
              <a:t> velice prohlubují společné aktivity s pařížským okruhem surrealistů.</a:t>
            </a:r>
          </a:p>
        </p:txBody>
      </p:sp>
      <p:pic>
        <p:nvPicPr>
          <p:cNvPr id="5" name="Zástupný symbol pro obsah 4" descr="D:\Breton, Elurad, Teige etc.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990600"/>
            <a:ext cx="2657476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25" y="3695701"/>
            <a:ext cx="3886201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4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5725"/>
            <a:ext cx="10515600" cy="141922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V</a:t>
            </a:r>
            <a:r>
              <a:rPr lang="cs-CZ" sz="4000" b="1" dirty="0">
                <a:solidFill>
                  <a:schemeClr val="bg1"/>
                </a:solidFill>
              </a:rPr>
              <a:t> březnu </a:t>
            </a:r>
            <a:r>
              <a:rPr lang="cs-CZ" sz="4000" b="1" dirty="0" smtClean="0">
                <a:solidFill>
                  <a:schemeClr val="bg1"/>
                </a:solidFill>
              </a:rPr>
              <a:t>1934 </a:t>
            </a:r>
            <a:r>
              <a:rPr lang="cs-CZ" sz="4000" b="1" dirty="0">
                <a:solidFill>
                  <a:schemeClr val="bg1"/>
                </a:solidFill>
              </a:rPr>
              <a:t>byla ustavena Skupina surrealistů v ČSR. 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7" y="1781024"/>
            <a:ext cx="1779554" cy="2400451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5079" y="4724400"/>
            <a:ext cx="1286731" cy="2009775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14965" y="4724400"/>
            <a:ext cx="2313779" cy="1986448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2524" y="3085380"/>
            <a:ext cx="1133475" cy="1511935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62524" y="1781025"/>
            <a:ext cx="2123440" cy="1194435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587" y="4331503"/>
            <a:ext cx="2005855" cy="240267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55" y="1781025"/>
            <a:ext cx="2540000" cy="2794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145" y="4707235"/>
            <a:ext cx="1428750" cy="202694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 rot="10800000" flipV="1">
            <a:off x="8045774" y="5433389"/>
            <a:ext cx="4060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Záviš Kalandra, Jindřich </a:t>
            </a:r>
            <a:r>
              <a:rPr lang="cs-CZ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Heisler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, Adolf </a:t>
            </a:r>
            <a:r>
              <a:rPr lang="cs-CZ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Hofmeister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, Laco </a:t>
            </a:r>
            <a:r>
              <a:rPr lang="cs-CZ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Novomeský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, Jan Mukařovský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ad.</a:t>
            </a: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350" y="3443313"/>
            <a:ext cx="1304924" cy="19812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37" y="1609120"/>
            <a:ext cx="1359338" cy="176272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37" y="3466486"/>
            <a:ext cx="2794000" cy="198120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33" y="1609120"/>
            <a:ext cx="1171575" cy="1753195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649" y="1597533"/>
            <a:ext cx="1316749" cy="17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4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1476" y="76200"/>
            <a:ext cx="4400550" cy="148590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Veřejnosti se Skupina představila v březnu 1934 v letáku </a:t>
            </a:r>
            <a:r>
              <a:rPr lang="cs-CZ" sz="2400" b="1" i="1" dirty="0" smtClean="0">
                <a:solidFill>
                  <a:schemeClr val="bg1"/>
                </a:solidFill>
              </a:rPr>
              <a:t>Surrealismus v ČSR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" y="1647825"/>
            <a:ext cx="4677851" cy="5095875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 smtClean="0">
                <a:solidFill>
                  <a:schemeClr val="bg1"/>
                </a:solidFill>
              </a:rPr>
              <a:t>ve </a:t>
            </a:r>
            <a:r>
              <a:rPr lang="cs-CZ" sz="2400" b="1" dirty="0">
                <a:solidFill>
                  <a:schemeClr val="bg1"/>
                </a:solidFill>
              </a:rPr>
              <a:t>sborníku </a:t>
            </a:r>
            <a:r>
              <a:rPr lang="cs-CZ" sz="2400" b="1" i="1" dirty="0">
                <a:solidFill>
                  <a:schemeClr val="bg1"/>
                </a:solidFill>
              </a:rPr>
              <a:t>Surrealismus v diskusi</a:t>
            </a:r>
            <a:r>
              <a:rPr lang="cs-CZ" sz="2400" b="1" dirty="0">
                <a:solidFill>
                  <a:schemeClr val="bg1"/>
                </a:solidFill>
              </a:rPr>
              <a:t> (1934), kde byl otištěn manifestační text Karla </a:t>
            </a:r>
            <a:r>
              <a:rPr lang="cs-CZ" sz="2400" b="1" dirty="0" err="1">
                <a:solidFill>
                  <a:schemeClr val="bg1"/>
                </a:solidFill>
              </a:rPr>
              <a:t>Teigeho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i="1" dirty="0">
                <a:solidFill>
                  <a:schemeClr val="bg1"/>
                </a:solidFill>
              </a:rPr>
              <a:t>Deset let </a:t>
            </a:r>
            <a:r>
              <a:rPr lang="cs-CZ" sz="2400" b="1" i="1" dirty="0" smtClean="0">
                <a:solidFill>
                  <a:schemeClr val="bg1"/>
                </a:solidFill>
              </a:rPr>
              <a:t>surrealismu</a:t>
            </a:r>
            <a:endParaRPr lang="cs-CZ" sz="24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400" b="1" dirty="0" smtClean="0">
                <a:solidFill>
                  <a:schemeClr val="bg1"/>
                </a:solidFill>
              </a:rPr>
              <a:t>sborníkem </a:t>
            </a:r>
            <a:r>
              <a:rPr lang="cs-CZ" sz="2400" b="1" dirty="0">
                <a:solidFill>
                  <a:schemeClr val="bg1"/>
                </a:solidFill>
              </a:rPr>
              <a:t>k máchovskému jubileu </a:t>
            </a:r>
            <a:r>
              <a:rPr lang="cs-CZ" sz="2400" b="1" i="1" dirty="0">
                <a:solidFill>
                  <a:schemeClr val="bg1"/>
                </a:solidFill>
              </a:rPr>
              <a:t>Ani labuť, ani Lůna </a:t>
            </a:r>
            <a:r>
              <a:rPr lang="cs-CZ" sz="2400" b="1" dirty="0">
                <a:solidFill>
                  <a:schemeClr val="bg1"/>
                </a:solidFill>
              </a:rPr>
              <a:t>(1936</a:t>
            </a:r>
            <a:r>
              <a:rPr lang="cs-CZ" sz="2400" b="1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chemeClr val="bg1"/>
                </a:solidFill>
              </a:rPr>
              <a:t>sérií společných výstav, mezinárodních sborníků, divadelními produkcemi (realizovanými zejména v Burianově podniku D36 a v Osvobozeném divadle) 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řadou </a:t>
            </a:r>
            <a:r>
              <a:rPr lang="cs-CZ" sz="2400" b="1" dirty="0" smtClean="0">
                <a:solidFill>
                  <a:schemeClr val="bg1"/>
                </a:solidFill>
              </a:rPr>
              <a:t>periodik a sborníků </a:t>
            </a:r>
            <a:r>
              <a:rPr lang="cs-CZ" sz="2400" b="1" dirty="0">
                <a:solidFill>
                  <a:schemeClr val="bg1"/>
                </a:solidFill>
              </a:rPr>
              <a:t>(</a:t>
            </a:r>
            <a:r>
              <a:rPr lang="cs-CZ" sz="2400" b="1" i="1" dirty="0">
                <a:solidFill>
                  <a:schemeClr val="bg1"/>
                </a:solidFill>
              </a:rPr>
              <a:t>Doba</a:t>
            </a:r>
            <a:r>
              <a:rPr lang="cs-CZ" sz="2400" b="1" dirty="0">
                <a:solidFill>
                  <a:schemeClr val="bg1"/>
                </a:solidFill>
              </a:rPr>
              <a:t>, </a:t>
            </a:r>
            <a:r>
              <a:rPr lang="cs-CZ" sz="2400" b="1" i="1" dirty="0" smtClean="0">
                <a:solidFill>
                  <a:schemeClr val="bg1"/>
                </a:solidFill>
              </a:rPr>
              <a:t>Surrealismus</a:t>
            </a:r>
            <a:r>
              <a:rPr lang="cs-CZ" sz="2400" b="1" dirty="0" smtClean="0">
                <a:solidFill>
                  <a:schemeClr val="bg1"/>
                </a:solidFill>
              </a:rPr>
              <a:t>)</a:t>
            </a:r>
            <a:endParaRPr lang="cs-CZ" sz="24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cs-CZ" sz="2400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8601" y="906461"/>
            <a:ext cx="4010024" cy="54578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150" y="3924301"/>
            <a:ext cx="2209800" cy="28193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73049"/>
            <a:ext cx="29813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2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7175" y="161925"/>
            <a:ext cx="11096625" cy="1528764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Klíčová díla surrealistické poezie pak představují sbírky Vítězslava Nezvala </a:t>
            </a:r>
            <a:r>
              <a:rPr lang="cs-CZ" sz="2800" b="1" i="1" dirty="0">
                <a:solidFill>
                  <a:schemeClr val="bg1"/>
                </a:solidFill>
              </a:rPr>
              <a:t>Žena v množném čísle</a:t>
            </a:r>
            <a:r>
              <a:rPr lang="cs-CZ" sz="2800" b="1" dirty="0">
                <a:solidFill>
                  <a:schemeClr val="bg1"/>
                </a:solidFill>
              </a:rPr>
              <a:t> (1936), </a:t>
            </a:r>
            <a:r>
              <a:rPr lang="cs-CZ" sz="2800" b="1" i="1" dirty="0">
                <a:solidFill>
                  <a:schemeClr val="bg1"/>
                </a:solidFill>
              </a:rPr>
              <a:t>Praha s prsty deště</a:t>
            </a:r>
            <a:r>
              <a:rPr lang="cs-CZ" sz="2800" b="1" dirty="0">
                <a:solidFill>
                  <a:schemeClr val="bg1"/>
                </a:solidFill>
              </a:rPr>
              <a:t> (1936) a </a:t>
            </a:r>
            <a:r>
              <a:rPr lang="cs-CZ" sz="2800" b="1" i="1" dirty="0">
                <a:solidFill>
                  <a:schemeClr val="bg1"/>
                </a:solidFill>
              </a:rPr>
              <a:t>Absolutní hrobař</a:t>
            </a:r>
            <a:r>
              <a:rPr lang="cs-CZ" sz="2800" b="1" dirty="0">
                <a:solidFill>
                  <a:schemeClr val="bg1"/>
                </a:solidFill>
              </a:rPr>
              <a:t> (1937) a básnické knihy Konstantina Biebla (</a:t>
            </a:r>
            <a:r>
              <a:rPr lang="cs-CZ" sz="2800" b="1" i="1" dirty="0">
                <a:solidFill>
                  <a:schemeClr val="bg1"/>
                </a:solidFill>
              </a:rPr>
              <a:t>Zrcadlo noci</a:t>
            </a:r>
            <a:r>
              <a:rPr lang="cs-CZ" sz="2800" b="1" dirty="0">
                <a:solidFill>
                  <a:schemeClr val="bg1"/>
                </a:solidFill>
              </a:rPr>
              <a:t>, 1939).</a:t>
            </a:r>
          </a:p>
        </p:txBody>
      </p:sp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" y="1960558"/>
            <a:ext cx="3048000" cy="4667250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3"/>
          <a:stretch>
            <a:fillRect/>
          </a:stretch>
        </p:blipFill>
        <p:spPr>
          <a:xfrm>
            <a:off x="3131739" y="1960556"/>
            <a:ext cx="2896553" cy="4667251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>
          <a:blip r:embed="rId4"/>
          <a:stretch>
            <a:fillRect/>
          </a:stretch>
        </p:blipFill>
        <p:spPr>
          <a:xfrm>
            <a:off x="6055836" y="1960556"/>
            <a:ext cx="3033077" cy="4667251"/>
          </a:xfrm>
          <a:prstGeom prst="rect">
            <a:avLst/>
          </a:prstGeom>
        </p:spPr>
      </p:pic>
      <p:pic>
        <p:nvPicPr>
          <p:cNvPr id="11" name="Obrázek 10"/>
          <p:cNvPicPr/>
          <p:nvPr/>
        </p:nvPicPr>
        <p:blipFill>
          <a:blip r:embed="rId5"/>
          <a:stretch>
            <a:fillRect/>
          </a:stretch>
        </p:blipFill>
        <p:spPr>
          <a:xfrm>
            <a:off x="9144000" y="1960557"/>
            <a:ext cx="3048000" cy="466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5276" y="180974"/>
            <a:ext cx="3867149" cy="1409701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Vítězslav Nezval: Absolutní hrobař (1937)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38" y="2814637"/>
            <a:ext cx="1428750" cy="142875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048126" y="180974"/>
            <a:ext cx="8020050" cy="6581776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Pod trhlinou ve dřevě stropu barvy uzeného masa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V níž pletou dva drátěné sluneční paprsky fialovou punčochu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A vrhají svůj odlesk podobný otiskům prstů na hliněný džbán plný piva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Podpíraje levým ramenem z něhož vyčnívá kořen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Traverzu hospody uvadlých věků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Absolutní hrobař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Tráví jeden ze svých hnilobných všedních obědů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Tak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Že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Jeho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Levé oko podobné naloženému vejci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Je upřeno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Směrem ke katastrální mapě vytvořené pavoukem na salámu potaženém plísní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Zatímco z jeho pravého</a:t>
            </a:r>
          </a:p>
          <a:p>
            <a:r>
              <a:rPr lang="cs-CZ" b="1" dirty="0">
                <a:solidFill>
                  <a:schemeClr val="bg1"/>
                </a:solidFill>
              </a:rPr>
              <a:t>Mušími larvami </a:t>
            </a:r>
            <a:r>
              <a:rPr lang="cs-CZ" b="1" dirty="0" err="1">
                <a:solidFill>
                  <a:schemeClr val="bg1"/>
                </a:solidFill>
              </a:rPr>
              <a:t>vysmaltovaného</a:t>
            </a:r>
            <a:r>
              <a:rPr lang="cs-CZ" b="1" dirty="0">
                <a:solidFill>
                  <a:schemeClr val="bg1"/>
                </a:solidFill>
              </a:rPr>
              <a:t> oka</a:t>
            </a:r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Vyletí občas masařka velikosti knoflíku</a:t>
            </a:r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Do otevřeného okna</a:t>
            </a:r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Jež napodobuje</a:t>
            </a:r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Modrou skalicí zatopené žně</a:t>
            </a:r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Pod šibenicí z hrabic ozdobených chrpou a střívky malých polních myší</a:t>
            </a:r>
            <a:endParaRPr lang="cs-CZ" b="1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3" y="2543174"/>
            <a:ext cx="3105151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11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22971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Karel </a:t>
            </a:r>
            <a:r>
              <a:rPr lang="cs-CZ" b="1" dirty="0" err="1" smtClean="0">
                <a:solidFill>
                  <a:schemeClr val="bg1"/>
                </a:solidFill>
              </a:rPr>
              <a:t>Teige</a:t>
            </a:r>
            <a:r>
              <a:rPr lang="cs-CZ" b="1" dirty="0" smtClean="0">
                <a:solidFill>
                  <a:schemeClr val="bg1"/>
                </a:solidFill>
              </a:rPr>
              <a:t>: koláže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834"/>
            <a:ext cx="4004441" cy="5502166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41" y="1594835"/>
            <a:ext cx="3663385" cy="526316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59" y="0"/>
            <a:ext cx="4774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6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61950" y="0"/>
            <a:ext cx="10991850" cy="1690689"/>
          </a:xfrm>
        </p:spPr>
        <p:txBody>
          <a:bodyPr>
            <a:noAutofit/>
          </a:bodyPr>
          <a:lstStyle/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b="1" dirty="0" smtClean="0">
                <a:solidFill>
                  <a:schemeClr val="bg1"/>
                </a:solidFill>
              </a:rPr>
              <a:t>Významné </a:t>
            </a:r>
            <a:r>
              <a:rPr lang="cs-CZ" sz="2800" b="1" dirty="0">
                <a:solidFill>
                  <a:schemeClr val="bg1"/>
                </a:solidFill>
              </a:rPr>
              <a:t>veřejné angažmá Skupiny provázely také silné vnitřní rozpory (vylučování členů, debaty o vnitřním založení tvorby jednotlivých členů a tedy o jejich přináležitosti ke Skupině a k hnutí apod.). Nejvýznamnější diskuse se však odehrála v politické rovině:</a:t>
            </a:r>
            <a:br>
              <a:rPr lang="cs-CZ" sz="2800" b="1" dirty="0">
                <a:solidFill>
                  <a:schemeClr val="bg1"/>
                </a:solidFill>
              </a:rPr>
            </a:b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04775" y="1690688"/>
            <a:ext cx="5915025" cy="5167311"/>
          </a:xfrm>
        </p:spPr>
        <p:txBody>
          <a:bodyPr>
            <a:noAutofit/>
          </a:bodyPr>
          <a:lstStyle/>
          <a:p>
            <a:r>
              <a:rPr lang="cs-CZ" sz="2500" b="1" dirty="0" smtClean="0"/>
              <a:t>Klíčová </a:t>
            </a:r>
            <a:r>
              <a:rPr lang="cs-CZ" sz="2500" b="1" dirty="0"/>
              <a:t>diskuse </a:t>
            </a:r>
            <a:r>
              <a:rPr lang="cs-CZ" sz="2500" b="1" dirty="0" smtClean="0"/>
              <a:t>proběhla </a:t>
            </a:r>
            <a:r>
              <a:rPr lang="cs-CZ" sz="2500" b="1" dirty="0"/>
              <a:t>v souvislosti se vztahem Skupiny surrealistů k stalinským brutálním praktikám v SSSR (</a:t>
            </a:r>
            <a:r>
              <a:rPr lang="cs-CZ" sz="2500" b="1" dirty="0" err="1"/>
              <a:t>Teigeho</a:t>
            </a:r>
            <a:r>
              <a:rPr lang="cs-CZ" sz="2500" b="1" dirty="0"/>
              <a:t> kritika publikovaná v lednu 1938 v katalogu k výstavě Štyrského a </a:t>
            </a:r>
            <a:r>
              <a:rPr lang="cs-CZ" sz="2500" b="1" dirty="0" err="1"/>
              <a:t>Toyen</a:t>
            </a:r>
            <a:r>
              <a:rPr lang="cs-CZ" sz="2500" b="1" dirty="0"/>
              <a:t>). S </a:t>
            </a:r>
            <a:r>
              <a:rPr lang="cs-CZ" sz="2500" b="1" dirty="0" err="1"/>
              <a:t>Teigem</a:t>
            </a:r>
            <a:r>
              <a:rPr lang="cs-CZ" sz="2500" b="1" dirty="0"/>
              <a:t> vyjádřila souhlas většina </a:t>
            </a:r>
            <a:r>
              <a:rPr lang="cs-CZ" sz="2500" b="1" dirty="0" smtClean="0"/>
              <a:t>členů </a:t>
            </a:r>
            <a:r>
              <a:rPr lang="cs-CZ" sz="2500" b="1" dirty="0"/>
              <a:t>Skupiny, proti jeho stanovisku se razantně postavil Vítězslav Nezval, který hájil nutnost hrdelních trestů ve (vykonstruovaných) moskevských politických procesech. </a:t>
            </a:r>
            <a:r>
              <a:rPr lang="cs-CZ" sz="2500" b="1" dirty="0" err="1"/>
              <a:t>Teige</a:t>
            </a:r>
            <a:r>
              <a:rPr lang="cs-CZ" sz="2500" b="1" dirty="0"/>
              <a:t> a jeho spolupracovníci se zaštiťovali také odkazem na Bretonův kritický text, který již v roce 1935 stalinské praktiky odsoudil.</a:t>
            </a:r>
          </a:p>
        </p:txBody>
      </p:sp>
      <p:pic>
        <p:nvPicPr>
          <p:cNvPr id="11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5" y="2144684"/>
            <a:ext cx="5915025" cy="4560916"/>
          </a:xfrm>
        </p:spPr>
      </p:pic>
    </p:spTree>
    <p:extLst>
      <p:ext uri="{BB962C8B-B14F-4D97-AF65-F5344CB8AC3E}">
        <p14:creationId xmlns:p14="http://schemas.microsoft.com/office/powerpoint/2010/main" val="3765793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149" y="0"/>
            <a:ext cx="11477625" cy="2124075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Vznikl ostrý spor, který se Nezval pokusil vyřešit jednorázovým prohlášením, kdy v březnu 1938 v </a:t>
            </a:r>
            <a:r>
              <a:rPr lang="cs-CZ" sz="2400" b="1" i="1" dirty="0">
                <a:solidFill>
                  <a:schemeClr val="bg1"/>
                </a:solidFill>
              </a:rPr>
              <a:t>Haló novinách</a:t>
            </a:r>
            <a:r>
              <a:rPr lang="cs-CZ" sz="2400" b="1" dirty="0">
                <a:solidFill>
                  <a:schemeClr val="bg1"/>
                </a:solidFill>
              </a:rPr>
              <a:t> oznámil rozpuštění Surrealistické skupiny. Po usnesení zbývající většiny však činnost Skupiny surrealistů pokračovala i nadále, vzhledem k událostem kolem Mnichova a počátku okupace se však činnost první Skupiny v původním rozsahu již prakticky </a:t>
            </a:r>
            <a:r>
              <a:rPr lang="cs-CZ" sz="2400" b="1" dirty="0" smtClean="0">
                <a:solidFill>
                  <a:schemeClr val="bg1"/>
                </a:solidFill>
              </a:rPr>
              <a:t>neobnovila. </a:t>
            </a:r>
            <a:br>
              <a:rPr lang="cs-CZ" sz="2400" b="1" dirty="0" smtClean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  <a:latin typeface="+mn-lt"/>
              </a:rPr>
              <a:t>Karel </a:t>
            </a:r>
            <a:r>
              <a:rPr lang="cs-CZ" sz="2400" b="1" dirty="0" err="1">
                <a:solidFill>
                  <a:schemeClr val="bg1"/>
                </a:solidFill>
                <a:latin typeface="+mn-lt"/>
              </a:rPr>
              <a:t>Teige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: </a:t>
            </a:r>
            <a:r>
              <a:rPr lang="cs-CZ" sz="2400" b="1" i="1" dirty="0">
                <a:solidFill>
                  <a:schemeClr val="bg1"/>
                </a:solidFill>
                <a:latin typeface="+mn-lt"/>
              </a:rPr>
              <a:t>Surrealismus proti proudu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 (1938) 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9596" y="1987550"/>
            <a:ext cx="3587898" cy="4870450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2394" y="1987550"/>
            <a:ext cx="3262631" cy="48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659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160</Words>
  <Application>Microsoft Office PowerPoint</Application>
  <PresentationFormat>Širokoúhlá obrazovka</PresentationFormat>
  <Paragraphs>41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Motiv Office</vt:lpstr>
      <vt:lpstr>Skupina surrealistů v ČR</vt:lpstr>
      <vt:lpstr>Spolupráce s francouzskými surrealisty</vt:lpstr>
      <vt:lpstr>V březnu 1934 byla ustavena Skupina surrealistů v ČSR. </vt:lpstr>
      <vt:lpstr>Veřejnosti se Skupina představila v březnu 1934 v letáku Surrealismus v ČSR</vt:lpstr>
      <vt:lpstr>Klíčová díla surrealistické poezie pak představují sbírky Vítězslava Nezvala Žena v množném čísle (1936), Praha s prsty deště (1936) a Absolutní hrobař (1937) a básnické knihy Konstantina Biebla (Zrcadlo noci, 1939).</vt:lpstr>
      <vt:lpstr>Vítězslav Nezval: Absolutní hrobař (1937)</vt:lpstr>
      <vt:lpstr>Karel Teige: koláže</vt:lpstr>
      <vt:lpstr> Významné veřejné angažmá Skupiny provázely také silné vnitřní rozpory (vylučování členů, debaty o vnitřním založení tvorby jednotlivých členů a tedy o jejich přináležitosti ke Skupině a k hnutí apod.). Nejvýznamnější diskuse se však odehrála v politické rovině: </vt:lpstr>
      <vt:lpstr>Vznikl ostrý spor, který se Nezval pokusil vyřešit jednorázovým prohlášením, kdy v březnu 1938 v Haló novinách oznámil rozpuštění Surrealistické skupiny. Po usnesení zbývající většiny však činnost Skupiny surrealistů pokračovala i nadále, vzhledem k událostem kolem Mnichova a počátku okupace se však činnost první Skupiny v původním rozsahu již prakticky neobnovila.  Karel Teige: Surrealismus proti proudu (1938) </vt:lpstr>
      <vt:lpstr>Návaznosti: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Windows User</dc:creator>
  <cp:lastModifiedBy>Wiendl, Jan</cp:lastModifiedBy>
  <cp:revision>18</cp:revision>
  <dcterms:created xsi:type="dcterms:W3CDTF">2018-04-23T06:00:24Z</dcterms:created>
  <dcterms:modified xsi:type="dcterms:W3CDTF">2019-05-14T06:25:23Z</dcterms:modified>
</cp:coreProperties>
</file>