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E1C-F087-469C-A79B-6A77CBD7EFF2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A6-E089-4235-89F8-AAEE8F226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29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E1C-F087-469C-A79B-6A77CBD7EFF2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A6-E089-4235-89F8-AAEE8F226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43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E1C-F087-469C-A79B-6A77CBD7EFF2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A6-E089-4235-89F8-AAEE8F226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36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E1C-F087-469C-A79B-6A77CBD7EFF2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A6-E089-4235-89F8-AAEE8F226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25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E1C-F087-469C-A79B-6A77CBD7EFF2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A6-E089-4235-89F8-AAEE8F226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20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E1C-F087-469C-A79B-6A77CBD7EFF2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A6-E089-4235-89F8-AAEE8F226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E1C-F087-469C-A79B-6A77CBD7EFF2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A6-E089-4235-89F8-AAEE8F226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36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E1C-F087-469C-A79B-6A77CBD7EFF2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A6-E089-4235-89F8-AAEE8F226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00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E1C-F087-469C-A79B-6A77CBD7EFF2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A6-E089-4235-89F8-AAEE8F226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20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E1C-F087-469C-A79B-6A77CBD7EFF2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A6-E089-4235-89F8-AAEE8F226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44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E1C-F087-469C-A79B-6A77CBD7EFF2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7BA6-E089-4235-89F8-AAEE8F226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22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4E1C-F087-469C-A79B-6A77CBD7EFF2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07BA6-E089-4235-89F8-AAEE8F226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29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b="1" dirty="0" smtClean="0"/>
              <a:t>Podoby české lyriky</a:t>
            </a:r>
            <a:endParaRPr lang="cs-CZ" sz="8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4000" dirty="0" smtClean="0"/>
              <a:t>v první polovině 30. let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665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Východiska a perspektivy </a:t>
            </a:r>
            <a:r>
              <a:rPr lang="cs-CZ" b="1" dirty="0" smtClean="0"/>
              <a:t>v </a:t>
            </a:r>
            <a:r>
              <a:rPr lang="cs-CZ" b="1" dirty="0" smtClean="0"/>
              <a:t>situaci přelomu 20. a 30. let 20. století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368"/>
          </a:xfrm>
        </p:spPr>
        <p:txBody>
          <a:bodyPr>
            <a:normAutofit/>
          </a:bodyPr>
          <a:lstStyle/>
          <a:p>
            <a:r>
              <a:rPr lang="cs-CZ" b="1" dirty="0" smtClean="0"/>
              <a:t>Reakce na podněty, které </a:t>
            </a:r>
            <a:r>
              <a:rPr lang="cs-CZ" b="1" dirty="0" smtClean="0"/>
              <a:t>vzešly z avantgardního </a:t>
            </a:r>
            <a:r>
              <a:rPr lang="cs-CZ" b="1" dirty="0" smtClean="0"/>
              <a:t>vykročení </a:t>
            </a:r>
            <a:r>
              <a:rPr lang="cs-CZ" b="1" dirty="0"/>
              <a:t>k experimentu – </a:t>
            </a:r>
            <a:r>
              <a:rPr lang="cs-CZ" b="1" dirty="0" smtClean="0"/>
              <a:t>oproti poetistické druhové variabilitě a žánrové pestrosti návrat k pevným, tradičním lyrickým formám; oproti avantgardní kolektivitě vůle k individuálnímu uměleckému postupu; jedinečná práce se slovem, metrem, kompozičními postupy</a:t>
            </a:r>
            <a:endParaRPr lang="cs-CZ" b="1" dirty="0"/>
          </a:p>
          <a:p>
            <a:r>
              <a:rPr lang="cs-CZ" b="1" dirty="0" smtClean="0"/>
              <a:t>Intenzivní </a:t>
            </a:r>
            <a:r>
              <a:rPr lang="cs-CZ" b="1" dirty="0"/>
              <a:t>rozvoj překladatelských aktivit</a:t>
            </a:r>
          </a:p>
          <a:p>
            <a:r>
              <a:rPr lang="cs-CZ" b="1" dirty="0" smtClean="0"/>
              <a:t>Dozrání </a:t>
            </a:r>
            <a:r>
              <a:rPr lang="cs-CZ" b="1" dirty="0"/>
              <a:t>výrazné umělecké </a:t>
            </a:r>
            <a:r>
              <a:rPr lang="cs-CZ" b="1" dirty="0" smtClean="0"/>
              <a:t>generace</a:t>
            </a:r>
          </a:p>
          <a:p>
            <a:r>
              <a:rPr lang="cs-CZ" b="1" dirty="0" smtClean="0"/>
              <a:t>Důsledky generační diskuse – silná individualizace tvůrčího postupu; průnik existenciálních témat; meditativní ráz poezie; vůle budovat celistvý lyrický svět, </a:t>
            </a:r>
            <a:r>
              <a:rPr lang="cs-CZ" b="1" dirty="0" smtClean="0"/>
              <a:t>harmonizace světa, vyvažování subjekt-objektového vztahu; syntéza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885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2900" y="88901"/>
            <a:ext cx="4121035" cy="1295399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Josef Hora: </a:t>
            </a:r>
            <a:br>
              <a:rPr lang="cs-CZ" b="1" dirty="0" smtClean="0"/>
            </a:br>
            <a:r>
              <a:rPr lang="cs-CZ" b="1" dirty="0" smtClean="0"/>
              <a:t>Tvůj hlas </a:t>
            </a:r>
            <a:r>
              <a:rPr lang="cs-CZ" sz="2200" b="1" dirty="0" smtClean="0"/>
              <a:t>(Borový, Praha 1930)</a:t>
            </a:r>
            <a:endParaRPr lang="cs-CZ" sz="2200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6451"/>
            <a:ext cx="3516284" cy="4927600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968539" y="88901"/>
            <a:ext cx="6223462" cy="67690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Otevřel jsem okno do tmy tekuté,</a:t>
            </a:r>
          </a:p>
          <a:p>
            <a:pPr marL="0" indent="0">
              <a:buNone/>
            </a:pPr>
            <a:r>
              <a:rPr lang="cs-CZ" b="1" dirty="0"/>
              <a:t>h</a:t>
            </a:r>
            <a:r>
              <a:rPr lang="cs-CZ" b="1" dirty="0" smtClean="0"/>
              <a:t>vězdy na mne stříkly ze slavičím zpěvem.</a:t>
            </a:r>
          </a:p>
          <a:p>
            <a:pPr marL="0" indent="0">
              <a:buNone/>
            </a:pPr>
            <a:r>
              <a:rPr lang="cs-CZ" b="1" dirty="0" smtClean="0"/>
              <a:t>Pamatuješ na tmu se slavičím zpěvem</a:t>
            </a:r>
          </a:p>
          <a:p>
            <a:pPr marL="0" indent="0">
              <a:buNone/>
            </a:pPr>
            <a:r>
              <a:rPr lang="cs-CZ" b="1" dirty="0"/>
              <a:t>v</a:t>
            </a:r>
            <a:r>
              <a:rPr lang="cs-CZ" b="1" dirty="0" smtClean="0"/>
              <a:t> oné noci černé, husté, tekuté?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Otevřel jsem okno do tmy stříbrné,</a:t>
            </a:r>
          </a:p>
          <a:p>
            <a:pPr marL="0" indent="0">
              <a:buNone/>
            </a:pPr>
            <a:r>
              <a:rPr lang="cs-CZ" b="1" dirty="0"/>
              <a:t>k</a:t>
            </a:r>
            <a:r>
              <a:rPr lang="cs-CZ" b="1" dirty="0" smtClean="0"/>
              <a:t>olem mne jak šál se omotal šum jezu.</a:t>
            </a:r>
          </a:p>
          <a:p>
            <a:pPr marL="0" indent="0">
              <a:buNone/>
            </a:pPr>
            <a:r>
              <a:rPr lang="cs-CZ" b="1" dirty="0" smtClean="0"/>
              <a:t>Pamatuješ na tu těžkou vůni bezu</a:t>
            </a:r>
          </a:p>
          <a:p>
            <a:pPr marL="0" indent="0">
              <a:buNone/>
            </a:pPr>
            <a:r>
              <a:rPr lang="cs-CZ" b="1" dirty="0"/>
              <a:t>n</a:t>
            </a:r>
            <a:r>
              <a:rPr lang="cs-CZ" b="1" dirty="0" smtClean="0"/>
              <a:t>a měkkém dně noci oné stříbrné?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Otevřel jsem okno do tmy, hovořící</a:t>
            </a:r>
          </a:p>
          <a:p>
            <a:pPr marL="0" indent="0">
              <a:buNone/>
            </a:pPr>
            <a:r>
              <a:rPr lang="cs-CZ" b="1" dirty="0"/>
              <a:t>s</a:t>
            </a:r>
            <a:r>
              <a:rPr lang="cs-CZ" b="1" dirty="0" smtClean="0"/>
              <a:t>e slavíkem, jezem, s kruhy na měsíci,</a:t>
            </a:r>
          </a:p>
          <a:p>
            <a:pPr marL="0" indent="0">
              <a:buNone/>
            </a:pPr>
            <a:r>
              <a:rPr lang="cs-CZ" b="1" dirty="0" smtClean="0"/>
              <a:t>s doznívajícími kroky na silnici.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Otevřel jsem okno, kroky </a:t>
            </a:r>
            <a:r>
              <a:rPr lang="cs-CZ" b="1" dirty="0" smtClean="0"/>
              <a:t>zašly </a:t>
            </a:r>
            <a:r>
              <a:rPr lang="cs-CZ" b="1" dirty="0" smtClean="0"/>
              <a:t>v tichu,</a:t>
            </a:r>
          </a:p>
          <a:p>
            <a:pPr marL="0" indent="0">
              <a:buNone/>
            </a:pPr>
            <a:r>
              <a:rPr lang="cs-CZ" b="1" dirty="0"/>
              <a:t>k</a:t>
            </a:r>
            <a:r>
              <a:rPr lang="cs-CZ" b="1" dirty="0" smtClean="0"/>
              <a:t>roky našich dávných, sladkých, planých hříchů</a:t>
            </a:r>
          </a:p>
          <a:p>
            <a:pPr marL="0" indent="0">
              <a:buNone/>
            </a:pPr>
            <a:r>
              <a:rPr lang="cs-CZ" b="1" dirty="0" smtClean="0"/>
              <a:t>po tekuté tmě a po stříbrném tichu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241" y="3325091"/>
            <a:ext cx="2213355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474" y="315249"/>
            <a:ext cx="3674919" cy="1696431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František Halas:</a:t>
            </a:r>
            <a:br>
              <a:rPr lang="cs-CZ" sz="4000" b="1" dirty="0" smtClean="0"/>
            </a:br>
            <a:r>
              <a:rPr lang="cs-CZ" sz="4000" b="1" dirty="0" smtClean="0"/>
              <a:t>Tvář </a:t>
            </a:r>
            <a:r>
              <a:rPr lang="cs-CZ" sz="2200" b="1" dirty="0" smtClean="0"/>
              <a:t>(1931, </a:t>
            </a:r>
            <a:r>
              <a:rPr lang="cs-CZ" sz="2200" b="1" dirty="0" err="1" smtClean="0"/>
              <a:t>Vokolek</a:t>
            </a:r>
            <a:r>
              <a:rPr lang="cs-CZ" sz="2200" b="1" dirty="0" smtClean="0"/>
              <a:t> a syn, Pardubice, </a:t>
            </a:r>
            <a:r>
              <a:rPr lang="cs-CZ" sz="2200" b="1" dirty="0" err="1" smtClean="0"/>
              <a:t>il</a:t>
            </a:r>
            <a:r>
              <a:rPr lang="cs-CZ" sz="2200" b="1" dirty="0" smtClean="0"/>
              <a:t>. Jindřich Štyrský)</a:t>
            </a:r>
            <a:endParaRPr lang="cs-CZ" sz="2200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393" y="133005"/>
            <a:ext cx="2417963" cy="320040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5366" y="133005"/>
            <a:ext cx="5235633" cy="66106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Zezdola k růžím přivoníš</a:t>
            </a:r>
          </a:p>
          <a:p>
            <a:pPr marL="0" indent="0">
              <a:buNone/>
            </a:pPr>
            <a:r>
              <a:rPr lang="cs-CZ" b="1" dirty="0" smtClean="0"/>
              <a:t>až budeš smrt svou žít</a:t>
            </a:r>
          </a:p>
          <a:p>
            <a:pPr marL="0" indent="0">
              <a:buNone/>
            </a:pPr>
            <a:r>
              <a:rPr lang="cs-CZ" b="1" dirty="0"/>
              <a:t>a</a:t>
            </a:r>
            <a:r>
              <a:rPr lang="cs-CZ" b="1" dirty="0" smtClean="0"/>
              <a:t> do tmy lásku odhodíš</a:t>
            </a:r>
          </a:p>
          <a:p>
            <a:pPr marL="0" indent="0">
              <a:buNone/>
            </a:pPr>
            <a:r>
              <a:rPr lang="cs-CZ" b="1" dirty="0"/>
              <a:t>s</a:t>
            </a:r>
            <a:r>
              <a:rPr lang="cs-CZ" b="1" dirty="0" smtClean="0"/>
              <a:t>vůj štít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U paty hrobu budu břečťanem</a:t>
            </a:r>
          </a:p>
          <a:p>
            <a:pPr marL="0" indent="0">
              <a:buNone/>
            </a:pPr>
            <a:r>
              <a:rPr lang="cs-CZ" b="1" dirty="0"/>
              <a:t>t</a:t>
            </a:r>
            <a:r>
              <a:rPr lang="cs-CZ" b="1" dirty="0" smtClean="0"/>
              <a:t>ichou písní co tě obklíčí</a:t>
            </a:r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opsaný tebou pergamen</a:t>
            </a:r>
          </a:p>
          <a:p>
            <a:pPr marL="0" indent="0">
              <a:buNone/>
            </a:pPr>
            <a:r>
              <a:rPr lang="cs-CZ" b="1" dirty="0"/>
              <a:t>k</a:t>
            </a:r>
            <a:r>
              <a:rPr lang="cs-CZ" b="1" dirty="0" smtClean="0"/>
              <a:t>terý čas nezničí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Zas </a:t>
            </a:r>
            <a:r>
              <a:rPr lang="cs-CZ" b="1" dirty="0" err="1" smtClean="0"/>
              <a:t>budem</a:t>
            </a:r>
            <a:r>
              <a:rPr lang="cs-CZ" b="1" dirty="0" smtClean="0"/>
              <a:t> spolu spát</a:t>
            </a:r>
          </a:p>
          <a:p>
            <a:pPr marL="0" indent="0">
              <a:buNone/>
            </a:pPr>
            <a:r>
              <a:rPr lang="cs-CZ" b="1" dirty="0"/>
              <a:t>n</a:t>
            </a:r>
            <a:r>
              <a:rPr lang="cs-CZ" b="1" dirty="0" smtClean="0"/>
              <a:t>a syrinx trav nám vichry zahrají</a:t>
            </a:r>
          </a:p>
          <a:p>
            <a:pPr marL="0" indent="0">
              <a:buNone/>
            </a:pPr>
            <a:r>
              <a:rPr lang="cs-CZ" b="1" dirty="0" err="1"/>
              <a:t>š</a:t>
            </a:r>
            <a:r>
              <a:rPr lang="cs-CZ" b="1" dirty="0" err="1" smtClean="0"/>
              <a:t>plounání</a:t>
            </a:r>
            <a:r>
              <a:rPr lang="cs-CZ" b="1" dirty="0" smtClean="0"/>
              <a:t> Léthé </a:t>
            </a:r>
            <a:r>
              <a:rPr lang="cs-CZ" b="1" dirty="0" err="1" smtClean="0"/>
              <a:t>budem</a:t>
            </a:r>
            <a:r>
              <a:rPr lang="cs-CZ" b="1" dirty="0" smtClean="0"/>
              <a:t> naslouchat</a:t>
            </a:r>
          </a:p>
          <a:p>
            <a:pPr marL="0" indent="0">
              <a:buNone/>
            </a:pPr>
            <a:r>
              <a:rPr lang="cs-CZ" b="1" dirty="0"/>
              <a:t>a</a:t>
            </a:r>
            <a:r>
              <a:rPr lang="cs-CZ" b="1" dirty="0" smtClean="0"/>
              <a:t> písni pradlen když rubáš máchají</a:t>
            </a:r>
          </a:p>
          <a:p>
            <a:pPr marL="0" indent="0">
              <a:buNone/>
            </a:pPr>
            <a:r>
              <a:rPr lang="cs-CZ" sz="1900" i="1" dirty="0" smtClean="0"/>
              <a:t>(Hřbitov)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4" y="3409950"/>
            <a:ext cx="6092882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0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505" y="365125"/>
            <a:ext cx="5877099" cy="103141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Vladimír Holan:</a:t>
            </a:r>
            <a:br>
              <a:rPr lang="cs-CZ" b="1" dirty="0" smtClean="0"/>
            </a:br>
            <a:r>
              <a:rPr lang="cs-CZ" b="1" dirty="0" smtClean="0"/>
              <a:t>Vanutí </a:t>
            </a:r>
            <a:r>
              <a:rPr lang="cs-CZ" sz="2000" b="1" dirty="0" smtClean="0"/>
              <a:t>(1932, Borový, Praha, ob. E. </a:t>
            </a:r>
            <a:r>
              <a:rPr lang="cs-CZ" sz="2000" b="1" dirty="0" err="1" smtClean="0"/>
              <a:t>Milén</a:t>
            </a:r>
            <a:r>
              <a:rPr lang="cs-CZ" sz="2000" b="1" dirty="0" smtClean="0"/>
              <a:t>)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5" y="2119745"/>
            <a:ext cx="2946863" cy="4106487"/>
          </a:xfr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062" y="3158836"/>
            <a:ext cx="2248594" cy="3067396"/>
          </a:xfrm>
          <a:prstGeom prst="rect">
            <a:avLst/>
          </a:prstGeom>
        </p:spPr>
      </p:pic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5910350" y="83127"/>
            <a:ext cx="5985162" cy="67083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 blaženost </a:t>
            </a:r>
            <a:r>
              <a:rPr lang="cs-CZ" b="1" dirty="0" err="1" smtClean="0"/>
              <a:t>urouhán</a:t>
            </a:r>
            <a:r>
              <a:rPr lang="cs-CZ" b="1" dirty="0" smtClean="0"/>
              <a:t>, milosrdenstvím znící</a:t>
            </a:r>
          </a:p>
          <a:p>
            <a:pPr marL="0" indent="0">
              <a:buNone/>
            </a:pPr>
            <a:r>
              <a:rPr lang="cs-CZ" b="1" dirty="0"/>
              <a:t>a</a:t>
            </a:r>
            <a:r>
              <a:rPr lang="cs-CZ" b="1" dirty="0" smtClean="0"/>
              <a:t> do slávy se koře</a:t>
            </a:r>
          </a:p>
          <a:p>
            <a:pPr marL="0" indent="0">
              <a:buNone/>
            </a:pPr>
            <a:r>
              <a:rPr lang="cs-CZ" b="1" dirty="0"/>
              <a:t>j</a:t>
            </a:r>
            <a:r>
              <a:rPr lang="cs-CZ" b="1" dirty="0" smtClean="0"/>
              <a:t>de vítr, pohřbívající</a:t>
            </a:r>
          </a:p>
          <a:p>
            <a:pPr marL="0" indent="0">
              <a:buNone/>
            </a:pPr>
            <a:r>
              <a:rPr lang="cs-CZ" b="1" dirty="0"/>
              <a:t>s</a:t>
            </a:r>
            <a:r>
              <a:rPr lang="cs-CZ" b="1" dirty="0" smtClean="0"/>
              <a:t>mrtelnost jarní bouře.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Sklonění jeho vůně naše ústa hostí.</a:t>
            </a:r>
          </a:p>
          <a:p>
            <a:pPr marL="0" indent="0">
              <a:buNone/>
            </a:pPr>
            <a:r>
              <a:rPr lang="cs-CZ" b="1" dirty="0" smtClean="0"/>
              <a:t>Kdo, vzpřímen, neochutnal</a:t>
            </a:r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okoru z neslužebnosti,</a:t>
            </a:r>
          </a:p>
          <a:p>
            <a:pPr marL="0" indent="0">
              <a:buNone/>
            </a:pPr>
            <a:r>
              <a:rPr lang="cs-CZ" b="1" dirty="0"/>
              <a:t>k</a:t>
            </a:r>
            <a:r>
              <a:rPr lang="cs-CZ" b="1" dirty="0" smtClean="0"/>
              <a:t>dyž vítr v dálky vál?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Viz: osika. A zítra: banánový list!</a:t>
            </a:r>
          </a:p>
          <a:p>
            <a:pPr marL="0" indent="0">
              <a:buNone/>
            </a:pPr>
            <a:r>
              <a:rPr lang="cs-CZ" b="1" dirty="0" smtClean="0"/>
              <a:t>Dotknutí, opouštění.</a:t>
            </a:r>
          </a:p>
          <a:p>
            <a:pPr marL="0" indent="0">
              <a:buNone/>
            </a:pPr>
            <a:r>
              <a:rPr lang="cs-CZ" b="1" dirty="0" smtClean="0"/>
              <a:t>Anebo: věž a lampa. Básník bude číst</a:t>
            </a:r>
          </a:p>
          <a:p>
            <a:pPr marL="0" indent="0">
              <a:buNone/>
            </a:pPr>
            <a:r>
              <a:rPr lang="cs-CZ" b="1" dirty="0" smtClean="0"/>
              <a:t>z plamene pohnutého k snění</a:t>
            </a:r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okyn do kajícnosti v slávě zrcadlení.</a:t>
            </a:r>
          </a:p>
          <a:p>
            <a:pPr marL="0" indent="0">
              <a:buNone/>
            </a:pP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(Jaro na </a:t>
            </a:r>
            <a:r>
              <a:rPr lang="cs-CZ" sz="2000" i="1" dirty="0"/>
              <a:t>J</a:t>
            </a:r>
            <a:r>
              <a:rPr lang="cs-CZ" sz="2000" i="1" dirty="0" smtClean="0"/>
              <a:t>estřebí)</a:t>
            </a:r>
            <a:endParaRPr 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219366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9012" y="365125"/>
            <a:ext cx="4364182" cy="1325563"/>
          </a:xfrm>
        </p:spPr>
        <p:txBody>
          <a:bodyPr/>
          <a:lstStyle/>
          <a:p>
            <a:r>
              <a:rPr lang="cs-CZ" sz="4000" b="1" dirty="0" smtClean="0"/>
              <a:t>Jan Zahradníček:</a:t>
            </a:r>
            <a:br>
              <a:rPr lang="cs-CZ" sz="4000" b="1" dirty="0" smtClean="0"/>
            </a:br>
            <a:r>
              <a:rPr lang="cs-CZ" sz="4000" b="1" dirty="0" smtClean="0"/>
              <a:t>Jeřáby </a:t>
            </a:r>
            <a:r>
              <a:rPr lang="cs-CZ" sz="2000" b="1" dirty="0" smtClean="0"/>
              <a:t>(1933, Praha, </a:t>
            </a:r>
            <a:r>
              <a:rPr lang="cs-CZ" sz="2000" b="1" dirty="0" err="1" smtClean="0"/>
              <a:t>Melnatrich</a:t>
            </a:r>
            <a:r>
              <a:rPr lang="cs-CZ" sz="2000" b="1" dirty="0" smtClean="0"/>
              <a:t>)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1961803"/>
            <a:ext cx="3050771" cy="4668130"/>
          </a:xfrm>
        </p:spPr>
      </p:pic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6172199" y="0"/>
            <a:ext cx="5731625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Jak žluté ovsy náhle zesinaly</a:t>
            </a:r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od černým stanem vody visuté.</a:t>
            </a:r>
          </a:p>
          <a:p>
            <a:pPr marL="0" indent="0">
              <a:buNone/>
            </a:pPr>
            <a:r>
              <a:rPr lang="cs-CZ" b="1" dirty="0" smtClean="0"/>
              <a:t>Pod biči blesků skleně zapraskaly</a:t>
            </a:r>
          </a:p>
          <a:p>
            <a:pPr marL="0" indent="0">
              <a:buNone/>
            </a:pPr>
            <a:r>
              <a:rPr lang="cs-CZ" b="1" dirty="0"/>
              <a:t>v</a:t>
            </a:r>
            <a:r>
              <a:rPr lang="cs-CZ" b="1" dirty="0" smtClean="0"/>
              <a:t>ýšiny k zemi prudce sehnuté.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A dole klas a strom se rozševelí</a:t>
            </a:r>
          </a:p>
          <a:p>
            <a:pPr marL="0" indent="0">
              <a:buNone/>
            </a:pPr>
            <a:r>
              <a:rPr lang="cs-CZ" b="1" dirty="0" smtClean="0"/>
              <a:t>v přiznání cudném k žhavé žízni své.</a:t>
            </a:r>
          </a:p>
          <a:p>
            <a:pPr marL="0" indent="0">
              <a:buNone/>
            </a:pPr>
            <a:r>
              <a:rPr lang="cs-CZ" b="1" dirty="0" smtClean="0"/>
              <a:t>Osiny sucha v mízách řeřavěly</a:t>
            </a:r>
          </a:p>
          <a:p>
            <a:pPr marL="0" indent="0">
              <a:buNone/>
            </a:pPr>
            <a:r>
              <a:rPr lang="cs-CZ" b="1" dirty="0"/>
              <a:t>a</a:t>
            </a:r>
            <a:r>
              <a:rPr lang="cs-CZ" b="1" dirty="0" smtClean="0"/>
              <a:t> klesla křídla v tíze drolivé.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Až pruty dešťů v zemi zakoření</a:t>
            </a:r>
          </a:p>
          <a:p>
            <a:pPr marL="0" indent="0">
              <a:buNone/>
            </a:pPr>
            <a:r>
              <a:rPr lang="cs-CZ" b="1" dirty="0" smtClean="0"/>
              <a:t>večery křehčí nežli fontány,</a:t>
            </a:r>
          </a:p>
          <a:p>
            <a:pPr marL="0" indent="0">
              <a:buNone/>
            </a:pPr>
            <a:r>
              <a:rPr lang="cs-CZ" b="1" dirty="0"/>
              <a:t>a</a:t>
            </a:r>
            <a:r>
              <a:rPr lang="cs-CZ" b="1" dirty="0" smtClean="0"/>
              <a:t>ž stvoly pozdvihnou se v tenkém chvění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a vůně k barvám budou přidány,</a:t>
            </a:r>
          </a:p>
          <a:p>
            <a:pPr marL="0" indent="0">
              <a:buNone/>
            </a:pPr>
            <a:r>
              <a:rPr lang="cs-CZ" b="1" dirty="0"/>
              <a:t>j</a:t>
            </a:r>
            <a:r>
              <a:rPr lang="cs-CZ" b="1" dirty="0" smtClean="0"/>
              <a:t>ak půjdu žasna, v kapkách poznávaje</a:t>
            </a:r>
          </a:p>
          <a:p>
            <a:pPr marL="0" indent="0">
              <a:buNone/>
            </a:pPr>
            <a:r>
              <a:rPr lang="cs-CZ" b="1" dirty="0"/>
              <a:t>c</a:t>
            </a:r>
            <a:r>
              <a:rPr lang="cs-CZ" b="1" dirty="0" smtClean="0"/>
              <a:t>o ve mně padá, lká a dosud zraje!</a:t>
            </a:r>
          </a:p>
          <a:p>
            <a:pPr marL="0" indent="0">
              <a:buNone/>
            </a:pPr>
            <a:r>
              <a:rPr lang="cs-CZ" sz="2600" i="1" dirty="0" smtClean="0"/>
              <a:t>(Před bouří)</a:t>
            </a:r>
            <a:endParaRPr lang="cs-CZ" sz="2600" i="1" dirty="0"/>
          </a:p>
        </p:txBody>
      </p:sp>
      <p:pic>
        <p:nvPicPr>
          <p:cNvPr id="8" name="Zástupný symbol pro obsah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936" y="3503816"/>
            <a:ext cx="2133688" cy="312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1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620" y="365125"/>
            <a:ext cx="5769311" cy="1325563"/>
          </a:xfrm>
        </p:spPr>
        <p:txBody>
          <a:bodyPr>
            <a:normAutofit/>
          </a:bodyPr>
          <a:lstStyle/>
          <a:p>
            <a:r>
              <a:rPr lang="cs-CZ" b="1" dirty="0" smtClean="0"/>
              <a:t>Jaroslav Seifert:</a:t>
            </a:r>
            <a:br>
              <a:rPr lang="cs-CZ" b="1" dirty="0" smtClean="0"/>
            </a:br>
            <a:r>
              <a:rPr lang="cs-CZ" b="1" dirty="0" smtClean="0"/>
              <a:t>Jablko z klína </a:t>
            </a:r>
            <a:r>
              <a:rPr lang="cs-CZ" sz="2000" dirty="0" smtClean="0"/>
              <a:t>(1933, Praha, </a:t>
            </a:r>
            <a:r>
              <a:rPr lang="cs-CZ" sz="2000" dirty="0" err="1" smtClean="0"/>
              <a:t>Melantrich</a:t>
            </a:r>
            <a:r>
              <a:rPr lang="cs-CZ" sz="2000" dirty="0" smtClean="0"/>
              <a:t>) 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893" y="3268110"/>
            <a:ext cx="2170038" cy="3116064"/>
          </a:xfrm>
        </p:spPr>
      </p:pic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6172199" y="66502"/>
            <a:ext cx="5663321" cy="67083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dirty="0" smtClean="0"/>
              <a:t>Ciferník, přítel lun,</a:t>
            </a:r>
          </a:p>
          <a:p>
            <a:pPr marL="0" indent="0">
              <a:buNone/>
            </a:pPr>
            <a:r>
              <a:rPr lang="cs-CZ" sz="2000" b="1" dirty="0"/>
              <a:t>n</a:t>
            </a:r>
            <a:r>
              <a:rPr lang="cs-CZ" sz="2000" b="1" dirty="0" smtClean="0"/>
              <a:t>ad střechou domu zhas,</a:t>
            </a:r>
          </a:p>
          <a:p>
            <a:pPr marL="0" indent="0">
              <a:buNone/>
            </a:pPr>
            <a:r>
              <a:rPr lang="cs-CZ" sz="2000" b="1" dirty="0"/>
              <a:t>š</a:t>
            </a:r>
            <a:r>
              <a:rPr lang="cs-CZ" sz="2000" b="1" dirty="0" smtClean="0"/>
              <a:t>ly mimo tanečnice</a:t>
            </a:r>
          </a:p>
          <a:p>
            <a:pPr marL="0" indent="0">
              <a:buNone/>
            </a:pPr>
            <a:r>
              <a:rPr lang="cs-CZ" sz="2000" b="1" dirty="0" smtClean="0"/>
              <a:t>a neviděly nás.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Jak nástroj beze strun,</a:t>
            </a:r>
          </a:p>
          <a:p>
            <a:pPr marL="0" indent="0">
              <a:buNone/>
            </a:pPr>
            <a:r>
              <a:rPr lang="cs-CZ" sz="2000" b="1" dirty="0"/>
              <a:t>n</a:t>
            </a:r>
            <a:r>
              <a:rPr lang="cs-CZ" sz="2000" b="1" dirty="0" smtClean="0"/>
              <a:t>a který hraje čas.</a:t>
            </a:r>
          </a:p>
          <a:p>
            <a:pPr marL="0" indent="0">
              <a:buNone/>
            </a:pPr>
            <a:r>
              <a:rPr lang="cs-CZ" sz="2000" b="1" dirty="0" smtClean="0"/>
              <a:t>A vešly do vichřice</a:t>
            </a:r>
          </a:p>
          <a:p>
            <a:pPr marL="0" indent="0">
              <a:buNone/>
            </a:pPr>
            <a:r>
              <a:rPr lang="cs-CZ" sz="2000" b="1" dirty="0"/>
              <a:t>v</a:t>
            </a:r>
            <a:r>
              <a:rPr lang="cs-CZ" sz="2000" b="1" dirty="0" smtClean="0"/>
              <a:t>šem větrům napospas.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Jako tvář mrtvého,</a:t>
            </a:r>
          </a:p>
          <a:p>
            <a:pPr marL="0" indent="0">
              <a:buNone/>
            </a:pPr>
            <a:r>
              <a:rPr lang="cs-CZ" sz="2000" b="1" dirty="0"/>
              <a:t>j</a:t>
            </a:r>
            <a:r>
              <a:rPr lang="cs-CZ" sz="2000" b="1" dirty="0" smtClean="0"/>
              <a:t>iž věnčí dlouhý vlas.</a:t>
            </a:r>
          </a:p>
          <a:p>
            <a:pPr marL="0" indent="0">
              <a:buNone/>
            </a:pPr>
            <a:r>
              <a:rPr lang="cs-CZ" sz="2000" b="1" dirty="0" smtClean="0"/>
              <a:t>Ve světle okenice</a:t>
            </a:r>
          </a:p>
          <a:p>
            <a:pPr marL="0" indent="0">
              <a:buNone/>
            </a:pPr>
            <a:r>
              <a:rPr lang="cs-CZ" sz="2000" b="1" dirty="0"/>
              <a:t>s</a:t>
            </a:r>
            <a:r>
              <a:rPr lang="cs-CZ" sz="2000" b="1" dirty="0" smtClean="0"/>
              <a:t>e zachvěl útlý pás.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Vždy lže co krásného </a:t>
            </a:r>
          </a:p>
          <a:p>
            <a:pPr marL="0" indent="0">
              <a:buNone/>
            </a:pPr>
            <a:r>
              <a:rPr lang="cs-CZ" sz="2000" b="1" dirty="0"/>
              <a:t>t</a:t>
            </a:r>
            <a:r>
              <a:rPr lang="cs-CZ" sz="2000" b="1" dirty="0" smtClean="0"/>
              <a:t>vým očím vlastní hlas.</a:t>
            </a:r>
          </a:p>
          <a:p>
            <a:pPr marL="0" indent="0">
              <a:buNone/>
            </a:pPr>
            <a:r>
              <a:rPr lang="cs-CZ" sz="2000" b="1" dirty="0" smtClean="0"/>
              <a:t>Šly mimo tanečnice</a:t>
            </a:r>
          </a:p>
          <a:p>
            <a:pPr marL="0" indent="0">
              <a:buNone/>
            </a:pPr>
            <a:r>
              <a:rPr lang="cs-CZ" sz="2000" b="1" dirty="0" smtClean="0"/>
              <a:t>A neviděly nás.</a:t>
            </a:r>
          </a:p>
          <a:p>
            <a:pPr marL="0" indent="0">
              <a:buNone/>
            </a:pPr>
            <a:r>
              <a:rPr lang="cs-CZ" sz="2000" i="1" dirty="0" smtClean="0"/>
              <a:t>(Půlnoc)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Zástupný symbol pro obsah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19" y="1848343"/>
            <a:ext cx="3282787" cy="453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3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6007" y="166255"/>
            <a:ext cx="5128953" cy="147966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František Hrubín:</a:t>
            </a:r>
            <a:br>
              <a:rPr lang="cs-CZ" b="1" dirty="0" smtClean="0"/>
            </a:br>
            <a:r>
              <a:rPr lang="cs-CZ" b="1" dirty="0" smtClean="0"/>
              <a:t>Zpíváno z dálky </a:t>
            </a:r>
            <a:br>
              <a:rPr lang="cs-CZ" b="1" dirty="0" smtClean="0"/>
            </a:br>
            <a:r>
              <a:rPr lang="cs-CZ" sz="2000" dirty="0" smtClean="0"/>
              <a:t>(1933, Praha, </a:t>
            </a:r>
            <a:r>
              <a:rPr lang="cs-CZ" sz="2000" dirty="0" err="1" smtClean="0"/>
              <a:t>Melantrich</a:t>
            </a:r>
            <a:r>
              <a:rPr lang="cs-CZ" sz="2000" dirty="0" smtClean="0"/>
              <a:t>)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6" y="2053243"/>
            <a:ext cx="2967644" cy="4452332"/>
          </a:xfr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65" y="3158837"/>
            <a:ext cx="2331721" cy="3346738"/>
          </a:xfrm>
          <a:prstGeom prst="rect">
            <a:avLst/>
          </a:prstGeom>
        </p:spPr>
      </p:pic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6147261" y="74815"/>
            <a:ext cx="5848003" cy="67166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dirty="0" smtClean="0"/>
              <a:t>Proudící řeko, dívkám, jež se myjí,</a:t>
            </a:r>
          </a:p>
          <a:p>
            <a:pPr marL="0" indent="0">
              <a:buNone/>
            </a:pPr>
            <a:r>
              <a:rPr lang="cs-CZ" sz="2000" b="1" dirty="0"/>
              <a:t>n</a:t>
            </a:r>
            <a:r>
              <a:rPr lang="cs-CZ" sz="2000" b="1" dirty="0" smtClean="0"/>
              <a:t>ěžně tvar ňader vlnou odléváš</a:t>
            </a:r>
          </a:p>
          <a:p>
            <a:pPr marL="0" indent="0">
              <a:buNone/>
            </a:pPr>
            <a:r>
              <a:rPr lang="cs-CZ" sz="2000" b="1" dirty="0"/>
              <a:t>a</a:t>
            </a:r>
            <a:r>
              <a:rPr lang="cs-CZ" sz="2000" b="1" dirty="0" smtClean="0"/>
              <a:t> těm, co s horkou krví smísili ji,</a:t>
            </a:r>
          </a:p>
          <a:p>
            <a:pPr marL="0" indent="0">
              <a:buNone/>
            </a:pPr>
            <a:r>
              <a:rPr lang="cs-CZ" sz="2000" b="1" dirty="0"/>
              <a:t>n</a:t>
            </a:r>
            <a:r>
              <a:rPr lang="cs-CZ" sz="2000" b="1" dirty="0" smtClean="0"/>
              <a:t>epostačíš a umdléváš.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Tak jako ty, z níž těkavost svou </a:t>
            </a:r>
            <a:r>
              <a:rPr lang="cs-CZ" sz="2000" b="1" dirty="0" err="1" smtClean="0"/>
              <a:t>hnětem</a:t>
            </a:r>
            <a:r>
              <a:rPr lang="cs-CZ" sz="2000" b="1" dirty="0" smtClean="0"/>
              <a:t>,</a:t>
            </a:r>
          </a:p>
          <a:p>
            <a:pPr marL="0" indent="0">
              <a:buNone/>
            </a:pPr>
            <a:r>
              <a:rPr lang="cs-CZ" sz="2000" b="1" dirty="0"/>
              <a:t>m</a:t>
            </a:r>
            <a:r>
              <a:rPr lang="cs-CZ" sz="2000" b="1" dirty="0" smtClean="0"/>
              <a:t>ezi dvě skály vtékáš peřejí,</a:t>
            </a:r>
          </a:p>
          <a:p>
            <a:pPr marL="0" indent="0">
              <a:buNone/>
            </a:pPr>
            <a:r>
              <a:rPr lang="cs-CZ" sz="2000" b="1" dirty="0" smtClean="0"/>
              <a:t>život se mezi bolestí a světem</a:t>
            </a:r>
          </a:p>
          <a:p>
            <a:pPr marL="0" indent="0">
              <a:buNone/>
            </a:pPr>
            <a:r>
              <a:rPr lang="cs-CZ" sz="2000" b="1" dirty="0" smtClean="0"/>
              <a:t>úží a teče prudčeji.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Za noci, které stříbrem svým se bráníš,</a:t>
            </a:r>
          </a:p>
          <a:p>
            <a:pPr marL="0" indent="0">
              <a:buNone/>
            </a:pPr>
            <a:r>
              <a:rPr lang="cs-CZ" sz="2000" b="1" dirty="0"/>
              <a:t>k</a:t>
            </a:r>
            <a:r>
              <a:rPr lang="cs-CZ" sz="2000" b="1" dirty="0" smtClean="0"/>
              <a:t>dyž nás i tebe bděním potrestá,</a:t>
            </a:r>
          </a:p>
          <a:p>
            <a:pPr marL="0" indent="0">
              <a:buNone/>
            </a:pPr>
            <a:r>
              <a:rPr lang="cs-CZ" sz="2000" b="1" dirty="0"/>
              <a:t>r</a:t>
            </a:r>
            <a:r>
              <a:rPr lang="cs-CZ" sz="2000" b="1" dirty="0" smtClean="0"/>
              <a:t>afie na všech věžích popoháníš</a:t>
            </a:r>
          </a:p>
          <a:p>
            <a:pPr marL="0" indent="0">
              <a:buNone/>
            </a:pPr>
            <a:r>
              <a:rPr lang="cs-CZ" sz="2000" b="1" dirty="0"/>
              <a:t>j</a:t>
            </a:r>
            <a:r>
              <a:rPr lang="cs-CZ" sz="2000" b="1" dirty="0" smtClean="0"/>
              <a:t>ak nedočkavá nevěsta.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Spěch náš se s tebou v bláhovosti snoubí</a:t>
            </a:r>
          </a:p>
          <a:p>
            <a:pPr marL="0" indent="0">
              <a:buNone/>
            </a:pPr>
            <a:r>
              <a:rPr lang="cs-CZ" sz="2000" b="1" dirty="0"/>
              <a:t>u</a:t>
            </a:r>
            <a:r>
              <a:rPr lang="cs-CZ" sz="2000" b="1" dirty="0" smtClean="0"/>
              <a:t>tkvělou lunou jako prstenem,</a:t>
            </a:r>
          </a:p>
          <a:p>
            <a:pPr marL="0" indent="0">
              <a:buNone/>
            </a:pPr>
            <a:r>
              <a:rPr lang="cs-CZ" sz="2000" b="1" dirty="0"/>
              <a:t>n</a:t>
            </a:r>
            <a:r>
              <a:rPr lang="cs-CZ" sz="2000" b="1" dirty="0" smtClean="0"/>
              <a:t>ež naše léta přikryjí tvář zhouby</a:t>
            </a:r>
          </a:p>
          <a:p>
            <a:pPr marL="0" indent="0">
              <a:buNone/>
            </a:pPr>
            <a:r>
              <a:rPr lang="cs-CZ" sz="2000" b="1" dirty="0"/>
              <a:t>m</a:t>
            </a:r>
            <a:r>
              <a:rPr lang="cs-CZ" sz="2000" b="1" dirty="0" smtClean="0"/>
              <a:t>oudrostí jako kamenem</a:t>
            </a:r>
          </a:p>
          <a:p>
            <a:pPr marL="0" indent="0">
              <a:buNone/>
            </a:pPr>
            <a:r>
              <a:rPr lang="cs-CZ" sz="2000" i="1" dirty="0" smtClean="0"/>
              <a:t>(Zátiší s osudem)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4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170" y="66503"/>
            <a:ext cx="4428143" cy="1471352"/>
          </a:xfrm>
        </p:spPr>
        <p:txBody>
          <a:bodyPr/>
          <a:lstStyle/>
          <a:p>
            <a:r>
              <a:rPr lang="cs-CZ" sz="4000" b="1" dirty="0" smtClean="0"/>
              <a:t>Václav Renč:</a:t>
            </a:r>
            <a:br>
              <a:rPr lang="cs-CZ" sz="4000" b="1" dirty="0" smtClean="0"/>
            </a:br>
            <a:r>
              <a:rPr lang="cs-CZ" sz="4000" b="1" dirty="0" smtClean="0"/>
              <a:t>Studánky </a:t>
            </a:r>
            <a:r>
              <a:rPr lang="cs-CZ" sz="2000" dirty="0" smtClean="0"/>
              <a:t>(V. Petr, Praha 1935)</a:t>
            </a:r>
            <a:endParaRPr lang="cs-CZ" sz="20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5" y="1948383"/>
            <a:ext cx="2945936" cy="4351338"/>
          </a:xfrm>
        </p:spPr>
      </p:pic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6172200" y="66503"/>
            <a:ext cx="5756564" cy="67166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Ta neprůhledná tíha</a:t>
            </a:r>
          </a:p>
          <a:p>
            <a:pPr marL="0" indent="0">
              <a:buNone/>
            </a:pPr>
            <a:r>
              <a:rPr lang="cs-CZ" b="1" dirty="0"/>
              <a:t>d</a:t>
            </a:r>
            <a:r>
              <a:rPr lang="cs-CZ" b="1" dirty="0" smtClean="0"/>
              <a:t>ní, jež se k smrti plaví.</a:t>
            </a:r>
          </a:p>
          <a:p>
            <a:pPr marL="0" indent="0">
              <a:buNone/>
            </a:pPr>
            <a:r>
              <a:rPr lang="cs-CZ" b="1" dirty="0" smtClean="0"/>
              <a:t>Z kořene tmy se zdvíhá</a:t>
            </a:r>
          </a:p>
          <a:p>
            <a:pPr marL="0" indent="0">
              <a:buNone/>
            </a:pPr>
            <a:r>
              <a:rPr lang="cs-CZ" b="1" dirty="0"/>
              <a:t>s</a:t>
            </a:r>
            <a:r>
              <a:rPr lang="cs-CZ" b="1" dirty="0" smtClean="0"/>
              <a:t>trom popelavý,</a:t>
            </a:r>
          </a:p>
          <a:p>
            <a:pPr marL="0" indent="0">
              <a:buNone/>
            </a:pPr>
            <a:r>
              <a:rPr lang="cs-CZ" b="1" dirty="0"/>
              <a:t>z</a:t>
            </a:r>
            <a:r>
              <a:rPr lang="cs-CZ" b="1" dirty="0" smtClean="0"/>
              <a:t> kořene srdcí, jež hynou</a:t>
            </a:r>
          </a:p>
          <a:p>
            <a:pPr marL="0" indent="0">
              <a:buNone/>
            </a:pPr>
            <a:r>
              <a:rPr lang="cs-CZ" b="1" dirty="0"/>
              <a:t>d</a:t>
            </a:r>
            <a:r>
              <a:rPr lang="cs-CZ" b="1" dirty="0" smtClean="0"/>
              <a:t>echnutím slávy,</a:t>
            </a:r>
          </a:p>
          <a:p>
            <a:pPr marL="0" indent="0">
              <a:buNone/>
            </a:pPr>
            <a:r>
              <a:rPr lang="cs-CZ" b="1" dirty="0"/>
              <a:t>v</a:t>
            </a:r>
            <a:r>
              <a:rPr lang="cs-CZ" b="1" dirty="0" smtClean="0"/>
              <a:t>rhaje korunu stinnou</a:t>
            </a:r>
          </a:p>
          <a:p>
            <a:pPr marL="0" indent="0">
              <a:buNone/>
            </a:pPr>
            <a:r>
              <a:rPr lang="cs-CZ" b="1" dirty="0"/>
              <a:t>n</a:t>
            </a:r>
            <a:r>
              <a:rPr lang="cs-CZ" b="1" dirty="0" smtClean="0"/>
              <a:t>ad naše hlavy.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Korunu ohně a žízně,</a:t>
            </a:r>
          </a:p>
          <a:p>
            <a:pPr marL="0" indent="0">
              <a:buNone/>
            </a:pPr>
            <a:r>
              <a:rPr lang="cs-CZ" b="1" dirty="0"/>
              <a:t>d</a:t>
            </a:r>
            <a:r>
              <a:rPr lang="cs-CZ" b="1" dirty="0" smtClean="0"/>
              <a:t>ědictví rodu mého,</a:t>
            </a:r>
          </a:p>
          <a:p>
            <a:pPr marL="0" indent="0">
              <a:buNone/>
            </a:pPr>
            <a:r>
              <a:rPr lang="cs-CZ" b="1" dirty="0"/>
              <a:t>k</a:t>
            </a:r>
            <a:r>
              <a:rPr lang="cs-CZ" b="1" dirty="0" smtClean="0"/>
              <a:t>lenutí touhy a trýzně,</a:t>
            </a:r>
          </a:p>
          <a:p>
            <a:pPr marL="0" indent="0">
              <a:buNone/>
            </a:pPr>
            <a:r>
              <a:rPr lang="cs-CZ" b="1" dirty="0"/>
              <a:t>v</a:t>
            </a:r>
            <a:r>
              <a:rPr lang="cs-CZ" b="1" dirty="0" smtClean="0"/>
              <a:t>idinu ztraceného.</a:t>
            </a:r>
          </a:p>
          <a:p>
            <a:pPr marL="0" indent="0">
              <a:buNone/>
            </a:pPr>
            <a:r>
              <a:rPr lang="cs-CZ" b="1" dirty="0" smtClean="0"/>
              <a:t>Nasyť se dosyta žalem,</a:t>
            </a:r>
          </a:p>
          <a:p>
            <a:pPr marL="0" indent="0">
              <a:buNone/>
            </a:pPr>
            <a:r>
              <a:rPr lang="cs-CZ" b="1" dirty="0"/>
              <a:t>n</a:t>
            </a:r>
            <a:r>
              <a:rPr lang="cs-CZ" b="1" dirty="0" smtClean="0"/>
              <a:t>aděje, krutosti, něho,</a:t>
            </a:r>
          </a:p>
          <a:p>
            <a:pPr marL="0" indent="0">
              <a:buNone/>
            </a:pPr>
            <a:r>
              <a:rPr lang="cs-CZ" b="1" dirty="0"/>
              <a:t>n</a:t>
            </a:r>
            <a:r>
              <a:rPr lang="cs-CZ" b="1" dirty="0" smtClean="0"/>
              <a:t>ež shoříš v ovoci zralém</a:t>
            </a:r>
          </a:p>
          <a:p>
            <a:pPr marL="0" indent="0">
              <a:buNone/>
            </a:pPr>
            <a:r>
              <a:rPr lang="cs-CZ" b="1" dirty="0"/>
              <a:t>s</a:t>
            </a:r>
            <a:r>
              <a:rPr lang="cs-CZ" b="1" dirty="0" smtClean="0"/>
              <a:t>e stromu popelavého.</a:t>
            </a:r>
            <a:br>
              <a:rPr lang="cs-CZ" b="1" dirty="0" smtClean="0"/>
            </a:br>
            <a:endParaRPr lang="cs-CZ" b="1" dirty="0" smtClean="0"/>
          </a:p>
          <a:p>
            <a:pPr marL="0" indent="0">
              <a:buNone/>
            </a:pPr>
            <a:r>
              <a:rPr lang="cs-CZ" sz="2000" i="1" dirty="0" smtClean="0"/>
              <a:t>(Strom popelavý)</a:t>
            </a:r>
            <a:endParaRPr lang="cs-CZ" sz="2600" i="1" dirty="0"/>
          </a:p>
        </p:txBody>
      </p:sp>
      <p:pic>
        <p:nvPicPr>
          <p:cNvPr id="8" name="Zástupný symbol pro obsah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804" y="2942705"/>
            <a:ext cx="2246978" cy="335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1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717</Words>
  <Application>Microsoft Office PowerPoint</Application>
  <PresentationFormat>Širokoúhlá obrazovka</PresentationFormat>
  <Paragraphs>143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Podoby české lyriky</vt:lpstr>
      <vt:lpstr>Východiska a perspektivy v situaci přelomu 20. a 30. let 20. století</vt:lpstr>
      <vt:lpstr>Josef Hora:  Tvůj hlas (Borový, Praha 1930)</vt:lpstr>
      <vt:lpstr>František Halas: Tvář (1931, Vokolek a syn, Pardubice, il. Jindřich Štyrský)</vt:lpstr>
      <vt:lpstr>Vladimír Holan: Vanutí (1932, Borový, Praha, ob. E. Milén)</vt:lpstr>
      <vt:lpstr>Jan Zahradníček: Jeřáby (1933, Praha, Melnatrich)</vt:lpstr>
      <vt:lpstr>Jaroslav Seifert: Jablko z klína (1933, Praha, Melantrich) </vt:lpstr>
      <vt:lpstr>František Hrubín: Zpíváno z dálky  (1933, Praha, Melantrich)</vt:lpstr>
      <vt:lpstr>Václav Renč: Studánky (V. Petr, Praha 1935)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Podoby české lyriky</dc:title>
  <dc:creator>Windows User</dc:creator>
  <cp:lastModifiedBy>Wiendl, Jan</cp:lastModifiedBy>
  <cp:revision>24</cp:revision>
  <cp:lastPrinted>2019-05-07T05:48:08Z</cp:lastPrinted>
  <dcterms:created xsi:type="dcterms:W3CDTF">2019-05-04T15:08:37Z</dcterms:created>
  <dcterms:modified xsi:type="dcterms:W3CDTF">2019-05-07T06:56:43Z</dcterms:modified>
</cp:coreProperties>
</file>