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31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5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43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03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11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10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33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8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6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45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2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610F-855E-4685-B5FB-80F6BAA848CC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59D8-564D-4972-B864-A85A3D0A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60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>
                <a:latin typeface="Algerian" panose="04020705040A02060702" pitchFamily="82" charset="0"/>
              </a:rPr>
              <a:t>Podoby moderní prózy</a:t>
            </a:r>
            <a:endParaRPr lang="cs-CZ" sz="7200" b="1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14801"/>
            <a:ext cx="9144000" cy="1047750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v</a:t>
            </a:r>
            <a:r>
              <a:rPr lang="cs-CZ" sz="5400" dirty="0" smtClean="0">
                <a:solidFill>
                  <a:schemeClr val="bg1"/>
                </a:solidFill>
              </a:rPr>
              <a:t> první polovině 30. let</a:t>
            </a:r>
            <a:endParaRPr lang="cs-CZ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1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♣ </a:t>
            </a:r>
            <a:r>
              <a:rPr lang="cs-CZ" b="1" dirty="0" smtClean="0"/>
              <a:t>Předpoklady…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Zúročení podnětů avantgardní vůle k experimentu – ustavování nových prozaickým žánrů a forem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Otevření se zahraniční literatuře – internacionalizace uměleckého prostoru a úzký kontakt se zahraničním prostorem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Intenzivní rozvoj překladatelských aktivit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Posílení funkce noetické, etické a mravní 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Dozrání výrazné umělecké generace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Atmosféra naprosté tvůrčí svobody</a:t>
            </a:r>
          </a:p>
        </p:txBody>
      </p:sp>
    </p:spTree>
    <p:extLst>
      <p:ext uri="{BB962C8B-B14F-4D97-AF65-F5344CB8AC3E}">
        <p14:creationId xmlns:p14="http://schemas.microsoft.com/office/powerpoint/2010/main" val="341879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9788" y="314325"/>
            <a:ext cx="3932237" cy="3067050"/>
          </a:xfrm>
        </p:spPr>
        <p:txBody>
          <a:bodyPr>
            <a:normAutofit fontScale="90000"/>
          </a:bodyPr>
          <a:lstStyle/>
          <a:p>
            <a:r>
              <a:rPr lang="cs-CZ" sz="3600" b="1" u="sng" dirty="0" smtClean="0">
                <a:latin typeface="Algerian" panose="04020705040A02060702" pitchFamily="82" charset="0"/>
              </a:rPr>
              <a:t>Vyprávěcí experiment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Vladislav Vančura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Hrdelní pře anebo Přísloví (1930); Markéta Lazarová (1931)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839788" y="3467100"/>
            <a:ext cx="3932237" cy="240188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2328862"/>
            <a:ext cx="3000376" cy="4471987"/>
          </a:xfrm>
        </p:spPr>
      </p:pic>
      <p:pic>
        <p:nvPicPr>
          <p:cNvPr id="9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3986212"/>
            <a:ext cx="4267200" cy="2676525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314324"/>
            <a:ext cx="4324350" cy="64865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3467100"/>
            <a:ext cx="2852737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9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95250"/>
            <a:ext cx="3932237" cy="360045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anose="04020705040A02060702" pitchFamily="82" charset="0"/>
              </a:rPr>
              <a:t>Próza duchovního ukotvení</a:t>
            </a:r>
            <a:br>
              <a:rPr lang="cs-CZ" dirty="0" smtClean="0">
                <a:latin typeface="Algerian" panose="04020705040A02060702" pitchFamily="82" charset="0"/>
              </a:rPr>
            </a:br>
            <a:r>
              <a:rPr lang="cs-CZ" b="1" dirty="0" smtClean="0"/>
              <a:t>Jan Čep</a:t>
            </a:r>
            <a:br>
              <a:rPr lang="cs-CZ" b="1" dirty="0" smtClean="0"/>
            </a:br>
            <a:r>
              <a:rPr lang="cs-CZ" b="1" dirty="0" smtClean="0">
                <a:solidFill>
                  <a:schemeClr val="bg1"/>
                </a:solidFill>
              </a:rPr>
              <a:t>Dvojí domov (PP1926); </a:t>
            </a:r>
            <a:r>
              <a:rPr lang="cs-CZ" b="1" dirty="0" smtClean="0">
                <a:solidFill>
                  <a:schemeClr val="bg1"/>
                </a:solidFill>
              </a:rPr>
              <a:t>Zeměžluč </a:t>
            </a:r>
            <a:r>
              <a:rPr lang="cs-CZ" b="1" dirty="0" smtClean="0">
                <a:solidFill>
                  <a:schemeClr val="bg1"/>
                </a:solidFill>
              </a:rPr>
              <a:t>(PP 1931); Letnice (PP 1932); Děravý plášť (PP 1934), Hranice stínu (R 1935)</a:t>
            </a:r>
            <a:br>
              <a:rPr lang="cs-CZ" b="1" dirty="0" smtClean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762375"/>
            <a:ext cx="3008312" cy="265747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3762375"/>
            <a:ext cx="3932237" cy="29813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43" y="270271"/>
            <a:ext cx="2097882" cy="30158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05" y="1847850"/>
            <a:ext cx="2725822" cy="38338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2" y="270270"/>
            <a:ext cx="2047875" cy="30825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43" y="3476625"/>
            <a:ext cx="2097882" cy="31527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20" y="4891087"/>
            <a:ext cx="207966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76199"/>
            <a:ext cx="3932237" cy="312420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lgerian" panose="04020705040A02060702" pitchFamily="82" charset="0"/>
              </a:rPr>
              <a:t>Próza noetického založení</a:t>
            </a:r>
            <a:br>
              <a:rPr lang="cs-CZ" b="1" dirty="0" smtClean="0">
                <a:latin typeface="Algerian" panose="04020705040A02060702" pitchFamily="82" charset="0"/>
              </a:rPr>
            </a:br>
            <a:r>
              <a:rPr lang="cs-CZ" b="1" dirty="0" smtClean="0"/>
              <a:t>Karel Čapek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Hordubal</a:t>
            </a:r>
            <a:r>
              <a:rPr lang="cs-CZ" b="1" dirty="0" smtClean="0"/>
              <a:t> (R 1933); Povětroň (R 1934); Obyčejný život (R 1934) 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657600"/>
            <a:ext cx="4562475" cy="302656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3305174"/>
            <a:ext cx="3932237" cy="32861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38" y="114681"/>
            <a:ext cx="2446020" cy="31904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98" y="76199"/>
            <a:ext cx="4482353" cy="66079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38" y="3438144"/>
            <a:ext cx="2446020" cy="32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190500"/>
            <a:ext cx="3932237" cy="258127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lgerian" panose="04020705040A02060702" pitchFamily="82" charset="0"/>
              </a:rPr>
              <a:t>Filozofická próza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Josef Čapek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chemeClr val="bg1"/>
                </a:solidFill>
              </a:rPr>
              <a:t>Kulhavý poutník (E 1936)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Psáno do mraků (EE 1947, </a:t>
            </a:r>
            <a:r>
              <a:rPr lang="cs-CZ" sz="2000" b="1" dirty="0" err="1" smtClean="0">
                <a:solidFill>
                  <a:schemeClr val="bg1"/>
                </a:solidFill>
              </a:rPr>
              <a:t>ed</a:t>
            </a:r>
            <a:r>
              <a:rPr lang="cs-CZ" sz="2000" b="1" dirty="0" smtClean="0">
                <a:solidFill>
                  <a:schemeClr val="bg1"/>
                </a:solidFill>
              </a:rPr>
              <a:t>. M. Halík</a:t>
            </a:r>
            <a:r>
              <a:rPr lang="cs-CZ" b="1" dirty="0" smtClean="0">
                <a:solidFill>
                  <a:schemeClr val="bg1"/>
                </a:solidFill>
              </a:rPr>
              <a:t>) 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67026"/>
            <a:ext cx="3057525" cy="37528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9" y="2771774"/>
            <a:ext cx="3579812" cy="30972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76225"/>
            <a:ext cx="4105275" cy="63436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2867026"/>
            <a:ext cx="25336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7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66675"/>
            <a:ext cx="3932237" cy="26193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lgerian" panose="04020705040A02060702" pitchFamily="82" charset="0"/>
              </a:rPr>
              <a:t>Lyrizovaná próza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Jakub Deml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Zapomenuté světlo </a:t>
            </a:r>
            <a:r>
              <a:rPr lang="cs-CZ" dirty="0" smtClean="0"/>
              <a:t>(1934)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2305050"/>
            <a:ext cx="3109912" cy="44386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419350"/>
            <a:ext cx="3932237" cy="34496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71450"/>
            <a:ext cx="50292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5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76199"/>
            <a:ext cx="3932237" cy="22002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lgerian" panose="04020705040A02060702" pitchFamily="82" charset="0"/>
              </a:rPr>
              <a:t>Psychologická próza</a:t>
            </a:r>
            <a:br>
              <a:rPr lang="cs-CZ" b="1" dirty="0" smtClean="0">
                <a:latin typeface="Algerian" panose="04020705040A02060702" pitchFamily="82" charset="0"/>
              </a:rPr>
            </a:br>
            <a:r>
              <a:rPr lang="cs-CZ" b="1" dirty="0" smtClean="0"/>
              <a:t>Jaroslav Havlíček</a:t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Neviditelný (R 1937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2543174"/>
            <a:ext cx="3028950" cy="424815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428874"/>
            <a:ext cx="3932237" cy="3440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314325"/>
            <a:ext cx="4800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340042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lgerian" panose="04020705040A02060702" pitchFamily="82" charset="0"/>
              </a:rPr>
              <a:t>Próza inspirována novinářskými žánry</a:t>
            </a:r>
            <a:br>
              <a:rPr lang="cs-CZ" b="1" dirty="0" smtClean="0">
                <a:latin typeface="Algerian" panose="04020705040A02060702" pitchFamily="82" charset="0"/>
              </a:rPr>
            </a:br>
            <a:r>
              <a:rPr lang="cs-CZ" b="1" dirty="0" smtClean="0">
                <a:latin typeface="+mn-lt"/>
              </a:rPr>
              <a:t>Ivan Olbracht</a:t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latin typeface="+mn-lt"/>
              </a:rPr>
              <a:t/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latin typeface="+mn-lt"/>
              </a:rPr>
              <a:t>Země bez jména (E 1932)</a:t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latin typeface="+mn-lt"/>
              </a:rPr>
              <a:t>Hory a staletí (E/P 1935)</a:t>
            </a:r>
            <a:r>
              <a:rPr lang="cs-CZ" b="1" dirty="0">
                <a:latin typeface="+mn-lt"/>
              </a:rPr>
              <a:t/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524249"/>
            <a:ext cx="2781300" cy="311467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3857624"/>
            <a:ext cx="2617787" cy="27813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57" y="2587624"/>
            <a:ext cx="2540000" cy="4051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88924"/>
            <a:ext cx="4191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51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76</Words>
  <Application>Microsoft Office PowerPoint</Application>
  <PresentationFormat>Širokoúhlá obrazovka</PresentationFormat>
  <Paragraphs>16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Times New Roman</vt:lpstr>
      <vt:lpstr>Motiv Office</vt:lpstr>
      <vt:lpstr>Podoby moderní prózy</vt:lpstr>
      <vt:lpstr>♣ Předpoklady…</vt:lpstr>
      <vt:lpstr>Vyprávěcí experiment Vladislav Vančura  Hrdelní pře anebo Přísloví (1930); Markéta Lazarová (1931)</vt:lpstr>
      <vt:lpstr>Próza duchovního ukotvení Jan Čep Dvojí domov (PP1926); Zeměžluč (PP 1931); Letnice (PP 1932); Děravý plášť (PP 1934), Hranice stínu (R 1935) </vt:lpstr>
      <vt:lpstr>Próza noetického založení Karel Čapek  Hordubal (R 1933); Povětroň (R 1934); Obyčejný život (R 1934) </vt:lpstr>
      <vt:lpstr>Filozofická próza Josef Čapek  Kulhavý poutník (E 1936) Psáno do mraků (EE 1947, ed. M. Halík) </vt:lpstr>
      <vt:lpstr>Lyrizovaná próza Jakub Deml  Zapomenuté světlo (1934) </vt:lpstr>
      <vt:lpstr>Psychologická próza Jaroslav Havlíček  Neviditelný (R 1937)</vt:lpstr>
      <vt:lpstr>Próza inspirována novinářskými žánry Ivan Olbracht  Země bez jména (E 1932) Hory a staletí (E/P 1935)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Podoby moderní prózy</dc:title>
  <dc:creator>Windows User</dc:creator>
  <cp:lastModifiedBy>Wiendl, Jan</cp:lastModifiedBy>
  <cp:revision>14</cp:revision>
  <dcterms:created xsi:type="dcterms:W3CDTF">2018-04-16T07:02:12Z</dcterms:created>
  <dcterms:modified xsi:type="dcterms:W3CDTF">2019-04-16T06:22:20Z</dcterms:modified>
</cp:coreProperties>
</file>