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</p:sldMasterIdLst>
  <p:sldIdLst>
    <p:sldId id="256" r:id="rId2"/>
    <p:sldId id="295" r:id="rId3"/>
    <p:sldId id="296" r:id="rId4"/>
    <p:sldId id="291" r:id="rId5"/>
    <p:sldId id="294" r:id="rId6"/>
    <p:sldId id="297" r:id="rId7"/>
    <p:sldId id="279" r:id="rId8"/>
    <p:sldId id="298" r:id="rId9"/>
    <p:sldId id="302" r:id="rId10"/>
    <p:sldId id="278" r:id="rId11"/>
    <p:sldId id="281" r:id="rId12"/>
    <p:sldId id="282" r:id="rId13"/>
    <p:sldId id="283" r:id="rId14"/>
    <p:sldId id="28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5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F6A4-820F-47C3-AF87-9CA3512AF65A}" type="datetimeFigureOut">
              <a:rPr lang="cs-CZ" smtClean="0"/>
              <a:pPr/>
              <a:t>08.11.2021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EC63C4B-B31E-4ACA-BB52-2421BBEB405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288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F6A4-820F-47C3-AF87-9CA3512AF65A}" type="datetimeFigureOut">
              <a:rPr lang="cs-CZ" smtClean="0"/>
              <a:pPr/>
              <a:t>08.11.2021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EC63C4B-B31E-4ACA-BB52-2421BBEB405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1039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F6A4-820F-47C3-AF87-9CA3512AF65A}" type="datetimeFigureOut">
              <a:rPr lang="cs-CZ" smtClean="0"/>
              <a:pPr/>
              <a:t>08.11.2021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EC63C4B-B31E-4ACA-BB52-2421BBEB405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4577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F6A4-820F-47C3-AF87-9CA3512AF65A}" type="datetimeFigureOut">
              <a:rPr lang="cs-CZ" smtClean="0"/>
              <a:pPr/>
              <a:t>08.11.2021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EC63C4B-B31E-4ACA-BB52-2421BBEB405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1746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F6A4-820F-47C3-AF87-9CA3512AF65A}" type="datetimeFigureOut">
              <a:rPr lang="cs-CZ" smtClean="0"/>
              <a:pPr/>
              <a:t>08.11.2021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EC63C4B-B31E-4ACA-BB52-2421BBEB405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7259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F6A4-820F-47C3-AF87-9CA3512AF65A}" type="datetimeFigureOut">
              <a:rPr lang="cs-CZ" smtClean="0"/>
              <a:pPr/>
              <a:t>08.11.2021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EC63C4B-B31E-4ACA-BB52-2421BBEB405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9839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F6A4-820F-47C3-AF87-9CA3512AF65A}" type="datetimeFigureOut">
              <a:rPr lang="cs-CZ" smtClean="0"/>
              <a:pPr/>
              <a:t>08.11.2021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3C4B-B31E-4ACA-BB52-2421BBEB405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6380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F6A4-820F-47C3-AF87-9CA3512AF65A}" type="datetimeFigureOut">
              <a:rPr lang="cs-CZ" smtClean="0"/>
              <a:pPr/>
              <a:t>08.11.2021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3C4B-B31E-4ACA-BB52-2421BBEB405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8831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F6A4-820F-47C3-AF87-9CA3512AF65A}" type="datetimeFigureOut">
              <a:rPr lang="cs-CZ" smtClean="0"/>
              <a:pPr/>
              <a:t>08.11.2021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3C4B-B31E-4ACA-BB52-2421BBEB405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8424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F6A4-820F-47C3-AF87-9CA3512AF65A}" type="datetimeFigureOut">
              <a:rPr lang="cs-CZ" smtClean="0"/>
              <a:pPr/>
              <a:t>08.11.2021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EC63C4B-B31E-4ACA-BB52-2421BBEB405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8988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F6A4-820F-47C3-AF87-9CA3512AF65A}" type="datetimeFigureOut">
              <a:rPr lang="cs-CZ" smtClean="0"/>
              <a:pPr/>
              <a:t>08.11.2021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EC63C4B-B31E-4ACA-BB52-2421BBEB405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283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F6A4-820F-47C3-AF87-9CA3512AF65A}" type="datetimeFigureOut">
              <a:rPr lang="cs-CZ" smtClean="0"/>
              <a:pPr/>
              <a:t>08.11.2021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EC63C4B-B31E-4ACA-BB52-2421BBEB405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414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F6A4-820F-47C3-AF87-9CA3512AF65A}" type="datetimeFigureOut">
              <a:rPr lang="cs-CZ" smtClean="0"/>
              <a:pPr/>
              <a:t>08.11.2021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3C4B-B31E-4ACA-BB52-2421BBEB405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93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F6A4-820F-47C3-AF87-9CA3512AF65A}" type="datetimeFigureOut">
              <a:rPr lang="cs-CZ" smtClean="0"/>
              <a:pPr/>
              <a:t>08.11.2021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3C4B-B31E-4ACA-BB52-2421BBEB405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8186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F6A4-820F-47C3-AF87-9CA3512AF65A}" type="datetimeFigureOut">
              <a:rPr lang="cs-CZ" smtClean="0"/>
              <a:pPr/>
              <a:t>08.11.2021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3C4B-B31E-4ACA-BB52-2421BBEB405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3679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F6A4-820F-47C3-AF87-9CA3512AF65A}" type="datetimeFigureOut">
              <a:rPr lang="cs-CZ" smtClean="0"/>
              <a:pPr/>
              <a:t>08.11.2021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EC63C4B-B31E-4ACA-BB52-2421BBEB405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5043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9F6A4-820F-47C3-AF87-9CA3512AF65A}" type="datetimeFigureOut">
              <a:rPr lang="cs-CZ" smtClean="0"/>
              <a:pPr/>
              <a:t>08.11.2021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EC63C4B-B31E-4ACA-BB52-2421BBEB405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034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  <p:sldLayoutId id="2147483889" r:id="rId12"/>
    <p:sldLayoutId id="2147483890" r:id="rId13"/>
    <p:sldLayoutId id="2147483891" r:id="rId14"/>
    <p:sldLayoutId id="2147483892" r:id="rId15"/>
    <p:sldLayoutId id="21474838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89Urbqe7QA&amp;list=RDQ89Urbqe7QA&amp;start_radio=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qhvA0zUeo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7" name="Rectangle 31">
            <a:extLst>
              <a:ext uri="{FF2B5EF4-FFF2-40B4-BE49-F238E27FC236}">
                <a16:creationId xmlns:a16="http://schemas.microsoft.com/office/drawing/2014/main" id="{1FF9CEF5-A50D-4B8B-9852-D76F703786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Notový zápis">
            <a:extLst>
              <a:ext uri="{FF2B5EF4-FFF2-40B4-BE49-F238E27FC236}">
                <a16:creationId xmlns:a16="http://schemas.microsoft.com/office/drawing/2014/main" id="{4960CAB5-24AC-4481-BAC9-9333B74004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</a:blip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8FB63A9-672D-410F-81AB-51D39AB29C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5000"/>
              <a:t>Text v centru dění </a:t>
            </a:r>
            <a:br>
              <a:rPr lang="cs-CZ" sz="5000"/>
            </a:br>
            <a:r>
              <a:rPr lang="cs-CZ" sz="5000"/>
              <a:t> </a:t>
            </a:r>
            <a:br>
              <a:rPr lang="cs-CZ" sz="5000"/>
            </a:br>
            <a:r>
              <a:rPr lang="cs-CZ" sz="5000"/>
              <a:t>v různých podobách </a:t>
            </a:r>
            <a:endParaRPr lang="cs-CZ" sz="5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A176A98-5A8E-43E3-9C28-1C75AB592E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grpSp>
        <p:nvGrpSpPr>
          <p:cNvPr id="69" name="Group 33">
            <a:extLst>
              <a:ext uri="{FF2B5EF4-FFF2-40B4-BE49-F238E27FC236}">
                <a16:creationId xmlns:a16="http://schemas.microsoft.com/office/drawing/2014/main" id="{065753F1-EEE2-45ED-88A1-ECB4A495D0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35" name="Freeform 27">
              <a:extLst>
                <a:ext uri="{FF2B5EF4-FFF2-40B4-BE49-F238E27FC236}">
                  <a16:creationId xmlns:a16="http://schemas.microsoft.com/office/drawing/2014/main" id="{3E3E7343-7B0A-4265-B9DA-56CE355513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28">
              <a:extLst>
                <a:ext uri="{FF2B5EF4-FFF2-40B4-BE49-F238E27FC236}">
                  <a16:creationId xmlns:a16="http://schemas.microsoft.com/office/drawing/2014/main" id="{608D2FF5-E7CA-448D-8B61-42FAA7A0C8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29">
              <a:extLst>
                <a:ext uri="{FF2B5EF4-FFF2-40B4-BE49-F238E27FC236}">
                  <a16:creationId xmlns:a16="http://schemas.microsoft.com/office/drawing/2014/main" id="{DC186DC7-6F76-40B7-8268-20660160E6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0">
              <a:extLst>
                <a:ext uri="{FF2B5EF4-FFF2-40B4-BE49-F238E27FC236}">
                  <a16:creationId xmlns:a16="http://schemas.microsoft.com/office/drawing/2014/main" id="{4C8DDEC4-2C9A-4271-BBB3-577233F2E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9" name="Freeform 31">
              <a:extLst>
                <a:ext uri="{FF2B5EF4-FFF2-40B4-BE49-F238E27FC236}">
                  <a16:creationId xmlns:a16="http://schemas.microsoft.com/office/drawing/2014/main" id="{D8DB0C2B-A79C-421F-88AB-DC7B12527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0" name="Freeform 32">
              <a:extLst>
                <a:ext uri="{FF2B5EF4-FFF2-40B4-BE49-F238E27FC236}">
                  <a16:creationId xmlns:a16="http://schemas.microsoft.com/office/drawing/2014/main" id="{B3BC96E3-7FEF-4BFD-8E2C-028CB37724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1" name="Freeform 33">
              <a:extLst>
                <a:ext uri="{FF2B5EF4-FFF2-40B4-BE49-F238E27FC236}">
                  <a16:creationId xmlns:a16="http://schemas.microsoft.com/office/drawing/2014/main" id="{E7ED35DB-BAAE-4771-A0A0-65647ACC5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2" name="Freeform 34">
              <a:extLst>
                <a:ext uri="{FF2B5EF4-FFF2-40B4-BE49-F238E27FC236}">
                  <a16:creationId xmlns:a16="http://schemas.microsoft.com/office/drawing/2014/main" id="{4407B080-4ED5-43EB-8CCE-B43B336EF6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3" name="Freeform 35">
              <a:extLst>
                <a:ext uri="{FF2B5EF4-FFF2-40B4-BE49-F238E27FC236}">
                  <a16:creationId xmlns:a16="http://schemas.microsoft.com/office/drawing/2014/main" id="{8C10C675-F599-45D3-8177-D7F7DEC16C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4" name="Freeform 36">
              <a:extLst>
                <a:ext uri="{FF2B5EF4-FFF2-40B4-BE49-F238E27FC236}">
                  <a16:creationId xmlns:a16="http://schemas.microsoft.com/office/drawing/2014/main" id="{E2566A74-B9B1-469F-A373-3B3C60175C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5" name="Freeform 37">
              <a:extLst>
                <a:ext uri="{FF2B5EF4-FFF2-40B4-BE49-F238E27FC236}">
                  <a16:creationId xmlns:a16="http://schemas.microsoft.com/office/drawing/2014/main" id="{D108E5CB-8D77-4568-B6FF-2C30321345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6" name="Freeform 38">
              <a:extLst>
                <a:ext uri="{FF2B5EF4-FFF2-40B4-BE49-F238E27FC236}">
                  <a16:creationId xmlns:a16="http://schemas.microsoft.com/office/drawing/2014/main" id="{7D8349D8-2AE2-4C78-84ED-22125F147B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0" name="Rectangle 47">
            <a:extLst>
              <a:ext uri="{FF2B5EF4-FFF2-40B4-BE49-F238E27FC236}">
                <a16:creationId xmlns:a16="http://schemas.microsoft.com/office/drawing/2014/main" id="{30684D86-C9D1-40C3-A9B6-EC935C731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0" name="Freeform 33">
            <a:extLst>
              <a:ext uri="{FF2B5EF4-FFF2-40B4-BE49-F238E27FC236}">
                <a16:creationId xmlns:a16="http://schemas.microsoft.com/office/drawing/2014/main" id="{1EDF7896-F56A-49DA-90F3-F5CE8B983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09291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Figury / ukázky realizací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Vypište z výchozího textu verš, v němž se vyskytuje epizeuxis.</a:t>
            </a:r>
          </a:p>
          <a:p>
            <a:pPr>
              <a:buNone/>
            </a:pPr>
            <a:r>
              <a:rPr lang="cs-CZ" dirty="0"/>
              <a:t>(Řešení: tam žádný – žádný – žádný svit)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zařazení tohoto jevu do kontextu maturitního testu vzbudilo širokou společenskou diskusi, viz např. </a:t>
            </a:r>
          </a:p>
          <a:p>
            <a:pPr marL="0" indent="0">
              <a:buNone/>
            </a:pPr>
            <a:r>
              <a:rPr lang="cs-CZ" dirty="0"/>
              <a:t>Bílek, Petr A.: Tak nám zabili epizeuxis. A2 12/ 2016.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3030214-227F-42DB-9282-BBA6AF8D9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65429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433889" y="1059872"/>
            <a:ext cx="3012216" cy="4851349"/>
          </a:xfrm>
        </p:spPr>
        <p:txBody>
          <a:bodyPr>
            <a:normAutofit/>
          </a:bodyPr>
          <a:lstStyle/>
          <a:p>
            <a:r>
              <a:rPr lang="cs-CZ" dirty="0"/>
              <a:t>Typy promluv / ukázky realizací A</a:t>
            </a: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0D7A9289-BAD1-4A78-979F-A655C886D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1149203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80368" y="1059872"/>
            <a:ext cx="6224244" cy="4851350"/>
          </a:xfrm>
        </p:spPr>
        <p:txBody>
          <a:bodyPr>
            <a:normAutofit/>
          </a:bodyPr>
          <a:lstStyle/>
          <a:p>
            <a:r>
              <a:rPr lang="cs-CZ" dirty="0"/>
              <a:t>„Pane ministře,“ řekl </a:t>
            </a:r>
            <a:r>
              <a:rPr lang="cs-CZ" dirty="0" err="1"/>
              <a:t>Humphrey</a:t>
            </a:r>
            <a:r>
              <a:rPr lang="cs-CZ" dirty="0"/>
              <a:t>, „obviňujete ty nesprávné.“ </a:t>
            </a:r>
            <a:r>
              <a:rPr lang="pl-PL" dirty="0"/>
              <a:t>Jak to myslí? nechápal jsem.</a:t>
            </a:r>
          </a:p>
          <a:p>
            <a:pPr>
              <a:buNone/>
            </a:pPr>
            <a:r>
              <a:rPr lang="cs-CZ" dirty="0"/>
              <a:t>„Pokud vím,“ pokračoval, „tak to byl jeden z vašich kolegů, kdo informoval Brusel o vašem plánu nakoupit hromadně britské textové editory – proto taky narychlo vydali tu směrnici.“ Takže takhle to je? Opět zrazen? A kolegou z kabinetu! Zatracený </a:t>
            </a:r>
            <a:r>
              <a:rPr lang="cs-CZ" dirty="0" err="1"/>
              <a:t>Basil</a:t>
            </a:r>
            <a:r>
              <a:rPr lang="cs-CZ" dirty="0"/>
              <a:t> </a:t>
            </a:r>
            <a:r>
              <a:rPr lang="cs-CZ" dirty="0" err="1"/>
              <a:t>Corbett</a:t>
            </a:r>
            <a:r>
              <a:rPr lang="cs-CZ" dirty="0"/>
              <a:t>! Když začnu myslet na </a:t>
            </a:r>
            <a:r>
              <a:rPr lang="cs-CZ" dirty="0" err="1"/>
              <a:t>Basila</a:t>
            </a:r>
            <a:r>
              <a:rPr lang="cs-CZ" dirty="0"/>
              <a:t> </a:t>
            </a:r>
            <a:r>
              <a:rPr lang="cs-CZ" dirty="0" err="1"/>
              <a:t>Corbetta</a:t>
            </a:r>
            <a:r>
              <a:rPr lang="cs-CZ" dirty="0"/>
              <a:t>, hned mi ***** Iškariotský připadá sympatičtější. </a:t>
            </a:r>
            <a:r>
              <a:rPr lang="cs-CZ" b="1" dirty="0" err="1"/>
              <a:t>Basile</a:t>
            </a:r>
            <a:r>
              <a:rPr lang="cs-CZ" b="1" dirty="0"/>
              <a:t> </a:t>
            </a:r>
            <a:r>
              <a:rPr lang="cs-CZ" b="1" dirty="0" err="1"/>
              <a:t>Corbette</a:t>
            </a:r>
            <a:r>
              <a:rPr lang="cs-CZ" b="1" dirty="0"/>
              <a:t>, udav se těmi třiceti stříbrnými!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3030214-227F-42DB-9282-BBA6AF8D9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65429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433889" y="1059872"/>
            <a:ext cx="3012216" cy="4851349"/>
          </a:xfrm>
        </p:spPr>
        <p:txBody>
          <a:bodyPr>
            <a:normAutofit/>
          </a:bodyPr>
          <a:lstStyle/>
          <a:p>
            <a:r>
              <a:rPr lang="cs-CZ" dirty="0"/>
              <a:t>Typy promluv / ukázky realizací B</a:t>
            </a: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0D7A9289-BAD1-4A78-979F-A655C886D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1149203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80368" y="1059872"/>
            <a:ext cx="6224244" cy="4851350"/>
          </a:xfrm>
        </p:spPr>
        <p:txBody>
          <a:bodyPr>
            <a:normAutofit/>
          </a:bodyPr>
          <a:lstStyle/>
          <a:p>
            <a:r>
              <a:rPr lang="cs-CZ" b="1" dirty="0"/>
              <a:t>Který z následujících typů promluv se uplatňuje v úseku zvýrazněném ve výchozím</a:t>
            </a:r>
          </a:p>
          <a:p>
            <a:r>
              <a:rPr lang="cs-CZ" b="1" dirty="0"/>
              <a:t>textu?</a:t>
            </a:r>
          </a:p>
          <a:p>
            <a:r>
              <a:rPr lang="cs-CZ" dirty="0"/>
              <a:t>A) přímá řeč</a:t>
            </a:r>
          </a:p>
          <a:p>
            <a:r>
              <a:rPr lang="cs-CZ" dirty="0"/>
              <a:t>B) nepřímá řeč</a:t>
            </a:r>
          </a:p>
          <a:p>
            <a:r>
              <a:rPr lang="cs-CZ" dirty="0"/>
              <a:t>C) polopřímá řeč</a:t>
            </a:r>
          </a:p>
          <a:p>
            <a:r>
              <a:rPr lang="cs-CZ" dirty="0"/>
              <a:t>D) neznačená přímá řeč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3030214-227F-42DB-9282-BBA6AF8D9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65429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433889" y="1059872"/>
            <a:ext cx="3012216" cy="4851349"/>
          </a:xfrm>
        </p:spPr>
        <p:txBody>
          <a:bodyPr>
            <a:normAutofit/>
          </a:bodyPr>
          <a:lstStyle/>
          <a:p>
            <a:r>
              <a:rPr lang="cs-CZ" dirty="0"/>
              <a:t>Ukázky realizací C</a:t>
            </a: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0D7A9289-BAD1-4A78-979F-A655C886D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1149203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80368" y="1059872"/>
            <a:ext cx="6224244" cy="48513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/>
              <a:t>Která z následujících možností označuje vypravěče výchozího textu?</a:t>
            </a:r>
          </a:p>
          <a:p>
            <a:pPr>
              <a:buNone/>
            </a:pPr>
            <a:endParaRPr lang="cs-CZ" b="1" dirty="0"/>
          </a:p>
          <a:p>
            <a:r>
              <a:rPr lang="cs-CZ" dirty="0"/>
              <a:t>A) </a:t>
            </a:r>
            <a:r>
              <a:rPr lang="cs-CZ" dirty="0" err="1"/>
              <a:t>Humphrey</a:t>
            </a:r>
            <a:endParaRPr lang="cs-CZ" dirty="0"/>
          </a:p>
          <a:p>
            <a:r>
              <a:rPr lang="cs-CZ" dirty="0"/>
              <a:t>B) J. </a:t>
            </a:r>
            <a:r>
              <a:rPr lang="cs-CZ" dirty="0" err="1"/>
              <a:t>Lynn</a:t>
            </a:r>
            <a:r>
              <a:rPr lang="cs-CZ" dirty="0"/>
              <a:t> a </a:t>
            </a:r>
            <a:r>
              <a:rPr lang="cs-CZ" dirty="0" err="1"/>
              <a:t>A.</a:t>
            </a:r>
            <a:r>
              <a:rPr lang="cs-CZ" dirty="0"/>
              <a:t> </a:t>
            </a:r>
            <a:r>
              <a:rPr lang="cs-CZ" dirty="0" err="1"/>
              <a:t>Jay</a:t>
            </a:r>
            <a:endParaRPr lang="cs-CZ" dirty="0"/>
          </a:p>
          <a:p>
            <a:r>
              <a:rPr lang="cs-CZ" dirty="0"/>
              <a:t>C) vypravěč přímo se účastnící děje</a:t>
            </a:r>
          </a:p>
          <a:p>
            <a:r>
              <a:rPr lang="cs-CZ" dirty="0"/>
              <a:t>D) vypravěč stojící mimo pásmo postav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7">
            <a:extLst>
              <a:ext uri="{FF2B5EF4-FFF2-40B4-BE49-F238E27FC236}">
                <a16:creationId xmlns:a16="http://schemas.microsoft.com/office/drawing/2014/main" id="{0A46F010-D160-4609-8979-FFD8C1EA6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73062" y="624110"/>
            <a:ext cx="8131550" cy="1280890"/>
          </a:xfrm>
        </p:spPr>
        <p:txBody>
          <a:bodyPr>
            <a:normAutofit/>
          </a:bodyPr>
          <a:lstStyle/>
          <a:p>
            <a:r>
              <a:rPr lang="cs-CZ"/>
              <a:t>Odborná literatura k oblasti testování, tvorbě úloh / výběrově  </a:t>
            </a:r>
            <a:endParaRPr lang="cs-CZ" dirty="0"/>
          </a:p>
        </p:txBody>
      </p:sp>
      <p:sp>
        <p:nvSpPr>
          <p:cNvPr id="39" name="Rectangle 9">
            <a:extLst>
              <a:ext uri="{FF2B5EF4-FFF2-40B4-BE49-F238E27FC236}">
                <a16:creationId xmlns:a16="http://schemas.microsoft.com/office/drawing/2014/main" id="{81B8C4F6-C3AC-4C94-8EC7-E4F7B7E9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11">
            <a:extLst>
              <a:ext uri="{FF2B5EF4-FFF2-40B4-BE49-F238E27FC236}">
                <a16:creationId xmlns:a16="http://schemas.microsoft.com/office/drawing/2014/main" id="{0B789310-9859-4942-98C8-3D2F12AAA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FE9E5460-2AA9-4786-B69C-23DBEF356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E344A2AF-3860-4427-B13E-98021C17A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DDBDD44E-1DC0-48AB-8FEC-E098D9197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3151FF3E-5E3F-4D82-A684-0003BACEA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C6CBF27E-7F0C-4489-95A7-82DE1C046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233BE304-221E-425E-A484-4B2E5F405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10D5734E-EAEA-4A08-86A9-39BD5563E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4D47FE86-98D1-4E35-86E4-16E9A19A6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F00661F9-B224-4DB1-8EFB-ABF9402BD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679DCB4E-8D36-4B7A-AF0C-8399F113A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4FAD51F6-D24C-4FD6-BEAE-41F0E5A825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87AC773F-6D31-458A-9DD7-76566C8A9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F1CEC7A-E419-4950-AA57-B00546C29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7AE7DCD1-5235-45E8-B229-15A3E3962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C82E58C3-65A5-4079-BF94-E675AA410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7AABE1FA-6DC8-4A47-AC5C-F05B9C111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17BB7298-8900-4C67-B800-BD241F019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EE3442F8-53C2-490C-94EF-E423ECB95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3DBEA916-8B10-493A-8CBF-9B5FA2A4A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248DB27B-F9EA-4F81-A746-7D57B768E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998E5C90-2A81-4013-AE09-2023B4407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86A8318B-7607-4519-8EEB-C7DD50965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5009FB1B-4865-45DB-8727-F012E3ACA5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5B209B64-3A98-4B1A-857A-2368AFED6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EB3B5D03-7AE3-411C-A820-6844E7D0C6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40" name="Freeform 11">
            <a:extLst>
              <a:ext uri="{FF2B5EF4-FFF2-40B4-BE49-F238E27FC236}">
                <a16:creationId xmlns:a16="http://schemas.microsoft.com/office/drawing/2014/main" id="{91328346-8BAD-4616-B50B-5CFDA5648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73062" y="2133600"/>
            <a:ext cx="8131550" cy="3777622"/>
          </a:xfrm>
        </p:spPr>
        <p:txBody>
          <a:bodyPr>
            <a:normAutofit/>
          </a:bodyPr>
          <a:lstStyle/>
          <a:p>
            <a:r>
              <a:rPr lang="cs-CZ" dirty="0"/>
              <a:t>SCHINDLER, Radek. </a:t>
            </a:r>
            <a:r>
              <a:rPr lang="cs-CZ" i="1" dirty="0"/>
              <a:t>Rukověť autora testových úloh.</a:t>
            </a:r>
            <a:r>
              <a:rPr lang="cs-CZ" dirty="0"/>
              <a:t> Praha: Centrum pro zjišťování výsledků vzdělávání, 2006.</a:t>
            </a:r>
          </a:p>
          <a:p>
            <a:endParaRPr lang="cs-CZ" dirty="0"/>
          </a:p>
          <a:p>
            <a:r>
              <a:rPr lang="cs-CZ" dirty="0"/>
              <a:t>CHRÁSKA, Miroslav. </a:t>
            </a:r>
            <a:r>
              <a:rPr lang="cs-CZ" i="1" dirty="0"/>
              <a:t>Didaktické testy: příručka pro učitele a studenty učitelství. </a:t>
            </a:r>
            <a:r>
              <a:rPr lang="cs-CZ" dirty="0"/>
              <a:t>Brno: </a:t>
            </a:r>
            <a:r>
              <a:rPr lang="cs-CZ" dirty="0" err="1"/>
              <a:t>Paido</a:t>
            </a:r>
            <a:r>
              <a:rPr lang="cs-CZ" dirty="0"/>
              <a:t>, 1999.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488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3030214-227F-42DB-9282-BBA6AF8D9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65429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5634BE-BBAA-4309-9742-A5F9E8E47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889" y="1059872"/>
            <a:ext cx="3012216" cy="4851349"/>
          </a:xfrm>
        </p:spPr>
        <p:txBody>
          <a:bodyPr>
            <a:normAutofit/>
          </a:bodyPr>
          <a:lstStyle/>
          <a:p>
            <a:r>
              <a:rPr lang="cs-CZ" dirty="0"/>
              <a:t>báseň Jednou / Václav Hrabě </a:t>
            </a: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0D7A9289-BAD1-4A78-979F-A655C886D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1149203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A4BFE6-262A-4859-8240-C250555FF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0368" y="1059872"/>
            <a:ext cx="6224244" cy="4851350"/>
          </a:xfrm>
        </p:spPr>
        <p:txBody>
          <a:bodyPr>
            <a:normAutofit/>
          </a:bodyPr>
          <a:lstStyle/>
          <a:p>
            <a:r>
              <a:rPr lang="cs-CZ" dirty="0"/>
              <a:t>čtení básně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hudební podoba / konkretizace, interpretační cesta nabídnutá v klipu</a:t>
            </a:r>
          </a:p>
          <a:p>
            <a:r>
              <a:rPr lang="cs-CZ" dirty="0">
                <a:hlinkClick r:id="rId2"/>
              </a:rPr>
              <a:t>https://www.youtube.com/watch?v=Q89Urbqe7QA&amp;list=RDQ89Urbqe7QA&amp;start_radio=1</a:t>
            </a:r>
            <a:endParaRPr lang="cs-CZ" dirty="0"/>
          </a:p>
          <a:p>
            <a:endParaRPr lang="cs-CZ" dirty="0"/>
          </a:p>
          <a:p>
            <a:r>
              <a:rPr lang="cs-CZ" dirty="0"/>
              <a:t>podoba testových úloh k básni (centrální ověřování, způsoby, možnosti)</a:t>
            </a:r>
          </a:p>
        </p:txBody>
      </p:sp>
    </p:spTree>
    <p:extLst>
      <p:ext uri="{BB962C8B-B14F-4D97-AF65-F5344CB8AC3E}">
        <p14:creationId xmlns:p14="http://schemas.microsoft.com/office/powerpoint/2010/main" val="4185048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3030214-227F-42DB-9282-BBA6AF8D9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65429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9B12C65-F671-4D35-A129-D7FBA0423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889" y="1059872"/>
            <a:ext cx="3012216" cy="4851349"/>
          </a:xfrm>
        </p:spPr>
        <p:txBody>
          <a:bodyPr>
            <a:normAutofit/>
          </a:bodyPr>
          <a:lstStyle/>
          <a:p>
            <a:r>
              <a:rPr lang="cs-CZ" dirty="0"/>
              <a:t>Báseň Černá voda / Josef Kainar </a:t>
            </a: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0D7A9289-BAD1-4A78-979F-A655C886D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1149203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B6DCFB-37FB-4E7B-8C90-E6634330E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0368" y="1059872"/>
            <a:ext cx="6224244" cy="4851350"/>
          </a:xfrm>
        </p:spPr>
        <p:txBody>
          <a:bodyPr>
            <a:normAutofit/>
          </a:bodyPr>
          <a:lstStyle/>
          <a:p>
            <a:r>
              <a:rPr lang="cs-CZ" dirty="0"/>
              <a:t>čtení básně</a:t>
            </a:r>
          </a:p>
          <a:p>
            <a:endParaRPr lang="cs-CZ" dirty="0"/>
          </a:p>
          <a:p>
            <a:r>
              <a:rPr lang="cs-CZ" dirty="0"/>
              <a:t>návrhy úloh (kritická reflexe) + rozšíření, další návrhy</a:t>
            </a:r>
          </a:p>
          <a:p>
            <a:endParaRPr lang="cs-CZ" dirty="0"/>
          </a:p>
          <a:p>
            <a:r>
              <a:rPr lang="cs-CZ" dirty="0"/>
              <a:t>intertextualita</a:t>
            </a:r>
          </a:p>
          <a:p>
            <a:endParaRPr lang="cs-CZ" dirty="0"/>
          </a:p>
          <a:p>
            <a:r>
              <a:rPr lang="cs-CZ" dirty="0"/>
              <a:t>hudební adaptace</a:t>
            </a:r>
          </a:p>
          <a:p>
            <a:r>
              <a:rPr lang="cs-CZ" dirty="0">
                <a:hlinkClick r:id="rId2"/>
              </a:rPr>
              <a:t>https://www.youtube.com/watch?v=RqhvA0zUeo0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1383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8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2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3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Freeform 6">
            <a:extLst>
              <a:ext uri="{FF2B5EF4-FFF2-40B4-BE49-F238E27FC236}">
                <a16:creationId xmlns:a16="http://schemas.microsoft.com/office/drawing/2014/main" id="{5BD23F8E-2E78-4C84-8EFB-FE6C8ACB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57ABABA7-0420-4200-9B65-1C1967CE9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A03E380-9CD1-4ABA-A763-9F9D252B8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2">
              <a:lumMod val="90000"/>
            </a:schemeClr>
          </a:solidFill>
        </p:grpSpPr>
        <p:sp>
          <p:nvSpPr>
            <p:cNvPr id="42" name="Freeform 11">
              <a:extLst>
                <a:ext uri="{FF2B5EF4-FFF2-40B4-BE49-F238E27FC236}">
                  <a16:creationId xmlns:a16="http://schemas.microsoft.com/office/drawing/2014/main" id="{66E01B84-4C2B-4DE5-90C8-9C4001A75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12">
              <a:extLst>
                <a:ext uri="{FF2B5EF4-FFF2-40B4-BE49-F238E27FC236}">
                  <a16:creationId xmlns:a16="http://schemas.microsoft.com/office/drawing/2014/main" id="{64CE5A7A-D5C5-4FE5-860C-0B5748FDE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13">
              <a:extLst>
                <a:ext uri="{FF2B5EF4-FFF2-40B4-BE49-F238E27FC236}">
                  <a16:creationId xmlns:a16="http://schemas.microsoft.com/office/drawing/2014/main" id="{016A7D2A-6EEA-47B8-A763-7D82E41B3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14">
              <a:extLst>
                <a:ext uri="{FF2B5EF4-FFF2-40B4-BE49-F238E27FC236}">
                  <a16:creationId xmlns:a16="http://schemas.microsoft.com/office/drawing/2014/main" id="{E758F6E7-6DEC-48D0-ACB1-E5E26B13E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15">
              <a:extLst>
                <a:ext uri="{FF2B5EF4-FFF2-40B4-BE49-F238E27FC236}">
                  <a16:creationId xmlns:a16="http://schemas.microsoft.com/office/drawing/2014/main" id="{B56657FF-C027-42E7-859B-902929B6FA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16">
              <a:extLst>
                <a:ext uri="{FF2B5EF4-FFF2-40B4-BE49-F238E27FC236}">
                  <a16:creationId xmlns:a16="http://schemas.microsoft.com/office/drawing/2014/main" id="{79047F2A-5978-46C6-B3A2-54AAC2136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17">
              <a:extLst>
                <a:ext uri="{FF2B5EF4-FFF2-40B4-BE49-F238E27FC236}">
                  <a16:creationId xmlns:a16="http://schemas.microsoft.com/office/drawing/2014/main" id="{F3BE8FD1-0A72-4640-AC7A-2E057273F8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18">
              <a:extLst>
                <a:ext uri="{FF2B5EF4-FFF2-40B4-BE49-F238E27FC236}">
                  <a16:creationId xmlns:a16="http://schemas.microsoft.com/office/drawing/2014/main" id="{752FC782-A372-4D11-B20D-958955E56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19">
              <a:extLst>
                <a:ext uri="{FF2B5EF4-FFF2-40B4-BE49-F238E27FC236}">
                  <a16:creationId xmlns:a16="http://schemas.microsoft.com/office/drawing/2014/main" id="{AA00B2F1-BEE2-444A-8249-C8E3212CA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20">
              <a:extLst>
                <a:ext uri="{FF2B5EF4-FFF2-40B4-BE49-F238E27FC236}">
                  <a16:creationId xmlns:a16="http://schemas.microsoft.com/office/drawing/2014/main" id="{E7F5747E-514B-4CF7-B6B0-DAD7149097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21">
              <a:extLst>
                <a:ext uri="{FF2B5EF4-FFF2-40B4-BE49-F238E27FC236}">
                  <a16:creationId xmlns:a16="http://schemas.microsoft.com/office/drawing/2014/main" id="{931614BB-1593-40ED-8113-2BD1187055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22">
              <a:extLst>
                <a:ext uri="{FF2B5EF4-FFF2-40B4-BE49-F238E27FC236}">
                  <a16:creationId xmlns:a16="http://schemas.microsoft.com/office/drawing/2014/main" id="{2691871F-F15C-4E19-BC9C-78E5748D7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55" name="Freeform 6">
            <a:extLst>
              <a:ext uri="{FF2B5EF4-FFF2-40B4-BE49-F238E27FC236}">
                <a16:creationId xmlns:a16="http://schemas.microsoft.com/office/drawing/2014/main" id="{8576F020-8157-45CE-B1D9-6FA47AFEB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1159566"/>
            <a:ext cx="7560245" cy="453886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7215" y="1318590"/>
            <a:ext cx="5102159" cy="42208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3400">
                <a:solidFill>
                  <a:srgbClr val="FFFFFF"/>
                </a:solidFill>
              </a:rPr>
            </a:br>
            <a:r>
              <a:rPr lang="en-US" sz="3400">
                <a:solidFill>
                  <a:srgbClr val="FFFFFF"/>
                </a:solidFill>
              </a:rPr>
              <a:t>Otazníky k podobě testování literatury</a:t>
            </a:r>
            <a:br>
              <a:rPr lang="en-US" sz="3400">
                <a:solidFill>
                  <a:srgbClr val="FFFFFF"/>
                </a:solidFill>
              </a:rPr>
            </a:br>
            <a:br>
              <a:rPr lang="en-US" sz="3400" b="1">
                <a:solidFill>
                  <a:srgbClr val="FFFFFF"/>
                </a:solidFill>
              </a:rPr>
            </a:br>
            <a:r>
              <a:rPr lang="en-US" sz="3400">
                <a:solidFill>
                  <a:srgbClr val="FFFFFF"/>
                </a:solidFill>
              </a:rPr>
              <a:t>komentované příklady</a:t>
            </a:r>
            <a:br>
              <a:rPr lang="en-US" sz="3400">
                <a:solidFill>
                  <a:srgbClr val="FFFFFF"/>
                </a:solidFill>
              </a:rPr>
            </a:br>
            <a:r>
              <a:rPr lang="en-US" sz="3400">
                <a:solidFill>
                  <a:srgbClr val="FFFFFF"/>
                </a:solidFill>
              </a:rPr>
              <a:t>často diskutované oblasti </a:t>
            </a:r>
            <a:br>
              <a:rPr lang="en-US" sz="3400">
                <a:solidFill>
                  <a:srgbClr val="FFFFFF"/>
                </a:solidFill>
              </a:rPr>
            </a:br>
            <a:endParaRPr lang="en-US" sz="3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81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 literární historií?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nelze redukovat na ověřování informací a popis ze životů autorů ( v testování typ úlohy přiřazovací: stručný popis, k němuž je třeba přiřadit jméno autora)</a:t>
            </a:r>
          </a:p>
          <a:p>
            <a:endParaRPr lang="cs-CZ" dirty="0"/>
          </a:p>
          <a:p>
            <a:r>
              <a:rPr lang="cs-CZ" dirty="0"/>
              <a:t>popis uměleckého směru a přiřazení jeho názvu (?)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příklady tohoto typu testování: v didaktických testech od roku 2016 – 2020</a:t>
            </a:r>
          </a:p>
          <a:p>
            <a:endParaRPr lang="cs-CZ" dirty="0"/>
          </a:p>
          <a:p>
            <a:r>
              <a:rPr lang="cs-CZ" dirty="0"/>
              <a:t>testování v literatuře: práce s textem, odvíjet znalost kontextu od textu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4363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3030214-227F-42DB-9282-BBA6AF8D9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65429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0849781-F549-4DD9-8BD5-D475032BE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889" y="1059872"/>
            <a:ext cx="3012216" cy="4851349"/>
          </a:xfrm>
        </p:spPr>
        <p:txBody>
          <a:bodyPr>
            <a:normAutofit/>
          </a:bodyPr>
          <a:lstStyle/>
          <a:p>
            <a:r>
              <a:rPr lang="cs-CZ"/>
              <a:t>Literární směry </a:t>
            </a:r>
            <a:endParaRPr lang="cs-CZ" dirty="0"/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0D7A9289-BAD1-4A78-979F-A655C886D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1149203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644F94-1D15-4B2C-A9E7-91467D870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0368" y="1059872"/>
            <a:ext cx="6224244" cy="4851350"/>
          </a:xfrm>
        </p:spPr>
        <p:txBody>
          <a:bodyPr>
            <a:normAutofit/>
          </a:bodyPr>
          <a:lstStyle/>
          <a:p>
            <a:r>
              <a:rPr lang="cs-CZ"/>
              <a:t>dokument ke studiu a kritické analýze (součástí přípravy na přednášku)</a:t>
            </a:r>
          </a:p>
          <a:p>
            <a:endParaRPr lang="cs-CZ"/>
          </a:p>
          <a:p>
            <a:r>
              <a:rPr lang="cs-CZ"/>
              <a:t>diskuse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340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3030214-227F-42DB-9282-BBA6AF8D9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65429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433889" y="1059872"/>
            <a:ext cx="3012216" cy="4851349"/>
          </a:xfrm>
        </p:spPr>
        <p:txBody>
          <a:bodyPr>
            <a:normAutofit/>
          </a:bodyPr>
          <a:lstStyle/>
          <a:p>
            <a:r>
              <a:rPr lang="cs-CZ" dirty="0"/>
              <a:t>Žánry</a:t>
            </a:r>
            <a:br>
              <a:rPr lang="cs-CZ" dirty="0"/>
            </a:br>
            <a:r>
              <a:rPr lang="cs-CZ" dirty="0"/>
              <a:t>ukázky realizací</a:t>
            </a: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0D7A9289-BAD1-4A78-979F-A655C886D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1149203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80368" y="1059872"/>
            <a:ext cx="6224244" cy="4851350"/>
          </a:xfrm>
        </p:spPr>
        <p:txBody>
          <a:bodyPr>
            <a:normAutofit/>
          </a:bodyPr>
          <a:lstStyle/>
          <a:p>
            <a:r>
              <a:rPr lang="cs-CZ" dirty="0"/>
              <a:t>Jedno z vysvětlení, proč má kvesal na břiše rudé peří, nabízí dávná mayská *****. Když se podle ní utkal dobyvatel a pozdější guvernér Guatemaly </a:t>
            </a:r>
            <a:r>
              <a:rPr lang="cs-CZ" dirty="0" err="1"/>
              <a:t>Pedro</a:t>
            </a:r>
            <a:r>
              <a:rPr lang="cs-CZ" dirty="0"/>
              <a:t> de </a:t>
            </a:r>
            <a:r>
              <a:rPr lang="cs-CZ" dirty="0" err="1"/>
              <a:t>Alvarado</a:t>
            </a:r>
            <a:r>
              <a:rPr lang="cs-CZ" dirty="0"/>
              <a:t> s posledním vládcem </a:t>
            </a:r>
            <a:r>
              <a:rPr lang="cs-CZ" dirty="0" err="1"/>
              <a:t>Mayů</a:t>
            </a:r>
            <a:r>
              <a:rPr lang="cs-CZ" dirty="0"/>
              <a:t>, národním hrdinou </a:t>
            </a:r>
            <a:r>
              <a:rPr lang="cs-CZ" dirty="0" err="1"/>
              <a:t>Tecúnem</a:t>
            </a:r>
            <a:r>
              <a:rPr lang="cs-CZ" dirty="0"/>
              <a:t> </a:t>
            </a:r>
            <a:r>
              <a:rPr lang="cs-CZ" dirty="0" err="1"/>
              <a:t>Umánem</a:t>
            </a:r>
            <a:r>
              <a:rPr lang="cs-CZ" dirty="0"/>
              <a:t>, létal nad nimi kvesal, průvodce </a:t>
            </a:r>
            <a:r>
              <a:rPr lang="cs-CZ" dirty="0" err="1"/>
              <a:t>Tecúnovy</a:t>
            </a:r>
            <a:r>
              <a:rPr lang="cs-CZ" dirty="0"/>
              <a:t> duše.</a:t>
            </a:r>
            <a:r>
              <a:rPr lang="cs-CZ" b="1" dirty="0"/>
              <a:t> 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Která z následujících možností patří na vynechané místo (*****) ve výchozím textu?</a:t>
            </a:r>
          </a:p>
          <a:p>
            <a:r>
              <a:rPr lang="cs-CZ" dirty="0"/>
              <a:t>A) óda</a:t>
            </a:r>
          </a:p>
          <a:p>
            <a:r>
              <a:rPr lang="cs-CZ" dirty="0"/>
              <a:t>B) bajka</a:t>
            </a:r>
          </a:p>
          <a:p>
            <a:r>
              <a:rPr lang="cs-CZ" dirty="0"/>
              <a:t>C) satira</a:t>
            </a:r>
          </a:p>
          <a:p>
            <a:r>
              <a:rPr lang="cs-CZ" dirty="0"/>
              <a:t>D) pověst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>
            <a:extLst>
              <a:ext uri="{FF2B5EF4-FFF2-40B4-BE49-F238E27FC236}">
                <a16:creationId xmlns:a16="http://schemas.microsoft.com/office/drawing/2014/main" id="{7398C59F-5A18-487B-91D6-B955AACF2E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56" name="Freeform 11">
              <a:extLst>
                <a:ext uri="{FF2B5EF4-FFF2-40B4-BE49-F238E27FC236}">
                  <a16:creationId xmlns:a16="http://schemas.microsoft.com/office/drawing/2014/main" id="{0557FAFE-C7C3-47EC-A4F5-9B21663192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7" name="Freeform 12">
              <a:extLst>
                <a:ext uri="{FF2B5EF4-FFF2-40B4-BE49-F238E27FC236}">
                  <a16:creationId xmlns:a16="http://schemas.microsoft.com/office/drawing/2014/main" id="{95BC28FB-3882-4674-9D79-EA58BEB7C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8" name="Freeform 13">
              <a:extLst>
                <a:ext uri="{FF2B5EF4-FFF2-40B4-BE49-F238E27FC236}">
                  <a16:creationId xmlns:a16="http://schemas.microsoft.com/office/drawing/2014/main" id="{9C6EC892-83F9-402F-8552-0AD7C0556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9" name="Freeform 14">
              <a:extLst>
                <a:ext uri="{FF2B5EF4-FFF2-40B4-BE49-F238E27FC236}">
                  <a16:creationId xmlns:a16="http://schemas.microsoft.com/office/drawing/2014/main" id="{18387766-037C-4EF0-8471-D19CBF2A4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0" name="Freeform 15">
              <a:extLst>
                <a:ext uri="{FF2B5EF4-FFF2-40B4-BE49-F238E27FC236}">
                  <a16:creationId xmlns:a16="http://schemas.microsoft.com/office/drawing/2014/main" id="{1E364F38-6F3A-476A-93E6-962EA817C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1" name="Freeform 16">
              <a:extLst>
                <a:ext uri="{FF2B5EF4-FFF2-40B4-BE49-F238E27FC236}">
                  <a16:creationId xmlns:a16="http://schemas.microsoft.com/office/drawing/2014/main" id="{35C335A4-1E67-4293-8BE2-DFB085D4FB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2" name="Freeform 17">
              <a:extLst>
                <a:ext uri="{FF2B5EF4-FFF2-40B4-BE49-F238E27FC236}">
                  <a16:creationId xmlns:a16="http://schemas.microsoft.com/office/drawing/2014/main" id="{9A8A0F10-2C98-4297-9F92-5D95533927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3" name="Freeform 18">
              <a:extLst>
                <a:ext uri="{FF2B5EF4-FFF2-40B4-BE49-F238E27FC236}">
                  <a16:creationId xmlns:a16="http://schemas.microsoft.com/office/drawing/2014/main" id="{C3B112A3-006E-4008-A778-DB5F6A09D5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4" name="Freeform 19">
              <a:extLst>
                <a:ext uri="{FF2B5EF4-FFF2-40B4-BE49-F238E27FC236}">
                  <a16:creationId xmlns:a16="http://schemas.microsoft.com/office/drawing/2014/main" id="{E5E62767-5C25-4C49-9568-432433A3C5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5" name="Freeform 20">
              <a:extLst>
                <a:ext uri="{FF2B5EF4-FFF2-40B4-BE49-F238E27FC236}">
                  <a16:creationId xmlns:a16="http://schemas.microsoft.com/office/drawing/2014/main" id="{598EC006-77B1-42BA-B815-66CCB9B170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6" name="Freeform 21">
              <a:extLst>
                <a:ext uri="{FF2B5EF4-FFF2-40B4-BE49-F238E27FC236}">
                  <a16:creationId xmlns:a16="http://schemas.microsoft.com/office/drawing/2014/main" id="{A144ED09-DA06-491D-95A8-AB3DED4329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7" name="Freeform 22">
              <a:extLst>
                <a:ext uri="{FF2B5EF4-FFF2-40B4-BE49-F238E27FC236}">
                  <a16:creationId xmlns:a16="http://schemas.microsoft.com/office/drawing/2014/main" id="{1CB00BD2-11CD-4A38-8F38-02B0D1105E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520234FB-542E-4550-9C2F-1B56FD41A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70" name="Freeform 27">
              <a:extLst>
                <a:ext uri="{FF2B5EF4-FFF2-40B4-BE49-F238E27FC236}">
                  <a16:creationId xmlns:a16="http://schemas.microsoft.com/office/drawing/2014/main" id="{41FCE1F3-DEB3-47CD-90FF-7DABB4AF45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1" name="Freeform 28">
              <a:extLst>
                <a:ext uri="{FF2B5EF4-FFF2-40B4-BE49-F238E27FC236}">
                  <a16:creationId xmlns:a16="http://schemas.microsoft.com/office/drawing/2014/main" id="{5708E488-C19B-452C-B197-6F1C34F6E7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2" name="Freeform 29">
              <a:extLst>
                <a:ext uri="{FF2B5EF4-FFF2-40B4-BE49-F238E27FC236}">
                  <a16:creationId xmlns:a16="http://schemas.microsoft.com/office/drawing/2014/main" id="{89D3FD25-890E-4981-A71D-EE796873D7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3" name="Freeform 30">
              <a:extLst>
                <a:ext uri="{FF2B5EF4-FFF2-40B4-BE49-F238E27FC236}">
                  <a16:creationId xmlns:a16="http://schemas.microsoft.com/office/drawing/2014/main" id="{51B5414C-556A-47CB-8EE2-974A85A7A4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4" name="Freeform 31">
              <a:extLst>
                <a:ext uri="{FF2B5EF4-FFF2-40B4-BE49-F238E27FC236}">
                  <a16:creationId xmlns:a16="http://schemas.microsoft.com/office/drawing/2014/main" id="{1C02B20C-2B27-4B75-8AEE-A5D2E2674B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5" name="Freeform 32">
              <a:extLst>
                <a:ext uri="{FF2B5EF4-FFF2-40B4-BE49-F238E27FC236}">
                  <a16:creationId xmlns:a16="http://schemas.microsoft.com/office/drawing/2014/main" id="{54427714-F9AA-4F93-BD1D-400F1EA93F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6" name="Freeform 33">
              <a:extLst>
                <a:ext uri="{FF2B5EF4-FFF2-40B4-BE49-F238E27FC236}">
                  <a16:creationId xmlns:a16="http://schemas.microsoft.com/office/drawing/2014/main" id="{28A77D6A-9E81-497F-ABCC-2695BB5ADD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7" name="Freeform 34">
              <a:extLst>
                <a:ext uri="{FF2B5EF4-FFF2-40B4-BE49-F238E27FC236}">
                  <a16:creationId xmlns:a16="http://schemas.microsoft.com/office/drawing/2014/main" id="{2A1533BA-1478-4F7C-8E24-3F3E905050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8" name="Freeform 35">
              <a:extLst>
                <a:ext uri="{FF2B5EF4-FFF2-40B4-BE49-F238E27FC236}">
                  <a16:creationId xmlns:a16="http://schemas.microsoft.com/office/drawing/2014/main" id="{39686201-E633-40FD-A80A-1E28AD52E3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9" name="Freeform 36">
              <a:extLst>
                <a:ext uri="{FF2B5EF4-FFF2-40B4-BE49-F238E27FC236}">
                  <a16:creationId xmlns:a16="http://schemas.microsoft.com/office/drawing/2014/main" id="{76A215C2-F590-4938-810B-F8A79366C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0" name="Freeform 37">
              <a:extLst>
                <a:ext uri="{FF2B5EF4-FFF2-40B4-BE49-F238E27FC236}">
                  <a16:creationId xmlns:a16="http://schemas.microsoft.com/office/drawing/2014/main" id="{85F418E7-330D-4002-8EC8-33C1A897F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1" name="Freeform 38">
              <a:extLst>
                <a:ext uri="{FF2B5EF4-FFF2-40B4-BE49-F238E27FC236}">
                  <a16:creationId xmlns:a16="http://schemas.microsoft.com/office/drawing/2014/main" id="{8FFE669A-54C9-4436-9566-C5A90F16DB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83" name="Rectangle 82">
            <a:extLst>
              <a:ext uri="{FF2B5EF4-FFF2-40B4-BE49-F238E27FC236}">
                <a16:creationId xmlns:a16="http://schemas.microsoft.com/office/drawing/2014/main" id="{DE91395A-2D18-4AF6-A0AC-AAA7189FE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5" name="Freeform 6">
            <a:extLst>
              <a:ext uri="{FF2B5EF4-FFF2-40B4-BE49-F238E27FC236}">
                <a16:creationId xmlns:a16="http://schemas.microsoft.com/office/drawing/2014/main" id="{7BD08880-457D-4C62-A3B5-6A9B0878C7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87" name="Rectangle 86">
            <a:extLst>
              <a:ext uri="{FF2B5EF4-FFF2-40B4-BE49-F238E27FC236}">
                <a16:creationId xmlns:a16="http://schemas.microsoft.com/office/drawing/2014/main" id="{95FFA5E0-4C70-431D-A19D-18415F6C4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Podzimní listí">
            <a:extLst>
              <a:ext uri="{FF2B5EF4-FFF2-40B4-BE49-F238E27FC236}">
                <a16:creationId xmlns:a16="http://schemas.microsoft.com/office/drawing/2014/main" id="{CB827861-848A-4B52-8126-22BA72190D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60" t="23391" r="13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9" name="Freeform 5">
            <a:extLst>
              <a:ext uri="{FF2B5EF4-FFF2-40B4-BE49-F238E27FC236}">
                <a16:creationId xmlns:a16="http://schemas.microsoft.com/office/drawing/2014/main" id="{4536C52F-C11B-4718-8B63-3E4A434655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3632297"/>
            <a:ext cx="10602096" cy="2170389"/>
          </a:xfrm>
          <a:custGeom>
            <a:avLst/>
            <a:gdLst>
              <a:gd name="T0" fmla="*/ 2253 w 2259"/>
              <a:gd name="T1" fmla="*/ 195 h 413"/>
              <a:gd name="T2" fmla="*/ 2064 w 2259"/>
              <a:gd name="T3" fmla="*/ 7 h 413"/>
              <a:gd name="T4" fmla="*/ 2062 w 2259"/>
              <a:gd name="T5" fmla="*/ 5 h 413"/>
              <a:gd name="T6" fmla="*/ 2048 w 2259"/>
              <a:gd name="T7" fmla="*/ 0 h 413"/>
              <a:gd name="T8" fmla="*/ 891 w 2259"/>
              <a:gd name="T9" fmla="*/ 0 h 413"/>
              <a:gd name="T10" fmla="*/ 851 w 2259"/>
              <a:gd name="T11" fmla="*/ 0 h 413"/>
              <a:gd name="T12" fmla="*/ 541 w 2259"/>
              <a:gd name="T13" fmla="*/ 0 h 413"/>
              <a:gd name="T14" fmla="*/ 54 w 2259"/>
              <a:gd name="T15" fmla="*/ 0 h 413"/>
              <a:gd name="T16" fmla="*/ 0 w 2259"/>
              <a:gd name="T17" fmla="*/ 0 h 413"/>
              <a:gd name="T18" fmla="*/ 0 w 2259"/>
              <a:gd name="T19" fmla="*/ 413 h 413"/>
              <a:gd name="T20" fmla="*/ 54 w 2259"/>
              <a:gd name="T21" fmla="*/ 413 h 413"/>
              <a:gd name="T22" fmla="*/ 541 w 2259"/>
              <a:gd name="T23" fmla="*/ 413 h 413"/>
              <a:gd name="T24" fmla="*/ 851 w 2259"/>
              <a:gd name="T25" fmla="*/ 413 h 413"/>
              <a:gd name="T26" fmla="*/ 891 w 2259"/>
              <a:gd name="T27" fmla="*/ 413 h 413"/>
              <a:gd name="T28" fmla="*/ 2048 w 2259"/>
              <a:gd name="T29" fmla="*/ 413 h 413"/>
              <a:gd name="T30" fmla="*/ 2062 w 2259"/>
              <a:gd name="T31" fmla="*/ 408 h 413"/>
              <a:gd name="T32" fmla="*/ 2064 w 2259"/>
              <a:gd name="T33" fmla="*/ 406 h 413"/>
              <a:gd name="T34" fmla="*/ 2253 w 2259"/>
              <a:gd name="T35" fmla="*/ 217 h 413"/>
              <a:gd name="T36" fmla="*/ 2253 w 2259"/>
              <a:gd name="T37" fmla="*/ 195 h 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259" h="413">
                <a:moveTo>
                  <a:pt x="2253" y="195"/>
                </a:moveTo>
                <a:cubicBezTo>
                  <a:pt x="2064" y="7"/>
                  <a:pt x="2064" y="7"/>
                  <a:pt x="2064" y="7"/>
                </a:cubicBezTo>
                <a:cubicBezTo>
                  <a:pt x="2064" y="6"/>
                  <a:pt x="2063" y="5"/>
                  <a:pt x="2062" y="5"/>
                </a:cubicBezTo>
                <a:cubicBezTo>
                  <a:pt x="2058" y="2"/>
                  <a:pt x="2053" y="0"/>
                  <a:pt x="2048" y="0"/>
                </a:cubicBezTo>
                <a:cubicBezTo>
                  <a:pt x="891" y="0"/>
                  <a:pt x="891" y="0"/>
                  <a:pt x="891" y="0"/>
                </a:cubicBezTo>
                <a:cubicBezTo>
                  <a:pt x="851" y="0"/>
                  <a:pt x="851" y="0"/>
                  <a:pt x="851" y="0"/>
                </a:cubicBezTo>
                <a:cubicBezTo>
                  <a:pt x="541" y="0"/>
                  <a:pt x="541" y="0"/>
                  <a:pt x="541" y="0"/>
                </a:cubicBezTo>
                <a:cubicBezTo>
                  <a:pt x="54" y="0"/>
                  <a:pt x="54" y="0"/>
                  <a:pt x="5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13"/>
                  <a:pt x="0" y="413"/>
                  <a:pt x="0" y="413"/>
                </a:cubicBezTo>
                <a:cubicBezTo>
                  <a:pt x="54" y="413"/>
                  <a:pt x="54" y="413"/>
                  <a:pt x="54" y="413"/>
                </a:cubicBezTo>
                <a:cubicBezTo>
                  <a:pt x="541" y="413"/>
                  <a:pt x="541" y="413"/>
                  <a:pt x="541" y="413"/>
                </a:cubicBezTo>
                <a:cubicBezTo>
                  <a:pt x="851" y="413"/>
                  <a:pt x="851" y="413"/>
                  <a:pt x="851" y="413"/>
                </a:cubicBezTo>
                <a:cubicBezTo>
                  <a:pt x="891" y="413"/>
                  <a:pt x="891" y="413"/>
                  <a:pt x="891" y="413"/>
                </a:cubicBezTo>
                <a:cubicBezTo>
                  <a:pt x="2048" y="413"/>
                  <a:pt x="2048" y="413"/>
                  <a:pt x="2048" y="413"/>
                </a:cubicBezTo>
                <a:cubicBezTo>
                  <a:pt x="2053" y="413"/>
                  <a:pt x="2058" y="411"/>
                  <a:pt x="2062" y="408"/>
                </a:cubicBezTo>
                <a:cubicBezTo>
                  <a:pt x="2063" y="407"/>
                  <a:pt x="2064" y="406"/>
                  <a:pt x="2064" y="406"/>
                </a:cubicBezTo>
                <a:cubicBezTo>
                  <a:pt x="2253" y="217"/>
                  <a:pt x="2253" y="217"/>
                  <a:pt x="2253" y="217"/>
                </a:cubicBezTo>
                <a:cubicBezTo>
                  <a:pt x="2259" y="211"/>
                  <a:pt x="2259" y="201"/>
                  <a:pt x="2253" y="195"/>
                </a:cubicBezTo>
                <a:close/>
              </a:path>
            </a:pathLst>
          </a:custGeom>
          <a:solidFill>
            <a:schemeClr val="accent1">
              <a:alpha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61B793C-F00C-4114-A009-5E3834972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733" y="3962400"/>
            <a:ext cx="8458200" cy="958911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>
                <a:solidFill>
                  <a:srgbClr val="FEFFFF"/>
                </a:solidFill>
              </a:rPr>
              <a:t>Příklady realizací / Jan Skácel</a:t>
            </a:r>
            <a:br>
              <a:rPr lang="en-US" sz="3100">
                <a:solidFill>
                  <a:srgbClr val="FEFFFF"/>
                </a:solidFill>
              </a:rPr>
            </a:br>
            <a:r>
              <a:rPr lang="en-US" sz="3100">
                <a:solidFill>
                  <a:srgbClr val="FEFFFF"/>
                </a:solidFill>
              </a:rPr>
              <a:t>MZ Jaro 2017</a:t>
            </a:r>
          </a:p>
        </p:txBody>
      </p:sp>
    </p:spTree>
    <p:extLst>
      <p:ext uri="{BB962C8B-B14F-4D97-AF65-F5344CB8AC3E}">
        <p14:creationId xmlns:p14="http://schemas.microsoft.com/office/powerpoint/2010/main" val="242781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>
            <a:extLst>
              <a:ext uri="{FF2B5EF4-FFF2-40B4-BE49-F238E27FC236}">
                <a16:creationId xmlns:a16="http://schemas.microsoft.com/office/drawing/2014/main" id="{7398C59F-5A18-487B-91D6-B955AACF2E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0557FAFE-C7C3-47EC-A4F5-9B21663192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1" name="Freeform 12">
              <a:extLst>
                <a:ext uri="{FF2B5EF4-FFF2-40B4-BE49-F238E27FC236}">
                  <a16:creationId xmlns:a16="http://schemas.microsoft.com/office/drawing/2014/main" id="{95BC28FB-3882-4674-9D79-EA58BEB7C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2" name="Freeform 13">
              <a:extLst>
                <a:ext uri="{FF2B5EF4-FFF2-40B4-BE49-F238E27FC236}">
                  <a16:creationId xmlns:a16="http://schemas.microsoft.com/office/drawing/2014/main" id="{9C6EC892-83F9-402F-8552-0AD7C0556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3" name="Freeform 14">
              <a:extLst>
                <a:ext uri="{FF2B5EF4-FFF2-40B4-BE49-F238E27FC236}">
                  <a16:creationId xmlns:a16="http://schemas.microsoft.com/office/drawing/2014/main" id="{18387766-037C-4EF0-8471-D19CBF2A4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4" name="Freeform 15">
              <a:extLst>
                <a:ext uri="{FF2B5EF4-FFF2-40B4-BE49-F238E27FC236}">
                  <a16:creationId xmlns:a16="http://schemas.microsoft.com/office/drawing/2014/main" id="{1E364F38-6F3A-476A-93E6-962EA817C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5" name="Freeform 16">
              <a:extLst>
                <a:ext uri="{FF2B5EF4-FFF2-40B4-BE49-F238E27FC236}">
                  <a16:creationId xmlns:a16="http://schemas.microsoft.com/office/drawing/2014/main" id="{35C335A4-1E67-4293-8BE2-DFB085D4FB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6" name="Freeform 17">
              <a:extLst>
                <a:ext uri="{FF2B5EF4-FFF2-40B4-BE49-F238E27FC236}">
                  <a16:creationId xmlns:a16="http://schemas.microsoft.com/office/drawing/2014/main" id="{9A8A0F10-2C98-4297-9F92-5D95533927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7" name="Freeform 18">
              <a:extLst>
                <a:ext uri="{FF2B5EF4-FFF2-40B4-BE49-F238E27FC236}">
                  <a16:creationId xmlns:a16="http://schemas.microsoft.com/office/drawing/2014/main" id="{C3B112A3-006E-4008-A778-DB5F6A09D5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8" name="Freeform 19">
              <a:extLst>
                <a:ext uri="{FF2B5EF4-FFF2-40B4-BE49-F238E27FC236}">
                  <a16:creationId xmlns:a16="http://schemas.microsoft.com/office/drawing/2014/main" id="{E5E62767-5C25-4C49-9568-432433A3C5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9" name="Freeform 20">
              <a:extLst>
                <a:ext uri="{FF2B5EF4-FFF2-40B4-BE49-F238E27FC236}">
                  <a16:creationId xmlns:a16="http://schemas.microsoft.com/office/drawing/2014/main" id="{598EC006-77B1-42BA-B815-66CCB9B170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0" name="Freeform 21">
              <a:extLst>
                <a:ext uri="{FF2B5EF4-FFF2-40B4-BE49-F238E27FC236}">
                  <a16:creationId xmlns:a16="http://schemas.microsoft.com/office/drawing/2014/main" id="{A144ED09-DA06-491D-95A8-AB3DED4329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1" name="Freeform 22">
              <a:extLst>
                <a:ext uri="{FF2B5EF4-FFF2-40B4-BE49-F238E27FC236}">
                  <a16:creationId xmlns:a16="http://schemas.microsoft.com/office/drawing/2014/main" id="{1CB00BD2-11CD-4A38-8F38-02B0D1105E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520234FB-542E-4550-9C2F-1B56FD41A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64" name="Freeform 27">
              <a:extLst>
                <a:ext uri="{FF2B5EF4-FFF2-40B4-BE49-F238E27FC236}">
                  <a16:creationId xmlns:a16="http://schemas.microsoft.com/office/drawing/2014/main" id="{41FCE1F3-DEB3-47CD-90FF-7DABB4AF45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5" name="Freeform 28">
              <a:extLst>
                <a:ext uri="{FF2B5EF4-FFF2-40B4-BE49-F238E27FC236}">
                  <a16:creationId xmlns:a16="http://schemas.microsoft.com/office/drawing/2014/main" id="{5708E488-C19B-452C-B197-6F1C34F6E7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6" name="Freeform 29">
              <a:extLst>
                <a:ext uri="{FF2B5EF4-FFF2-40B4-BE49-F238E27FC236}">
                  <a16:creationId xmlns:a16="http://schemas.microsoft.com/office/drawing/2014/main" id="{89D3FD25-890E-4981-A71D-EE796873D7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7" name="Freeform 30">
              <a:extLst>
                <a:ext uri="{FF2B5EF4-FFF2-40B4-BE49-F238E27FC236}">
                  <a16:creationId xmlns:a16="http://schemas.microsoft.com/office/drawing/2014/main" id="{51B5414C-556A-47CB-8EE2-974A85A7A4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8" name="Freeform 31">
              <a:extLst>
                <a:ext uri="{FF2B5EF4-FFF2-40B4-BE49-F238E27FC236}">
                  <a16:creationId xmlns:a16="http://schemas.microsoft.com/office/drawing/2014/main" id="{1C02B20C-2B27-4B75-8AEE-A5D2E2674B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9" name="Freeform 32">
              <a:extLst>
                <a:ext uri="{FF2B5EF4-FFF2-40B4-BE49-F238E27FC236}">
                  <a16:creationId xmlns:a16="http://schemas.microsoft.com/office/drawing/2014/main" id="{54427714-F9AA-4F93-BD1D-400F1EA93F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0" name="Freeform 33">
              <a:extLst>
                <a:ext uri="{FF2B5EF4-FFF2-40B4-BE49-F238E27FC236}">
                  <a16:creationId xmlns:a16="http://schemas.microsoft.com/office/drawing/2014/main" id="{28A77D6A-9E81-497F-ABCC-2695BB5ADD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1" name="Freeform 34">
              <a:extLst>
                <a:ext uri="{FF2B5EF4-FFF2-40B4-BE49-F238E27FC236}">
                  <a16:creationId xmlns:a16="http://schemas.microsoft.com/office/drawing/2014/main" id="{2A1533BA-1478-4F7C-8E24-3F3E905050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2" name="Freeform 35">
              <a:extLst>
                <a:ext uri="{FF2B5EF4-FFF2-40B4-BE49-F238E27FC236}">
                  <a16:creationId xmlns:a16="http://schemas.microsoft.com/office/drawing/2014/main" id="{39686201-E633-40FD-A80A-1E28AD52E3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3" name="Freeform 36">
              <a:extLst>
                <a:ext uri="{FF2B5EF4-FFF2-40B4-BE49-F238E27FC236}">
                  <a16:creationId xmlns:a16="http://schemas.microsoft.com/office/drawing/2014/main" id="{76A215C2-F590-4938-810B-F8A79366C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4" name="Freeform 37">
              <a:extLst>
                <a:ext uri="{FF2B5EF4-FFF2-40B4-BE49-F238E27FC236}">
                  <a16:creationId xmlns:a16="http://schemas.microsoft.com/office/drawing/2014/main" id="{85F418E7-330D-4002-8EC8-33C1A897F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5" name="Freeform 38">
              <a:extLst>
                <a:ext uri="{FF2B5EF4-FFF2-40B4-BE49-F238E27FC236}">
                  <a16:creationId xmlns:a16="http://schemas.microsoft.com/office/drawing/2014/main" id="{8FFE669A-54C9-4436-9566-C5A90F16DB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DE91395A-2D18-4AF6-A0AC-AAA7189FE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9" name="Freeform 6">
            <a:extLst>
              <a:ext uri="{FF2B5EF4-FFF2-40B4-BE49-F238E27FC236}">
                <a16:creationId xmlns:a16="http://schemas.microsoft.com/office/drawing/2014/main" id="{7BD08880-457D-4C62-A3B5-6A9B0878C7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81" name="Rectangle 80">
            <a:extLst>
              <a:ext uri="{FF2B5EF4-FFF2-40B4-BE49-F238E27FC236}">
                <a16:creationId xmlns:a16="http://schemas.microsoft.com/office/drawing/2014/main" id="{95FFA5E0-4C70-431D-A19D-18415F6C4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Podzimní listí">
            <a:extLst>
              <a:ext uri="{FF2B5EF4-FFF2-40B4-BE49-F238E27FC236}">
                <a16:creationId xmlns:a16="http://schemas.microsoft.com/office/drawing/2014/main" id="{CB827861-848A-4B52-8126-22BA72190D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60" t="23391" r="13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3" name="Freeform 5">
            <a:extLst>
              <a:ext uri="{FF2B5EF4-FFF2-40B4-BE49-F238E27FC236}">
                <a16:creationId xmlns:a16="http://schemas.microsoft.com/office/drawing/2014/main" id="{4536C52F-C11B-4718-8B63-3E4A434655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3632297"/>
            <a:ext cx="10602096" cy="2170389"/>
          </a:xfrm>
          <a:custGeom>
            <a:avLst/>
            <a:gdLst>
              <a:gd name="T0" fmla="*/ 2253 w 2259"/>
              <a:gd name="T1" fmla="*/ 195 h 413"/>
              <a:gd name="T2" fmla="*/ 2064 w 2259"/>
              <a:gd name="T3" fmla="*/ 7 h 413"/>
              <a:gd name="T4" fmla="*/ 2062 w 2259"/>
              <a:gd name="T5" fmla="*/ 5 h 413"/>
              <a:gd name="T6" fmla="*/ 2048 w 2259"/>
              <a:gd name="T7" fmla="*/ 0 h 413"/>
              <a:gd name="T8" fmla="*/ 891 w 2259"/>
              <a:gd name="T9" fmla="*/ 0 h 413"/>
              <a:gd name="T10" fmla="*/ 851 w 2259"/>
              <a:gd name="T11" fmla="*/ 0 h 413"/>
              <a:gd name="T12" fmla="*/ 541 w 2259"/>
              <a:gd name="T13" fmla="*/ 0 h 413"/>
              <a:gd name="T14" fmla="*/ 54 w 2259"/>
              <a:gd name="T15" fmla="*/ 0 h 413"/>
              <a:gd name="T16" fmla="*/ 0 w 2259"/>
              <a:gd name="T17" fmla="*/ 0 h 413"/>
              <a:gd name="T18" fmla="*/ 0 w 2259"/>
              <a:gd name="T19" fmla="*/ 413 h 413"/>
              <a:gd name="T20" fmla="*/ 54 w 2259"/>
              <a:gd name="T21" fmla="*/ 413 h 413"/>
              <a:gd name="T22" fmla="*/ 541 w 2259"/>
              <a:gd name="T23" fmla="*/ 413 h 413"/>
              <a:gd name="T24" fmla="*/ 851 w 2259"/>
              <a:gd name="T25" fmla="*/ 413 h 413"/>
              <a:gd name="T26" fmla="*/ 891 w 2259"/>
              <a:gd name="T27" fmla="*/ 413 h 413"/>
              <a:gd name="T28" fmla="*/ 2048 w 2259"/>
              <a:gd name="T29" fmla="*/ 413 h 413"/>
              <a:gd name="T30" fmla="*/ 2062 w 2259"/>
              <a:gd name="T31" fmla="*/ 408 h 413"/>
              <a:gd name="T32" fmla="*/ 2064 w 2259"/>
              <a:gd name="T33" fmla="*/ 406 h 413"/>
              <a:gd name="T34" fmla="*/ 2253 w 2259"/>
              <a:gd name="T35" fmla="*/ 217 h 413"/>
              <a:gd name="T36" fmla="*/ 2253 w 2259"/>
              <a:gd name="T37" fmla="*/ 195 h 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259" h="413">
                <a:moveTo>
                  <a:pt x="2253" y="195"/>
                </a:moveTo>
                <a:cubicBezTo>
                  <a:pt x="2064" y="7"/>
                  <a:pt x="2064" y="7"/>
                  <a:pt x="2064" y="7"/>
                </a:cubicBezTo>
                <a:cubicBezTo>
                  <a:pt x="2064" y="6"/>
                  <a:pt x="2063" y="5"/>
                  <a:pt x="2062" y="5"/>
                </a:cubicBezTo>
                <a:cubicBezTo>
                  <a:pt x="2058" y="2"/>
                  <a:pt x="2053" y="0"/>
                  <a:pt x="2048" y="0"/>
                </a:cubicBezTo>
                <a:cubicBezTo>
                  <a:pt x="891" y="0"/>
                  <a:pt x="891" y="0"/>
                  <a:pt x="891" y="0"/>
                </a:cubicBezTo>
                <a:cubicBezTo>
                  <a:pt x="851" y="0"/>
                  <a:pt x="851" y="0"/>
                  <a:pt x="851" y="0"/>
                </a:cubicBezTo>
                <a:cubicBezTo>
                  <a:pt x="541" y="0"/>
                  <a:pt x="541" y="0"/>
                  <a:pt x="541" y="0"/>
                </a:cubicBezTo>
                <a:cubicBezTo>
                  <a:pt x="54" y="0"/>
                  <a:pt x="54" y="0"/>
                  <a:pt x="5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13"/>
                  <a:pt x="0" y="413"/>
                  <a:pt x="0" y="413"/>
                </a:cubicBezTo>
                <a:cubicBezTo>
                  <a:pt x="54" y="413"/>
                  <a:pt x="54" y="413"/>
                  <a:pt x="54" y="413"/>
                </a:cubicBezTo>
                <a:cubicBezTo>
                  <a:pt x="541" y="413"/>
                  <a:pt x="541" y="413"/>
                  <a:pt x="541" y="413"/>
                </a:cubicBezTo>
                <a:cubicBezTo>
                  <a:pt x="851" y="413"/>
                  <a:pt x="851" y="413"/>
                  <a:pt x="851" y="413"/>
                </a:cubicBezTo>
                <a:cubicBezTo>
                  <a:pt x="891" y="413"/>
                  <a:pt x="891" y="413"/>
                  <a:pt x="891" y="413"/>
                </a:cubicBezTo>
                <a:cubicBezTo>
                  <a:pt x="2048" y="413"/>
                  <a:pt x="2048" y="413"/>
                  <a:pt x="2048" y="413"/>
                </a:cubicBezTo>
                <a:cubicBezTo>
                  <a:pt x="2053" y="413"/>
                  <a:pt x="2058" y="411"/>
                  <a:pt x="2062" y="408"/>
                </a:cubicBezTo>
                <a:cubicBezTo>
                  <a:pt x="2063" y="407"/>
                  <a:pt x="2064" y="406"/>
                  <a:pt x="2064" y="406"/>
                </a:cubicBezTo>
                <a:cubicBezTo>
                  <a:pt x="2253" y="217"/>
                  <a:pt x="2253" y="217"/>
                  <a:pt x="2253" y="217"/>
                </a:cubicBezTo>
                <a:cubicBezTo>
                  <a:pt x="2259" y="211"/>
                  <a:pt x="2259" y="201"/>
                  <a:pt x="2253" y="195"/>
                </a:cubicBezTo>
                <a:close/>
              </a:path>
            </a:pathLst>
          </a:custGeom>
          <a:solidFill>
            <a:schemeClr val="accent1">
              <a:alpha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61B793C-F00C-4114-A009-5E3834972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733" y="3962400"/>
            <a:ext cx="8458200" cy="958911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>
                <a:solidFill>
                  <a:srgbClr val="FEFFFF"/>
                </a:solidFill>
              </a:rPr>
              <a:t>Příklady realizací / Vladislav Vančura</a:t>
            </a:r>
            <a:br>
              <a:rPr lang="en-US" sz="3100">
                <a:solidFill>
                  <a:srgbClr val="FEFFFF"/>
                </a:solidFill>
              </a:rPr>
            </a:br>
            <a:r>
              <a:rPr lang="en-US" sz="3100">
                <a:solidFill>
                  <a:srgbClr val="FEFFFF"/>
                </a:solidFill>
              </a:rPr>
              <a:t>MZ Jaro 2017</a:t>
            </a:r>
          </a:p>
        </p:txBody>
      </p:sp>
    </p:spTree>
    <p:extLst>
      <p:ext uri="{BB962C8B-B14F-4D97-AF65-F5344CB8AC3E}">
        <p14:creationId xmlns:p14="http://schemas.microsoft.com/office/powerpoint/2010/main" val="97545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192</TotalTime>
  <Words>570</Words>
  <Application>Microsoft Office PowerPoint</Application>
  <PresentationFormat>Širokoúhlá obrazovka</PresentationFormat>
  <Paragraphs>69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Stébla</vt:lpstr>
      <vt:lpstr>Text v centru dění    v různých podobách </vt:lpstr>
      <vt:lpstr>báseň Jednou / Václav Hrabě </vt:lpstr>
      <vt:lpstr>Báseň Černá voda / Josef Kainar </vt:lpstr>
      <vt:lpstr> Otazníky k podobě testování literatury  komentované příklady často diskutované oblasti  </vt:lpstr>
      <vt:lpstr>Co s literární historií? </vt:lpstr>
      <vt:lpstr>Literární směry </vt:lpstr>
      <vt:lpstr>Žánry ukázky realizací</vt:lpstr>
      <vt:lpstr>Příklady realizací / Jan Skácel MZ Jaro 2017</vt:lpstr>
      <vt:lpstr>Příklady realizací / Vladislav Vančura MZ Jaro 2017</vt:lpstr>
      <vt:lpstr>Figury / ukázky realizací</vt:lpstr>
      <vt:lpstr>Typy promluv / ukázky realizací A</vt:lpstr>
      <vt:lpstr>Typy promluv / ukázky realizací B</vt:lpstr>
      <vt:lpstr>Ukázky realizací C</vt:lpstr>
      <vt:lpstr>Odborná literatura k oblasti testování, tvorbě úloh / výběrově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Králíková, Andrea</dc:creator>
  <cp:lastModifiedBy>Králíková, Andrea</cp:lastModifiedBy>
  <cp:revision>6</cp:revision>
  <dcterms:created xsi:type="dcterms:W3CDTF">2021-11-08T07:56:27Z</dcterms:created>
  <dcterms:modified xsi:type="dcterms:W3CDTF">2021-11-08T11:12:27Z</dcterms:modified>
</cp:coreProperties>
</file>