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86" r:id="rId11"/>
    <p:sldId id="287" r:id="rId12"/>
    <p:sldId id="289" r:id="rId13"/>
    <p:sldId id="277" r:id="rId14"/>
    <p:sldId id="284" r:id="rId15"/>
    <p:sldId id="280" r:id="rId16"/>
    <p:sldId id="275" r:id="rId17"/>
    <p:sldId id="276" r:id="rId18"/>
    <p:sldId id="285" r:id="rId19"/>
    <p:sldId id="274" r:id="rId20"/>
    <p:sldId id="272" r:id="rId21"/>
    <p:sldId id="290" r:id="rId22"/>
    <p:sldId id="291" r:id="rId23"/>
    <p:sldId id="292" r:id="rId24"/>
    <p:sldId id="293" r:id="rId25"/>
    <p:sldId id="294" r:id="rId26"/>
    <p:sldId id="278" r:id="rId27"/>
    <p:sldId id="279" r:id="rId28"/>
    <p:sldId id="281" r:id="rId29"/>
    <p:sldId id="282" r:id="rId30"/>
    <p:sldId id="283" r:id="rId31"/>
    <p:sldId id="288" r:id="rId32"/>
    <p:sldId id="271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88" autoAdjust="0"/>
    <p:restoredTop sz="94660"/>
  </p:normalViewPr>
  <p:slideViewPr>
    <p:cSldViewPr>
      <p:cViewPr varScale="1">
        <p:scale>
          <a:sx n="69" d="100"/>
          <a:sy n="69" d="100"/>
        </p:scale>
        <p:origin x="13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40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485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0529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168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6938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725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454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7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35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69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82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95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244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33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16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08.11.2020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29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9F6A4-820F-47C3-AF87-9CA3512AF65A}" type="datetimeFigureOut">
              <a:rPr lang="cs-CZ" smtClean="0"/>
              <a:pPr/>
              <a:t>08.11.2020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0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dvojka.cz/archiv/2011/16/jak-se-nam-karel-polacek-pri-maturite-promital-literarni-zapisnik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aturita.cermat.cz/menu/maturitni-zkousk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7624" y="1412777"/>
            <a:ext cx="7270576" cy="2169586"/>
          </a:xfrm>
        </p:spPr>
        <p:txBody>
          <a:bodyPr>
            <a:normAutofit/>
          </a:bodyPr>
          <a:lstStyle/>
          <a:p>
            <a:r>
              <a:rPr lang="cs-CZ" dirty="0" smtClean="0"/>
              <a:t>Vztah mezi výukou a evaluací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91680" y="4149081"/>
            <a:ext cx="6851187" cy="136815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Státní maturita, katalogy požadavků a další spojitosti </a:t>
            </a:r>
            <a:endParaRPr lang="cs-CZ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Úrovně promítání literatury do skladby didaktického testu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nalosti a dovednosti (viz dále – oblasti formulované aktuálním katalogem)</a:t>
            </a:r>
          </a:p>
          <a:p>
            <a:endParaRPr lang="cs-CZ" dirty="0"/>
          </a:p>
          <a:p>
            <a:r>
              <a:rPr lang="cs-CZ" dirty="0"/>
              <a:t>v</a:t>
            </a:r>
            <a:r>
              <a:rPr lang="cs-CZ" dirty="0" smtClean="0"/>
              <a:t>ýběr textů (literárních i jiných) a k čemu slouží </a:t>
            </a:r>
          </a:p>
          <a:p>
            <a:endParaRPr lang="cs-CZ" dirty="0"/>
          </a:p>
          <a:p>
            <a:r>
              <a:rPr lang="cs-CZ" dirty="0"/>
              <a:t>z</a:t>
            </a:r>
            <a:r>
              <a:rPr lang="cs-CZ" dirty="0" smtClean="0"/>
              <a:t>působ „interpretace“ básnického textu a zacházení s ním</a:t>
            </a:r>
          </a:p>
          <a:p>
            <a:endParaRPr lang="cs-CZ" dirty="0"/>
          </a:p>
          <a:p>
            <a:r>
              <a:rPr lang="cs-CZ" dirty="0" smtClean="0"/>
              <a:t>způsob nakládání s literární historií – medailony autorů (šablonovitost?)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20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Face validity testu z hlediska literárního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centrální test a jeho podoba vypovídá obecně o postoji k literatuře a o názoru na vzdělávání v literatuře? </a:t>
            </a:r>
          </a:p>
          <a:p>
            <a:endParaRPr lang="cs-CZ" dirty="0"/>
          </a:p>
          <a:p>
            <a:r>
              <a:rPr lang="cs-CZ" dirty="0" smtClean="0"/>
              <a:t>i implicitní rovina, jak test „vypadá“ – nikoli jen „na co se v testu ptáme“ a k čemu směřují úlohy</a:t>
            </a:r>
          </a:p>
          <a:p>
            <a:endParaRPr lang="cs-CZ" dirty="0"/>
          </a:p>
          <a:p>
            <a:r>
              <a:rPr lang="cs-CZ" dirty="0" smtClean="0"/>
              <a:t>jaké jsou používány zdroje (učebnice, slovníky) – k čemu zdroje odkazují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745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podoby literárního testu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testů dvou úrovní obtížnosti:</a:t>
            </a:r>
          </a:p>
          <a:p>
            <a:pPr marL="0" indent="0">
              <a:buNone/>
            </a:pPr>
            <a:r>
              <a:rPr lang="cs-CZ" dirty="0"/>
              <a:t>z</a:t>
            </a:r>
            <a:r>
              <a:rPr lang="cs-CZ" dirty="0" smtClean="0"/>
              <a:t>ákladní: porozumění textu, základní čtenářské dovednosti, orientace v textu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yšší: i interpretace, specifičtější zacházení s literárním textem, primární a sekundární text, intertextualita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- v současné době: 1 úroveň obtížnosti = 1 test s ambicí pokrýt určitým způsobem obě oblasti a reflektovat i literární historii – jak se tento záměr odráží na testu i na samotné výuce?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432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>			</a:t>
            </a:r>
            <a:r>
              <a:rPr lang="cs-CZ" sz="3100" b="1" dirty="0" smtClean="0"/>
              <a:t>1.5 </a:t>
            </a:r>
            <a:r>
              <a:rPr lang="cs-CZ" sz="3100" b="1" dirty="0" smtClean="0"/>
              <a:t>prokáže porozumění celému textu </a:t>
            </a:r>
            <a:r>
              <a:rPr lang="cs-CZ" sz="3100" b="1" dirty="0" smtClean="0"/>
              <a:t>				i jeho </a:t>
            </a:r>
            <a:r>
              <a:rPr lang="cs-CZ" sz="3100" b="1" dirty="0" smtClean="0"/>
              <a:t>částem</a:t>
            </a:r>
            <a:r>
              <a:rPr lang="cs-CZ" sz="4400" b="1" dirty="0" smtClean="0"/>
              <a:t/>
            </a:r>
            <a:br>
              <a:rPr lang="cs-CZ" sz="4400" b="1" dirty="0" smtClean="0"/>
            </a:b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42415" y="1988840"/>
            <a:ext cx="6591985" cy="3922382"/>
          </a:xfrm>
        </p:spPr>
        <p:txBody>
          <a:bodyPr>
            <a:noAutofit/>
          </a:bodyPr>
          <a:lstStyle/>
          <a:p>
            <a:r>
              <a:rPr lang="cs-CZ" dirty="0" smtClean="0"/>
              <a:t>● nalezne v textu požadované informace;</a:t>
            </a:r>
          </a:p>
          <a:p>
            <a:r>
              <a:rPr lang="cs-CZ" dirty="0" smtClean="0"/>
              <a:t>● vystihne hlavní myšlenku textu;</a:t>
            </a:r>
          </a:p>
          <a:p>
            <a:r>
              <a:rPr lang="cs-CZ" dirty="0" smtClean="0"/>
              <a:t>● identifikuje téma textu;</a:t>
            </a:r>
          </a:p>
          <a:p>
            <a:r>
              <a:rPr lang="pl-PL" dirty="0" smtClean="0"/>
              <a:t>● rozliší informace podstatné a nepodstatné;</a:t>
            </a:r>
          </a:p>
          <a:p>
            <a:r>
              <a:rPr lang="cs-CZ" dirty="0" smtClean="0"/>
              <a:t>● charakterizuje text z hlediska subjektivity a objektivity;</a:t>
            </a:r>
          </a:p>
          <a:p>
            <a:r>
              <a:rPr lang="cs-CZ" dirty="0" smtClean="0"/>
              <a:t>● rozliší komunikační funkce v textu (např. otázka, žádost, rada);</a:t>
            </a:r>
          </a:p>
          <a:p>
            <a:r>
              <a:rPr lang="cs-CZ" dirty="0" smtClean="0"/>
              <a:t>● rozliší vyjádření domněnky a tvrzení s různou mírou pravděpodobnosti od faktického konstatování;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1.5 prokáže porozumění celému textu i jeho částem</a:t>
            </a:r>
            <a:r>
              <a:rPr lang="cs-CZ" sz="4800" b="1" dirty="0"/>
              <a:t/>
            </a:r>
            <a:br>
              <a:rPr lang="cs-CZ" sz="4800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692352"/>
          </a:xfrm>
        </p:spPr>
        <p:txBody>
          <a:bodyPr>
            <a:noAutofit/>
          </a:bodyPr>
          <a:lstStyle/>
          <a:p>
            <a:r>
              <a:rPr lang="cs-CZ" sz="1400" dirty="0"/>
              <a:t>● postihne hlubší (symbolizující) význam situace konstruované textem, postihne podtext;</a:t>
            </a:r>
          </a:p>
          <a:p>
            <a:r>
              <a:rPr lang="cs-CZ" sz="1400" dirty="0"/>
              <a:t>● rozezná v textu prvky manipulace, podbízivosti, ironie, nadsázky;</a:t>
            </a:r>
          </a:p>
          <a:p>
            <a:r>
              <a:rPr lang="cs-CZ" sz="1400" dirty="0"/>
              <a:t>● rozezná různé možné způsoby čtení a interpretace textu, rozezná eventuální dezinterpretaci</a:t>
            </a:r>
          </a:p>
          <a:p>
            <a:r>
              <a:rPr lang="cs-CZ" sz="1400" dirty="0"/>
              <a:t>textu;</a:t>
            </a:r>
          </a:p>
          <a:p>
            <a:r>
              <a:rPr lang="cs-CZ" sz="1400" dirty="0"/>
              <a:t>● porovná informace z různých textů;</a:t>
            </a:r>
          </a:p>
          <a:p>
            <a:r>
              <a:rPr lang="cs-CZ" sz="1400" dirty="0"/>
              <a:t>● dovede využít informace získané v odborném textu k práci s jinými druhy textů;</a:t>
            </a:r>
          </a:p>
          <a:p>
            <a:r>
              <a:rPr lang="cs-CZ" sz="1400" dirty="0"/>
              <a:t>● dovede při práci s různými druhy textů využít s porozuměním základní lingvistické</a:t>
            </a:r>
          </a:p>
          <a:p>
            <a:r>
              <a:rPr lang="cs-CZ" sz="1400" dirty="0"/>
              <a:t>a literárněvědní pojmy;</a:t>
            </a:r>
          </a:p>
          <a:p>
            <a:r>
              <a:rPr lang="cs-CZ" sz="1400" dirty="0"/>
              <a:t>● dovede při práci s různými druhy textů využít poznatků z jiných disciplín podstatných pro</a:t>
            </a:r>
          </a:p>
          <a:p>
            <a:r>
              <a:rPr lang="cs-CZ" sz="1400" dirty="0"/>
              <a:t>porozumění danému textu;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953061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1.7 Žák analyzuje výstavbu výpovědi a textu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textová koherence: seřadit části uměleckého textu tak, aby navazovaly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1.8 orientuje se ve vývoji české a světové literatury</a:t>
            </a: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● prokáže základní přehled o vývoji české a světové literatury;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● rozezná podle charakteristických rysů základní literární směry a hnutí;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● přiřadí text k příslušnému literárnímu směru;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1.9 aplikuje základní znalosti literární teorie na konkrétní text</a:t>
            </a: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006222"/>
          </a:xfrm>
        </p:spPr>
        <p:txBody>
          <a:bodyPr>
            <a:noAutofit/>
          </a:bodyPr>
          <a:lstStyle/>
          <a:p>
            <a:r>
              <a:rPr lang="cs-CZ" dirty="0" smtClean="0"/>
              <a:t>● rozliší prózu a poezii; lyrický, epický a dramatický text;</a:t>
            </a:r>
          </a:p>
          <a:p>
            <a:r>
              <a:rPr lang="cs-CZ" dirty="0" smtClean="0"/>
              <a:t>● rozezná na základě textu charakteristické rysy literárních druhů a žánrů;</a:t>
            </a:r>
          </a:p>
          <a:p>
            <a:r>
              <a:rPr lang="cs-CZ" dirty="0" smtClean="0"/>
              <a:t>● rozezná autora, vypravěče / lyrický subjekt, postavy; postihne vztah mezi nimi a způsob, jak</a:t>
            </a:r>
          </a:p>
          <a:p>
            <a:r>
              <a:rPr lang="cs-CZ" dirty="0" smtClean="0"/>
              <a:t>jsou textem vytvářeny;</a:t>
            </a:r>
          </a:p>
          <a:p>
            <a:r>
              <a:rPr lang="cs-CZ" dirty="0" smtClean="0"/>
              <a:t>● rozezná typy promluv (přímá řeč, nepřímá řeč, polopřímá řeč, neznačená přímá řeč);</a:t>
            </a:r>
          </a:p>
          <a:p>
            <a:r>
              <a:rPr lang="cs-CZ" dirty="0" smtClean="0"/>
              <a:t>● rozezná vyprávěcí způsoby, rozliší dialog a monolog (včetně vnitřního monologu);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1.9 aplikuje základní znalosti literární teorie na konkrétní 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548336"/>
          </a:xfrm>
        </p:spPr>
        <p:txBody>
          <a:bodyPr>
            <a:normAutofit fontScale="85000" lnSpcReduction="10000"/>
          </a:bodyPr>
          <a:lstStyle/>
          <a:p>
            <a:r>
              <a:rPr lang="fr-FR" dirty="0"/>
              <a:t>● nalezne v textu motiv, téma;</a:t>
            </a:r>
          </a:p>
          <a:p>
            <a:r>
              <a:rPr lang="cs-CZ" dirty="0"/>
              <a:t>● orientuje se v principech kompoziční výstavby textu, rozezná kompoziční postupy (např.</a:t>
            </a:r>
          </a:p>
          <a:p>
            <a:r>
              <a:rPr lang="cs-CZ" dirty="0"/>
              <a:t>chronologický, retrospektivní);</a:t>
            </a:r>
          </a:p>
          <a:p>
            <a:r>
              <a:rPr lang="cs-CZ" dirty="0"/>
              <a:t>● analyzuje jazykové prostředky a jejich funkci v textu;</a:t>
            </a:r>
          </a:p>
          <a:p>
            <a:r>
              <a:rPr lang="cs-CZ" dirty="0"/>
              <a:t>● analyzuje zvukovou a grafickou stránku textu a jejich funkci v textu;</a:t>
            </a:r>
          </a:p>
          <a:p>
            <a:r>
              <a:rPr lang="cs-CZ" dirty="0"/>
              <a:t>● nalezne v textu tropy a figury (alegorie, aliterace, anafora, apostrofa, dysfemismus, elipsa,</a:t>
            </a:r>
          </a:p>
          <a:p>
            <a:r>
              <a:rPr lang="cs-CZ" dirty="0"/>
              <a:t>epifora, epizeuxis, eufemismus, gradace, hyperbola, inverze, metafora, metonymie, oxymóron,</a:t>
            </a:r>
          </a:p>
          <a:p>
            <a:r>
              <a:rPr lang="cs-CZ" dirty="0"/>
              <a:t>personifikace, přirovnání, řečnická otázka, symbol, synekdocha);</a:t>
            </a:r>
          </a:p>
          <a:p>
            <a:r>
              <a:rPr lang="cs-CZ" dirty="0"/>
              <a:t>● rozliší vázaný a volný verš;</a:t>
            </a:r>
          </a:p>
          <a:p>
            <a:r>
              <a:rPr lang="cs-CZ" dirty="0"/>
              <a:t>● určí typ rýmového schématu a jeho pojmenování (sdružený, střídavý, obkročný, přerývaný)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760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Zastoupení požadavků v testu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následující tabulce je uvedeno orientační procentuální zastoupení skupin požadavků k maturitní zkoušce v didaktickém testu:</a:t>
            </a:r>
          </a:p>
          <a:p>
            <a:r>
              <a:rPr lang="cs-CZ" dirty="0" smtClean="0"/>
              <a:t>Katalog s. 9.</a:t>
            </a:r>
          </a:p>
          <a:p>
            <a:pPr marL="0" indent="0">
              <a:buNone/>
            </a:pPr>
            <a:r>
              <a:rPr lang="cs-CZ" dirty="0" smtClean="0"/>
              <a:t>(Katalog v elektronické podobě přikládám k materiálům do složky)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Program přednášky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91681" y="1700808"/>
            <a:ext cx="6842720" cy="421041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cs-CZ" dirty="0" smtClean="0">
                <a:cs typeface="Times New Roman" pitchFamily="18" charset="0"/>
              </a:rPr>
              <a:t>1. </a:t>
            </a:r>
            <a:r>
              <a:rPr lang="cs-CZ" sz="2400" dirty="0" smtClean="0">
                <a:cs typeface="Times New Roman" pitchFamily="18" charset="0"/>
              </a:rPr>
              <a:t>Zdroje, geneze, vývoj, proměny otázek kolem společné evaluace a státní maturity</a:t>
            </a:r>
          </a:p>
          <a:p>
            <a:pPr marL="514350" indent="-514350">
              <a:buAutoNum type="arabicPeriod"/>
            </a:pPr>
            <a:endParaRPr lang="cs-CZ" sz="2400" dirty="0" smtClean="0"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cs-CZ" sz="2400" dirty="0" smtClean="0">
                <a:cs typeface="Times New Roman" pitchFamily="18" charset="0"/>
              </a:rPr>
              <a:t>2. Struktura katalogu</a:t>
            </a:r>
          </a:p>
          <a:p>
            <a:pPr marL="514350" indent="-514350">
              <a:buNone/>
            </a:pPr>
            <a:r>
              <a:rPr lang="cs-CZ" sz="2400" dirty="0" smtClean="0">
                <a:cs typeface="Times New Roman" pitchFamily="18" charset="0"/>
              </a:rPr>
              <a:t>- </a:t>
            </a:r>
            <a:r>
              <a:rPr lang="cs-CZ" sz="2400" dirty="0">
                <a:cs typeface="Times New Roman" pitchFamily="18" charset="0"/>
              </a:rPr>
              <a:t>p</a:t>
            </a:r>
            <a:r>
              <a:rPr lang="cs-CZ" sz="2400" dirty="0" smtClean="0">
                <a:cs typeface="Times New Roman" pitchFamily="18" charset="0"/>
              </a:rPr>
              <a:t>roměny a aktuální, resp. aktualizovaná znění</a:t>
            </a:r>
          </a:p>
          <a:p>
            <a:pPr marL="514350" indent="-514350">
              <a:buNone/>
            </a:pPr>
            <a:endParaRPr lang="cs-CZ" sz="2400" dirty="0" smtClean="0"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cs-CZ" sz="2400" dirty="0" smtClean="0">
                <a:cs typeface="Times New Roman" pitchFamily="18" charset="0"/>
              </a:rPr>
              <a:t>3. Zkouška z </a:t>
            </a:r>
            <a:r>
              <a:rPr lang="cs-CZ" sz="2400" dirty="0" err="1" smtClean="0">
                <a:cs typeface="Times New Roman" pitchFamily="18" charset="0"/>
              </a:rPr>
              <a:t>čjl</a:t>
            </a:r>
            <a:r>
              <a:rPr lang="cs-CZ" sz="2400" dirty="0" smtClean="0">
                <a:cs typeface="Times New Roman" pitchFamily="18" charset="0"/>
              </a:rPr>
              <a:t> jako zkouška komplexní</a:t>
            </a:r>
          </a:p>
          <a:p>
            <a:pPr marL="514350" indent="-514350">
              <a:buNone/>
            </a:pPr>
            <a:endParaRPr lang="cs-CZ" sz="2400" dirty="0" smtClean="0"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cs-CZ" sz="2400" dirty="0" smtClean="0">
                <a:cs typeface="Times New Roman" pitchFamily="18" charset="0"/>
              </a:rPr>
              <a:t>4. Místo literatury v didaktickém </a:t>
            </a:r>
            <a:r>
              <a:rPr lang="cs-CZ" sz="2400" dirty="0" smtClean="0">
                <a:cs typeface="Times New Roman" pitchFamily="18" charset="0"/>
              </a:rPr>
              <a:t>testu: proměny v čase, příklady, problémy </a:t>
            </a:r>
          </a:p>
          <a:p>
            <a:pPr marL="514350" indent="-514350">
              <a:buNone/>
            </a:pPr>
            <a:r>
              <a:rPr lang="cs-CZ" sz="2400" dirty="0" smtClean="0">
                <a:cs typeface="Times New Roman" pitchFamily="18" charset="0"/>
              </a:rPr>
              <a:t> </a:t>
            </a:r>
            <a:endParaRPr lang="cs-CZ" sz="2400" dirty="0" smtClean="0">
              <a:cs typeface="Times New Roman" pitchFamily="18" charset="0"/>
            </a:endParaRPr>
          </a:p>
          <a:p>
            <a:pPr marL="514350" indent="-514350">
              <a:buNone/>
            </a:pPr>
            <a:endParaRPr lang="cs-CZ" sz="2400" dirty="0" smtClean="0">
              <a:cs typeface="Times New Roman" pitchFamily="18" charset="0"/>
            </a:endParaRPr>
          </a:p>
          <a:p>
            <a:pPr marL="514350" indent="-514350">
              <a:buNone/>
            </a:pPr>
            <a:endParaRPr lang="cs-CZ" dirty="0" smtClean="0">
              <a:cs typeface="Times New Roman" pitchFamily="18" charset="0"/>
            </a:endParaRPr>
          </a:p>
          <a:p>
            <a:pPr marL="514350" indent="-514350">
              <a:buNone/>
            </a:pPr>
            <a:endParaRPr lang="cs-CZ" dirty="0" smtClean="0">
              <a:cs typeface="Times New Roman" pitchFamily="18" charset="0"/>
            </a:endParaRPr>
          </a:p>
          <a:p>
            <a:pPr marL="514350" indent="-514350">
              <a:buNone/>
            </a:pPr>
            <a:endParaRPr lang="cs-CZ" dirty="0" smtClean="0"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cs-CZ" dirty="0" smtClean="0">
              <a:cs typeface="Times New Roman" pitchFamily="18" charset="0"/>
            </a:endParaRPr>
          </a:p>
          <a:p>
            <a:pPr marL="514350" indent="-514350">
              <a:buNone/>
            </a:pPr>
            <a:endParaRPr lang="cs-CZ" dirty="0" smtClean="0"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cs-CZ" dirty="0" smtClean="0"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9600" dirty="0" smtClean="0"/>
          </a:p>
          <a:p>
            <a:pPr marL="0" indent="0">
              <a:buNone/>
            </a:pPr>
            <a:endParaRPr lang="cs-CZ" sz="96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06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Úkol v souvislostech: </a:t>
            </a:r>
            <a:br>
              <a:rPr lang="cs-CZ" dirty="0" smtClean="0"/>
            </a:br>
            <a:r>
              <a:rPr lang="cs-CZ" dirty="0" smtClean="0"/>
              <a:t>k testování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/>
              <a:t>V</a:t>
            </a:r>
            <a:r>
              <a:rPr lang="cs-CZ" sz="2400" dirty="0" smtClean="0"/>
              <a:t>ymyslete </a:t>
            </a:r>
            <a:r>
              <a:rPr lang="cs-CZ" sz="2400" dirty="0" smtClean="0"/>
              <a:t>úlohu, kterou ověříte znalosti a dovednosti z </a:t>
            </a:r>
            <a:r>
              <a:rPr lang="cs-CZ" sz="2400" dirty="0" smtClean="0"/>
              <a:t>literatury:</a:t>
            </a:r>
          </a:p>
          <a:p>
            <a:pPr>
              <a:buFontTx/>
              <a:buChar char="-"/>
            </a:pPr>
            <a:r>
              <a:rPr lang="cs-CZ" sz="2400" dirty="0" smtClean="0"/>
              <a:t>vytyčte </a:t>
            </a:r>
            <a:r>
              <a:rPr lang="cs-CZ" sz="2400" dirty="0" smtClean="0"/>
              <a:t>si </a:t>
            </a:r>
            <a:r>
              <a:rPr lang="cs-CZ" sz="2400" dirty="0" smtClean="0"/>
              <a:t>cíl</a:t>
            </a:r>
            <a:r>
              <a:rPr lang="cs-CZ" sz="2400" dirty="0" smtClean="0"/>
              <a:t>, resp. </a:t>
            </a:r>
            <a:r>
              <a:rPr lang="cs-CZ" sz="2400" dirty="0" smtClean="0"/>
              <a:t>dovednost na </a:t>
            </a:r>
            <a:r>
              <a:rPr lang="cs-CZ" sz="2400" dirty="0" smtClean="0"/>
              <a:t>základě prostudování oblastí v </a:t>
            </a:r>
            <a:r>
              <a:rPr lang="cs-CZ" sz="2400" dirty="0" smtClean="0"/>
              <a:t>katalogu</a:t>
            </a:r>
          </a:p>
          <a:p>
            <a:pPr>
              <a:buFontTx/>
              <a:buChar char="-"/>
            </a:pPr>
            <a:r>
              <a:rPr lang="cs-CZ" sz="2400" dirty="0" smtClean="0"/>
              <a:t>zvolte výchozí text </a:t>
            </a:r>
            <a:endParaRPr lang="cs-CZ" sz="2400" dirty="0"/>
          </a:p>
          <a:p>
            <a:pPr>
              <a:buFontTx/>
              <a:buChar char="-"/>
            </a:pPr>
            <a:r>
              <a:rPr lang="cs-CZ" sz="2400" dirty="0" smtClean="0"/>
              <a:t>vymyslete úlohu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980728"/>
            <a:ext cx="6914728" cy="302433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Otazníky </a:t>
            </a:r>
            <a:r>
              <a:rPr lang="cs-CZ" dirty="0"/>
              <a:t>k podobě testování </a:t>
            </a:r>
            <a:r>
              <a:rPr lang="cs-CZ" dirty="0" smtClean="0"/>
              <a:t>literatury</a:t>
            </a:r>
            <a:br>
              <a:rPr lang="cs-CZ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/>
              <a:t>k</a:t>
            </a:r>
            <a:r>
              <a:rPr lang="cs-CZ" dirty="0" smtClean="0"/>
              <a:t>omentované příklady</a:t>
            </a:r>
            <a:br>
              <a:rPr lang="cs-CZ" dirty="0" smtClean="0"/>
            </a:br>
            <a:r>
              <a:rPr lang="cs-CZ" dirty="0" smtClean="0"/>
              <a:t>často diskutované oblasti 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777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Distinkce: autor a vypravěč  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1942415" y="1772816"/>
            <a:ext cx="3197533" cy="792088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Výchozí </a:t>
            </a:r>
            <a:r>
              <a:rPr lang="cs-CZ" dirty="0"/>
              <a:t>text </a:t>
            </a:r>
          </a:p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1115616" y="2345652"/>
            <a:ext cx="3880315" cy="3559711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 smtClean="0"/>
              <a:t>V </a:t>
            </a:r>
            <a:r>
              <a:rPr lang="cs-CZ" sz="5600" dirty="0"/>
              <a:t>peřinách je teploučko a já si myslím, že jsem zvíře v doupěti, krtek, jezevec nebo co, mám pod zemí klikaté chodby, a když přijde myslivec, tak uprchnu druhým východem, tak jsme  se  to  učili  v  hodině  živočichopisu.  Ten  myslivec,  to  je  Kristýna,  ta  mne  tahá z  postele,  vstávej,  lenochu,  je  čas  do  školy.  Já  s  ní  zápasím  a  křičím:  „Nech  mne,  ty </a:t>
            </a:r>
            <a:r>
              <a:rPr lang="cs-CZ" sz="5600" dirty="0" err="1"/>
              <a:t>Rampušando</a:t>
            </a:r>
            <a:r>
              <a:rPr lang="cs-CZ" sz="5600" dirty="0"/>
              <a:t>!“, neboť ona pochází ze vsi </a:t>
            </a:r>
            <a:r>
              <a:rPr lang="cs-CZ" sz="5600" dirty="0" err="1"/>
              <a:t>Rampuše</a:t>
            </a:r>
            <a:r>
              <a:rPr lang="cs-CZ" sz="5600" dirty="0"/>
              <a:t>, která jest položena vysoko v horách. A umí česky jako německy, se svými příbuznými mluví po </a:t>
            </a:r>
            <a:r>
              <a:rPr lang="cs-CZ" sz="5600" dirty="0" err="1"/>
              <a:t>haťalácku</a:t>
            </a:r>
            <a:r>
              <a:rPr lang="cs-CZ" sz="5600" dirty="0"/>
              <a:t> jako ti mužové, co přivážejí dříví z hor</a:t>
            </a:r>
            <a:r>
              <a:rPr lang="cs-CZ" sz="5600" dirty="0" smtClean="0"/>
              <a:t>.</a:t>
            </a:r>
          </a:p>
          <a:p>
            <a:pPr marL="0" indent="0">
              <a:buNone/>
            </a:pPr>
            <a:r>
              <a:rPr lang="cs-CZ" sz="3800" dirty="0"/>
              <a:t>	</a:t>
            </a:r>
            <a:r>
              <a:rPr lang="cs-CZ" sz="3800" dirty="0" smtClean="0"/>
              <a:t>							(</a:t>
            </a:r>
            <a:r>
              <a:rPr lang="cs-CZ" sz="3800" dirty="0"/>
              <a:t>K. Poláček, Bylo nás pět)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333716" y="1628800"/>
            <a:ext cx="3195678" cy="432048"/>
          </a:xfrm>
        </p:spPr>
        <p:txBody>
          <a:bodyPr/>
          <a:lstStyle/>
          <a:p>
            <a:r>
              <a:rPr lang="cs-CZ" dirty="0" smtClean="0"/>
              <a:t>Znění úlohy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333715" y="2345652"/>
            <a:ext cx="3195679" cy="3559711"/>
          </a:xfrm>
        </p:spPr>
        <p:txBody>
          <a:bodyPr/>
          <a:lstStyle/>
          <a:p>
            <a:r>
              <a:rPr lang="cs-CZ" b="1" dirty="0"/>
              <a:t>Kdo je vypravěčem výchozího textu?</a:t>
            </a:r>
            <a:endParaRPr lang="cs-CZ" dirty="0"/>
          </a:p>
          <a:p>
            <a:r>
              <a:rPr lang="cs-CZ" dirty="0"/>
              <a:t>A) Karel Poláček</a:t>
            </a:r>
          </a:p>
          <a:p>
            <a:r>
              <a:rPr lang="cs-CZ" dirty="0"/>
              <a:t>B) autor – nezávislý pozorovatel</a:t>
            </a:r>
          </a:p>
          <a:p>
            <a:r>
              <a:rPr lang="cs-CZ" dirty="0"/>
              <a:t>C) postava přímo se účastnící děje</a:t>
            </a:r>
          </a:p>
          <a:p>
            <a:r>
              <a:rPr lang="cs-CZ" dirty="0"/>
              <a:t>D) vedlejší postava stojící mimo příběh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49726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Diskuse, ohlasy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Bílek, Petr A.: Jak se nám Karel Poláček při maturitě promítal. </a:t>
            </a:r>
            <a:r>
              <a:rPr lang="cs-CZ" i="1" dirty="0" smtClean="0"/>
              <a:t>A2</a:t>
            </a:r>
            <a:r>
              <a:rPr lang="cs-CZ" dirty="0" smtClean="0"/>
              <a:t> 16/ 2011.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www.advojka.cz/archiv/2011/16/jak-se-nam-karel-polacek-pri-maturite-promital-literarni-zapisnik</a:t>
            </a: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Ano</a:t>
            </a:r>
            <a:r>
              <a:rPr lang="cs-CZ" i="1" dirty="0"/>
              <a:t>, Karel Poláček se jistě mohl projektovat ledaskdy ledaskam. Ale jak poznáme, že teď se do Bajzy v textu projektuje a teď už zas ne?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(…)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Jde prostě jen o dohodnuté pravidlo, že ve verbálním vyprávění mluví buď vypravěč, anebo postava. Autor mluvit nemůže, protože text je dvourozměrný, a autorské panděro se do něj tudíž nevejde. Ale jde o pravidlo, které potřebujeme, protože jinak věci přestanou dávat smysl a nepůjde o nich smysluplně mluvit vůbec.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(…)</a:t>
            </a:r>
          </a:p>
          <a:p>
            <a:pPr marL="0" indent="0">
              <a:buNone/>
            </a:pPr>
            <a:r>
              <a:rPr lang="cs-CZ" i="1" dirty="0" smtClean="0"/>
              <a:t>Žvásty </a:t>
            </a:r>
            <a:r>
              <a:rPr lang="cs-CZ" i="1" dirty="0"/>
              <a:t>o převtěleném Poláčkovi by nás dovedly do situace, kdy při domácí četbě Bezručova verše „Tak málo mám krve a ještě mi teče z úst“ budou nebozí středoškoláci volat k bardovi do Beskyd záchranku</a:t>
            </a:r>
            <a:r>
              <a:rPr lang="cs-CZ" i="1" dirty="0" smtClean="0"/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435096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Křehkost interpretace a síla dezinterpretace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aturitní test 2013 / úlohy 8 – 10 </a:t>
            </a:r>
            <a:endParaRPr lang="cs-CZ" dirty="0"/>
          </a:p>
          <a:p>
            <a:endParaRPr lang="cs-CZ" dirty="0" smtClean="0"/>
          </a:p>
          <a:p>
            <a:r>
              <a:rPr lang="cs-CZ" dirty="0"/>
              <a:t>k</a:t>
            </a:r>
            <a:r>
              <a:rPr lang="cs-CZ" dirty="0" smtClean="0"/>
              <a:t>omentář ke koncepci úloh, kontextuálnímu dění a výběru textu (báseň Radka Malého)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9946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 literární historií?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</a:t>
            </a:r>
            <a:r>
              <a:rPr lang="cs-CZ" dirty="0" smtClean="0"/>
              <a:t>elze redukovat na ověřování informací a popis ze životů autorů ( v testování typ úlohy přiřazovací: stručný popis, k němuž je třeba přiřadit jméno autora)</a:t>
            </a:r>
          </a:p>
          <a:p>
            <a:endParaRPr lang="cs-CZ" dirty="0"/>
          </a:p>
          <a:p>
            <a:r>
              <a:rPr lang="cs-CZ" dirty="0" smtClean="0"/>
              <a:t>popis uměleckého směru a přiřazení jeho názvu (?)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říklady tohoto typu testování: v didaktických testech od roku 2016 – 2020</a:t>
            </a:r>
          </a:p>
          <a:p>
            <a:endParaRPr lang="cs-CZ" dirty="0"/>
          </a:p>
          <a:p>
            <a:r>
              <a:rPr lang="cs-CZ" dirty="0"/>
              <a:t>testování v literatuře: práce s textem, odvíjet znalost kontextu od textu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43636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 realizací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Vypište z výchozího textu verš, v němž se vyskytuje epizeuxis.</a:t>
            </a:r>
          </a:p>
          <a:p>
            <a:pPr>
              <a:buNone/>
            </a:pPr>
            <a:r>
              <a:rPr lang="cs-CZ" dirty="0" smtClean="0"/>
              <a:t>(Řešení: tam žádný – žádný – žádný svit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zařazení tohoto jevu do kontextu maturitníh</a:t>
            </a:r>
            <a:r>
              <a:rPr lang="cs-CZ" dirty="0" smtClean="0"/>
              <a:t>o testu </a:t>
            </a:r>
            <a:r>
              <a:rPr lang="cs-CZ" dirty="0" smtClean="0"/>
              <a:t>vzbudilo širokou společenskou diskusi, viz např. </a:t>
            </a:r>
          </a:p>
          <a:p>
            <a:pPr marL="0" indent="0">
              <a:buNone/>
            </a:pPr>
            <a:r>
              <a:rPr lang="cs-CZ" dirty="0" smtClean="0"/>
              <a:t>Bílek, Petr A.: Tak nám zabili epizeuxis. A2 12/ 2016.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 realizací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Jedno z vysvětlení, proč má kvesal na břiše rudé peří, nabízí dávná mayská *****. Když se podle ní utkal dobyvatel a pozdější guvernér Guatemaly </a:t>
            </a:r>
            <a:r>
              <a:rPr lang="cs-CZ" dirty="0" err="1" smtClean="0"/>
              <a:t>Pedro</a:t>
            </a:r>
            <a:r>
              <a:rPr lang="cs-CZ" dirty="0" smtClean="0"/>
              <a:t> de </a:t>
            </a:r>
            <a:r>
              <a:rPr lang="cs-CZ" dirty="0" err="1" smtClean="0"/>
              <a:t>Alvarado</a:t>
            </a:r>
            <a:r>
              <a:rPr lang="cs-CZ" dirty="0" smtClean="0"/>
              <a:t> s posledním vládcem </a:t>
            </a:r>
            <a:r>
              <a:rPr lang="cs-CZ" dirty="0" err="1" smtClean="0"/>
              <a:t>Mayů</a:t>
            </a:r>
            <a:r>
              <a:rPr lang="cs-CZ" dirty="0" smtClean="0"/>
              <a:t>, národním hrdinou </a:t>
            </a:r>
            <a:r>
              <a:rPr lang="cs-CZ" dirty="0" err="1" smtClean="0"/>
              <a:t>Tecúnem</a:t>
            </a:r>
            <a:r>
              <a:rPr lang="cs-CZ" dirty="0" smtClean="0"/>
              <a:t> </a:t>
            </a:r>
            <a:r>
              <a:rPr lang="cs-CZ" dirty="0" err="1" smtClean="0"/>
              <a:t>Umánem</a:t>
            </a:r>
            <a:r>
              <a:rPr lang="cs-CZ" dirty="0" smtClean="0"/>
              <a:t>, létal nad nimi kvesal, průvodce </a:t>
            </a:r>
            <a:r>
              <a:rPr lang="cs-CZ" dirty="0" err="1" smtClean="0"/>
              <a:t>Tecúnovy</a:t>
            </a:r>
            <a:r>
              <a:rPr lang="cs-CZ" dirty="0" smtClean="0"/>
              <a:t> duše.</a:t>
            </a:r>
            <a:r>
              <a:rPr lang="cs-CZ" b="1" dirty="0" smtClean="0"/>
              <a:t>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Která z následujících možností patří na vynechané místo (*****) ve výchozím textu?</a:t>
            </a:r>
          </a:p>
          <a:p>
            <a:r>
              <a:rPr lang="cs-CZ" dirty="0" smtClean="0"/>
              <a:t>A) óda</a:t>
            </a:r>
          </a:p>
          <a:p>
            <a:r>
              <a:rPr lang="cs-CZ" dirty="0" smtClean="0"/>
              <a:t>B) bajka</a:t>
            </a:r>
          </a:p>
          <a:p>
            <a:r>
              <a:rPr lang="cs-CZ" dirty="0" smtClean="0"/>
              <a:t>C) satira</a:t>
            </a:r>
          </a:p>
          <a:p>
            <a:r>
              <a:rPr lang="cs-CZ" dirty="0" smtClean="0"/>
              <a:t>D) pověst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 realizací A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„Pane ministře,“ řekl </a:t>
            </a:r>
            <a:r>
              <a:rPr lang="cs-CZ" dirty="0" err="1" smtClean="0"/>
              <a:t>Humphrey</a:t>
            </a:r>
            <a:r>
              <a:rPr lang="cs-CZ" dirty="0" smtClean="0"/>
              <a:t>, „obviňujete ty nesprávné.“ </a:t>
            </a:r>
            <a:r>
              <a:rPr lang="pl-PL" dirty="0" smtClean="0"/>
              <a:t>Jak to myslí? nechápal jsem.</a:t>
            </a:r>
          </a:p>
          <a:p>
            <a:pPr>
              <a:buNone/>
            </a:pPr>
            <a:r>
              <a:rPr lang="cs-CZ" dirty="0" smtClean="0"/>
              <a:t>„Pokud vím,“ pokračoval, „tak to byl jeden z vašich kolegů, kdo informoval Brusel o vašem plánu nakoupit hromadně britské textové editory – proto taky narychlo vydali tu směrnici.“ Takže takhle to je? Opět zrazen? A kolegou z kabinetu! Zatracený </a:t>
            </a:r>
            <a:r>
              <a:rPr lang="cs-CZ" dirty="0" err="1" smtClean="0"/>
              <a:t>Basil</a:t>
            </a:r>
            <a:r>
              <a:rPr lang="cs-CZ" dirty="0" smtClean="0"/>
              <a:t> </a:t>
            </a:r>
            <a:r>
              <a:rPr lang="cs-CZ" dirty="0" err="1" smtClean="0"/>
              <a:t>Corbett</a:t>
            </a:r>
            <a:r>
              <a:rPr lang="cs-CZ" dirty="0" smtClean="0"/>
              <a:t>! Když začnu myslet na </a:t>
            </a:r>
            <a:r>
              <a:rPr lang="cs-CZ" dirty="0" err="1" smtClean="0"/>
              <a:t>Basila</a:t>
            </a:r>
            <a:r>
              <a:rPr lang="cs-CZ" dirty="0" smtClean="0"/>
              <a:t> </a:t>
            </a:r>
            <a:r>
              <a:rPr lang="cs-CZ" dirty="0" err="1" smtClean="0"/>
              <a:t>Corbetta</a:t>
            </a:r>
            <a:r>
              <a:rPr lang="cs-CZ" dirty="0" smtClean="0"/>
              <a:t>, hned mi ***** Iškariotský připadá sympatičtější. </a:t>
            </a:r>
            <a:r>
              <a:rPr lang="cs-CZ" b="1" dirty="0" err="1" smtClean="0"/>
              <a:t>Basile</a:t>
            </a:r>
            <a:r>
              <a:rPr lang="cs-CZ" b="1" dirty="0" smtClean="0"/>
              <a:t> </a:t>
            </a:r>
            <a:r>
              <a:rPr lang="cs-CZ" b="1" dirty="0" err="1" smtClean="0"/>
              <a:t>Corbette</a:t>
            </a:r>
            <a:r>
              <a:rPr lang="cs-CZ" b="1" dirty="0" smtClean="0"/>
              <a:t>, udav se těmi třiceti stříbrnými!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 realizací B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Který z následujících typů promluv se uplatňuje v úseku zvýrazněném ve výchozím</a:t>
            </a:r>
          </a:p>
          <a:p>
            <a:r>
              <a:rPr lang="cs-CZ" b="1" dirty="0" smtClean="0"/>
              <a:t>textu?</a:t>
            </a:r>
          </a:p>
          <a:p>
            <a:r>
              <a:rPr lang="cs-CZ" dirty="0" smtClean="0"/>
              <a:t>A) přímá řeč</a:t>
            </a:r>
          </a:p>
          <a:p>
            <a:r>
              <a:rPr lang="cs-CZ" dirty="0" smtClean="0"/>
              <a:t>B) nepřímá řeč</a:t>
            </a:r>
          </a:p>
          <a:p>
            <a:r>
              <a:rPr lang="cs-CZ" dirty="0" smtClean="0"/>
              <a:t>C) polopřímá řeč</a:t>
            </a:r>
          </a:p>
          <a:p>
            <a:r>
              <a:rPr lang="cs-CZ" dirty="0" smtClean="0"/>
              <a:t>D) neznačená přímá řeč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Katalogy požadavků: 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988840"/>
            <a:ext cx="6591985" cy="3922382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KATALOG POŽADAVKŮ ZKOUŠEK SPOLEČNÉ ČÁSTI MATURITNÍ ZKOUŠKY: český jazyk a literatura </a:t>
            </a:r>
          </a:p>
          <a:p>
            <a:pPr>
              <a:buNone/>
            </a:pPr>
            <a:r>
              <a:rPr lang="cs-CZ" b="1" dirty="0" smtClean="0"/>
              <a:t>(např. na </a:t>
            </a:r>
            <a:r>
              <a:rPr lang="cs-CZ" b="1" dirty="0" smtClean="0">
                <a:hlinkClick r:id="rId2"/>
              </a:rPr>
              <a:t>www.msmt.cz</a:t>
            </a:r>
            <a:r>
              <a:rPr lang="cs-CZ" b="1" dirty="0" smtClean="0"/>
              <a:t>, www.cermat.cz) </a:t>
            </a:r>
          </a:p>
          <a:p>
            <a:pPr>
              <a:buNone/>
            </a:pPr>
            <a:endParaRPr lang="cs-CZ" b="1" dirty="0" smtClean="0"/>
          </a:p>
          <a:p>
            <a:pPr>
              <a:buFont typeface="Courier New" pitchFamily="49" charset="0"/>
              <a:buChar char="o"/>
            </a:pPr>
            <a:r>
              <a:rPr lang="cs-CZ" b="1" dirty="0" smtClean="0"/>
              <a:t>vyhláška č. 177/2009 Sb. </a:t>
            </a:r>
            <a:r>
              <a:rPr lang="cs-CZ" dirty="0" smtClean="0"/>
              <a:t>o bližších podmínkách ukončování vzdělání ve středních školách s maturitní zkouškou (účinná od 1. 11. 2018)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katalog </a:t>
            </a:r>
            <a:r>
              <a:rPr lang="cs-CZ" dirty="0" smtClean="0"/>
              <a:t>definuje (resp. má definovat) </a:t>
            </a:r>
            <a:r>
              <a:rPr lang="cs-CZ" dirty="0" smtClean="0"/>
              <a:t>maturitní požadavky tak, aby si je mohli osvojit žáci bez ohledu na typ navštěvované školy i programového dokumentu, z něhož vychází studijní plán dané školy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pPr>
              <a:buNone/>
            </a:pPr>
            <a:endParaRPr lang="cs-CZ" b="1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 realizací C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Která z následujících možností označuje vypravěče výchozího textu?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dirty="0" smtClean="0"/>
              <a:t>A) </a:t>
            </a:r>
            <a:r>
              <a:rPr lang="cs-CZ" dirty="0" err="1" smtClean="0"/>
              <a:t>Humphrey</a:t>
            </a:r>
            <a:endParaRPr lang="cs-CZ" dirty="0" smtClean="0"/>
          </a:p>
          <a:p>
            <a:r>
              <a:rPr lang="cs-CZ" dirty="0" smtClean="0"/>
              <a:t>B) J. </a:t>
            </a:r>
            <a:r>
              <a:rPr lang="cs-CZ" dirty="0" err="1" smtClean="0"/>
              <a:t>Lynn</a:t>
            </a:r>
            <a:r>
              <a:rPr lang="cs-CZ" dirty="0" smtClean="0"/>
              <a:t> a </a:t>
            </a:r>
            <a:r>
              <a:rPr lang="cs-CZ" dirty="0" err="1" smtClean="0"/>
              <a:t>A.</a:t>
            </a:r>
            <a:r>
              <a:rPr lang="cs-CZ" dirty="0" smtClean="0"/>
              <a:t> </a:t>
            </a:r>
            <a:r>
              <a:rPr lang="cs-CZ" dirty="0" err="1" smtClean="0"/>
              <a:t>Jay</a:t>
            </a:r>
            <a:endParaRPr lang="cs-CZ" dirty="0" smtClean="0"/>
          </a:p>
          <a:p>
            <a:r>
              <a:rPr lang="cs-CZ" dirty="0" smtClean="0"/>
              <a:t>C) vypravěč přímo se účastnící děje</a:t>
            </a:r>
          </a:p>
          <a:p>
            <a:r>
              <a:rPr lang="cs-CZ" dirty="0" smtClean="0"/>
              <a:t>D) vypravěč stojící mimo pásmo postav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Odborná literatura k oblasti testování, tvorbě úloh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SCHINDLER</a:t>
            </a:r>
            <a:r>
              <a:rPr lang="cs-CZ" dirty="0"/>
              <a:t>, Radek. </a:t>
            </a:r>
            <a:r>
              <a:rPr lang="cs-CZ" i="1" dirty="0"/>
              <a:t>Rukověť autora testových úloh.</a:t>
            </a:r>
            <a:r>
              <a:rPr lang="cs-CZ" dirty="0"/>
              <a:t> Praha: Centrum pro zjišťování výsledků vzdělávání, 2006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CHRÁSKA, Miroslav. </a:t>
            </a:r>
            <a:r>
              <a:rPr lang="cs-CZ" i="1" dirty="0"/>
              <a:t>Didaktické testy: příručka pro učitele a studenty učitelství. </a:t>
            </a:r>
            <a:r>
              <a:rPr lang="cs-CZ" dirty="0"/>
              <a:t>Brno: </a:t>
            </a:r>
            <a:r>
              <a:rPr lang="cs-CZ" dirty="0" err="1"/>
              <a:t>Paido</a:t>
            </a:r>
            <a:r>
              <a:rPr lang="cs-CZ" dirty="0"/>
              <a:t>, 1999.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882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vám za pozornost.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63689" y="624110"/>
            <a:ext cx="6770712" cy="788666"/>
          </a:xfrm>
        </p:spPr>
        <p:txBody>
          <a:bodyPr/>
          <a:lstStyle/>
          <a:p>
            <a:r>
              <a:rPr lang="cs-CZ" b="1" dirty="0" smtClean="0"/>
              <a:t>Znění </a:t>
            </a: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475657" y="1556792"/>
            <a:ext cx="7058744" cy="4608512"/>
          </a:xfrm>
        </p:spPr>
        <p:txBody>
          <a:bodyPr>
            <a:noAutofit/>
          </a:bodyPr>
          <a:lstStyle/>
          <a:p>
            <a:r>
              <a:rPr lang="cs-CZ" sz="1400" dirty="0" smtClean="0"/>
              <a:t>v současné době platí Katalog platný pro zkoušky konané po 1. lednu </a:t>
            </a:r>
            <a:r>
              <a:rPr lang="cs-CZ" sz="1400" dirty="0" smtClean="0"/>
              <a:t>2018</a:t>
            </a:r>
            <a:endParaRPr lang="cs-CZ" sz="1400" dirty="0" smtClean="0"/>
          </a:p>
          <a:p>
            <a:endParaRPr lang="cs-CZ" sz="1400" dirty="0"/>
          </a:p>
          <a:p>
            <a:r>
              <a:rPr lang="cs-CZ" sz="1400" dirty="0"/>
              <a:t>p</a:t>
            </a:r>
            <a:r>
              <a:rPr lang="cs-CZ" sz="1400" dirty="0" smtClean="0"/>
              <a:t>oslední aktualizace </a:t>
            </a:r>
            <a:r>
              <a:rPr lang="cs-CZ" sz="1400" dirty="0" smtClean="0"/>
              <a:t>katalogu ČJL proběhla v roce 2016</a:t>
            </a:r>
          </a:p>
          <a:p>
            <a:endParaRPr lang="cs-CZ" sz="1400" dirty="0" smtClean="0"/>
          </a:p>
          <a:p>
            <a:r>
              <a:rPr lang="cs-CZ" sz="1400" dirty="0" smtClean="0"/>
              <a:t>je třeba sledovat aktuální situaci, změny pojednány zde:</a:t>
            </a:r>
          </a:p>
          <a:p>
            <a:pPr marL="0" indent="0">
              <a:buNone/>
            </a:pPr>
            <a:r>
              <a:rPr lang="cs-CZ" sz="1400" dirty="0">
                <a:hlinkClick r:id="rId2"/>
              </a:rPr>
              <a:t>https://</a:t>
            </a:r>
            <a:r>
              <a:rPr lang="cs-CZ" sz="1400" dirty="0" smtClean="0">
                <a:hlinkClick r:id="rId2"/>
              </a:rPr>
              <a:t>maturita.cermat.cz/menu/maturitni-zkouska</a:t>
            </a: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>
              <a:buFontTx/>
              <a:buChar char="-"/>
            </a:pPr>
            <a:r>
              <a:rPr lang="cs-CZ" sz="1400" dirty="0" smtClean="0"/>
              <a:t>zásadní koncepční změna: z komplexní zkoušky obsahující 3 dílčí části je ponechán pouze didaktický test </a:t>
            </a:r>
            <a:endParaRPr lang="cs-CZ" sz="1400" dirty="0"/>
          </a:p>
          <a:p>
            <a:pPr>
              <a:buFontTx/>
              <a:buChar char="-"/>
            </a:pPr>
            <a:endParaRPr lang="cs-CZ" sz="1400" dirty="0" smtClean="0"/>
          </a:p>
          <a:p>
            <a:r>
              <a:rPr lang="cs-CZ" sz="1400" dirty="0" smtClean="0"/>
              <a:t>+ důležitý materiál </a:t>
            </a:r>
            <a:r>
              <a:rPr lang="cs-CZ" sz="1400" b="1" dirty="0" smtClean="0"/>
              <a:t>byl</a:t>
            </a:r>
            <a:r>
              <a:rPr lang="cs-CZ" sz="1400" dirty="0" smtClean="0"/>
              <a:t> </a:t>
            </a:r>
            <a:r>
              <a:rPr lang="cs-CZ" sz="1400" dirty="0" smtClean="0"/>
              <a:t>také </a:t>
            </a:r>
            <a:r>
              <a:rPr lang="cs-CZ" sz="1400" b="1" dirty="0" smtClean="0"/>
              <a:t>Kritéria hodnocení </a:t>
            </a:r>
            <a:r>
              <a:rPr lang="cs-CZ" sz="1400" dirty="0" smtClean="0"/>
              <a:t>(uveřejňuje MŠMT, zpravidla v březnu daného školního roku před konáním maturitní zkoušky) – v </a:t>
            </a:r>
            <a:r>
              <a:rPr lang="cs-CZ" sz="1400" dirty="0" smtClean="0"/>
              <a:t>závislosti </a:t>
            </a:r>
            <a:r>
              <a:rPr lang="cs-CZ" sz="1400" dirty="0" smtClean="0"/>
              <a:t>na tom, které části zkoušky jsou zaštiťovány na státní úrovni </a:t>
            </a:r>
            <a:endParaRPr lang="cs-CZ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KATALOGY POŽADAVKŮ: GENEZE, vybrané problémy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rozlišení úrovní obtížnosti: základní a vyšší – bouřlivé diskuse – v současné době 1 úroveň obtížnosti (úvahy o úrovni se pak odrážejí i na výsledné podobě katalogu)</a:t>
            </a:r>
          </a:p>
          <a:p>
            <a:endParaRPr lang="cs-CZ" dirty="0" smtClean="0"/>
          </a:p>
          <a:p>
            <a:r>
              <a:rPr lang="cs-CZ" dirty="0" smtClean="0"/>
              <a:t>počet a podoba zadání písemné práce (původně 10 zadání, poté v aktualizované podobě 6 – ještě v loňském školním roce 2019/2020, letos 2020/2021 – písemná práce i její hodnocení v kompetenci školy)</a:t>
            </a:r>
          </a:p>
          <a:p>
            <a:endParaRPr lang="cs-CZ" dirty="0" smtClean="0"/>
          </a:p>
          <a:p>
            <a:r>
              <a:rPr lang="cs-CZ" dirty="0" smtClean="0"/>
              <a:t>způsob specifikace titulů k ústní zkoušce (např. Katalog z roku 2000)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Skladba katalogu 1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2856"/>
            <a:ext cx="6591985" cy="4536504"/>
          </a:xfrm>
        </p:spPr>
        <p:txBody>
          <a:bodyPr>
            <a:noAutofit/>
          </a:bodyPr>
          <a:lstStyle/>
          <a:p>
            <a:r>
              <a:rPr lang="cs-CZ" sz="2000" dirty="0" smtClean="0"/>
              <a:t>A. Požadavky na vědomosti a dovednosti, které mohou být ověřovány v rámci maturitní zkoušky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B. Základní specifikace maturitní zkoušky z českého jazyka a literatury </a:t>
            </a:r>
          </a:p>
          <a:p>
            <a:pPr>
              <a:buNone/>
            </a:pP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C. Příklady testových </a:t>
            </a:r>
            <a:r>
              <a:rPr lang="cs-CZ" sz="2000" dirty="0" smtClean="0"/>
              <a:t>úloh, (zadání </a:t>
            </a:r>
            <a:r>
              <a:rPr lang="cs-CZ" sz="2000" dirty="0" smtClean="0"/>
              <a:t>písemné práce a pracovního </a:t>
            </a:r>
            <a:r>
              <a:rPr lang="cs-CZ" sz="2000" dirty="0" smtClean="0"/>
              <a:t>listu)</a:t>
            </a:r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Skladba katalogu 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3" y="2133600"/>
            <a:ext cx="7274768" cy="4535760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uvedené 3 části vždy obsahují požadavky, resp. podobu a příklady ke každé z dílčích zkoušek </a:t>
            </a:r>
            <a:r>
              <a:rPr lang="cs-CZ" sz="2400" b="1" dirty="0" smtClean="0"/>
              <a:t>komplexní </a:t>
            </a:r>
            <a:r>
              <a:rPr lang="cs-CZ" sz="2400" dirty="0" smtClean="0"/>
              <a:t>maturitní </a:t>
            </a:r>
            <a:r>
              <a:rPr lang="cs-CZ" sz="2400" dirty="0" smtClean="0"/>
              <a:t>zkoušky</a:t>
            </a:r>
            <a:endParaRPr lang="cs-CZ" sz="2400" dirty="0" smtClean="0"/>
          </a:p>
          <a:p>
            <a:r>
              <a:rPr lang="cs-CZ" sz="2400" b="1" dirty="0" smtClean="0"/>
              <a:t>didaktický test</a:t>
            </a:r>
          </a:p>
          <a:p>
            <a:endParaRPr lang="cs-CZ" sz="2400" dirty="0" smtClean="0"/>
          </a:p>
          <a:p>
            <a:r>
              <a:rPr lang="cs-CZ" sz="2400" dirty="0" smtClean="0"/>
              <a:t>písemná práce </a:t>
            </a:r>
          </a:p>
          <a:p>
            <a:endParaRPr lang="cs-CZ" sz="2400" dirty="0" smtClean="0"/>
          </a:p>
          <a:p>
            <a:r>
              <a:rPr lang="cs-CZ" sz="2400" dirty="0" smtClean="0"/>
              <a:t>ústní </a:t>
            </a:r>
            <a:r>
              <a:rPr lang="cs-CZ" sz="2400" dirty="0" smtClean="0"/>
              <a:t>zkouška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Od školního roku 2020/2021se původní koncept komplexní zkoušky redukoval pouze na didaktický test. Katalog však vzhledem k době vzniku obsahuje popis všech původních částí. </a:t>
            </a: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Obecná charakteristika  jednotlivých částí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959696"/>
          </a:xfrm>
        </p:spPr>
        <p:txBody>
          <a:bodyPr>
            <a:normAutofit/>
          </a:bodyPr>
          <a:lstStyle/>
          <a:p>
            <a:r>
              <a:rPr lang="cs-CZ" dirty="0" smtClean="0"/>
              <a:t>v </a:t>
            </a:r>
            <a:r>
              <a:rPr lang="cs-CZ" b="1" dirty="0" smtClean="0"/>
              <a:t>didaktickém testu </a:t>
            </a:r>
            <a:r>
              <a:rPr lang="cs-CZ" dirty="0" smtClean="0"/>
              <a:t>žák prokáže osvojení čtenářských dovedností a základních jazykových znalostí a dovedností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 </a:t>
            </a:r>
            <a:r>
              <a:rPr lang="cs-CZ" b="1" dirty="0" smtClean="0"/>
              <a:t>písemné práci</a:t>
            </a:r>
            <a:r>
              <a:rPr lang="cs-CZ" dirty="0" smtClean="0"/>
              <a:t> žák prokazuje osvojení dovedností spojených s produkcí textu</a:t>
            </a:r>
          </a:p>
          <a:p>
            <a:endParaRPr lang="cs-CZ" b="1" dirty="0" smtClean="0"/>
          </a:p>
          <a:p>
            <a:r>
              <a:rPr lang="cs-CZ" b="1" dirty="0" smtClean="0"/>
              <a:t>ústní zkouškou</a:t>
            </a:r>
            <a:r>
              <a:rPr lang="cs-CZ" dirty="0" smtClean="0"/>
              <a:t> jsou ověřovány dovednosti směřující k základní analýze různých druhů textů. </a:t>
            </a: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Místo literatury v didaktickém testu</a:t>
            </a:r>
            <a:endParaRPr lang="cs-CZ" b="1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Stébla</Template>
  <TotalTime>6223</TotalTime>
  <Words>1803</Words>
  <Application>Microsoft Office PowerPoint</Application>
  <PresentationFormat>Předvádění na obrazovce (4:3)</PresentationFormat>
  <Paragraphs>222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Century Gothic</vt:lpstr>
      <vt:lpstr>Courier New</vt:lpstr>
      <vt:lpstr>Times New Roman</vt:lpstr>
      <vt:lpstr>Wingdings 3</vt:lpstr>
      <vt:lpstr>Stébla</vt:lpstr>
      <vt:lpstr>Vztah mezi výukou a evaluací</vt:lpstr>
      <vt:lpstr>Program přednášky </vt:lpstr>
      <vt:lpstr>Katalogy požadavků: zdroje</vt:lpstr>
      <vt:lpstr>Znění </vt:lpstr>
      <vt:lpstr>KATALOGY POŽADAVKŮ: GENEZE, vybrané problémy</vt:lpstr>
      <vt:lpstr>Skladba katalogu 1 </vt:lpstr>
      <vt:lpstr>Skladba katalogu 2</vt:lpstr>
      <vt:lpstr>Obecná charakteristika  jednotlivých částí </vt:lpstr>
      <vt:lpstr>Místo literatury v didaktickém testu</vt:lpstr>
      <vt:lpstr>Úrovně promítání literatury do skladby didaktického testu</vt:lpstr>
      <vt:lpstr>Face validity testu z hlediska literárního </vt:lpstr>
      <vt:lpstr>Vývoj podoby literárního testu</vt:lpstr>
      <vt:lpstr>    1.5 prokáže porozumění celému textu     i jeho částem </vt:lpstr>
      <vt:lpstr>1.5 prokáže porozumění celému textu i jeho částem </vt:lpstr>
      <vt:lpstr>1.7 Žák analyzuje výstavbu výpovědi a textu</vt:lpstr>
      <vt:lpstr>1.8 orientuje se ve vývoji české a světové literatury</vt:lpstr>
      <vt:lpstr>1.9 aplikuje základní znalosti literární teorie na konkrétní text</vt:lpstr>
      <vt:lpstr>1.9 aplikuje základní znalosti literární teorie na konkrétní text</vt:lpstr>
      <vt:lpstr>Zastoupení požadavků v testu</vt:lpstr>
      <vt:lpstr>Úkol v souvislostech:  k testování</vt:lpstr>
      <vt:lpstr> Otazníky k podobě testování literatury  komentované příklady často diskutované oblasti  </vt:lpstr>
      <vt:lpstr>Distinkce: autor a vypravěč  </vt:lpstr>
      <vt:lpstr>Diskuse, ohlasy </vt:lpstr>
      <vt:lpstr>Křehkost interpretace a síla dezinterpretace </vt:lpstr>
      <vt:lpstr>Co s literární historií? </vt:lpstr>
      <vt:lpstr>Ukázky realizací</vt:lpstr>
      <vt:lpstr>Ukázky realizací</vt:lpstr>
      <vt:lpstr>Ukázky realizací A</vt:lpstr>
      <vt:lpstr>Ukázky realizací B</vt:lpstr>
      <vt:lpstr>Ukázky realizací C</vt:lpstr>
      <vt:lpstr>Odborná literatura k oblasti testování, tvorbě úloh </vt:lpstr>
      <vt:lpstr>Děkuji vám za pozornost.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Andrea</dc:creator>
  <cp:lastModifiedBy>FFUK</cp:lastModifiedBy>
  <cp:revision>60</cp:revision>
  <dcterms:created xsi:type="dcterms:W3CDTF">2017-03-06T07:27:07Z</dcterms:created>
  <dcterms:modified xsi:type="dcterms:W3CDTF">2020-11-09T10:03:07Z</dcterms:modified>
</cp:coreProperties>
</file>