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6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C14FF63-6A9E-4477-8447-F555EE5F7EBC}" type="datetimeFigureOut">
              <a:rPr lang="cs-CZ" smtClean="0"/>
              <a:pPr/>
              <a:t>27.03.2020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48ABA2-7CE7-48FA-8A62-FF6E4F330E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Getaggte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Übungen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Aufgaben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Tagged</a:t>
            </a:r>
            <a:r>
              <a:rPr lang="cs-CZ" dirty="0" smtClean="0"/>
              <a:t>-C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Suchen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nach: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Adjektiv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Komparativ</a:t>
            </a:r>
            <a:r>
              <a:rPr lang="cs-CZ" dirty="0" smtClean="0"/>
              <a:t> (in der </a:t>
            </a:r>
            <a:r>
              <a:rPr lang="cs-CZ" dirty="0" err="1" smtClean="0">
                <a:solidFill>
                  <a:srgbClr val="FF0000"/>
                </a:solidFill>
              </a:rPr>
              <a:t>attributivischen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) vor </a:t>
            </a:r>
            <a:r>
              <a:rPr lang="cs-CZ" dirty="0" err="1" smtClean="0"/>
              <a:t>beliebigem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Substantiv </a:t>
            </a:r>
            <a:r>
              <a:rPr lang="cs-CZ" dirty="0" err="1" smtClean="0"/>
              <a:t>ihrer</a:t>
            </a:r>
            <a:r>
              <a:rPr lang="cs-CZ" dirty="0" smtClean="0"/>
              <a:t>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smtClean="0"/>
              <a:t>(z.B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FF0000"/>
                </a:solidFill>
              </a:rPr>
              <a:t>Stelle</a:t>
            </a:r>
            <a:r>
              <a:rPr lang="cs-CZ" dirty="0" smtClean="0"/>
              <a:t>)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Adjektiv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Komparativ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Attribut</a:t>
            </a:r>
            <a:r>
              <a:rPr lang="cs-CZ" dirty="0" smtClean="0"/>
              <a:t>) vor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unspezifizierten</a:t>
            </a:r>
            <a:r>
              <a:rPr lang="cs-CZ" dirty="0" smtClean="0">
                <a:solidFill>
                  <a:srgbClr val="FF0000"/>
                </a:solidFill>
              </a:rPr>
              <a:t> Substantiv </a:t>
            </a:r>
            <a:r>
              <a:rPr lang="cs-CZ" dirty="0" smtClean="0"/>
              <a:t>(</a:t>
            </a:r>
            <a:r>
              <a:rPr lang="cs-CZ" dirty="0" err="1" smtClean="0"/>
              <a:t>d.h</a:t>
            </a:r>
            <a:r>
              <a:rPr lang="cs-CZ" dirty="0" smtClean="0"/>
              <a:t>. Substantiv </a:t>
            </a:r>
            <a:r>
              <a:rPr lang="cs-CZ" dirty="0" err="1" smtClean="0"/>
              <a:t>als</a:t>
            </a:r>
            <a:r>
              <a:rPr lang="cs-CZ" dirty="0" smtClean="0"/>
              <a:t> Kategorie ohne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lexikalische</a:t>
            </a:r>
            <a:r>
              <a:rPr lang="cs-CZ" dirty="0" smtClean="0"/>
              <a:t> </a:t>
            </a:r>
            <a:r>
              <a:rPr lang="cs-CZ" dirty="0" err="1" smtClean="0"/>
              <a:t>Besetzung</a:t>
            </a:r>
            <a:r>
              <a:rPr lang="cs-CZ" dirty="0" smtClean="0"/>
              <a:t>)</a:t>
            </a:r>
          </a:p>
          <a:p>
            <a:pPr lvl="1"/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Ordinale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Substantiv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Klasse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Partizip</a:t>
            </a:r>
            <a:r>
              <a:rPr lang="cs-CZ" dirty="0" smtClean="0">
                <a:solidFill>
                  <a:srgbClr val="FF0000"/>
                </a:solidFill>
              </a:rPr>
              <a:t> II</a:t>
            </a:r>
          </a:p>
          <a:p>
            <a:pPr lvl="1"/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Verb </a:t>
            </a:r>
            <a:r>
              <a:rPr lang="cs-CZ" dirty="0" err="1" smtClean="0">
                <a:solidFill>
                  <a:srgbClr val="FF0000"/>
                </a:solidFill>
              </a:rPr>
              <a:t>im</a:t>
            </a:r>
            <a:r>
              <a:rPr lang="cs-CZ" dirty="0" smtClean="0">
                <a:solidFill>
                  <a:srgbClr val="FF0000"/>
                </a:solidFill>
              </a:rPr>
              <a:t> Imperativ </a:t>
            </a:r>
            <a:r>
              <a:rPr lang="cs-CZ" dirty="0" smtClean="0"/>
              <a:t>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Satz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Adverb</a:t>
            </a:r>
            <a:endParaRPr lang="cs-CZ" sz="23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Suche</a:t>
            </a:r>
            <a:r>
              <a:rPr lang="cs-CZ" dirty="0" smtClean="0"/>
              <a:t> nach </a:t>
            </a:r>
            <a:r>
              <a:rPr lang="cs-CZ" dirty="0" err="1" smtClean="0"/>
              <a:t>homonymen</a:t>
            </a:r>
            <a:r>
              <a:rPr lang="cs-CZ" dirty="0" smtClean="0"/>
              <a:t> </a:t>
            </a:r>
            <a:r>
              <a:rPr lang="cs-CZ" dirty="0" err="1" smtClean="0"/>
              <a:t>Formen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unterschiedlicher</a:t>
            </a:r>
            <a:r>
              <a:rPr lang="cs-CZ" dirty="0" smtClean="0"/>
              <a:t> </a:t>
            </a:r>
            <a:r>
              <a:rPr lang="cs-CZ" dirty="0" err="1" smtClean="0"/>
              <a:t>Funktion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1792" indent="-514350"/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Wortform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der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kann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im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Deutschen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Funktion</a:t>
            </a:r>
            <a:r>
              <a:rPr lang="cs-CZ" dirty="0" smtClean="0">
                <a:solidFill>
                  <a:schemeClr val="accent2"/>
                </a:solidFill>
              </a:rPr>
              <a:t> des </a:t>
            </a:r>
            <a:r>
              <a:rPr lang="cs-CZ" dirty="0" err="1" smtClean="0">
                <a:solidFill>
                  <a:schemeClr val="accent2"/>
                </a:solidFill>
              </a:rPr>
              <a:t>Artikels</a:t>
            </a:r>
            <a:r>
              <a:rPr lang="cs-CZ" dirty="0" smtClean="0">
                <a:solidFill>
                  <a:schemeClr val="accent2"/>
                </a:solidFill>
              </a:rPr>
              <a:t> oder des </a:t>
            </a:r>
            <a:r>
              <a:rPr lang="cs-CZ" dirty="0" err="1" smtClean="0">
                <a:solidFill>
                  <a:schemeClr val="accent2"/>
                </a:solidFill>
              </a:rPr>
              <a:t>Relativpronomens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ausüben</a:t>
            </a:r>
            <a:endParaRPr lang="cs-CZ" dirty="0" smtClean="0">
              <a:solidFill>
                <a:schemeClr val="accent2"/>
              </a:solidFill>
            </a:endParaRPr>
          </a:p>
          <a:p>
            <a:pPr marL="621792" indent="-514350"/>
            <a:r>
              <a:rPr lang="cs-CZ" dirty="0" err="1" smtClean="0">
                <a:solidFill>
                  <a:schemeClr val="accent2"/>
                </a:solidFill>
              </a:rPr>
              <a:t>Stellen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zwei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Suchanfragen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zusammen</a:t>
            </a:r>
            <a:r>
              <a:rPr lang="cs-CZ" dirty="0" smtClean="0">
                <a:solidFill>
                  <a:schemeClr val="accent2"/>
                </a:solidFill>
              </a:rPr>
              <a:t>; in der </a:t>
            </a:r>
            <a:r>
              <a:rPr lang="cs-CZ" dirty="0" err="1" smtClean="0">
                <a:solidFill>
                  <a:schemeClr val="accent2"/>
                </a:solidFill>
              </a:rPr>
              <a:t>einen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erfüllt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der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Funktion</a:t>
            </a:r>
            <a:r>
              <a:rPr lang="cs-CZ" dirty="0" smtClean="0">
                <a:solidFill>
                  <a:schemeClr val="accent2"/>
                </a:solidFill>
              </a:rPr>
              <a:t> des </a:t>
            </a:r>
            <a:r>
              <a:rPr lang="cs-CZ" dirty="0" err="1" smtClean="0">
                <a:solidFill>
                  <a:schemeClr val="accent2"/>
                </a:solidFill>
              </a:rPr>
              <a:t>Artikels</a:t>
            </a:r>
            <a:r>
              <a:rPr lang="cs-CZ" dirty="0" smtClean="0">
                <a:solidFill>
                  <a:schemeClr val="accent2"/>
                </a:solidFill>
              </a:rPr>
              <a:t>, in der </a:t>
            </a:r>
            <a:r>
              <a:rPr lang="cs-CZ" dirty="0" err="1" smtClean="0">
                <a:solidFill>
                  <a:schemeClr val="accent2"/>
                </a:solidFill>
              </a:rPr>
              <a:t>anderen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des </a:t>
            </a:r>
            <a:r>
              <a:rPr lang="cs-CZ" dirty="0" err="1" smtClean="0">
                <a:solidFill>
                  <a:schemeClr val="accent2"/>
                </a:solidFill>
              </a:rPr>
              <a:t>Relativpronomens</a:t>
            </a:r>
            <a:r>
              <a:rPr lang="cs-CZ" dirty="0" smtClean="0">
                <a:solidFill>
                  <a:schemeClr val="accent2"/>
                </a:solidFill>
              </a:rPr>
              <a:t>. </a:t>
            </a:r>
            <a:r>
              <a:rPr lang="cs-CZ" dirty="0" err="1" smtClean="0">
                <a:solidFill>
                  <a:schemeClr val="accent2"/>
                </a:solidFill>
              </a:rPr>
              <a:t>Vergleichen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dabei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die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Ergebnisse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hinsichtlich</a:t>
            </a:r>
            <a:r>
              <a:rPr lang="cs-CZ" dirty="0" smtClean="0">
                <a:solidFill>
                  <a:schemeClr val="accent2"/>
                </a:solidFill>
              </a:rPr>
              <a:t> der </a:t>
            </a:r>
            <a:r>
              <a:rPr lang="cs-CZ" dirty="0" err="1" smtClean="0">
                <a:solidFill>
                  <a:schemeClr val="accent2"/>
                </a:solidFill>
              </a:rPr>
              <a:t>Fehlerhaftigkeit</a:t>
            </a:r>
            <a:r>
              <a:rPr lang="cs-CZ" dirty="0" smtClean="0">
                <a:solidFill>
                  <a:schemeClr val="accent2"/>
                </a:solidFill>
              </a:rPr>
              <a:t>.</a:t>
            </a:r>
          </a:p>
          <a:p>
            <a:pPr marL="914400" lvl="1" indent="-514350">
              <a:buNone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Abgrenzung</a:t>
            </a:r>
            <a:r>
              <a:rPr lang="cs-CZ" dirty="0" smtClean="0"/>
              <a:t> des </a:t>
            </a:r>
            <a:r>
              <a:rPr lang="cs-CZ" dirty="0" err="1" smtClean="0"/>
              <a:t>Lemmas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konkrete</a:t>
            </a:r>
            <a:r>
              <a:rPr lang="cs-CZ" dirty="0" smtClean="0"/>
              <a:t> </a:t>
            </a:r>
            <a:r>
              <a:rPr lang="cs-CZ" dirty="0" err="1" smtClean="0"/>
              <a:t>Funktion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/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Verb </a:t>
            </a:r>
            <a:r>
              <a:rPr lang="en-US" dirty="0" err="1" smtClean="0">
                <a:solidFill>
                  <a:srgbClr val="FF0000"/>
                </a:solidFill>
              </a:rPr>
              <a:t>lesen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Imperativ</a:t>
            </a:r>
            <a:endParaRPr lang="cs-CZ" dirty="0" smtClean="0">
              <a:solidFill>
                <a:srgbClr val="FF0000"/>
              </a:solidFill>
            </a:endParaRPr>
          </a:p>
          <a:p>
            <a:pPr marL="914400" lvl="1" indent="-514350"/>
            <a:r>
              <a:rPr lang="cs-CZ" dirty="0" err="1" smtClean="0"/>
              <a:t>Beobachten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Fehlerhaftigkeit</a:t>
            </a:r>
            <a:r>
              <a:rPr lang="cs-CZ" dirty="0" smtClean="0"/>
              <a:t> der </a:t>
            </a:r>
            <a:r>
              <a:rPr lang="cs-CZ" dirty="0" err="1" smtClean="0"/>
              <a:t>Ergebnisse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konzentrieren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dabei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Probleme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Lemmatisator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Üben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weiter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Progressiv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(z.B. </a:t>
            </a:r>
            <a:r>
              <a:rPr lang="cs-CZ" i="1" dirty="0" err="1" smtClean="0"/>
              <a:t>ich</a:t>
            </a:r>
            <a:r>
              <a:rPr lang="cs-CZ" i="1" dirty="0" smtClean="0"/>
              <a:t> </a:t>
            </a:r>
            <a:r>
              <a:rPr lang="cs-CZ" i="1" dirty="0" err="1" smtClean="0"/>
              <a:t>bin</a:t>
            </a:r>
            <a:r>
              <a:rPr lang="cs-CZ" i="1" dirty="0" smtClean="0"/>
              <a:t> </a:t>
            </a:r>
            <a:r>
              <a:rPr lang="cs-CZ" i="1" dirty="0" err="1" smtClean="0"/>
              <a:t>am</a:t>
            </a:r>
            <a:r>
              <a:rPr lang="cs-CZ" i="1" dirty="0" smtClean="0"/>
              <a:t> </a:t>
            </a:r>
            <a:r>
              <a:rPr lang="cs-CZ" i="1" dirty="0" err="1" smtClean="0"/>
              <a:t>Lesen</a:t>
            </a:r>
            <a:r>
              <a:rPr lang="cs-CZ" dirty="0" smtClean="0"/>
              <a:t>)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Verb ohne feste </a:t>
            </a:r>
            <a:r>
              <a:rPr lang="cs-CZ" dirty="0" err="1" smtClean="0"/>
              <a:t>lexikalische</a:t>
            </a:r>
            <a:r>
              <a:rPr lang="cs-CZ" dirty="0" smtClean="0"/>
              <a:t> </a:t>
            </a:r>
            <a:r>
              <a:rPr lang="cs-CZ" dirty="0" err="1" smtClean="0"/>
              <a:t>Besetzung</a:t>
            </a:r>
            <a:endParaRPr lang="cs-CZ" dirty="0" smtClean="0"/>
          </a:p>
          <a:p>
            <a:pPr algn="r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Sätze</a:t>
            </a:r>
            <a:r>
              <a:rPr lang="cs-CZ" dirty="0" smtClean="0"/>
              <a:t>, in </a:t>
            </a:r>
            <a:r>
              <a:rPr lang="cs-CZ" dirty="0" err="1" smtClean="0"/>
              <a:t>denen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Infinitivkonstruktion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um-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/>
              <a:t> </a:t>
            </a:r>
            <a:r>
              <a:rPr lang="cs-CZ" dirty="0" err="1" smtClean="0"/>
              <a:t>erscheint</a:t>
            </a:r>
            <a:endParaRPr lang="cs-CZ" dirty="0" smtClean="0"/>
          </a:p>
          <a:p>
            <a:pPr algn="r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einige</a:t>
            </a:r>
            <a:r>
              <a:rPr lang="cs-CZ" dirty="0" smtClean="0"/>
              <a:t> </a:t>
            </a:r>
            <a:r>
              <a:rPr lang="cs-CZ" dirty="0" err="1" smtClean="0"/>
              <a:t>Belege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cs-CZ" dirty="0" err="1" smtClean="0"/>
              <a:t>Gebrauch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„tun“ </a:t>
            </a:r>
            <a:r>
              <a:rPr lang="cs-CZ" dirty="0" err="1" smtClean="0">
                <a:solidFill>
                  <a:srgbClr val="FF0000"/>
                </a:solidFill>
              </a:rPr>
              <a:t>als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Hilfsverb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Sinne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i="1" dirty="0" err="1" smtClean="0"/>
              <a:t>Er</a:t>
            </a:r>
            <a:r>
              <a:rPr lang="cs-CZ" i="1" dirty="0" smtClean="0"/>
              <a:t> </a:t>
            </a:r>
            <a:r>
              <a:rPr lang="cs-CZ" i="1" dirty="0" err="1" smtClean="0"/>
              <a:t>tut</a:t>
            </a:r>
            <a:r>
              <a:rPr lang="cs-CZ" i="1" dirty="0" smtClean="0"/>
              <a:t> </a:t>
            </a:r>
            <a:r>
              <a:rPr lang="cs-CZ" i="1" dirty="0" err="1" smtClean="0"/>
              <a:t>schreiben</a:t>
            </a:r>
            <a:r>
              <a:rPr lang="cs-CZ" dirty="0" smtClean="0"/>
              <a:t>).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freiwillige</a:t>
            </a:r>
            <a:r>
              <a:rPr lang="cs-CZ" dirty="0" smtClean="0"/>
              <a:t> </a:t>
            </a:r>
            <a:r>
              <a:rPr lang="cs-CZ" dirty="0" err="1" smtClean="0"/>
              <a:t>Aufgaben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Experten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paar</a:t>
            </a:r>
            <a:r>
              <a:rPr lang="cs-CZ" dirty="0" smtClean="0"/>
              <a:t> </a:t>
            </a:r>
            <a:r>
              <a:rPr lang="cs-CZ" dirty="0" err="1" smtClean="0"/>
              <a:t>Satzgefüge</a:t>
            </a:r>
            <a:r>
              <a:rPr lang="cs-CZ" dirty="0" smtClean="0"/>
              <a:t>, in </a:t>
            </a:r>
            <a:r>
              <a:rPr lang="cs-CZ" dirty="0" err="1" smtClean="0"/>
              <a:t>denen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Nebensatz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Konjunktion</a:t>
            </a:r>
            <a:r>
              <a:rPr lang="cs-CZ" dirty="0" smtClean="0"/>
              <a:t> „</a:t>
            </a:r>
            <a:r>
              <a:rPr lang="cs-CZ" dirty="0" err="1" smtClean="0">
                <a:solidFill>
                  <a:srgbClr val="FF0000"/>
                </a:solidFill>
              </a:rPr>
              <a:t>ehe</a:t>
            </a:r>
            <a:r>
              <a:rPr lang="cs-CZ" dirty="0" smtClean="0"/>
              <a:t>“ oder „</a:t>
            </a:r>
            <a:r>
              <a:rPr lang="cs-CZ" dirty="0" err="1" smtClean="0">
                <a:solidFill>
                  <a:srgbClr val="FF0000"/>
                </a:solidFill>
              </a:rPr>
              <a:t>bevor</a:t>
            </a:r>
            <a:r>
              <a:rPr lang="cs-CZ" dirty="0" smtClean="0"/>
              <a:t>“ stehen </a:t>
            </a:r>
            <a:r>
              <a:rPr lang="cs-CZ" dirty="0" err="1" smtClean="0"/>
              <a:t>zusammen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Verb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Indikativ </a:t>
            </a:r>
            <a:r>
              <a:rPr lang="cs-CZ" dirty="0" smtClean="0">
                <a:solidFill>
                  <a:srgbClr val="FF0000"/>
                </a:solidFill>
              </a:rPr>
              <a:t>Plusquamperfekt</a:t>
            </a:r>
            <a:r>
              <a:rPr lang="cs-CZ" dirty="0" smtClean="0"/>
              <a:t>,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Hauptsatz</a:t>
            </a:r>
            <a:r>
              <a:rPr lang="cs-CZ" dirty="0" smtClean="0"/>
              <a:t> </a:t>
            </a:r>
            <a:r>
              <a:rPr lang="cs-CZ" dirty="0" err="1" smtClean="0"/>
              <a:t>steht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Verb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Indikativ Plusquamperfekt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fest, ob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Verb „</a:t>
            </a:r>
            <a:r>
              <a:rPr lang="cs-CZ" dirty="0" err="1" smtClean="0"/>
              <a:t>lassen</a:t>
            </a:r>
            <a:r>
              <a:rPr lang="cs-CZ" dirty="0" smtClean="0"/>
              <a:t>“ </a:t>
            </a:r>
            <a:r>
              <a:rPr lang="cs-CZ" dirty="0" err="1" smtClean="0"/>
              <a:t>im</a:t>
            </a:r>
            <a:r>
              <a:rPr lang="cs-CZ" dirty="0" smtClean="0"/>
              <a:t> Ind. Perfekt in </a:t>
            </a:r>
            <a:r>
              <a:rPr lang="cs-CZ" dirty="0" err="1" smtClean="0"/>
              <a:t>Kombination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anderen</a:t>
            </a:r>
            <a:r>
              <a:rPr lang="cs-CZ" dirty="0" smtClean="0"/>
              <a:t> </a:t>
            </a:r>
            <a:r>
              <a:rPr lang="cs-CZ" dirty="0" err="1" smtClean="0"/>
              <a:t>vollständigen</a:t>
            </a:r>
            <a:r>
              <a:rPr lang="cs-CZ" dirty="0" smtClean="0"/>
              <a:t> </a:t>
            </a:r>
            <a:r>
              <a:rPr lang="cs-CZ" dirty="0" err="1" smtClean="0"/>
              <a:t>Vollverb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Modalverb</a:t>
            </a:r>
            <a:r>
              <a:rPr lang="cs-CZ" dirty="0" smtClean="0"/>
              <a:t> oder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Vollverb</a:t>
            </a:r>
            <a:r>
              <a:rPr lang="cs-CZ" dirty="0" smtClean="0"/>
              <a:t> </a:t>
            </a:r>
            <a:r>
              <a:rPr lang="cs-CZ" dirty="0" err="1" smtClean="0"/>
              <a:t>verhält</a:t>
            </a:r>
            <a:r>
              <a:rPr lang="cs-CZ" dirty="0" smtClean="0"/>
              <a:t> (z.B. </a:t>
            </a:r>
            <a:r>
              <a:rPr lang="cs-CZ" dirty="0" err="1" smtClean="0">
                <a:solidFill>
                  <a:schemeClr val="accent2"/>
                </a:solidFill>
              </a:rPr>
              <a:t>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hat</a:t>
            </a:r>
            <a:r>
              <a:rPr lang="cs-CZ" dirty="0" smtClean="0">
                <a:solidFill>
                  <a:schemeClr val="accent2"/>
                </a:solidFill>
              </a:rPr>
              <a:t> … </a:t>
            </a:r>
            <a:r>
              <a:rPr lang="cs-CZ" dirty="0" err="1" smtClean="0">
                <a:solidFill>
                  <a:schemeClr val="accent2"/>
                </a:solidFill>
              </a:rPr>
              <a:t>suchen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lassen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ODER </a:t>
            </a:r>
            <a:r>
              <a:rPr lang="cs-CZ" dirty="0" err="1" smtClean="0">
                <a:solidFill>
                  <a:schemeClr val="accent2"/>
                </a:solidFill>
              </a:rPr>
              <a:t>er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hat</a:t>
            </a:r>
            <a:r>
              <a:rPr lang="cs-CZ" dirty="0" smtClean="0">
                <a:solidFill>
                  <a:schemeClr val="accent2"/>
                </a:solidFill>
              </a:rPr>
              <a:t> … </a:t>
            </a:r>
            <a:r>
              <a:rPr lang="cs-CZ" dirty="0" err="1" smtClean="0">
                <a:solidFill>
                  <a:schemeClr val="accent2"/>
                </a:solidFill>
              </a:rPr>
              <a:t>suchen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gelassen</a:t>
            </a:r>
            <a:r>
              <a:rPr lang="cs-CZ" dirty="0" smtClean="0"/>
              <a:t>)?</a:t>
            </a:r>
          </a:p>
          <a:p>
            <a:pPr lvl="1" algn="r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Tagged</a:t>
            </a:r>
            <a:r>
              <a:rPr lang="cs-CZ" dirty="0" smtClean="0"/>
              <a:t>-T, </a:t>
            </a:r>
            <a:r>
              <a:rPr lang="cs-CZ" dirty="0" err="1" smtClean="0"/>
              <a:t>Tagged</a:t>
            </a:r>
            <a:r>
              <a:rPr lang="cs-CZ" dirty="0" smtClean="0"/>
              <a:t>-T2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7834" indent="-514350"/>
            <a:r>
              <a:rPr lang="cs-CZ" dirty="0" err="1" smtClean="0">
                <a:solidFill>
                  <a:schemeClr val="accent2"/>
                </a:solidFill>
              </a:rPr>
              <a:t>Suchen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Sie</a:t>
            </a:r>
            <a:r>
              <a:rPr lang="cs-CZ" dirty="0" smtClean="0">
                <a:solidFill>
                  <a:schemeClr val="accent2"/>
                </a:solidFill>
              </a:rPr>
              <a:t> nach </a:t>
            </a:r>
          </a:p>
          <a:p>
            <a:pPr marL="1250442" lvl="1" indent="-514350"/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+Infinitiv</a:t>
            </a:r>
            <a:endParaRPr lang="en-US" dirty="0" smtClean="0">
              <a:solidFill>
                <a:srgbClr val="FF0000"/>
              </a:solidFill>
            </a:endParaRPr>
          </a:p>
          <a:p>
            <a:pPr marL="1250442" lvl="1" indent="-514350"/>
            <a:r>
              <a:rPr lang="cs-CZ" dirty="0" err="1" smtClean="0"/>
              <a:t>abgetrennten</a:t>
            </a:r>
            <a:r>
              <a:rPr lang="cs-CZ" dirty="0" smtClean="0"/>
              <a:t> </a:t>
            </a:r>
            <a:r>
              <a:rPr lang="cs-CZ" dirty="0" err="1" smtClean="0"/>
              <a:t>Präfixen</a:t>
            </a:r>
            <a:r>
              <a:rPr lang="cs-CZ" dirty="0" smtClean="0"/>
              <a:t>, z.B. </a:t>
            </a:r>
            <a:r>
              <a:rPr lang="cs-CZ" dirty="0" err="1" smtClean="0"/>
              <a:t>das</a:t>
            </a:r>
            <a:r>
              <a:rPr lang="cs-CZ" dirty="0" smtClean="0"/>
              <a:t> Verb </a:t>
            </a:r>
            <a:r>
              <a:rPr lang="cs-CZ" dirty="0" err="1" smtClean="0">
                <a:solidFill>
                  <a:srgbClr val="FF0000"/>
                </a:solidFill>
              </a:rPr>
              <a:t>umstellen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</a:t>
            </a:r>
            <a:r>
              <a:rPr lang="cs-CZ" smtClean="0"/>
              <a:t>abgetrenntem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</a:p>
          <a:p>
            <a:pPr marL="1250442" lvl="1" indent="-514350"/>
            <a:r>
              <a:rPr lang="cs-CZ" dirty="0" err="1" smtClean="0"/>
              <a:t>Suchen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zweiten</a:t>
            </a:r>
            <a:r>
              <a:rPr lang="cs-CZ" dirty="0" smtClean="0"/>
              <a:t> </a:t>
            </a:r>
            <a:r>
              <a:rPr lang="cs-CZ" dirty="0" err="1" smtClean="0"/>
              <a:t>Schritt</a:t>
            </a:r>
            <a:r>
              <a:rPr lang="cs-CZ" dirty="0" smtClean="0"/>
              <a:t> </a:t>
            </a:r>
            <a:r>
              <a:rPr lang="cs-CZ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Verbformen</a:t>
            </a:r>
            <a:r>
              <a:rPr lang="cs-CZ" dirty="0" smtClean="0"/>
              <a:t> des </a:t>
            </a:r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dirty="0" err="1" smtClean="0"/>
              <a:t>umstellen</a:t>
            </a:r>
            <a:r>
              <a:rPr lang="cs-CZ" dirty="0" smtClean="0"/>
              <a:t>, </a:t>
            </a:r>
            <a:r>
              <a:rPr lang="cs-CZ" dirty="0" err="1" smtClean="0"/>
              <a:t>sodass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</a:t>
            </a:r>
            <a:r>
              <a:rPr lang="cs-CZ" dirty="0" err="1" smtClean="0"/>
              <a:t>sowohl</a:t>
            </a:r>
            <a:r>
              <a:rPr lang="cs-CZ" dirty="0" smtClean="0"/>
              <a:t> </a:t>
            </a:r>
            <a:r>
              <a:rPr lang="cs-CZ" dirty="0" err="1" smtClean="0"/>
              <a:t>zusammen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abgetrennt</a:t>
            </a:r>
            <a:r>
              <a:rPr lang="cs-CZ" dirty="0" smtClean="0"/>
              <a:t> </a:t>
            </a:r>
            <a:r>
              <a:rPr lang="cs-CZ" dirty="0" err="1" smtClean="0"/>
              <a:t>vom</a:t>
            </a:r>
            <a:r>
              <a:rPr lang="cs-CZ" dirty="0" smtClean="0"/>
              <a:t> Verb </a:t>
            </a:r>
            <a:r>
              <a:rPr lang="cs-CZ" dirty="0" err="1" smtClean="0"/>
              <a:t>steht</a:t>
            </a:r>
            <a:r>
              <a:rPr lang="cs-CZ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1250442" lvl="1" indent="-514350"/>
            <a:r>
              <a:rPr lang="de-DE" dirty="0" smtClean="0">
                <a:solidFill>
                  <a:srgbClr val="FF0000"/>
                </a:solidFill>
              </a:rPr>
              <a:t>Zu </a:t>
            </a:r>
            <a:r>
              <a:rPr lang="de-DE" dirty="0" smtClean="0"/>
              <a:t>bei Adjektiv oder Adverb </a:t>
            </a:r>
            <a:r>
              <a:rPr lang="cs-CZ" dirty="0" smtClean="0">
                <a:solidFill>
                  <a:srgbClr val="FF0000"/>
                </a:solidFill>
              </a:rPr>
              <a:t>(z.B.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groß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marL="1250442" lvl="1" indent="-514350" algn="r">
              <a:buNone/>
            </a:pP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771650" lvl="3" indent="-51435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62</TotalTime>
  <Words>343</Words>
  <Application>Microsoft Office PowerPoint</Application>
  <PresentationFormat>Předvádění na obrazovce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Getaggte Korpora</vt:lpstr>
      <vt:lpstr>Tagged-C </vt:lpstr>
      <vt:lpstr>Suche nach homonymen Formen mit unterschiedlicher Funktion</vt:lpstr>
      <vt:lpstr>Abgrenzung des Lemmas auf konkrete Funktion</vt:lpstr>
      <vt:lpstr>Üben Sie weiter</vt:lpstr>
      <vt:lpstr>freiwillige Aufgaben für Experten</vt:lpstr>
      <vt:lpstr>Tagged-T, Tagged-T2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Getaggte Korpora</dc:title>
  <dc:creator>Věra Hejhalová</dc:creator>
  <cp:lastModifiedBy>Věra Hejhalová</cp:lastModifiedBy>
  <cp:revision>2</cp:revision>
  <dcterms:created xsi:type="dcterms:W3CDTF">2019-11-21T08:17:42Z</dcterms:created>
  <dcterms:modified xsi:type="dcterms:W3CDTF">2020-03-27T10:17:45Z</dcterms:modified>
</cp:coreProperties>
</file>