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8" r:id="rId7"/>
    <p:sldId id="261" r:id="rId8"/>
    <p:sldId id="260" r:id="rId9"/>
    <p:sldId id="262" r:id="rId10"/>
    <p:sldId id="263" r:id="rId11"/>
    <p:sldId id="265" r:id="rId12"/>
    <p:sldId id="267"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AA96C-FD08-B344-8721-910AE67311BE}"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20860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AA96C-FD08-B344-8721-910AE67311BE}"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21519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AA96C-FD08-B344-8721-910AE67311BE}"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22615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AA96C-FD08-B344-8721-910AE67311BE}"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16267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AA96C-FD08-B344-8721-910AE67311BE}"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16527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AA96C-FD08-B344-8721-910AE67311BE}"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85190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AA96C-FD08-B344-8721-910AE67311BE}" type="datetimeFigureOut">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41273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AA96C-FD08-B344-8721-910AE67311BE}" type="datetimeFigureOut">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2909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AA96C-FD08-B344-8721-910AE67311BE}" type="datetimeFigureOut">
              <a:rPr lang="en-US" smtClean="0"/>
              <a:t>5/22/20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57996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AA96C-FD08-B344-8721-910AE67311BE}"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79728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AA96C-FD08-B344-8721-910AE67311BE}"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57C8-CF9E-174D-94AE-116C2289FA43}" type="slidenum">
              <a:rPr lang="en-US" smtClean="0"/>
              <a:t>‹#›</a:t>
            </a:fld>
            <a:endParaRPr lang="en-US"/>
          </a:p>
        </p:txBody>
      </p:sp>
    </p:spTree>
    <p:extLst>
      <p:ext uri="{BB962C8B-B14F-4D97-AF65-F5344CB8AC3E}">
        <p14:creationId xmlns:p14="http://schemas.microsoft.com/office/powerpoint/2010/main" val="1780335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A96C-FD08-B344-8721-910AE67311BE}" type="datetimeFigureOut">
              <a:rPr lang="en-US" smtClean="0"/>
              <a:t>5/22/20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E57C8-CF9E-174D-94AE-116C2289FA43}" type="slidenum">
              <a:rPr lang="en-US" smtClean="0"/>
              <a:t>‹#›</a:t>
            </a:fld>
            <a:endParaRPr lang="en-US"/>
          </a:p>
        </p:txBody>
      </p:sp>
    </p:spTree>
    <p:extLst>
      <p:ext uri="{BB962C8B-B14F-4D97-AF65-F5344CB8AC3E}">
        <p14:creationId xmlns:p14="http://schemas.microsoft.com/office/powerpoint/2010/main" val="33667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charset="0"/>
                <a:ea typeface="Times New Roman" charset="0"/>
                <a:cs typeface="Times New Roman" charset="0"/>
              </a:rPr>
              <a:t>Anna </a:t>
            </a:r>
            <a:r>
              <a:rPr lang="en-US" dirty="0" err="1" smtClean="0">
                <a:latin typeface="Times New Roman" charset="0"/>
                <a:ea typeface="Times New Roman" charset="0"/>
                <a:cs typeface="Times New Roman" charset="0"/>
              </a:rPr>
              <a:t>Pammrová</a:t>
            </a:r>
            <a:endParaRPr lang="en-US" dirty="0">
              <a:latin typeface="Times New Roman" charset="0"/>
              <a:ea typeface="Times New Roman" charset="0"/>
              <a:cs typeface="Times New Roman" charset="0"/>
            </a:endParaRPr>
          </a:p>
        </p:txBody>
      </p:sp>
      <p:sp>
        <p:nvSpPr>
          <p:cNvPr id="3" name="Subtitle 2"/>
          <p:cNvSpPr>
            <a:spLocks noGrp="1"/>
          </p:cNvSpPr>
          <p:nvPr>
            <p:ph type="subTitle" idx="1"/>
          </p:nvPr>
        </p:nvSpPr>
        <p:spPr/>
        <p:txBody>
          <a:bodyPr/>
          <a:lstStyle/>
          <a:p>
            <a:r>
              <a:rPr lang="en-US" dirty="0" smtClean="0">
                <a:latin typeface="Times New Roman" charset="0"/>
                <a:ea typeface="Times New Roman" charset="0"/>
                <a:cs typeface="Times New Roman" charset="0"/>
              </a:rPr>
              <a:t>”writer, environmental philosopher, </a:t>
            </a:r>
            <a:r>
              <a:rPr lang="en-US" dirty="0" smtClean="0">
                <a:latin typeface="Times New Roman" charset="0"/>
                <a:ea typeface="Times New Roman" charset="0"/>
                <a:cs typeface="Times New Roman" charset="0"/>
              </a:rPr>
              <a:t>feminist </a:t>
            </a:r>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an overlooked co-</a:t>
            </a:r>
            <a:r>
              <a:rPr lang="en-US" dirty="0" err="1" smtClean="0">
                <a:latin typeface="Times New Roman" charset="0"/>
                <a:ea typeface="Times New Roman" charset="0"/>
                <a:cs typeface="Times New Roman" charset="0"/>
              </a:rPr>
              <a:t>autor</a:t>
            </a:r>
            <a:r>
              <a:rPr lang="en-US"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of the poetic works of </a:t>
            </a:r>
            <a:r>
              <a:rPr lang="en-US" dirty="0" err="1" smtClean="0">
                <a:latin typeface="Times New Roman" charset="0"/>
                <a:ea typeface="Times New Roman" charset="0"/>
                <a:cs typeface="Times New Roman" charset="0"/>
              </a:rPr>
              <a:t>Otokar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Březina</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1064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9"/>
            <a:ext cx="10515600" cy="1325563"/>
          </a:xfrm>
        </p:spPr>
        <p:txBody>
          <a:bodyPr/>
          <a:lstStyle/>
          <a:p>
            <a:r>
              <a:rPr lang="en-US" dirty="0" smtClean="0">
                <a:latin typeface="Times New Roman" charset="0"/>
                <a:ea typeface="Times New Roman" charset="0"/>
                <a:cs typeface="Times New Roman" charset="0"/>
              </a:rPr>
              <a:t>life as a narrative</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42562"/>
            <a:ext cx="10515600" cy="4534401"/>
          </a:xfrm>
        </p:spPr>
        <p:txBody>
          <a:bodyPr/>
          <a:lstStyle/>
          <a:p>
            <a:r>
              <a:rPr lang="en-US" b="1" dirty="0" smtClean="0">
                <a:latin typeface="Times New Roman" charset="0"/>
                <a:ea typeface="Times New Roman" charset="0"/>
                <a:cs typeface="Times New Roman" charset="0"/>
              </a:rPr>
              <a:t>solitude </a:t>
            </a:r>
            <a:endParaRPr lang="en-US" dirty="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Zářivá</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samota</a:t>
            </a:r>
            <a:r>
              <a:rPr lang="en-US" dirty="0" smtClean="0">
                <a:latin typeface="Times New Roman" charset="0"/>
                <a:ea typeface="Times New Roman" charset="0"/>
                <a:cs typeface="Times New Roman" charset="0"/>
              </a:rPr>
              <a:t>” (Beaming solitude) as the </a:t>
            </a:r>
            <a:r>
              <a:rPr lang="en-US" dirty="0" smtClean="0">
                <a:latin typeface="Times New Roman" charset="0"/>
                <a:ea typeface="Times New Roman" charset="0"/>
                <a:cs typeface="Times New Roman" charset="0"/>
              </a:rPr>
              <a:t>most emphasized aspect of her </a:t>
            </a:r>
            <a:r>
              <a:rPr lang="en-US" dirty="0" smtClean="0">
                <a:latin typeface="Times New Roman" charset="0"/>
                <a:ea typeface="Times New Roman" charset="0"/>
                <a:cs typeface="Times New Roman" charset="0"/>
              </a:rPr>
              <a:t>life</a:t>
            </a:r>
          </a:p>
          <a:p>
            <a:pPr lvl="1"/>
            <a:endParaRPr lang="en-US" dirty="0" smtClean="0">
              <a:latin typeface="Times New Roman" charset="0"/>
              <a:ea typeface="Times New Roman" charset="0"/>
              <a:cs typeface="Times New Roman" charset="0"/>
            </a:endParaRPr>
          </a:p>
          <a:p>
            <a:r>
              <a:rPr lang="en-US" b="1" dirty="0" err="1" smtClean="0">
                <a:latin typeface="Times New Roman" charset="0"/>
                <a:ea typeface="Times New Roman" charset="0"/>
                <a:cs typeface="Times New Roman" charset="0"/>
              </a:rPr>
              <a:t>antilegend</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Antieve</a:t>
            </a:r>
            <a:endParaRPr lang="en-US" b="1" dirty="0" smtClean="0">
              <a:latin typeface="Times New Roman" charset="0"/>
              <a:ea typeface="Times New Roman" charset="0"/>
              <a:cs typeface="Times New Roman" charset="0"/>
            </a:endParaRPr>
          </a:p>
          <a:p>
            <a:pPr lvl="1"/>
            <a:r>
              <a:rPr lang="en-US" i="1" dirty="0" smtClean="0">
                <a:latin typeface="Times New Roman" charset="0"/>
                <a:ea typeface="Times New Roman" charset="0"/>
                <a:cs typeface="Times New Roman" charset="0"/>
              </a:rPr>
              <a:t>A woman needs to free herself from the image of Eve and stop believing in a legend of a woman created solely for a man</a:t>
            </a:r>
          </a:p>
          <a:p>
            <a:pPr lvl="1"/>
            <a:endParaRPr lang="en-US" i="1"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mirrored </a:t>
            </a:r>
            <a:r>
              <a:rPr lang="en-US" dirty="0" smtClean="0">
                <a:latin typeface="Times New Roman" charset="0"/>
                <a:ea typeface="Times New Roman" charset="0"/>
                <a:cs typeface="Times New Roman" charset="0"/>
              </a:rPr>
              <a:t>in her unfinished autobiography, but also </a:t>
            </a:r>
            <a:r>
              <a:rPr lang="en-US" dirty="0" smtClean="0">
                <a:latin typeface="Times New Roman" charset="0"/>
                <a:ea typeface="Times New Roman" charset="0"/>
                <a:cs typeface="Times New Roman" charset="0"/>
              </a:rPr>
              <a:t>in her </a:t>
            </a:r>
            <a:r>
              <a:rPr lang="en-US" dirty="0" smtClean="0">
                <a:latin typeface="Times New Roman" charset="0"/>
                <a:ea typeface="Times New Roman" charset="0"/>
                <a:cs typeface="Times New Roman" charset="0"/>
              </a:rPr>
              <a:t>way of life</a:t>
            </a:r>
          </a:p>
          <a:p>
            <a:endParaRPr lang="en-US"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41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1387809"/>
            <a:ext cx="2554705" cy="1325563"/>
          </a:xfrm>
        </p:spPr>
        <p:txBody>
          <a:bodyPr/>
          <a:lstStyle/>
          <a:p>
            <a:r>
              <a:rPr lang="en-US" dirty="0" err="1" smtClean="0">
                <a:latin typeface="Times New Roman" charset="0"/>
                <a:ea typeface="Times New Roman" charset="0"/>
                <a:cs typeface="Times New Roman" charset="0"/>
              </a:rPr>
              <a:t>Antieva</a:t>
            </a: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 the play</a:t>
            </a:r>
            <a:endParaRPr lang="en-US"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116" y="674256"/>
            <a:ext cx="8923421" cy="5621755"/>
          </a:xfrm>
        </p:spPr>
      </p:pic>
    </p:spTree>
    <p:extLst>
      <p:ext uri="{BB962C8B-B14F-4D97-AF65-F5344CB8AC3E}">
        <p14:creationId xmlns:p14="http://schemas.microsoft.com/office/powerpoint/2010/main" val="67916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515" y="454025"/>
            <a:ext cx="10515600" cy="2806533"/>
          </a:xfrm>
        </p:spPr>
        <p:txBody>
          <a:bodyPr>
            <a:normAutofit lnSpcReduction="10000"/>
          </a:bodyPr>
          <a:lstStyle/>
          <a:p>
            <a:r>
              <a:rPr lang="en-US" dirty="0" smtClean="0"/>
              <a:t>based on </a:t>
            </a:r>
            <a:r>
              <a:rPr lang="en-US" dirty="0" err="1" smtClean="0"/>
              <a:t>Antieve</a:t>
            </a:r>
            <a:r>
              <a:rPr lang="en-US" dirty="0" smtClean="0"/>
              <a:t>, Anna </a:t>
            </a:r>
            <a:r>
              <a:rPr lang="en-US" dirty="0" err="1" smtClean="0"/>
              <a:t>Pammrová’s</a:t>
            </a:r>
            <a:r>
              <a:rPr lang="en-US" dirty="0" smtClean="0"/>
              <a:t> poetry and biography </a:t>
            </a:r>
          </a:p>
          <a:p>
            <a:r>
              <a:rPr lang="en-US" dirty="0" smtClean="0"/>
              <a:t>emphasis on:</a:t>
            </a:r>
          </a:p>
          <a:p>
            <a:pPr lvl="1"/>
            <a:r>
              <a:rPr lang="en-US" dirty="0" smtClean="0"/>
              <a:t>wish &amp; will to free herself from contemporary social norms (godmother, marriage, housework)</a:t>
            </a:r>
          </a:p>
          <a:p>
            <a:pPr lvl="1"/>
            <a:r>
              <a:rPr lang="en-US" dirty="0" smtClean="0"/>
              <a:t>repeated attempts to gain freedom (social and psychological) – </a:t>
            </a:r>
            <a:r>
              <a:rPr lang="en-US" b="1" dirty="0" smtClean="0"/>
              <a:t>solitude as a desired solution </a:t>
            </a:r>
          </a:p>
          <a:p>
            <a:pPr lvl="1"/>
            <a:r>
              <a:rPr lang="en-US" dirty="0" smtClean="0"/>
              <a:t>ecological aspect of her works – protection of the </a:t>
            </a:r>
            <a:r>
              <a:rPr lang="en-US" dirty="0" err="1" smtClean="0"/>
              <a:t>environement</a:t>
            </a:r>
            <a:endParaRPr lang="en-US" dirty="0"/>
          </a:p>
        </p:txBody>
      </p:sp>
      <p:sp>
        <p:nvSpPr>
          <p:cNvPr id="4" name="TextBox 3"/>
          <p:cNvSpPr txBox="1"/>
          <p:nvPr/>
        </p:nvSpPr>
        <p:spPr>
          <a:xfrm>
            <a:off x="601580" y="3370392"/>
            <a:ext cx="9252284" cy="923330"/>
          </a:xfrm>
          <a:prstGeom prst="rect">
            <a:avLst/>
          </a:prstGeom>
          <a:noFill/>
        </p:spPr>
        <p:txBody>
          <a:bodyPr wrap="square" rtlCol="0">
            <a:spAutoFit/>
          </a:bodyPr>
          <a:lstStyle/>
          <a:p>
            <a:r>
              <a:rPr lang="en-US" i="1" dirty="0" smtClean="0"/>
              <a:t>Loneliness is one of the major illnesses of modern civilization. </a:t>
            </a:r>
          </a:p>
          <a:p>
            <a:r>
              <a:rPr lang="en-US" i="1" dirty="0" smtClean="0"/>
              <a:t>We call it stress, but the stress is just a result of our loneliness. </a:t>
            </a:r>
          </a:p>
          <a:p>
            <a:r>
              <a:rPr lang="en-US" i="1" dirty="0" smtClean="0"/>
              <a:t>We run from it to work, we keep ourselves busy, we feel like we have to strive for fun at any cost</a:t>
            </a:r>
            <a:r>
              <a:rPr lang="en-US" dirty="0" smtClean="0"/>
              <a:t>.</a:t>
            </a:r>
            <a:endParaRPr lang="en-US" dirty="0"/>
          </a:p>
        </p:txBody>
      </p:sp>
      <p:sp>
        <p:nvSpPr>
          <p:cNvPr id="5" name="TextBox 4"/>
          <p:cNvSpPr txBox="1"/>
          <p:nvPr/>
        </p:nvSpPr>
        <p:spPr>
          <a:xfrm>
            <a:off x="1698457" y="4620127"/>
            <a:ext cx="9877926" cy="1200329"/>
          </a:xfrm>
          <a:prstGeom prst="rect">
            <a:avLst/>
          </a:prstGeom>
          <a:noFill/>
        </p:spPr>
        <p:txBody>
          <a:bodyPr wrap="square" rtlCol="0">
            <a:spAutoFit/>
          </a:bodyPr>
          <a:lstStyle/>
          <a:p>
            <a:pPr algn="just"/>
            <a:r>
              <a:rPr lang="en-US" i="1" dirty="0" smtClean="0"/>
              <a:t>We are most interested in her visions, her opinions. Anna </a:t>
            </a:r>
            <a:r>
              <a:rPr lang="en-US" i="1" dirty="0" err="1" smtClean="0"/>
              <a:t>Pammrová</a:t>
            </a:r>
            <a:r>
              <a:rPr lang="en-US" i="1" dirty="0" smtClean="0"/>
              <a:t> was a great critic of modern civilization, of consumerism and actions against nature. She warned about our environmental irresponsibility. She warns women not to, in the name of emancipation, just become men. </a:t>
            </a:r>
          </a:p>
          <a:p>
            <a:pPr algn="just"/>
            <a:r>
              <a:rPr lang="en-US" i="1" dirty="0" smtClean="0"/>
              <a:t>And don’t forget we have to put all of this in the context of a woman of the 19</a:t>
            </a:r>
            <a:r>
              <a:rPr lang="en-US" i="1" baseline="30000" dirty="0" smtClean="0"/>
              <a:t>th</a:t>
            </a:r>
            <a:r>
              <a:rPr lang="en-US" i="1" dirty="0" smtClean="0"/>
              <a:t> century.  </a:t>
            </a:r>
            <a:endParaRPr lang="en-US" i="1" dirty="0"/>
          </a:p>
        </p:txBody>
      </p:sp>
    </p:spTree>
    <p:extLst>
      <p:ext uri="{BB962C8B-B14F-4D97-AF65-F5344CB8AC3E}">
        <p14:creationId xmlns:p14="http://schemas.microsoft.com/office/powerpoint/2010/main" val="148206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16" y="3046830"/>
            <a:ext cx="4828674" cy="1675564"/>
          </a:xfrm>
        </p:spPr>
        <p:txBody>
          <a:bodyPr>
            <a:normAutofit fontScale="92500" lnSpcReduction="20000"/>
          </a:bodyPr>
          <a:lstStyle/>
          <a:p>
            <a:pPr marL="0" indent="0" algn="just">
              <a:buNone/>
            </a:pPr>
            <a:r>
              <a:rPr lang="en-US" dirty="0" smtClean="0"/>
              <a:t>Beauty of day! </a:t>
            </a:r>
            <a:r>
              <a:rPr lang="en-US" dirty="0" err="1" smtClean="0"/>
              <a:t>Splendour</a:t>
            </a:r>
            <a:r>
              <a:rPr lang="en-US" dirty="0" smtClean="0"/>
              <a:t> of night!</a:t>
            </a:r>
            <a:r>
              <a:rPr lang="en-US" dirty="0" smtClean="0"/>
              <a:t/>
            </a:r>
            <a:br>
              <a:rPr lang="en-US" dirty="0" smtClean="0"/>
            </a:br>
            <a:r>
              <a:rPr lang="en-US" dirty="0" smtClean="0"/>
              <a:t>Beam of creativity, mystical power,</a:t>
            </a:r>
            <a:r>
              <a:rPr lang="en-US" dirty="0" smtClean="0"/>
              <a:t/>
            </a:r>
            <a:br>
              <a:rPr lang="en-US" dirty="0" smtClean="0"/>
            </a:br>
            <a:r>
              <a:rPr lang="en-US" dirty="0" smtClean="0"/>
              <a:t>in you I want to believe, </a:t>
            </a:r>
            <a:br>
              <a:rPr lang="en-US" dirty="0" smtClean="0"/>
            </a:br>
            <a:r>
              <a:rPr lang="en-US" dirty="0" smtClean="0"/>
              <a:t>in you I want to transform myself. </a:t>
            </a:r>
            <a:r>
              <a:rPr lang="en-US" dirty="0" smtClean="0"/>
              <a:t/>
            </a:r>
            <a:br>
              <a:rPr lang="en-US" dirty="0" smtClean="0"/>
            </a:b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337" y="1982036"/>
            <a:ext cx="6317990" cy="3805153"/>
          </a:xfrm>
          <a:prstGeom prst="rect">
            <a:avLst/>
          </a:prstGeom>
        </p:spPr>
      </p:pic>
    </p:spTree>
    <p:extLst>
      <p:ext uri="{BB962C8B-B14F-4D97-AF65-F5344CB8AC3E}">
        <p14:creationId xmlns:p14="http://schemas.microsoft.com/office/powerpoint/2010/main" val="211012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9247"/>
            <a:ext cx="3761874" cy="5718048"/>
          </a:xfrm>
        </p:spPr>
      </p:pic>
      <p:sp>
        <p:nvSpPr>
          <p:cNvPr id="5" name="TextBox 4"/>
          <p:cNvSpPr txBox="1"/>
          <p:nvPr/>
        </p:nvSpPr>
        <p:spPr>
          <a:xfrm>
            <a:off x="4977815" y="661352"/>
            <a:ext cx="6388768" cy="5909310"/>
          </a:xfrm>
          <a:prstGeom prst="rect">
            <a:avLst/>
          </a:prstGeom>
          <a:noFill/>
        </p:spPr>
        <p:txBody>
          <a:bodyPr wrap="square" rtlCol="0">
            <a:spAutoFit/>
          </a:bodyPr>
          <a:lstStyle/>
          <a:p>
            <a:r>
              <a:rPr lang="en-US" dirty="0" smtClean="0">
                <a:latin typeface="Times New Roman" charset="0"/>
                <a:ea typeface="Times New Roman" charset="0"/>
                <a:cs typeface="Times New Roman" charset="0"/>
              </a:rPr>
              <a:t>1860–1945</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philosopher</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feminist</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writer, poet, translator</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environmentalist</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pacifist</a:t>
            </a:r>
            <a:endParaRPr lang="en-US" dirty="0" smtClean="0">
              <a:latin typeface="Times New Roman" charset="0"/>
              <a:ea typeface="Times New Roman" charset="0"/>
              <a:cs typeface="Times New Roman" charset="0"/>
            </a:endParaRP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vegetarian</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hermit</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friend of a famous poet </a:t>
            </a:r>
          </a:p>
          <a:p>
            <a:pPr marL="285750" indent="-285750">
              <a:buFont typeface="Arial" charset="0"/>
              <a:buChar char="•"/>
            </a:pPr>
            <a:endParaRPr lang="en-US" dirty="0">
              <a:latin typeface="Times New Roman" charset="0"/>
              <a:ea typeface="Times New Roman" charset="0"/>
              <a:cs typeface="Times New Roman" charset="0"/>
            </a:endParaRPr>
          </a:p>
          <a:p>
            <a:pPr marL="285750" indent="-285750">
              <a:buFont typeface="Arial" charset="0"/>
              <a:buChar char="•"/>
            </a:pPr>
            <a:r>
              <a:rPr lang="en-US" dirty="0" smtClean="0">
                <a:latin typeface="Times New Roman" charset="0"/>
                <a:ea typeface="Times New Roman" charset="0"/>
                <a:cs typeface="Times New Roman" charset="0"/>
              </a:rPr>
              <a:t>friend of Havel’s family (family of the 1</a:t>
            </a:r>
            <a:r>
              <a:rPr lang="en-US" baseline="30000" dirty="0" smtClean="0">
                <a:latin typeface="Times New Roman" charset="0"/>
                <a:ea typeface="Times New Roman" charset="0"/>
                <a:cs typeface="Times New Roman" charset="0"/>
              </a:rPr>
              <a:t>st</a:t>
            </a:r>
            <a:r>
              <a:rPr lang="en-US" dirty="0" smtClean="0">
                <a:latin typeface="Times New Roman" charset="0"/>
                <a:ea typeface="Times New Roman" charset="0"/>
                <a:cs typeface="Times New Roman" charset="0"/>
              </a:rPr>
              <a:t> Czech president </a:t>
            </a:r>
            <a:r>
              <a:rPr lang="en-US" dirty="0" err="1" smtClean="0">
                <a:latin typeface="Times New Roman" charset="0"/>
                <a:ea typeface="Times New Roman" charset="0"/>
                <a:cs typeface="Times New Roman" charset="0"/>
              </a:rPr>
              <a:t>Václav</a:t>
            </a:r>
            <a:r>
              <a:rPr lang="en-US" dirty="0" smtClean="0">
                <a:latin typeface="Times New Roman" charset="0"/>
                <a:ea typeface="Times New Roman" charset="0"/>
                <a:cs typeface="Times New Roman" charset="0"/>
              </a:rPr>
              <a:t> Havel) </a:t>
            </a:r>
          </a:p>
          <a:p>
            <a:pPr marL="285750" indent="-285750">
              <a:buFont typeface="Arial" charset="0"/>
              <a:buChar cha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5285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sources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467853"/>
            <a:ext cx="10515600" cy="4709110"/>
          </a:xfrm>
        </p:spPr>
        <p:txBody>
          <a:bodyPr>
            <a:normAutofit/>
          </a:bodyPr>
          <a:lstStyle/>
          <a:p>
            <a:r>
              <a:rPr lang="en-US" dirty="0" smtClean="0">
                <a:latin typeface="Times New Roman" charset="0"/>
                <a:ea typeface="Times New Roman" charset="0"/>
                <a:cs typeface="Times New Roman" charset="0"/>
              </a:rPr>
              <a:t>memoirs:</a:t>
            </a:r>
          </a:p>
          <a:p>
            <a:pPr lvl="1"/>
            <a:r>
              <a:rPr lang="en-US" dirty="0" smtClean="0">
                <a:latin typeface="Times New Roman" charset="0"/>
                <a:ea typeface="Times New Roman" charset="0"/>
                <a:cs typeface="Times New Roman" charset="0"/>
              </a:rPr>
              <a:t>Anna </a:t>
            </a:r>
            <a:r>
              <a:rPr lang="en-US" dirty="0" err="1" smtClean="0">
                <a:latin typeface="Times New Roman" charset="0"/>
                <a:ea typeface="Times New Roman" charset="0"/>
                <a:cs typeface="Times New Roman" charset="0"/>
              </a:rPr>
              <a:t>Pammrová</a:t>
            </a:r>
            <a:r>
              <a:rPr lang="en-US" dirty="0" smtClean="0">
                <a:latin typeface="Times New Roman" charset="0"/>
                <a:ea typeface="Times New Roman" charset="0"/>
                <a:cs typeface="Times New Roman" charset="0"/>
              </a:rPr>
              <a:t>: </a:t>
            </a:r>
            <a:r>
              <a:rPr lang="en-US" i="1" dirty="0" err="1" smtClean="0">
                <a:latin typeface="Times New Roman" charset="0"/>
                <a:ea typeface="Times New Roman" charset="0"/>
                <a:cs typeface="Times New Roman" charset="0"/>
              </a:rPr>
              <a:t>Antieve</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Antieva</a:t>
            </a:r>
            <a:r>
              <a:rPr lang="en-US" dirty="0" smtClean="0">
                <a:latin typeface="Times New Roman" charset="0"/>
                <a:ea typeface="Times New Roman" charset="0"/>
                <a:cs typeface="Times New Roman" charset="0"/>
              </a:rPr>
              <a:t>, first published 1997, then 2003)</a:t>
            </a:r>
          </a:p>
          <a:p>
            <a:pPr lvl="2"/>
            <a:r>
              <a:rPr lang="en-US" dirty="0" smtClean="0">
                <a:latin typeface="Times New Roman" charset="0"/>
                <a:ea typeface="Times New Roman" charset="0"/>
                <a:cs typeface="Times New Roman" charset="0"/>
              </a:rPr>
              <a:t>fragments, childhood</a:t>
            </a:r>
          </a:p>
          <a:p>
            <a:pPr lvl="1"/>
            <a:r>
              <a:rPr lang="en-US" dirty="0" smtClean="0">
                <a:latin typeface="Times New Roman" charset="0"/>
                <a:ea typeface="Times New Roman" charset="0"/>
                <a:cs typeface="Times New Roman" charset="0"/>
              </a:rPr>
              <a:t>Alena </a:t>
            </a:r>
            <a:r>
              <a:rPr lang="en-US" dirty="0" err="1" smtClean="0">
                <a:latin typeface="Times New Roman" charset="0"/>
                <a:ea typeface="Times New Roman" charset="0"/>
                <a:cs typeface="Times New Roman" charset="0"/>
              </a:rPr>
              <a:t>Křemenová</a:t>
            </a:r>
            <a:r>
              <a:rPr lang="en-US"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Anna </a:t>
            </a:r>
            <a:r>
              <a:rPr lang="en-US" i="1" dirty="0" err="1" smtClean="0">
                <a:latin typeface="Times New Roman" charset="0"/>
                <a:ea typeface="Times New Roman" charset="0"/>
                <a:cs typeface="Times New Roman" charset="0"/>
              </a:rPr>
              <a:t>Pammrová</a:t>
            </a:r>
            <a:r>
              <a:rPr lang="en-US" i="1" dirty="0" smtClean="0">
                <a:latin typeface="Times New Roman" charset="0"/>
                <a:ea typeface="Times New Roman" charset="0"/>
                <a:cs typeface="Times New Roman" charset="0"/>
              </a:rPr>
              <a:t>, a Biography </a:t>
            </a:r>
            <a:r>
              <a:rPr lang="en-US" dirty="0" smtClean="0">
                <a:latin typeface="Times New Roman" charset="0"/>
                <a:ea typeface="Times New Roman" charset="0"/>
                <a:cs typeface="Times New Roman" charset="0"/>
              </a:rPr>
              <a:t>(first published 2005)</a:t>
            </a:r>
          </a:p>
          <a:p>
            <a:pPr lvl="2"/>
            <a:r>
              <a:rPr lang="en-US" dirty="0" smtClean="0">
                <a:latin typeface="Times New Roman" charset="0"/>
                <a:ea typeface="Times New Roman" charset="0"/>
                <a:cs typeface="Times New Roman" charset="0"/>
              </a:rPr>
              <a:t>author: her niece, “official biography”, fragments of </a:t>
            </a:r>
            <a:r>
              <a:rPr lang="en-US" dirty="0" smtClean="0">
                <a:latin typeface="Times New Roman" charset="0"/>
                <a:ea typeface="Times New Roman" charset="0"/>
                <a:cs typeface="Times New Roman" charset="0"/>
              </a:rPr>
              <a:t>letter</a:t>
            </a:r>
          </a:p>
          <a:p>
            <a:pPr lvl="2"/>
            <a:r>
              <a:rPr lang="en-US" dirty="0" smtClean="0">
                <a:latin typeface="Times New Roman" charset="0"/>
                <a:ea typeface="Times New Roman" charset="0"/>
                <a:cs typeface="Times New Roman" charset="0"/>
              </a:rPr>
              <a:t>mainly </a:t>
            </a:r>
            <a:r>
              <a:rPr lang="en-US" dirty="0" smtClean="0">
                <a:latin typeface="Times New Roman" charset="0"/>
                <a:ea typeface="Times New Roman" charset="0"/>
                <a:cs typeface="Times New Roman" charset="0"/>
              </a:rPr>
              <a:t>based on Anna’s </a:t>
            </a:r>
            <a:r>
              <a:rPr lang="en-US" dirty="0" smtClean="0">
                <a:latin typeface="Times New Roman" charset="0"/>
                <a:ea typeface="Times New Roman" charset="0"/>
                <a:cs typeface="Times New Roman" charset="0"/>
              </a:rPr>
              <a:t>journal</a:t>
            </a:r>
          </a:p>
          <a:p>
            <a:pPr lvl="2"/>
            <a:endParaRPr lang="en-US" dirty="0" smtClean="0">
              <a:latin typeface="Times New Roman" charset="0"/>
              <a:ea typeface="Times New Roman" charset="0"/>
              <a:cs typeface="Times New Roman" charset="0"/>
            </a:endParaRPr>
          </a:p>
          <a:p>
            <a:pPr lvl="1"/>
            <a:r>
              <a:rPr lang="en-US" dirty="0" err="1" smtClean="0">
                <a:latin typeface="Times New Roman" charset="0"/>
                <a:ea typeface="Times New Roman" charset="0"/>
                <a:cs typeface="Times New Roman" charset="0"/>
              </a:rPr>
              <a:t>Bohuslav</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Pernica</a:t>
            </a:r>
            <a:r>
              <a:rPr lang="en-US"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Two Women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Dvě</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ženy</a:t>
            </a:r>
            <a:r>
              <a:rPr lang="en-US" dirty="0" smtClean="0">
                <a:latin typeface="Times New Roman" charset="0"/>
                <a:ea typeface="Times New Roman" charset="0"/>
                <a:cs typeface="Times New Roman" charset="0"/>
              </a:rPr>
              <a:t>, 1942) </a:t>
            </a:r>
          </a:p>
          <a:p>
            <a:pPr lvl="2"/>
            <a:r>
              <a:rPr lang="en-US" dirty="0" smtClean="0">
                <a:latin typeface="Times New Roman" charset="0"/>
                <a:ea typeface="Times New Roman" charset="0"/>
                <a:cs typeface="Times New Roman" charset="0"/>
              </a:rPr>
              <a:t>Anna </a:t>
            </a:r>
            <a:r>
              <a:rPr lang="en-US" dirty="0" err="1" smtClean="0">
                <a:latin typeface="Times New Roman" charset="0"/>
                <a:ea typeface="Times New Roman" charset="0"/>
                <a:cs typeface="Times New Roman" charset="0"/>
              </a:rPr>
              <a:t>Pammrová</a:t>
            </a:r>
            <a:r>
              <a:rPr lang="en-US" dirty="0" smtClean="0">
                <a:latin typeface="Times New Roman" charset="0"/>
                <a:ea typeface="Times New Roman" charset="0"/>
                <a:cs typeface="Times New Roman" charset="0"/>
              </a:rPr>
              <a:t>: Friend of a poet</a:t>
            </a:r>
          </a:p>
          <a:p>
            <a:r>
              <a:rPr lang="en-US" dirty="0" smtClean="0">
                <a:latin typeface="Times New Roman" charset="0"/>
                <a:ea typeface="Times New Roman" charset="0"/>
                <a:cs typeface="Times New Roman" charset="0"/>
              </a:rPr>
              <a:t>letters</a:t>
            </a:r>
            <a:r>
              <a:rPr lang="en-US" dirty="0" smtClean="0">
                <a:latin typeface="Times New Roman" charset="0"/>
                <a:ea typeface="Times New Roman" charset="0"/>
                <a:cs typeface="Times New Roman" charset="0"/>
              </a:rPr>
              <a:t>:</a:t>
            </a:r>
          </a:p>
          <a:p>
            <a:pPr lvl="1"/>
            <a:r>
              <a:rPr lang="en-US" i="1" dirty="0" smtClean="0">
                <a:latin typeface="Times New Roman" charset="0"/>
                <a:ea typeface="Times New Roman" charset="0"/>
                <a:cs typeface="Times New Roman" charset="0"/>
              </a:rPr>
              <a:t>Letter from </a:t>
            </a:r>
            <a:r>
              <a:rPr lang="en-US" i="1" dirty="0" err="1" smtClean="0">
                <a:latin typeface="Times New Roman" charset="0"/>
                <a:ea typeface="Times New Roman" charset="0"/>
                <a:cs typeface="Times New Roman" charset="0"/>
              </a:rPr>
              <a:t>Otokar</a:t>
            </a:r>
            <a:r>
              <a:rPr lang="en-US" i="1" dirty="0" smtClean="0">
                <a:latin typeface="Times New Roman" charset="0"/>
                <a:ea typeface="Times New Roman" charset="0"/>
                <a:cs typeface="Times New Roman" charset="0"/>
              </a:rPr>
              <a:t> </a:t>
            </a:r>
            <a:r>
              <a:rPr lang="en-US" i="1" dirty="0" err="1" smtClean="0">
                <a:latin typeface="Times New Roman" charset="0"/>
                <a:ea typeface="Times New Roman" charset="0"/>
                <a:cs typeface="Times New Roman" charset="0"/>
              </a:rPr>
              <a:t>Březina</a:t>
            </a:r>
            <a:r>
              <a:rPr lang="en-US" i="1" dirty="0" smtClean="0">
                <a:latin typeface="Times New Roman" charset="0"/>
                <a:ea typeface="Times New Roman" charset="0"/>
                <a:cs typeface="Times New Roman" charset="0"/>
              </a:rPr>
              <a:t> to Anna </a:t>
            </a:r>
            <a:r>
              <a:rPr lang="en-US" i="1" dirty="0" err="1" smtClean="0">
                <a:latin typeface="Times New Roman" charset="0"/>
                <a:ea typeface="Times New Roman" charset="0"/>
                <a:cs typeface="Times New Roman" charset="0"/>
              </a:rPr>
              <a:t>Pammrová</a:t>
            </a:r>
            <a:r>
              <a:rPr lang="en-US" i="1" dirty="0" smtClean="0">
                <a:latin typeface="Times New Roman" charset="0"/>
                <a:ea typeface="Times New Roman" charset="0"/>
                <a:cs typeface="Times New Roman" charset="0"/>
              </a:rPr>
              <a:t>, 1889 to 1905 </a:t>
            </a:r>
            <a:r>
              <a:rPr lang="en-US" dirty="0" smtClean="0">
                <a:latin typeface="Times New Roman" charset="0"/>
                <a:ea typeface="Times New Roman" charset="0"/>
                <a:cs typeface="Times New Roman" charset="0"/>
              </a:rPr>
              <a:t>(first published in a newspaper </a:t>
            </a:r>
            <a:r>
              <a:rPr lang="en-US" dirty="0" err="1" smtClean="0">
                <a:latin typeface="Times New Roman" charset="0"/>
                <a:ea typeface="Times New Roman" charset="0"/>
                <a:cs typeface="Times New Roman" charset="0"/>
              </a:rPr>
              <a:t>Nová</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říše</a:t>
            </a:r>
            <a:r>
              <a:rPr lang="en-US" dirty="0" smtClean="0">
                <a:latin typeface="Times New Roman" charset="0"/>
                <a:ea typeface="Times New Roman" charset="0"/>
                <a:cs typeface="Times New Roman" charset="0"/>
              </a:rPr>
              <a:t> in 1931–2, book – 1936) </a:t>
            </a:r>
          </a:p>
        </p:txBody>
      </p:sp>
    </p:spTree>
    <p:extLst>
      <p:ext uri="{BB962C8B-B14F-4D97-AF65-F5344CB8AC3E}">
        <p14:creationId xmlns:p14="http://schemas.microsoft.com/office/powerpoint/2010/main" val="137411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9547"/>
            <a:ext cx="10515600" cy="5715000"/>
          </a:xfrm>
        </p:spPr>
        <p:txBody>
          <a:bodyPr>
            <a:normAutofit fontScale="92500" lnSpcReduction="10000"/>
          </a:bodyPr>
          <a:lstStyle/>
          <a:p>
            <a:r>
              <a:rPr lang="en-US" dirty="0" smtClean="0">
                <a:latin typeface="Times New Roman" charset="0"/>
                <a:ea typeface="Times New Roman" charset="0"/>
                <a:cs typeface="Times New Roman" charset="0"/>
              </a:rPr>
              <a:t>newspapers</a:t>
            </a:r>
          </a:p>
          <a:p>
            <a:pPr lvl="1"/>
            <a:r>
              <a:rPr lang="en-US" dirty="0" smtClean="0">
                <a:latin typeface="Times New Roman" charset="0"/>
                <a:ea typeface="Times New Roman" charset="0"/>
                <a:cs typeface="Times New Roman" charset="0"/>
              </a:rPr>
              <a:t>translations from French in: </a:t>
            </a:r>
            <a:r>
              <a:rPr lang="en-US" dirty="0" err="1" smtClean="0">
                <a:latin typeface="Times New Roman" charset="0"/>
                <a:ea typeface="Times New Roman" charset="0"/>
                <a:cs typeface="Times New Roman" charset="0"/>
              </a:rPr>
              <a:t>Čech</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Národní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Listy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Česká</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Osvěta</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occasional articles in: </a:t>
            </a:r>
            <a:r>
              <a:rPr lang="en-US" dirty="0" err="1" smtClean="0">
                <a:latin typeface="Times New Roman" charset="0"/>
                <a:ea typeface="Times New Roman" charset="0"/>
                <a:cs typeface="Times New Roman" charset="0"/>
              </a:rPr>
              <a:t>Vesna</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Ženský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obzor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Dvacátý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věk</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Kosmické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rozhledy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Mladé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proudy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Mazdaznan</a:t>
            </a:r>
            <a:r>
              <a:rPr lang="mr-IN"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articles ABOUT Anna </a:t>
            </a:r>
            <a:r>
              <a:rPr lang="en-US" dirty="0" err="1" smtClean="0">
                <a:latin typeface="Times New Roman" charset="0"/>
                <a:ea typeface="Times New Roman" charset="0"/>
                <a:cs typeface="Times New Roman" charset="0"/>
              </a:rPr>
              <a:t>Pammrová</a:t>
            </a:r>
            <a:r>
              <a:rPr lang="en-US" dirty="0" smtClean="0">
                <a:latin typeface="Times New Roman" charset="0"/>
                <a:ea typeface="Times New Roman" charset="0"/>
                <a:cs typeface="Times New Roman" charset="0"/>
              </a:rPr>
              <a:t>: </a:t>
            </a:r>
          </a:p>
          <a:p>
            <a:pPr lvl="2"/>
            <a:r>
              <a:rPr lang="en-US" dirty="0" smtClean="0">
                <a:latin typeface="Times New Roman" charset="0"/>
                <a:ea typeface="Times New Roman" charset="0"/>
                <a:cs typeface="Times New Roman" charset="0"/>
              </a:rPr>
              <a:t>reactions &amp; reviews of her book: </a:t>
            </a:r>
            <a:r>
              <a:rPr lang="en-US" i="1" dirty="0" smtClean="0">
                <a:latin typeface="Times New Roman" charset="0"/>
                <a:ea typeface="Times New Roman" charset="0"/>
                <a:cs typeface="Times New Roman" charset="0"/>
              </a:rPr>
              <a:t>Alfa – </a:t>
            </a:r>
            <a:r>
              <a:rPr lang="en-US" i="1" dirty="0" smtClean="0">
                <a:latin typeface="Times New Roman" charset="0"/>
                <a:ea typeface="Times New Roman" charset="0"/>
                <a:cs typeface="Times New Roman" charset="0"/>
              </a:rPr>
              <a:t>Embryonic </a:t>
            </a:r>
            <a:r>
              <a:rPr lang="en-US" i="1" dirty="0" smtClean="0">
                <a:latin typeface="Times New Roman" charset="0"/>
                <a:ea typeface="Times New Roman" charset="0"/>
                <a:cs typeface="Times New Roman" charset="0"/>
              </a:rPr>
              <a:t>Attempt to Solve the </a:t>
            </a:r>
            <a:r>
              <a:rPr lang="en-US" i="1" dirty="0" smtClean="0">
                <a:latin typeface="Times New Roman" charset="0"/>
                <a:ea typeface="Times New Roman" charset="0"/>
                <a:cs typeface="Times New Roman" charset="0"/>
              </a:rPr>
              <a:t>Woman Question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Embryonální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pokus</a:t>
            </a:r>
            <a:r>
              <a:rPr lang="en-US" dirty="0" smtClean="0">
                <a:latin typeface="Times New Roman" charset="0"/>
                <a:ea typeface="Times New Roman" charset="0"/>
                <a:cs typeface="Times New Roman" charset="0"/>
              </a:rPr>
              <a:t> o </a:t>
            </a:r>
            <a:r>
              <a:rPr lang="en-US" dirty="0" err="1" smtClean="0">
                <a:latin typeface="Times New Roman" charset="0"/>
                <a:ea typeface="Times New Roman" charset="0"/>
                <a:cs typeface="Times New Roman" charset="0"/>
              </a:rPr>
              <a:t>řešení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ženské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otázky</a:t>
            </a:r>
            <a:r>
              <a:rPr lang="en-US" dirty="0" smtClean="0">
                <a:latin typeface="Times New Roman" charset="0"/>
                <a:ea typeface="Times New Roman" charset="0"/>
                <a:cs typeface="Times New Roman" charset="0"/>
              </a:rPr>
              <a:t>, 1917) in </a:t>
            </a:r>
            <a:r>
              <a:rPr lang="en-US" dirty="0" err="1" smtClean="0">
                <a:latin typeface="Times New Roman" charset="0"/>
                <a:ea typeface="Times New Roman" charset="0"/>
                <a:cs typeface="Times New Roman" charset="0"/>
              </a:rPr>
              <a:t>Ženský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svět</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Venkov</a:t>
            </a:r>
            <a:r>
              <a:rPr lang="en-US" dirty="0" smtClean="0">
                <a:latin typeface="Times New Roman" charset="0"/>
                <a:ea typeface="Times New Roman" charset="0"/>
                <a:cs typeface="Times New Roman" charset="0"/>
              </a:rPr>
              <a:t> or </a:t>
            </a:r>
            <a:r>
              <a:rPr lang="en-US" dirty="0" err="1" smtClean="0">
                <a:latin typeface="Times New Roman" charset="0"/>
                <a:ea typeface="Times New Roman" charset="0"/>
                <a:cs typeface="Times New Roman" charset="0"/>
              </a:rPr>
              <a:t>Národní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obroda</a:t>
            </a:r>
            <a:endParaRPr lang="en-US" dirty="0" smtClean="0">
              <a:latin typeface="Times New Roman" charset="0"/>
              <a:ea typeface="Times New Roman" charset="0"/>
              <a:cs typeface="Times New Roman" charset="0"/>
            </a:endParaRPr>
          </a:p>
          <a:p>
            <a:pPr lvl="2"/>
            <a:r>
              <a:rPr lang="en-US" dirty="0" err="1" smtClean="0">
                <a:latin typeface="Times New Roman" charset="0"/>
                <a:ea typeface="Times New Roman" charset="0"/>
                <a:cs typeface="Times New Roman" charset="0"/>
              </a:rPr>
              <a:t>gratulations</a:t>
            </a:r>
            <a:r>
              <a:rPr lang="en-US" dirty="0" smtClean="0">
                <a:latin typeface="Times New Roman" charset="0"/>
                <a:ea typeface="Times New Roman" charset="0"/>
                <a:cs typeface="Times New Roman" charset="0"/>
              </a:rPr>
              <a:t> (1940 – her 80</a:t>
            </a:r>
            <a:r>
              <a:rPr lang="en-US" baseline="30000" dirty="0" smtClean="0">
                <a:latin typeface="Times New Roman" charset="0"/>
                <a:ea typeface="Times New Roman" charset="0"/>
                <a:cs typeface="Times New Roman" charset="0"/>
              </a:rPr>
              <a:t>th</a:t>
            </a:r>
            <a:r>
              <a:rPr lang="en-US" dirty="0" smtClean="0">
                <a:latin typeface="Times New Roman" charset="0"/>
                <a:ea typeface="Times New Roman" charset="0"/>
                <a:cs typeface="Times New Roman" charset="0"/>
              </a:rPr>
              <a:t> birthday)</a:t>
            </a:r>
          </a:p>
          <a:p>
            <a:r>
              <a:rPr lang="en-US" dirty="0" smtClean="0">
                <a:latin typeface="Times New Roman" charset="0"/>
                <a:ea typeface="Times New Roman" charset="0"/>
                <a:cs typeface="Times New Roman" charset="0"/>
              </a:rPr>
              <a:t>her own works</a:t>
            </a:r>
          </a:p>
          <a:p>
            <a:pPr lvl="1"/>
            <a:r>
              <a:rPr lang="en-US"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1917: Alfa – </a:t>
            </a:r>
            <a:r>
              <a:rPr lang="en-US" i="1" dirty="0" smtClean="0">
                <a:latin typeface="Times New Roman" charset="0"/>
                <a:ea typeface="Times New Roman" charset="0"/>
                <a:cs typeface="Times New Roman" charset="0"/>
              </a:rPr>
              <a:t>Embryonic Attempt </a:t>
            </a:r>
            <a:r>
              <a:rPr lang="en-US" i="1" dirty="0" smtClean="0">
                <a:latin typeface="Times New Roman" charset="0"/>
                <a:ea typeface="Times New Roman" charset="0"/>
                <a:cs typeface="Times New Roman" charset="0"/>
              </a:rPr>
              <a:t>to </a:t>
            </a:r>
            <a:r>
              <a:rPr lang="en-US" i="1" dirty="0" smtClean="0">
                <a:latin typeface="Times New Roman" charset="0"/>
                <a:ea typeface="Times New Roman" charset="0"/>
                <a:cs typeface="Times New Roman" charset="0"/>
              </a:rPr>
              <a:t>Solve the Woman Question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Embryonální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pokus</a:t>
            </a:r>
            <a:r>
              <a:rPr lang="en-US" dirty="0" smtClean="0">
                <a:latin typeface="Times New Roman" charset="0"/>
                <a:ea typeface="Times New Roman" charset="0"/>
                <a:cs typeface="Times New Roman" charset="0"/>
              </a:rPr>
              <a:t> o </a:t>
            </a:r>
            <a:r>
              <a:rPr lang="en-US" dirty="0" err="1" smtClean="0">
                <a:latin typeface="Times New Roman" charset="0"/>
                <a:ea typeface="Times New Roman" charset="0"/>
                <a:cs typeface="Times New Roman" charset="0"/>
              </a:rPr>
              <a:t>řešení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ženské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otázky</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1919: </a:t>
            </a:r>
            <a:r>
              <a:rPr lang="en-US" i="1" dirty="0" smtClean="0">
                <a:latin typeface="Times New Roman" charset="0"/>
                <a:ea typeface="Times New Roman" charset="0"/>
                <a:cs typeface="Times New Roman" charset="0"/>
              </a:rPr>
              <a:t>About Motherhood and </a:t>
            </a:r>
            <a:r>
              <a:rPr lang="en-US" i="1" dirty="0" err="1" smtClean="0">
                <a:latin typeface="Times New Roman" charset="0"/>
                <a:ea typeface="Times New Roman" charset="0"/>
                <a:cs typeface="Times New Roman" charset="0"/>
              </a:rPr>
              <a:t>Pseudomotherhood</a:t>
            </a:r>
            <a:r>
              <a:rPr lang="en-US" i="1" dirty="0" smtClean="0">
                <a:latin typeface="Times New Roman" charset="0"/>
                <a:ea typeface="Times New Roman" charset="0"/>
                <a:cs typeface="Times New Roman" charset="0"/>
              </a:rPr>
              <a:t>: Peculiar Thoughts </a:t>
            </a:r>
            <a:r>
              <a:rPr lang="en-US" dirty="0" smtClean="0">
                <a:latin typeface="Times New Roman" charset="0"/>
                <a:ea typeface="Times New Roman" charset="0"/>
                <a:cs typeface="Times New Roman" charset="0"/>
              </a:rPr>
              <a:t>(O </a:t>
            </a:r>
            <a:r>
              <a:rPr lang="en-US" dirty="0" err="1">
                <a:latin typeface="Times New Roman" charset="0"/>
                <a:ea typeface="Times New Roman" charset="0"/>
                <a:cs typeface="Times New Roman" charset="0"/>
              </a:rPr>
              <a:t>m</a:t>
            </a:r>
            <a:r>
              <a:rPr lang="en-US" dirty="0" err="1" smtClean="0">
                <a:latin typeface="Times New Roman" charset="0"/>
                <a:ea typeface="Times New Roman" charset="0"/>
                <a:cs typeface="Times New Roman" charset="0"/>
              </a:rPr>
              <a:t>ateřství</a:t>
            </a:r>
            <a:r>
              <a:rPr lang="en-US" dirty="0" smtClean="0">
                <a:latin typeface="Times New Roman" charset="0"/>
                <a:ea typeface="Times New Roman" charset="0"/>
                <a:cs typeface="Times New Roman" charset="0"/>
              </a:rPr>
              <a:t> a </a:t>
            </a:r>
            <a:r>
              <a:rPr lang="en-US" dirty="0" err="1" smtClean="0">
                <a:latin typeface="Times New Roman" charset="0"/>
                <a:ea typeface="Times New Roman" charset="0"/>
                <a:cs typeface="Times New Roman" charset="0"/>
              </a:rPr>
              <a:t>pamateřství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podivné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úvahy</a:t>
            </a:r>
            <a:r>
              <a:rPr lang="en-US" dirty="0" smtClean="0">
                <a:latin typeface="Times New Roman" charset="0"/>
                <a:ea typeface="Times New Roman" charset="0"/>
                <a:cs typeface="Times New Roman" charset="0"/>
              </a:rPr>
              <a:t>)</a:t>
            </a:r>
          </a:p>
          <a:p>
            <a:pPr lvl="1"/>
            <a:r>
              <a:rPr lang="en-US" dirty="0" smtClean="0">
                <a:latin typeface="Times New Roman" charset="0"/>
                <a:ea typeface="Times New Roman" charset="0"/>
                <a:cs typeface="Times New Roman" charset="0"/>
              </a:rPr>
              <a:t>1925: </a:t>
            </a:r>
            <a:r>
              <a:rPr lang="en-US" i="1" dirty="0" smtClean="0">
                <a:latin typeface="Times New Roman" charset="0"/>
                <a:ea typeface="Times New Roman" charset="0"/>
                <a:cs typeface="Times New Roman" charset="0"/>
              </a:rPr>
              <a:t>On the Way to a Bright End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Cestou</a:t>
            </a:r>
            <a:r>
              <a:rPr lang="en-US" dirty="0" smtClean="0">
                <a:latin typeface="Times New Roman" charset="0"/>
                <a:ea typeface="Times New Roman" charset="0"/>
                <a:cs typeface="Times New Roman" charset="0"/>
              </a:rPr>
              <a:t> k </a:t>
            </a:r>
            <a:r>
              <a:rPr lang="en-US" dirty="0" err="1" smtClean="0">
                <a:latin typeface="Times New Roman" charset="0"/>
                <a:ea typeface="Times New Roman" charset="0"/>
                <a:cs typeface="Times New Roman" charset="0"/>
              </a:rPr>
              <a:t>zářnému</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cíli</a:t>
            </a:r>
            <a:r>
              <a:rPr lang="en-US" dirty="0" smtClean="0">
                <a:latin typeface="Times New Roman" charset="0"/>
                <a:ea typeface="Times New Roman" charset="0"/>
                <a:cs typeface="Times New Roman" charset="0"/>
              </a:rPr>
              <a:t>)</a:t>
            </a:r>
          </a:p>
          <a:p>
            <a:pPr lvl="1"/>
            <a:r>
              <a:rPr lang="en-US" dirty="0" smtClean="0">
                <a:latin typeface="Times New Roman" charset="0"/>
                <a:ea typeface="Times New Roman" charset="0"/>
                <a:cs typeface="Times New Roman" charset="0"/>
              </a:rPr>
              <a:t>1936</a:t>
            </a:r>
            <a:r>
              <a:rPr lang="en-US" i="1" dirty="0" smtClean="0">
                <a:latin typeface="Times New Roman" charset="0"/>
                <a:ea typeface="Times New Roman" charset="0"/>
                <a:cs typeface="Times New Roman" charset="0"/>
              </a:rPr>
              <a:t>: Illegible Notes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Zápisky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nečitelné</a:t>
            </a:r>
            <a:r>
              <a:rPr lang="en-US" dirty="0" smtClean="0">
                <a:latin typeface="Times New Roman" charset="0"/>
                <a:ea typeface="Times New Roman" charset="0"/>
                <a:cs typeface="Times New Roman" charset="0"/>
              </a:rPr>
              <a:t>)</a:t>
            </a:r>
          </a:p>
          <a:p>
            <a:pPr lvl="1"/>
            <a:r>
              <a:rPr lang="en-US" dirty="0" smtClean="0">
                <a:latin typeface="Times New Roman" charset="0"/>
                <a:ea typeface="Times New Roman" charset="0"/>
                <a:cs typeface="Times New Roman" charset="0"/>
              </a:rPr>
              <a:t>1945</a:t>
            </a:r>
            <a:r>
              <a:rPr lang="en-US" i="1" dirty="0" smtClean="0">
                <a:latin typeface="Times New Roman" charset="0"/>
                <a:ea typeface="Times New Roman" charset="0"/>
                <a:cs typeface="Times New Roman" charset="0"/>
              </a:rPr>
              <a:t>: Mirror of the Soul </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Zrcadlo</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duše</a:t>
            </a:r>
            <a:r>
              <a:rPr lang="en-US" dirty="0" smtClean="0">
                <a:latin typeface="Times New Roman" charset="0"/>
                <a:ea typeface="Times New Roman" charset="0"/>
                <a:cs typeface="Times New Roman" charset="0"/>
              </a:rPr>
              <a:t>)</a:t>
            </a:r>
          </a:p>
          <a:p>
            <a:pPr lvl="1"/>
            <a:r>
              <a:rPr lang="en-US" dirty="0" smtClean="0">
                <a:latin typeface="Times New Roman" charset="0"/>
                <a:ea typeface="Times New Roman" charset="0"/>
                <a:cs typeface="Times New Roman" charset="0"/>
              </a:rPr>
              <a:t>2000: </a:t>
            </a:r>
            <a:r>
              <a:rPr lang="en-US" i="1" dirty="0" smtClean="0">
                <a:latin typeface="Times New Roman" charset="0"/>
                <a:ea typeface="Times New Roman" charset="0"/>
                <a:cs typeface="Times New Roman" charset="0"/>
              </a:rPr>
              <a:t>Don’t Take from Me My Wilderness of Words</a:t>
            </a:r>
            <a:r>
              <a:rPr lang="mr-IN" i="1" dirty="0" smtClean="0">
                <a:latin typeface="Times New Roman" charset="0"/>
                <a:ea typeface="Times New Roman" charset="0"/>
                <a:cs typeface="Times New Roman" charset="0"/>
              </a:rPr>
              <a:t>…</a:t>
            </a:r>
            <a:r>
              <a:rPr lang="cs-CZ" dirty="0" smtClean="0">
                <a:latin typeface="Times New Roman" charset="0"/>
                <a:ea typeface="Times New Roman" charset="0"/>
                <a:cs typeface="Times New Roman" charset="0"/>
              </a:rPr>
              <a:t> (Divočinu slov mi nech</a:t>
            </a:r>
            <a:r>
              <a:rPr lang="mr-IN" dirty="0" smtClean="0">
                <a:latin typeface="Times New Roman" charset="0"/>
                <a:ea typeface="Times New Roman" charset="0"/>
                <a:cs typeface="Times New Roman" charset="0"/>
              </a:rPr>
              <a:t>…</a:t>
            </a:r>
            <a:r>
              <a:rPr lang="cs-CZ" dirty="0" smtClean="0">
                <a:latin typeface="Times New Roman" charset="0"/>
                <a:ea typeface="Times New Roman" charset="0"/>
                <a:cs typeface="Times New Roman" charset="0"/>
              </a:rPr>
              <a:t>)</a:t>
            </a:r>
          </a:p>
        </p:txBody>
      </p:sp>
    </p:spTree>
    <p:extLst>
      <p:ext uri="{BB962C8B-B14F-4D97-AF65-F5344CB8AC3E}">
        <p14:creationId xmlns:p14="http://schemas.microsoft.com/office/powerpoint/2010/main" val="117324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043571"/>
            <a:ext cx="10515600" cy="4815807"/>
          </a:xfrm>
        </p:spPr>
        <p:txBody>
          <a:bodyPr>
            <a:normAutofit/>
          </a:bodyPr>
          <a:lstStyle/>
          <a:p>
            <a:r>
              <a:rPr lang="en-US" dirty="0" smtClean="0">
                <a:latin typeface="Times New Roman" charset="0"/>
                <a:ea typeface="Times New Roman" charset="0"/>
                <a:cs typeface="Times New Roman" charset="0"/>
              </a:rPr>
              <a:t>Association of Anna </a:t>
            </a:r>
            <a:r>
              <a:rPr lang="en-US" dirty="0" err="1" smtClean="0">
                <a:latin typeface="Times New Roman" charset="0"/>
                <a:ea typeface="Times New Roman" charset="0"/>
                <a:cs typeface="Times New Roman" charset="0"/>
              </a:rPr>
              <a:t>Pammrová</a:t>
            </a:r>
            <a:endParaRPr lang="en-US" dirty="0" smtClean="0">
              <a:latin typeface="Times New Roman" charset="0"/>
              <a:ea typeface="Times New Roman" charset="0"/>
              <a:cs typeface="Times New Roman" charset="0"/>
            </a:endParaRPr>
          </a:p>
          <a:p>
            <a:pPr lvl="1"/>
            <a:r>
              <a:rPr lang="en-US" dirty="0" err="1" smtClean="0">
                <a:latin typeface="Times New Roman" charset="0"/>
                <a:ea typeface="Times New Roman" charset="0"/>
                <a:cs typeface="Times New Roman" charset="0"/>
              </a:rPr>
              <a:t>Vlasta</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Urbánková</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founder, writes about A. P.</a:t>
            </a:r>
          </a:p>
          <a:p>
            <a:r>
              <a:rPr lang="en-US" dirty="0" smtClean="0">
                <a:latin typeface="Times New Roman" charset="0"/>
                <a:ea typeface="Times New Roman" charset="0"/>
                <a:cs typeface="Times New Roman" charset="0"/>
              </a:rPr>
              <a:t>Document of the Czech national Radio </a:t>
            </a:r>
            <a:r>
              <a:rPr lang="en-US" dirty="0" err="1" smtClean="0">
                <a:latin typeface="Times New Roman" charset="0"/>
                <a:ea typeface="Times New Roman" charset="0"/>
                <a:cs typeface="Times New Roman" charset="0"/>
              </a:rPr>
              <a:t>Český</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rozhlas</a:t>
            </a:r>
            <a:endParaRPr lang="en-US" dirty="0">
              <a:latin typeface="Times New Roman" charset="0"/>
              <a:ea typeface="Times New Roman" charset="0"/>
              <a:cs typeface="Times New Roman" charset="0"/>
            </a:endParaRPr>
          </a:p>
          <a:p>
            <a:pPr lvl="1"/>
            <a:r>
              <a:rPr lang="en-US" i="1" dirty="0" smtClean="0">
                <a:latin typeface="Times New Roman" charset="0"/>
                <a:ea typeface="Times New Roman" charset="0"/>
                <a:cs typeface="Times New Roman" charset="0"/>
              </a:rPr>
              <a:t>About the philosopher Anna </a:t>
            </a:r>
            <a:r>
              <a:rPr lang="en-US" i="1" dirty="0" err="1" smtClean="0">
                <a:latin typeface="Times New Roman" charset="0"/>
                <a:ea typeface="Times New Roman" charset="0"/>
                <a:cs typeface="Times New Roman" charset="0"/>
              </a:rPr>
              <a:t>Pammrová</a:t>
            </a:r>
            <a:r>
              <a:rPr lang="en-US" i="1" dirty="0" smtClean="0">
                <a:latin typeface="Times New Roman" charset="0"/>
                <a:ea typeface="Times New Roman" charset="0"/>
                <a:cs typeface="Times New Roman" charset="0"/>
              </a:rPr>
              <a:t>, the Havel family and the valley of the river </a:t>
            </a:r>
            <a:r>
              <a:rPr lang="en-US" i="1" dirty="0" err="1" smtClean="0">
                <a:latin typeface="Times New Roman" charset="0"/>
                <a:ea typeface="Times New Roman" charset="0"/>
                <a:cs typeface="Times New Roman" charset="0"/>
              </a:rPr>
              <a:t>Bobrůvka</a:t>
            </a:r>
            <a:r>
              <a:rPr lang="en-US" i="1" dirty="0" smtClean="0">
                <a:latin typeface="Times New Roman" charset="0"/>
                <a:ea typeface="Times New Roman" charset="0"/>
                <a:cs typeface="Times New Roman" charset="0"/>
              </a:rPr>
              <a:t> </a:t>
            </a:r>
            <a:endParaRPr lang="en-US" i="1" dirty="0" smtClean="0">
              <a:latin typeface="Times New Roman" charset="0"/>
              <a:ea typeface="Times New Roman" charset="0"/>
              <a:cs typeface="Times New Roman" charset="0"/>
            </a:endParaRPr>
          </a:p>
          <a:p>
            <a:pPr lvl="1"/>
            <a:r>
              <a:rPr lang="en-US" i="1" dirty="0" smtClean="0">
                <a:latin typeface="Times New Roman" charset="0"/>
                <a:ea typeface="Times New Roman" charset="0"/>
                <a:cs typeface="Times New Roman" charset="0"/>
              </a:rPr>
              <a:t>Women </a:t>
            </a:r>
            <a:r>
              <a:rPr lang="en-US" i="1" dirty="0" smtClean="0">
                <a:latin typeface="Times New Roman" charset="0"/>
                <a:ea typeface="Times New Roman" charset="0"/>
                <a:cs typeface="Times New Roman" charset="0"/>
              </a:rPr>
              <a:t>of Three Republics: </a:t>
            </a:r>
            <a:br>
              <a:rPr lang="en-US" i="1" dirty="0" smtClean="0">
                <a:latin typeface="Times New Roman" charset="0"/>
                <a:ea typeface="Times New Roman" charset="0"/>
                <a:cs typeface="Times New Roman" charset="0"/>
              </a:rPr>
            </a:br>
            <a:r>
              <a:rPr lang="en-US" i="1" dirty="0" smtClean="0">
                <a:latin typeface="Times New Roman" charset="0"/>
                <a:ea typeface="Times New Roman" charset="0"/>
                <a:cs typeface="Times New Roman" charset="0"/>
              </a:rPr>
              <a:t>Anna </a:t>
            </a:r>
            <a:r>
              <a:rPr lang="en-US" i="1" dirty="0" err="1" smtClean="0">
                <a:latin typeface="Times New Roman" charset="0"/>
                <a:ea typeface="Times New Roman" charset="0"/>
                <a:cs typeface="Times New Roman" charset="0"/>
              </a:rPr>
              <a:t>Pammrová</a:t>
            </a:r>
            <a:endParaRPr lang="en-US" i="1"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Part of a documentary series </a:t>
            </a:r>
            <a:r>
              <a:rPr lang="en-US" i="1" dirty="0" smtClean="0">
                <a:latin typeface="Times New Roman" charset="0"/>
                <a:ea typeface="Times New Roman" charset="0"/>
                <a:cs typeface="Times New Roman" charset="0"/>
              </a:rPr>
              <a:t/>
            </a:r>
            <a:br>
              <a:rPr lang="en-US" i="1" dirty="0" smtClean="0">
                <a:latin typeface="Times New Roman" charset="0"/>
                <a:ea typeface="Times New Roman" charset="0"/>
                <a:cs typeface="Times New Roman" charset="0"/>
              </a:rPr>
            </a:br>
            <a:r>
              <a:rPr lang="en-US" i="1" dirty="0" smtClean="0">
                <a:latin typeface="Times New Roman" charset="0"/>
                <a:ea typeface="Times New Roman" charset="0"/>
                <a:cs typeface="Times New Roman" charset="0"/>
              </a:rPr>
              <a:t>“The Nature of </a:t>
            </a:r>
            <a:r>
              <a:rPr lang="en-US" i="1" dirty="0" err="1" smtClean="0">
                <a:latin typeface="Times New Roman" charset="0"/>
                <a:ea typeface="Times New Roman" charset="0"/>
                <a:cs typeface="Times New Roman" charset="0"/>
              </a:rPr>
              <a:t>Tišnovsko</a:t>
            </a:r>
            <a:r>
              <a:rPr lang="en-US" i="1" dirty="0" smtClean="0">
                <a:latin typeface="Times New Roman" charset="0"/>
                <a:ea typeface="Times New Roman" charset="0"/>
                <a:cs typeface="Times New Roman" charset="0"/>
              </a:rPr>
              <a:t> Region</a:t>
            </a:r>
            <a:r>
              <a:rPr lang="en-US" dirty="0" smtClean="0">
                <a:latin typeface="Times New Roman" charset="0"/>
                <a:ea typeface="Times New Roman" charset="0"/>
                <a:cs typeface="Times New Roman" charset="0"/>
              </a:rPr>
              <a:t>”</a:t>
            </a:r>
          </a:p>
          <a:p>
            <a:pPr lvl="1"/>
            <a:r>
              <a:rPr lang="en-US" i="1" dirty="0" smtClean="0">
                <a:latin typeface="Times New Roman" charset="0"/>
                <a:ea typeface="Times New Roman" charset="0"/>
                <a:cs typeface="Times New Roman" charset="0"/>
              </a:rPr>
              <a:t>Anna </a:t>
            </a:r>
            <a:r>
              <a:rPr lang="en-US" i="1" dirty="0" err="1" smtClean="0">
                <a:latin typeface="Times New Roman" charset="0"/>
                <a:ea typeface="Times New Roman" charset="0"/>
                <a:cs typeface="Times New Roman" charset="0"/>
              </a:rPr>
              <a:t>Pammrová</a:t>
            </a:r>
            <a:r>
              <a:rPr lang="en-US" i="1" dirty="0" smtClean="0">
                <a:latin typeface="Times New Roman" charset="0"/>
                <a:ea typeface="Times New Roman" charset="0"/>
                <a:cs typeface="Times New Roman" charset="0"/>
              </a:rPr>
              <a:t> and </a:t>
            </a:r>
            <a:r>
              <a:rPr lang="en-US" i="1" dirty="0" smtClean="0">
                <a:latin typeface="Times New Roman" charset="0"/>
                <a:ea typeface="Times New Roman" charset="0"/>
                <a:cs typeface="Times New Roman" charset="0"/>
              </a:rPr>
              <a:t/>
            </a:r>
            <a:br>
              <a:rPr lang="en-US" i="1" dirty="0" smtClean="0">
                <a:latin typeface="Times New Roman" charset="0"/>
                <a:ea typeface="Times New Roman" charset="0"/>
                <a:cs typeface="Times New Roman" charset="0"/>
              </a:rPr>
            </a:br>
            <a:r>
              <a:rPr lang="en-US" i="1" dirty="0" smtClean="0">
                <a:latin typeface="Times New Roman" charset="0"/>
                <a:ea typeface="Times New Roman" charset="0"/>
                <a:cs typeface="Times New Roman" charset="0"/>
              </a:rPr>
              <a:t>her </a:t>
            </a:r>
            <a:r>
              <a:rPr lang="en-US" i="1" dirty="0" smtClean="0">
                <a:latin typeface="Times New Roman" charset="0"/>
                <a:ea typeface="Times New Roman" charset="0"/>
                <a:cs typeface="Times New Roman" charset="0"/>
              </a:rPr>
              <a:t>secluded home in </a:t>
            </a:r>
            <a:r>
              <a:rPr lang="en-US" i="1" dirty="0" err="1" smtClean="0">
                <a:latin typeface="Times New Roman" charset="0"/>
                <a:ea typeface="Times New Roman" charset="0"/>
                <a:cs typeface="Times New Roman" charset="0"/>
              </a:rPr>
              <a:t>Žďárec</a:t>
            </a:r>
            <a:r>
              <a:rPr lang="en-US" i="1" dirty="0">
                <a:latin typeface="Times New Roman" charset="0"/>
                <a:ea typeface="Times New Roman" charset="0"/>
                <a:cs typeface="Times New Roman" charset="0"/>
              </a:rPr>
              <a:t> </a:t>
            </a:r>
            <a:endParaRPr lang="en-US" i="1" dirty="0" smtClean="0">
              <a:latin typeface="Times New Roman" charset="0"/>
              <a:ea typeface="Times New Roman" charset="0"/>
              <a:cs typeface="Times New Roman" charset="0"/>
            </a:endParaRPr>
          </a:p>
          <a:p>
            <a:pPr lvl="1"/>
            <a:endParaRPr lang="en-US" dirty="0" smtClean="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830" y="3275698"/>
            <a:ext cx="4291263" cy="2970874"/>
          </a:xfrm>
          <a:prstGeom prst="rect">
            <a:avLst/>
          </a:prstGeom>
        </p:spPr>
      </p:pic>
    </p:spTree>
    <p:extLst>
      <p:ext uri="{BB962C8B-B14F-4D97-AF65-F5344CB8AC3E}">
        <p14:creationId xmlns:p14="http://schemas.microsoft.com/office/powerpoint/2010/main" val="108120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Times New Roman" charset="0"/>
                <a:ea typeface="Times New Roman" charset="0"/>
                <a:cs typeface="Times New Roman" charset="0"/>
              </a:rPr>
              <a:t>X </a:t>
            </a:r>
            <a:r>
              <a:rPr lang="en-US" dirty="0" smtClean="0">
                <a:latin typeface="Times New Roman" charset="0"/>
                <a:ea typeface="Times New Roman" charset="0"/>
                <a:cs typeface="Times New Roman" charset="0"/>
              </a:rPr>
              <a:t> traditional role of women as mothers and </a:t>
            </a:r>
            <a:r>
              <a:rPr lang="en-US" dirty="0" err="1" smtClean="0">
                <a:latin typeface="Times New Roman" charset="0"/>
                <a:ea typeface="Times New Roman" charset="0"/>
                <a:cs typeface="Times New Roman" charset="0"/>
              </a:rPr>
              <a:t>wifes</a:t>
            </a:r>
            <a:endParaRPr lang="en-US" dirty="0" smtClean="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sym typeface="Wingdings"/>
              </a:rPr>
              <a:t> to </a:t>
            </a:r>
            <a:r>
              <a:rPr lang="en-US" dirty="0" smtClean="0">
                <a:latin typeface="Times New Roman" charset="0"/>
                <a:ea typeface="Times New Roman" charset="0"/>
                <a:cs typeface="Times New Roman" charset="0"/>
              </a:rPr>
              <a:t>free herself from the influence and dominance of men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latin typeface="Times New Roman" charset="0"/>
                <a:ea typeface="Times New Roman" charset="0"/>
                <a:cs typeface="Times New Roman" charset="0"/>
              </a:rPr>
              <a:t>“Her goal was to live in the name of environmental and pacifistic feminism, that could substitute the violent civilization created by men” </a:t>
            </a:r>
          </a:p>
          <a:p>
            <a:pPr marL="0" marR="0" lvl="0" indent="0" defTabSz="914400" eaLnBrk="1" fontAlgn="auto" latinLnBrk="0" hangingPunct="1">
              <a:lnSpc>
                <a:spcPct val="100000"/>
              </a:lnSpc>
              <a:spcBef>
                <a:spcPts val="0"/>
              </a:spcBef>
              <a:spcAft>
                <a:spcPts val="0"/>
              </a:spcAft>
              <a:buClrTx/>
              <a:buSzTx/>
              <a:buFontTx/>
              <a:buNone/>
              <a:tabLst/>
              <a:defRPr/>
            </a:pPr>
            <a:endParaRPr lang="en-US" i="1"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i="1" dirty="0" smtClean="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i="1"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i="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5193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life</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419726"/>
            <a:ext cx="10515600" cy="4757237"/>
          </a:xfrm>
        </p:spPr>
        <p:txBody>
          <a:bodyPr>
            <a:normAutofit fontScale="92500" lnSpcReduction="20000"/>
          </a:bodyPr>
          <a:lstStyle/>
          <a:p>
            <a:r>
              <a:rPr lang="en-US" dirty="0" smtClean="0"/>
              <a:t>*1860 </a:t>
            </a:r>
          </a:p>
          <a:p>
            <a:r>
              <a:rPr lang="en-US" dirty="0" smtClean="0"/>
              <a:t>raised by her godparents, yearns to be with her </a:t>
            </a:r>
            <a:r>
              <a:rPr lang="en-US" dirty="0" smtClean="0"/>
              <a:t>family</a:t>
            </a:r>
          </a:p>
          <a:p>
            <a:r>
              <a:rPr lang="en-US" dirty="0" smtClean="0"/>
              <a:t>1880 </a:t>
            </a:r>
            <a:r>
              <a:rPr lang="en-US" dirty="0" smtClean="0"/>
              <a:t>refuses to </a:t>
            </a:r>
            <a:r>
              <a:rPr lang="en-US" dirty="0" smtClean="0"/>
              <a:t>marry, she </a:t>
            </a:r>
            <a:r>
              <a:rPr lang="en-US" dirty="0" err="1" smtClean="0"/>
              <a:t>returnes</a:t>
            </a:r>
            <a:r>
              <a:rPr lang="en-US" dirty="0" smtClean="0"/>
              <a:t> </a:t>
            </a:r>
            <a:r>
              <a:rPr lang="en-US" dirty="0" smtClean="0"/>
              <a:t>home</a:t>
            </a:r>
          </a:p>
          <a:p>
            <a:r>
              <a:rPr lang="en-US" dirty="0" smtClean="0"/>
              <a:t>meets </a:t>
            </a:r>
            <a:r>
              <a:rPr lang="en-US" dirty="0" smtClean="0"/>
              <a:t>Leopold </a:t>
            </a:r>
            <a:r>
              <a:rPr lang="en-US" dirty="0" err="1" smtClean="0"/>
              <a:t>Stögr</a:t>
            </a:r>
            <a:r>
              <a:rPr lang="en-US" dirty="0" smtClean="0"/>
              <a:t>  </a:t>
            </a:r>
            <a:r>
              <a:rPr lang="en-US" dirty="0" smtClean="0">
                <a:sym typeface="Wingdings"/>
              </a:rPr>
              <a:t> </a:t>
            </a:r>
            <a:r>
              <a:rPr lang="en-US" dirty="0" smtClean="0"/>
              <a:t>daughter Alma </a:t>
            </a:r>
            <a:r>
              <a:rPr lang="en-US" dirty="0" smtClean="0"/>
              <a:t>(1884</a:t>
            </a:r>
            <a:r>
              <a:rPr lang="en-US" dirty="0" smtClean="0"/>
              <a:t>)	</a:t>
            </a:r>
          </a:p>
          <a:p>
            <a:r>
              <a:rPr lang="en-US" dirty="0" smtClean="0"/>
              <a:t>1887 meets poet </a:t>
            </a:r>
            <a:r>
              <a:rPr lang="en-US" dirty="0" err="1" smtClean="0"/>
              <a:t>Otokar</a:t>
            </a:r>
            <a:r>
              <a:rPr lang="en-US" dirty="0" smtClean="0"/>
              <a:t> </a:t>
            </a:r>
            <a:r>
              <a:rPr lang="en-US" dirty="0" err="1" smtClean="0"/>
              <a:t>Březina</a:t>
            </a:r>
            <a:r>
              <a:rPr lang="en-US" dirty="0"/>
              <a:t> </a:t>
            </a:r>
            <a:r>
              <a:rPr lang="en-US" dirty="0" smtClean="0"/>
              <a:t>– start of a 40 years long </a:t>
            </a:r>
            <a:r>
              <a:rPr lang="en-US" dirty="0" err="1" smtClean="0"/>
              <a:t>correspondance</a:t>
            </a:r>
            <a:r>
              <a:rPr lang="en-US" dirty="0" smtClean="0"/>
              <a:t> </a:t>
            </a:r>
          </a:p>
          <a:p>
            <a:r>
              <a:rPr lang="en-US" dirty="0" smtClean="0"/>
              <a:t>meets </a:t>
            </a:r>
            <a:r>
              <a:rPr lang="en-US" dirty="0" err="1" smtClean="0"/>
              <a:t>František</a:t>
            </a:r>
            <a:r>
              <a:rPr lang="en-US" dirty="0" smtClean="0"/>
              <a:t> </a:t>
            </a:r>
            <a:r>
              <a:rPr lang="en-US" dirty="0" err="1" smtClean="0"/>
              <a:t>Kroh</a:t>
            </a:r>
            <a:r>
              <a:rPr lang="en-US" dirty="0"/>
              <a:t> </a:t>
            </a:r>
            <a:r>
              <a:rPr lang="en-US" dirty="0" smtClean="0">
                <a:sym typeface="Wingdings"/>
              </a:rPr>
              <a:t> son </a:t>
            </a:r>
            <a:r>
              <a:rPr lang="en-US" dirty="0" err="1" smtClean="0">
                <a:sym typeface="Wingdings"/>
              </a:rPr>
              <a:t>František</a:t>
            </a:r>
            <a:r>
              <a:rPr lang="en-US" dirty="0" smtClean="0"/>
              <a:t> (</a:t>
            </a:r>
            <a:r>
              <a:rPr lang="en-US" dirty="0" smtClean="0"/>
              <a:t>1891) </a:t>
            </a:r>
            <a:endParaRPr lang="en-US" dirty="0" smtClean="0"/>
          </a:p>
          <a:p>
            <a:pPr lvl="1"/>
            <a:r>
              <a:rPr lang="en-US" dirty="0" smtClean="0"/>
              <a:t>forced to </a:t>
            </a:r>
            <a:r>
              <a:rPr lang="en-US" dirty="0" smtClean="0"/>
              <a:t>marry him (</a:t>
            </a:r>
            <a:r>
              <a:rPr lang="en-US" dirty="0" smtClean="0"/>
              <a:t>1893):</a:t>
            </a:r>
            <a:br>
              <a:rPr lang="en-US" dirty="0" smtClean="0"/>
            </a:br>
            <a:r>
              <a:rPr lang="en-US" i="1" dirty="0" smtClean="0"/>
              <a:t>“A </a:t>
            </a:r>
            <a:r>
              <a:rPr lang="en-US" i="1" dirty="0" err="1" smtClean="0"/>
              <a:t>nyní</a:t>
            </a:r>
            <a:r>
              <a:rPr lang="en-US" i="1" dirty="0" smtClean="0"/>
              <a:t> </a:t>
            </a:r>
            <a:r>
              <a:rPr lang="en-US" i="1" dirty="0" err="1" smtClean="0"/>
              <a:t>přece</a:t>
            </a:r>
            <a:r>
              <a:rPr lang="en-US" i="1" dirty="0" smtClean="0"/>
              <a:t> </a:t>
            </a:r>
            <a:r>
              <a:rPr lang="en-US" i="1" dirty="0" err="1" smtClean="0"/>
              <a:t>budeš</a:t>
            </a:r>
            <a:r>
              <a:rPr lang="en-US" i="1" dirty="0" smtClean="0"/>
              <a:t> </a:t>
            </a:r>
            <a:r>
              <a:rPr lang="en-US" i="1" dirty="0" err="1" smtClean="0"/>
              <a:t>poslouchati</a:t>
            </a:r>
            <a:r>
              <a:rPr lang="en-US" i="1" dirty="0" smtClean="0"/>
              <a:t>”</a:t>
            </a:r>
            <a:br>
              <a:rPr lang="en-US" i="1" dirty="0" smtClean="0"/>
            </a:br>
            <a:r>
              <a:rPr lang="en-US" i="1" dirty="0" smtClean="0"/>
              <a:t>“A co z </a:t>
            </a:r>
            <a:r>
              <a:rPr lang="en-US" i="1" dirty="0" err="1" smtClean="0"/>
              <a:t>této</a:t>
            </a:r>
            <a:r>
              <a:rPr lang="en-US" i="1" dirty="0" smtClean="0"/>
              <a:t> </a:t>
            </a:r>
            <a:r>
              <a:rPr lang="en-US" i="1" dirty="0" err="1" smtClean="0"/>
              <a:t>poslušnosti</a:t>
            </a:r>
            <a:r>
              <a:rPr lang="en-US" i="1" dirty="0" smtClean="0"/>
              <a:t> </a:t>
            </a:r>
            <a:r>
              <a:rPr lang="en-US" i="1" dirty="0" err="1" smtClean="0"/>
              <a:t>vykvete</a:t>
            </a:r>
            <a:r>
              <a:rPr lang="en-US" i="1" dirty="0" smtClean="0"/>
              <a:t>?”</a:t>
            </a:r>
          </a:p>
          <a:p>
            <a:r>
              <a:rPr lang="en-US" dirty="0" smtClean="0"/>
              <a:t>separates from </a:t>
            </a:r>
            <a:r>
              <a:rPr lang="en-US" dirty="0" err="1" smtClean="0"/>
              <a:t>Kroh</a:t>
            </a:r>
            <a:r>
              <a:rPr lang="en-US" dirty="0"/>
              <a:t> </a:t>
            </a:r>
            <a:r>
              <a:rPr lang="en-US" dirty="0" smtClean="0"/>
              <a:t>after 3 years, then succeeds in divorcing him</a:t>
            </a:r>
          </a:p>
          <a:p>
            <a:r>
              <a:rPr lang="en-US" dirty="0" smtClean="0"/>
              <a:t>1899–1945 lives first in a wooden, then a small brick house in the </a:t>
            </a:r>
            <a:r>
              <a:rPr lang="en-US" dirty="0" smtClean="0"/>
              <a:t>forest near </a:t>
            </a:r>
            <a:r>
              <a:rPr lang="en-US" dirty="0" err="1" smtClean="0"/>
              <a:t>Žďárec</a:t>
            </a:r>
            <a:endParaRPr lang="en-US" dirty="0" smtClean="0"/>
          </a:p>
          <a:p>
            <a:r>
              <a:rPr lang="en-US" dirty="0" smtClean="0"/>
              <a:t>her daughter dies in 1906, in 1914 her son emigrates to USA</a:t>
            </a:r>
          </a:p>
        </p:txBody>
      </p:sp>
    </p:spTree>
    <p:extLst>
      <p:ext uri="{BB962C8B-B14F-4D97-AF65-F5344CB8AC3E}">
        <p14:creationId xmlns:p14="http://schemas.microsoft.com/office/powerpoint/2010/main" val="12408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Public &amp; Private </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431758"/>
            <a:ext cx="10515600" cy="4745205"/>
          </a:xfrm>
        </p:spPr>
        <p:txBody>
          <a:bodyPr>
            <a:normAutofit fontScale="92500"/>
          </a:bodyPr>
          <a:lstStyle/>
          <a:p>
            <a:pPr algn="just"/>
            <a:r>
              <a:rPr lang="en-US" dirty="0" smtClean="0">
                <a:latin typeface="Times New Roman" charset="0"/>
                <a:ea typeface="Times New Roman" charset="0"/>
                <a:cs typeface="Times New Roman" charset="0"/>
              </a:rPr>
              <a:t>mostly </a:t>
            </a:r>
            <a:r>
              <a:rPr lang="en-US" dirty="0">
                <a:latin typeface="Times New Roman" charset="0"/>
                <a:ea typeface="Times New Roman" charset="0"/>
                <a:cs typeface="Times New Roman" charset="0"/>
              </a:rPr>
              <a:t>known for her </a:t>
            </a:r>
            <a:r>
              <a:rPr lang="en-US" dirty="0" smtClean="0">
                <a:latin typeface="Times New Roman" charset="0"/>
                <a:ea typeface="Times New Roman" charset="0"/>
                <a:cs typeface="Times New Roman" charset="0"/>
              </a:rPr>
              <a:t>correspondence </a:t>
            </a:r>
            <a:r>
              <a:rPr lang="en-US" dirty="0">
                <a:latin typeface="Times New Roman" charset="0"/>
                <a:ea typeface="Times New Roman" charset="0"/>
                <a:cs typeface="Times New Roman" charset="0"/>
              </a:rPr>
              <a:t>with </a:t>
            </a:r>
            <a:r>
              <a:rPr lang="en-US" dirty="0" err="1">
                <a:latin typeface="Times New Roman" charset="0"/>
                <a:ea typeface="Times New Roman" charset="0"/>
                <a:cs typeface="Times New Roman" charset="0"/>
              </a:rPr>
              <a:t>Otokar</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Březina</a:t>
            </a:r>
            <a:endParaRPr lang="en-US" dirty="0">
              <a:latin typeface="Times New Roman" charset="0"/>
              <a:ea typeface="Times New Roman" charset="0"/>
              <a:cs typeface="Times New Roman" charset="0"/>
            </a:endParaRPr>
          </a:p>
          <a:p>
            <a:pPr lvl="1" algn="just"/>
            <a:r>
              <a:rPr lang="en-US" dirty="0">
                <a:latin typeface="Times New Roman" charset="0"/>
                <a:ea typeface="Times New Roman" charset="0"/>
                <a:cs typeface="Times New Roman" charset="0"/>
              </a:rPr>
              <a:t>attempts to purchase her letters after his death</a:t>
            </a:r>
          </a:p>
          <a:p>
            <a:pPr lvl="1" algn="just"/>
            <a:r>
              <a:rPr lang="en-US" dirty="0">
                <a:latin typeface="Times New Roman" charset="0"/>
                <a:ea typeface="Times New Roman" charset="0"/>
                <a:cs typeface="Times New Roman" charset="0"/>
              </a:rPr>
              <a:t>private conversations, thoughts made public – more so because of </a:t>
            </a:r>
            <a:r>
              <a:rPr lang="en-US" dirty="0" err="1">
                <a:latin typeface="Times New Roman" charset="0"/>
                <a:ea typeface="Times New Roman" charset="0"/>
                <a:cs typeface="Times New Roman" charset="0"/>
              </a:rPr>
              <a:t>Březina’s</a:t>
            </a:r>
            <a:r>
              <a:rPr lang="en-US" dirty="0">
                <a:latin typeface="Times New Roman" charset="0"/>
                <a:ea typeface="Times New Roman" charset="0"/>
                <a:cs typeface="Times New Roman" charset="0"/>
              </a:rPr>
              <a:t> fame</a:t>
            </a:r>
          </a:p>
          <a:p>
            <a:pPr algn="just"/>
            <a:endParaRPr lang="en-U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feminist – her </a:t>
            </a:r>
            <a:r>
              <a:rPr lang="en-US" dirty="0" smtClean="0">
                <a:latin typeface="Times New Roman" charset="0"/>
                <a:ea typeface="Times New Roman" charset="0"/>
                <a:cs typeface="Times New Roman" charset="0"/>
              </a:rPr>
              <a:t>writing: heavily </a:t>
            </a:r>
            <a:r>
              <a:rPr lang="en-US" dirty="0" smtClean="0">
                <a:latin typeface="Times New Roman" charset="0"/>
                <a:ea typeface="Times New Roman" charset="0"/>
                <a:cs typeface="Times New Roman" charset="0"/>
              </a:rPr>
              <a:t>based on her own life and experiences</a:t>
            </a:r>
          </a:p>
          <a:p>
            <a:pPr lvl="1" algn="just"/>
            <a:r>
              <a:rPr lang="en-US" dirty="0" smtClean="0">
                <a:latin typeface="Times New Roman" charset="0"/>
                <a:ea typeface="Times New Roman" charset="0"/>
                <a:cs typeface="Times New Roman" charset="0"/>
              </a:rPr>
              <a:t>childhood: forced </a:t>
            </a:r>
            <a:r>
              <a:rPr lang="en-US" dirty="0" smtClean="0">
                <a:latin typeface="Times New Roman" charset="0"/>
                <a:ea typeface="Times New Roman" charset="0"/>
                <a:cs typeface="Times New Roman" charset="0"/>
              </a:rPr>
              <a:t>to stay inside </a:t>
            </a:r>
            <a:r>
              <a:rPr lang="en-US" dirty="0" smtClean="0">
                <a:latin typeface="Times New Roman" charset="0"/>
                <a:ea typeface="Times New Roman" charset="0"/>
                <a:cs typeface="Times New Roman" charset="0"/>
              </a:rPr>
              <a:t>and learn how to do housework – </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vampire of the woman’s world” </a:t>
            </a:r>
            <a:endParaRPr lang="en-US" i="1" dirty="0" smtClean="0">
              <a:latin typeface="Times New Roman" charset="0"/>
              <a:ea typeface="Times New Roman" charset="0"/>
              <a:cs typeface="Times New Roman" charset="0"/>
            </a:endParaRPr>
          </a:p>
          <a:p>
            <a:pPr lvl="1" algn="just"/>
            <a:r>
              <a:rPr lang="en-US" dirty="0" smtClean="0">
                <a:latin typeface="Times New Roman" charset="0"/>
                <a:ea typeface="Times New Roman" charset="0"/>
                <a:cs typeface="Times New Roman" charset="0"/>
              </a:rPr>
              <a:t>two </a:t>
            </a:r>
            <a:r>
              <a:rPr lang="en-US" dirty="0" smtClean="0">
                <a:latin typeface="Times New Roman" charset="0"/>
                <a:ea typeface="Times New Roman" charset="0"/>
                <a:cs typeface="Times New Roman" charset="0"/>
              </a:rPr>
              <a:t>extramarital </a:t>
            </a:r>
            <a:r>
              <a:rPr lang="en-US" dirty="0" smtClean="0">
                <a:latin typeface="Times New Roman" charset="0"/>
                <a:ea typeface="Times New Roman" charset="0"/>
                <a:cs typeface="Times New Roman" charset="0"/>
              </a:rPr>
              <a:t>children</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sruggled</a:t>
            </a:r>
            <a:r>
              <a:rPr lang="en-US" dirty="0" smtClean="0">
                <a:latin typeface="Times New Roman" charset="0"/>
                <a:ea typeface="Times New Roman" charset="0"/>
                <a:cs typeface="Times New Roman" charset="0"/>
              </a:rPr>
              <a:t> all her life against the role of a wife </a:t>
            </a:r>
          </a:p>
          <a:p>
            <a:pPr lvl="2" algn="just"/>
            <a:r>
              <a:rPr lang="en-US"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“Anna entered, child in her arms, she greeted her family and </a:t>
            </a:r>
            <a:r>
              <a:rPr lang="en-US" i="1" dirty="0" smtClean="0">
                <a:latin typeface="Times New Roman" charset="0"/>
                <a:ea typeface="Times New Roman" charset="0"/>
                <a:cs typeface="Times New Roman" charset="0"/>
              </a:rPr>
              <a:t>waited for them to react. Her sisters took the baby and ran with Alma to another room. Her father did not say a word, took a gun and pointed it at Anna. She stood still as a statue. After a while, he gave up, took the gun and left</a:t>
            </a:r>
            <a:r>
              <a:rPr lang="en-US" i="1" dirty="0" smtClean="0">
                <a:latin typeface="Times New Roman" charset="0"/>
                <a:ea typeface="Times New Roman" charset="0"/>
                <a:cs typeface="Times New Roman" charset="0"/>
              </a:rPr>
              <a:t>.” </a:t>
            </a:r>
            <a:endParaRPr lang="en-US" i="1" dirty="0">
              <a:latin typeface="Times New Roman" charset="0"/>
              <a:ea typeface="Times New Roman" charset="0"/>
              <a:cs typeface="Times New Roman" charset="0"/>
            </a:endParaRPr>
          </a:p>
          <a:p>
            <a:pPr lvl="1" algn="just"/>
            <a:r>
              <a:rPr lang="en-US" dirty="0" smtClean="0">
                <a:latin typeface="Times New Roman" charset="0"/>
                <a:ea typeface="Times New Roman" charset="0"/>
                <a:cs typeface="Times New Roman" charset="0"/>
              </a:rPr>
              <a:t>divorced from her </a:t>
            </a:r>
            <a:r>
              <a:rPr lang="en-US" dirty="0" smtClean="0">
                <a:latin typeface="Times New Roman" charset="0"/>
                <a:ea typeface="Times New Roman" charset="0"/>
                <a:cs typeface="Times New Roman" charset="0"/>
              </a:rPr>
              <a:t>husband </a:t>
            </a:r>
            <a:r>
              <a:rPr lang="en-US" dirty="0" err="1" smtClean="0">
                <a:latin typeface="Times New Roman" charset="0"/>
                <a:ea typeface="Times New Roman" charset="0"/>
                <a:cs typeface="Times New Roman" charset="0"/>
              </a:rPr>
              <a:t>Kroh</a:t>
            </a:r>
            <a:r>
              <a:rPr lang="en-US"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in 1899 – </a:t>
            </a:r>
            <a:r>
              <a:rPr lang="en-US" dirty="0" smtClean="0">
                <a:latin typeface="Times New Roman" charset="0"/>
                <a:ea typeface="Times New Roman" charset="0"/>
                <a:cs typeface="Times New Roman" charset="0"/>
              </a:rPr>
              <a:t>finally gains her long-desired freedom </a:t>
            </a:r>
          </a:p>
        </p:txBody>
      </p:sp>
    </p:spTree>
    <p:extLst>
      <p:ext uri="{BB962C8B-B14F-4D97-AF65-F5344CB8AC3E}">
        <p14:creationId xmlns:p14="http://schemas.microsoft.com/office/powerpoint/2010/main" val="133250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1" y="421106"/>
            <a:ext cx="10515600" cy="6148136"/>
          </a:xfrm>
        </p:spPr>
        <p:txBody>
          <a:bodyPr>
            <a:normAutofit fontScale="92500" lnSpcReduction="20000"/>
          </a:bodyPr>
          <a:lstStyle/>
          <a:p>
            <a:pPr lvl="1" algn="just"/>
            <a:r>
              <a:rPr lang="en-US" dirty="0">
                <a:latin typeface="Times New Roman" charset="0"/>
                <a:ea typeface="Times New Roman" charset="0"/>
                <a:cs typeface="Times New Roman" charset="0"/>
              </a:rPr>
              <a:t>denounces </a:t>
            </a:r>
            <a:r>
              <a:rPr lang="en-US" dirty="0" smtClean="0">
                <a:latin typeface="Times New Roman" charset="0"/>
                <a:ea typeface="Times New Roman" charset="0"/>
                <a:cs typeface="Times New Roman" charset="0"/>
              </a:rPr>
              <a:t>sexuality</a:t>
            </a:r>
            <a:endParaRPr lang="en-US" dirty="0">
              <a:latin typeface="Times New Roman" charset="0"/>
              <a:ea typeface="Times New Roman" charset="0"/>
              <a:cs typeface="Times New Roman" charset="0"/>
            </a:endParaRPr>
          </a:p>
          <a:p>
            <a:pPr lvl="2" algn="just"/>
            <a:r>
              <a:rPr lang="en-US" i="1" dirty="0" smtClean="0">
                <a:latin typeface="Times New Roman" charset="0"/>
                <a:ea typeface="Times New Roman" charset="0"/>
                <a:cs typeface="Times New Roman" charset="0"/>
              </a:rPr>
              <a:t>I never cared about my physical appearance. But now I see myself as repulsive, when I think about the slavery caused by a part of my body to which I did not think to pay attention as a child. – But who is to blame for the fact that my sexuality is an unwanted burden? How many people blather on sexual pleasure! Is it just me then, who was sentenced to constantly compare, expect, to wonder, only to, after years of longing, reach a conclusion that my sexuality is just a sign of a terrifying curse? </a:t>
            </a:r>
          </a:p>
          <a:p>
            <a:pPr lvl="1" algn="just"/>
            <a:r>
              <a:rPr lang="en-US" dirty="0" smtClean="0">
                <a:latin typeface="Times New Roman" charset="0"/>
                <a:ea typeface="Times New Roman" charset="0"/>
                <a:cs typeface="Times New Roman" charset="0"/>
              </a:rPr>
              <a:t>independent </a:t>
            </a:r>
            <a:r>
              <a:rPr lang="en-US" dirty="0">
                <a:latin typeface="Times New Roman" charset="0"/>
                <a:ea typeface="Times New Roman" charset="0"/>
                <a:cs typeface="Times New Roman" charset="0"/>
              </a:rPr>
              <a:t>life in the solitude of her </a:t>
            </a:r>
            <a:r>
              <a:rPr lang="en-US" dirty="0" smtClean="0">
                <a:latin typeface="Times New Roman" charset="0"/>
                <a:ea typeface="Times New Roman" charset="0"/>
                <a:cs typeface="Times New Roman" charset="0"/>
              </a:rPr>
              <a:t>house in the woods</a:t>
            </a:r>
          </a:p>
          <a:p>
            <a:pPr lvl="1" algn="just"/>
            <a:endParaRPr lang="en-US" dirty="0" smtClean="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environmentalist </a:t>
            </a:r>
            <a:endParaRPr lang="en-US" dirty="0" smtClean="0">
              <a:latin typeface="Times New Roman" charset="0"/>
              <a:ea typeface="Times New Roman" charset="0"/>
              <a:cs typeface="Times New Roman" charset="0"/>
            </a:endParaRPr>
          </a:p>
          <a:p>
            <a:pPr lvl="1" algn="just"/>
            <a:r>
              <a:rPr lang="en-US" dirty="0" smtClean="0">
                <a:latin typeface="Times New Roman" charset="0"/>
                <a:ea typeface="Times New Roman" charset="0"/>
                <a:cs typeface="Times New Roman" charset="0"/>
              </a:rPr>
              <a:t>vegetarian – </a:t>
            </a:r>
            <a:r>
              <a:rPr lang="en-US" dirty="0" err="1" smtClean="0">
                <a:latin typeface="Times New Roman" charset="0"/>
                <a:ea typeface="Times New Roman" charset="0"/>
                <a:cs typeface="Times New Roman" charset="0"/>
              </a:rPr>
              <a:t>m</a:t>
            </a:r>
            <a:r>
              <a:rPr lang="en-US" dirty="0" err="1" smtClean="0">
                <a:latin typeface="Times New Roman" charset="0"/>
                <a:ea typeface="Times New Roman" charset="0"/>
                <a:cs typeface="Times New Roman" charset="0"/>
              </a:rPr>
              <a:t>azdaznan</a:t>
            </a:r>
            <a:r>
              <a:rPr lang="en-US" dirty="0" smtClean="0">
                <a:latin typeface="Times New Roman" charset="0"/>
                <a:ea typeface="Times New Roman" charset="0"/>
                <a:cs typeface="Times New Roman" charset="0"/>
              </a:rPr>
              <a:t>: emphasis on healthy lifestyle and vegetarianism </a:t>
            </a:r>
          </a:p>
          <a:p>
            <a:pPr lvl="1" algn="just"/>
            <a:r>
              <a:rPr lang="en-US" dirty="0" smtClean="0">
                <a:latin typeface="Times New Roman" charset="0"/>
                <a:ea typeface="Times New Roman" charset="0"/>
                <a:cs typeface="Times New Roman" charset="0"/>
              </a:rPr>
              <a:t>her </a:t>
            </a:r>
            <a:r>
              <a:rPr lang="en-US" dirty="0" smtClean="0">
                <a:latin typeface="Times New Roman" charset="0"/>
                <a:ea typeface="Times New Roman" charset="0"/>
                <a:cs typeface="Times New Roman" charset="0"/>
              </a:rPr>
              <a:t>living </a:t>
            </a:r>
            <a:r>
              <a:rPr lang="en-US" dirty="0" smtClean="0">
                <a:latin typeface="Times New Roman" charset="0"/>
                <a:ea typeface="Times New Roman" charset="0"/>
                <a:cs typeface="Times New Roman" charset="0"/>
              </a:rPr>
              <a:t>situation</a:t>
            </a:r>
          </a:p>
          <a:p>
            <a:pPr lvl="1" algn="just"/>
            <a:r>
              <a:rPr lang="en-US" dirty="0" smtClean="0">
                <a:latin typeface="Times New Roman" charset="0"/>
                <a:ea typeface="Times New Roman" charset="0"/>
                <a:cs typeface="Times New Roman" charset="0"/>
              </a:rPr>
              <a:t>nature </a:t>
            </a:r>
            <a:r>
              <a:rPr lang="en-US" dirty="0" smtClean="0">
                <a:latin typeface="Times New Roman" charset="0"/>
                <a:ea typeface="Times New Roman" charset="0"/>
                <a:cs typeface="Times New Roman" charset="0"/>
              </a:rPr>
              <a:t>as something fundamentally </a:t>
            </a:r>
            <a:r>
              <a:rPr lang="en-US" dirty="0" smtClean="0">
                <a:latin typeface="Times New Roman" charset="0"/>
                <a:ea typeface="Times New Roman" charset="0"/>
                <a:cs typeface="Times New Roman" charset="0"/>
              </a:rPr>
              <a:t>feminine:</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cosmological </a:t>
            </a:r>
            <a:r>
              <a:rPr lang="en-US" dirty="0">
                <a:latin typeface="Times New Roman" charset="0"/>
                <a:ea typeface="Times New Roman" charset="0"/>
                <a:cs typeface="Times New Roman" charset="0"/>
              </a:rPr>
              <a:t>connection with </a:t>
            </a:r>
            <a:r>
              <a:rPr lang="en-US" b="1" dirty="0">
                <a:latin typeface="Times New Roman" charset="0"/>
                <a:ea typeface="Times New Roman" charset="0"/>
                <a:cs typeface="Times New Roman" charset="0"/>
              </a:rPr>
              <a:t>nature</a:t>
            </a:r>
            <a:r>
              <a:rPr lang="en-US" dirty="0">
                <a:latin typeface="Times New Roman" charset="0"/>
                <a:ea typeface="Times New Roman" charset="0"/>
                <a:cs typeface="Times New Roman" charset="0"/>
              </a:rPr>
              <a:t>, opposed to living in </a:t>
            </a:r>
            <a:r>
              <a:rPr lang="en-US" b="1" dirty="0">
                <a:latin typeface="Times New Roman" charset="0"/>
                <a:ea typeface="Times New Roman" charset="0"/>
                <a:cs typeface="Times New Roman" charset="0"/>
              </a:rPr>
              <a:t>civilization</a:t>
            </a:r>
            <a:r>
              <a:rPr lang="en-US" dirty="0">
                <a:latin typeface="Times New Roman" charset="0"/>
                <a:ea typeface="Times New Roman" charset="0"/>
                <a:cs typeface="Times New Roman" charset="0"/>
              </a:rPr>
              <a:t> – a creation of </a:t>
            </a:r>
            <a:r>
              <a:rPr lang="en-US" dirty="0" smtClean="0">
                <a:latin typeface="Times New Roman" charset="0"/>
                <a:ea typeface="Times New Roman" charset="0"/>
                <a:cs typeface="Times New Roman" charset="0"/>
              </a:rPr>
              <a:t>men </a:t>
            </a:r>
            <a:endParaRPr lang="en-US" dirty="0" smtClean="0">
              <a:latin typeface="Times New Roman" charset="0"/>
              <a:ea typeface="Times New Roman" charset="0"/>
              <a:cs typeface="Times New Roman" charset="0"/>
            </a:endParaRPr>
          </a:p>
          <a:p>
            <a:pPr lvl="1" algn="just"/>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Sometime </a:t>
            </a:r>
            <a:r>
              <a:rPr lang="en-US" i="1" dirty="0" smtClean="0">
                <a:latin typeface="Times New Roman" charset="0"/>
                <a:ea typeface="Times New Roman" charset="0"/>
                <a:cs typeface="Times New Roman" charset="0"/>
              </a:rPr>
              <a:t>it feels like in the nearest future, the Earth ought to deny any production. People torture her with their agronomical systems, force her to overproduce right where she most needs resting. A it is this overproduction that will sooner or later be fatal for humanity. </a:t>
            </a:r>
          </a:p>
          <a:p>
            <a:pPr lvl="1" algn="just"/>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Zdá</a:t>
            </a:r>
            <a:r>
              <a:rPr lang="en-US" dirty="0" smtClean="0">
                <a:latin typeface="Times New Roman" charset="0"/>
                <a:ea typeface="Times New Roman" charset="0"/>
                <a:cs typeface="Times New Roman" charset="0"/>
              </a:rPr>
              <a:t> se mi </a:t>
            </a:r>
            <a:r>
              <a:rPr lang="en-US" dirty="0" err="1" smtClean="0">
                <a:latin typeface="Times New Roman" charset="0"/>
                <a:ea typeface="Times New Roman" charset="0"/>
                <a:cs typeface="Times New Roman" charset="0"/>
              </a:rPr>
              <a:t>někdy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že</a:t>
            </a:r>
            <a:r>
              <a:rPr lang="en-US" dirty="0" smtClean="0">
                <a:latin typeface="Times New Roman" charset="0"/>
                <a:ea typeface="Times New Roman" charset="0"/>
                <a:cs typeface="Times New Roman" charset="0"/>
              </a:rPr>
              <a:t> v </a:t>
            </a:r>
            <a:r>
              <a:rPr lang="en-US" dirty="0" err="1" smtClean="0">
                <a:latin typeface="Times New Roman" charset="0"/>
                <a:ea typeface="Times New Roman" charset="0"/>
                <a:cs typeface="Times New Roman" charset="0"/>
              </a:rPr>
              <a:t>nejbližší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době</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země</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míní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odepříti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jakoukoli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produkci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Lidé</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ji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bičují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svými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agronomickými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systémy</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donucují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ji</a:t>
            </a:r>
            <a:r>
              <a:rPr lang="en-US" dirty="0" smtClean="0">
                <a:latin typeface="Times New Roman" charset="0"/>
                <a:ea typeface="Times New Roman" charset="0"/>
                <a:cs typeface="Times New Roman" charset="0"/>
              </a:rPr>
              <a:t> k </a:t>
            </a:r>
            <a:r>
              <a:rPr lang="en-US" dirty="0" err="1" smtClean="0">
                <a:latin typeface="Times New Roman" charset="0"/>
                <a:ea typeface="Times New Roman" charset="0"/>
                <a:cs typeface="Times New Roman" charset="0"/>
              </a:rPr>
              <a:t>nadprodukci</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právě</a:t>
            </a:r>
            <a:r>
              <a:rPr lang="en-US" dirty="0" smtClean="0">
                <a:latin typeface="Times New Roman" charset="0"/>
                <a:ea typeface="Times New Roman" charset="0"/>
                <a:cs typeface="Times New Roman" charset="0"/>
              </a:rPr>
              <a:t> tam, </a:t>
            </a:r>
            <a:r>
              <a:rPr lang="en-US" dirty="0" err="1" smtClean="0">
                <a:latin typeface="Times New Roman" charset="0"/>
                <a:ea typeface="Times New Roman" charset="0"/>
                <a:cs typeface="Times New Roman" charset="0"/>
              </a:rPr>
              <a:t>kde</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jí</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nejvíce</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třeba</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odpočinku</a:t>
            </a:r>
            <a:r>
              <a:rPr lang="en-US" dirty="0" smtClean="0">
                <a:latin typeface="Times New Roman" charset="0"/>
                <a:ea typeface="Times New Roman" charset="0"/>
                <a:cs typeface="Times New Roman" charset="0"/>
              </a:rPr>
              <a:t>. A </a:t>
            </a:r>
            <a:r>
              <a:rPr lang="en-US" dirty="0" err="1" smtClean="0">
                <a:latin typeface="Times New Roman" charset="0"/>
                <a:ea typeface="Times New Roman" charset="0"/>
                <a:cs typeface="Times New Roman" charset="0"/>
              </a:rPr>
              <a:t>právě</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tato</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nadprodukce</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stane</a:t>
            </a:r>
            <a:r>
              <a:rPr lang="en-US" dirty="0" smtClean="0">
                <a:latin typeface="Times New Roman" charset="0"/>
                <a:ea typeface="Times New Roman" charset="0"/>
                <a:cs typeface="Times New Roman" charset="0"/>
              </a:rPr>
              <a:t> se </a:t>
            </a:r>
            <a:r>
              <a:rPr lang="en-US" dirty="0" err="1" smtClean="0">
                <a:latin typeface="Times New Roman" charset="0"/>
                <a:ea typeface="Times New Roman" charset="0"/>
                <a:cs typeface="Times New Roman" charset="0"/>
              </a:rPr>
              <a:t>dříve</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nebo</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později</a:t>
            </a:r>
            <a:r>
              <a:rPr lang="en-US" dirty="0" smtClean="0">
                <a:latin typeface="Times New Roman" charset="0"/>
                <a:ea typeface="Times New Roman" charset="0"/>
                <a:cs typeface="Times New Roman" charset="0"/>
              </a:rPr>
              <a:t> pro </a:t>
            </a:r>
            <a:r>
              <a:rPr lang="en-US" dirty="0" err="1" smtClean="0">
                <a:latin typeface="Times New Roman" charset="0"/>
                <a:ea typeface="Times New Roman" charset="0"/>
                <a:cs typeface="Times New Roman" charset="0"/>
              </a:rPr>
              <a:t>lidstvo</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osudnou</a:t>
            </a:r>
            <a:r>
              <a:rPr lang="en-US" dirty="0" smtClean="0">
                <a:latin typeface="Times New Roman" charset="0"/>
                <a:ea typeface="Times New Roman" charset="0"/>
                <a:cs typeface="Times New Roman" charset="0"/>
              </a:rPr>
              <a:t>.” </a:t>
            </a:r>
            <a:endParaRPr lang="en-US" dirty="0" smtClean="0">
              <a:latin typeface="Times New Roman" charset="0"/>
              <a:ea typeface="Times New Roman" charset="0"/>
              <a:cs typeface="Times New Roman" charset="0"/>
            </a:endParaRPr>
          </a:p>
          <a:p>
            <a:pPr lvl="1" algn="just"/>
            <a:endParaRPr lang="en-US"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242542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1071</Words>
  <Application>Microsoft Macintosh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Times New Roman</vt:lpstr>
      <vt:lpstr>Wingdings</vt:lpstr>
      <vt:lpstr>Arial</vt:lpstr>
      <vt:lpstr>Office Theme</vt:lpstr>
      <vt:lpstr>Anna Pammrová</vt:lpstr>
      <vt:lpstr>PowerPoint Presentation</vt:lpstr>
      <vt:lpstr>sources</vt:lpstr>
      <vt:lpstr>PowerPoint Presentation</vt:lpstr>
      <vt:lpstr>PowerPoint Presentation</vt:lpstr>
      <vt:lpstr>PowerPoint Presentation</vt:lpstr>
      <vt:lpstr>life</vt:lpstr>
      <vt:lpstr>Public &amp; Private </vt:lpstr>
      <vt:lpstr>PowerPoint Presentation</vt:lpstr>
      <vt:lpstr>life as a narrative</vt:lpstr>
      <vt:lpstr>Antieva  – the play</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Pammrová</dc:title>
  <dc:creator>Anna Fremrová</dc:creator>
  <cp:lastModifiedBy>Anna Fremrová</cp:lastModifiedBy>
  <cp:revision>31</cp:revision>
  <dcterms:created xsi:type="dcterms:W3CDTF">2020-05-21T19:28:15Z</dcterms:created>
  <dcterms:modified xsi:type="dcterms:W3CDTF">2020-05-22T19:40:20Z</dcterms:modified>
</cp:coreProperties>
</file>