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75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14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04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42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74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08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1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01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12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3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7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03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36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60000"/>
                <a:lumOff val="40000"/>
              </a:schemeClr>
            </a:gs>
            <a:gs pos="100000">
              <a:srgbClr val="0070C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D2764-0EDB-4FB7-AD3D-75556C85453A}" type="datetimeFigureOut">
              <a:rPr lang="cs-CZ" smtClean="0"/>
              <a:t>20. 3. 2020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5F868-D9D3-4667-A5EB-67FEB7F6A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12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061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/>
              <a:t>Hodnocení mentální retardace II.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028" y="1600200"/>
            <a:ext cx="11083158" cy="4852988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cs-CZ" sz="2600" b="1" dirty="0"/>
              <a:t>Kvalitativní</a:t>
            </a:r>
          </a:p>
          <a:p>
            <a:pPr marL="609600" indent="-609600">
              <a:buFontTx/>
              <a:buChar char="-"/>
            </a:pPr>
            <a:r>
              <a:rPr lang="cs-CZ" altLang="cs-CZ" sz="2600" dirty="0"/>
              <a:t>Hodnocení struktury rozumových schopností</a:t>
            </a:r>
          </a:p>
          <a:p>
            <a:pPr marL="609600" indent="-609600">
              <a:buFontTx/>
              <a:buChar char="-"/>
            </a:pPr>
            <a:r>
              <a:rPr lang="cs-CZ" altLang="cs-CZ" sz="2600" dirty="0"/>
              <a:t>Hodnocení individuálních zvláštností</a:t>
            </a:r>
          </a:p>
          <a:p>
            <a:pPr marL="609600" indent="-609600">
              <a:buNone/>
            </a:pPr>
            <a:r>
              <a:rPr lang="cs-CZ" altLang="cs-CZ" sz="2600" b="1" u="sng" dirty="0"/>
              <a:t>Posuzované znaky: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600" b="1" dirty="0"/>
              <a:t>Individuálně typická úroveň aktivace</a:t>
            </a:r>
            <a:r>
              <a:rPr lang="cs-CZ" altLang="cs-CZ" sz="2600" dirty="0"/>
              <a:t> (dráždivost, pozornost, osobní tempo, tolerance k zátěži atp.)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600" b="1" dirty="0"/>
              <a:t>Organické poškození</a:t>
            </a:r>
            <a:r>
              <a:rPr lang="cs-CZ" altLang="cs-CZ" sz="2600" dirty="0"/>
              <a:t> (často přidružena DMO a poruchy hybnosti)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600" b="1" dirty="0"/>
              <a:t>Anomálie chromozomů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600" b="1" dirty="0"/>
              <a:t>Psychosociální deprivace</a:t>
            </a:r>
            <a:r>
              <a:rPr lang="cs-CZ" altLang="cs-CZ" sz="2600" dirty="0"/>
              <a:t> (pojí se s tím také horší úroveň verbálních schopností a absence pracovních, sociálních a hygienických návyků)</a:t>
            </a:r>
          </a:p>
        </p:txBody>
      </p:sp>
    </p:spTree>
    <p:extLst>
      <p:ext uri="{BB962C8B-B14F-4D97-AF65-F5344CB8AC3E}">
        <p14:creationId xmlns:p14="http://schemas.microsoft.com/office/powerpoint/2010/main" val="2972622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Odlišnosti v myšlení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Omezenější potřeba zvídavosti a preference podnětového stereotypu</a:t>
            </a:r>
          </a:p>
          <a:p>
            <a:pPr eaLnBrk="1" hangingPunct="1"/>
            <a:r>
              <a:rPr lang="cs-CZ" altLang="cs-CZ" dirty="0" smtClean="0"/>
              <a:t>Závislost na zprostředkování informací jinými lidmi</a:t>
            </a:r>
          </a:p>
          <a:p>
            <a:pPr eaLnBrk="1" hangingPunct="1"/>
            <a:r>
              <a:rPr lang="cs-CZ" altLang="cs-CZ" dirty="0" smtClean="0"/>
              <a:t>Uvažování ovlivněno aktuálním děním</a:t>
            </a:r>
          </a:p>
          <a:p>
            <a:pPr eaLnBrk="1" hangingPunct="1"/>
            <a:r>
              <a:rPr lang="cs-CZ" altLang="cs-CZ" dirty="0" smtClean="0"/>
              <a:t>Snížená kritičnost a zvýšená sugestibilita</a:t>
            </a:r>
          </a:p>
          <a:p>
            <a:pPr eaLnBrk="1" hangingPunct="1"/>
            <a:r>
              <a:rPr lang="cs-CZ" altLang="cs-CZ" dirty="0" smtClean="0"/>
              <a:t>Konkrétní myšlení, zjednodušené</a:t>
            </a:r>
          </a:p>
          <a:p>
            <a:pPr eaLnBrk="1" hangingPunct="1"/>
            <a:r>
              <a:rPr lang="cs-CZ" altLang="cs-CZ" dirty="0" smtClean="0"/>
              <a:t>Rigidita a ulpívání v myšlení</a:t>
            </a:r>
          </a:p>
        </p:txBody>
      </p:sp>
    </p:spTree>
    <p:extLst>
      <p:ext uri="{BB962C8B-B14F-4D97-AF65-F5344CB8AC3E}">
        <p14:creationId xmlns:p14="http://schemas.microsoft.com/office/powerpoint/2010/main" val="203733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Odlišnosti v řeči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Ovlivnění formální i obsahové</a:t>
            </a:r>
          </a:p>
          <a:p>
            <a:pPr eaLnBrk="1" hangingPunct="1"/>
            <a:r>
              <a:rPr lang="cs-CZ" altLang="cs-CZ" smtClean="0"/>
              <a:t>Nepřesná výslovnost</a:t>
            </a:r>
          </a:p>
          <a:p>
            <a:pPr eaLnBrk="1" hangingPunct="1"/>
            <a:r>
              <a:rPr lang="cs-CZ" altLang="cs-CZ" smtClean="0"/>
              <a:t>Nižší schopnost porozumění běžnému verbálnímu sdělení</a:t>
            </a:r>
          </a:p>
          <a:p>
            <a:pPr eaLnBrk="1" hangingPunct="1"/>
            <a:r>
              <a:rPr lang="cs-CZ" altLang="cs-CZ" smtClean="0"/>
              <a:t>Neschopnost pochopit žert, ironii atp.</a:t>
            </a:r>
          </a:p>
          <a:p>
            <a:pPr eaLnBrk="1" hangingPunct="1"/>
            <a:r>
              <a:rPr lang="cs-CZ" altLang="cs-CZ" smtClean="0"/>
              <a:t>Jazyková necitlivost</a:t>
            </a:r>
          </a:p>
          <a:p>
            <a:pPr eaLnBrk="1" hangingPunct="1"/>
            <a:r>
              <a:rPr lang="cs-CZ" altLang="cs-CZ" smtClean="0"/>
              <a:t>V těžších případech komunikace pouze neverbální</a:t>
            </a:r>
          </a:p>
        </p:txBody>
      </p:sp>
    </p:spTree>
    <p:extLst>
      <p:ext uri="{BB962C8B-B14F-4D97-AF65-F5344CB8AC3E}">
        <p14:creationId xmlns:p14="http://schemas.microsoft.com/office/powerpoint/2010/main" val="3614675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Odlišnosti v učení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Omezená míra schopnosti učení</a:t>
            </a:r>
          </a:p>
          <a:p>
            <a:pPr eaLnBrk="1" hangingPunct="1"/>
            <a:r>
              <a:rPr lang="cs-CZ" altLang="cs-CZ" smtClean="0"/>
              <a:t>Převážně mechanické myšlení</a:t>
            </a:r>
          </a:p>
          <a:p>
            <a:pPr eaLnBrk="1" hangingPunct="1"/>
            <a:r>
              <a:rPr lang="cs-CZ" altLang="cs-CZ" smtClean="0"/>
              <a:t>Fixace v rigidní podobě</a:t>
            </a:r>
          </a:p>
          <a:p>
            <a:pPr eaLnBrk="1" hangingPunct="1"/>
            <a:r>
              <a:rPr lang="cs-CZ" altLang="cs-CZ" smtClean="0"/>
              <a:t>Nižší motivace k učení</a:t>
            </a:r>
          </a:p>
          <a:p>
            <a:pPr eaLnBrk="1" hangingPunct="1"/>
            <a:r>
              <a:rPr lang="cs-CZ" altLang="cs-CZ" smtClean="0"/>
              <a:t>Nezbytnost specifických odměn</a:t>
            </a:r>
          </a:p>
        </p:txBody>
      </p:sp>
    </p:spTree>
    <p:extLst>
      <p:ext uri="{BB962C8B-B14F-4D97-AF65-F5344CB8AC3E}">
        <p14:creationId xmlns:p14="http://schemas.microsoft.com/office/powerpoint/2010/main" val="4234903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/>
              <a:t>Odlišnosti v oblasti emocionality a motivace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Zvýšená dráždivost</a:t>
            </a:r>
          </a:p>
          <a:p>
            <a:pPr eaLnBrk="1" hangingPunct="1"/>
            <a:r>
              <a:rPr lang="cs-CZ" altLang="cs-CZ" smtClean="0"/>
              <a:t>Pohotovost k afektivním reakcím</a:t>
            </a:r>
          </a:p>
          <a:p>
            <a:pPr eaLnBrk="1" hangingPunct="1"/>
            <a:r>
              <a:rPr lang="cs-CZ" altLang="cs-CZ" smtClean="0"/>
              <a:t>Tendence k neodkladnému uspokojování potřeb</a:t>
            </a:r>
          </a:p>
          <a:p>
            <a:pPr eaLnBrk="1" hangingPunct="1"/>
            <a:r>
              <a:rPr lang="cs-CZ" altLang="cs-CZ" smtClean="0"/>
              <a:t>Bezprostřední uspokojení</a:t>
            </a:r>
          </a:p>
          <a:p>
            <a:pPr eaLnBrk="1" hangingPunct="1"/>
            <a:r>
              <a:rPr lang="cs-CZ" altLang="cs-CZ" smtClean="0"/>
              <a:t>Absence zábran</a:t>
            </a:r>
          </a:p>
          <a:p>
            <a:pPr eaLnBrk="1" hangingPunct="1"/>
            <a:r>
              <a:rPr lang="cs-CZ" altLang="cs-CZ" smtClean="0"/>
              <a:t>Velice nízká frustrační tolerance</a:t>
            </a:r>
          </a:p>
        </p:txBody>
      </p:sp>
    </p:spTree>
    <p:extLst>
      <p:ext uri="{BB962C8B-B14F-4D97-AF65-F5344CB8AC3E}">
        <p14:creationId xmlns:p14="http://schemas.microsoft.com/office/powerpoint/2010/main" val="4148340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Odlišnosti v chování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Neschopnost porozumět obecně platným normám a pochopit jejich podstatu</a:t>
            </a:r>
          </a:p>
          <a:p>
            <a:pPr eaLnBrk="1" hangingPunct="1"/>
            <a:r>
              <a:rPr lang="cs-CZ" altLang="cs-CZ" smtClean="0"/>
              <a:t>Odlišné zpracování informací =) i když ví, jak se chovat, vyhodnotí situaci jinak</a:t>
            </a:r>
          </a:p>
          <a:p>
            <a:pPr eaLnBrk="1" hangingPunct="1"/>
            <a:r>
              <a:rPr lang="cs-CZ" altLang="cs-CZ" smtClean="0"/>
              <a:t>Časté afekty</a:t>
            </a:r>
          </a:p>
          <a:p>
            <a:pPr eaLnBrk="1" hangingPunct="1"/>
            <a:r>
              <a:rPr lang="cs-CZ" altLang="cs-CZ" smtClean="0"/>
              <a:t>Neschopnost vyjádřit se srozumitelným způsobem (bušení hlavou do zdi, křik, sebepoškozování atp.)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05990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000" b="1" dirty="0"/>
              <a:t>Možnosti výchovy a vzdělávání mentálně retardovaných</a:t>
            </a: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pPr eaLnBrk="1" hangingPunct="1"/>
            <a:endParaRPr lang="cs-CZ" altLang="cs-CZ" sz="3200"/>
          </a:p>
        </p:txBody>
      </p:sp>
    </p:spTree>
    <p:extLst>
      <p:ext uri="{BB962C8B-B14F-4D97-AF65-F5344CB8AC3E}">
        <p14:creationId xmlns:p14="http://schemas.microsoft.com/office/powerpoint/2010/main" val="2704662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Rodinná výchova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Nejpřirozenější prostředí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Nezbytnost vyrovnání se ze strany rodičů a pozitivního postoje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Nerezignovat na výchovu a rozvoj dítěte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u="sng" dirty="0"/>
              <a:t>Obecné zásady</a:t>
            </a:r>
            <a:r>
              <a:rPr lang="cs-CZ" altLang="cs-CZ" sz="2400" dirty="0"/>
              <a:t>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Pozitivní vědomí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Věnovat pozornost poznatkům o dané problematice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Důslednost při vyžadování požadavků a plnění úkolů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Jednotný přístup – i ve spolupráci se školou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Vytrvalost a soustavnost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Požadavky musí odpovídat mentální úrovni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/>
              <a:t>Pozor na unavitelnost</a:t>
            </a:r>
          </a:p>
        </p:txBody>
      </p:sp>
    </p:spTree>
    <p:extLst>
      <p:ext uri="{BB962C8B-B14F-4D97-AF65-F5344CB8AC3E}">
        <p14:creationId xmlns:p14="http://schemas.microsoft.com/office/powerpoint/2010/main" val="1856070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Ústavní péče a výchova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248" y="1412876"/>
            <a:ext cx="11939752" cy="5184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600" b="1" u="sng" dirty="0"/>
              <a:t>Systém ústavní péče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600" dirty="0"/>
              <a:t>- různé zřizovatelské subjekty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600" b="1" dirty="0"/>
              <a:t>Ústavy pro mládež</a:t>
            </a:r>
            <a:r>
              <a:rPr lang="cs-CZ" altLang="cs-CZ" sz="2600" dirty="0"/>
              <a:t> (do konce povinné školní docházky, max. do 26 let) </a:t>
            </a:r>
            <a:r>
              <a:rPr lang="cs-CZ" altLang="cs-CZ" sz="2600" b="1" dirty="0"/>
              <a:t>a pro dospělé</a:t>
            </a:r>
            <a:r>
              <a:rPr lang="cs-CZ" altLang="cs-CZ" sz="2600" dirty="0"/>
              <a:t> – rozdíly se postupně stírají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600" b="1" dirty="0"/>
              <a:t>Ústavy s denním, týdenním a celoročním pobytem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600" dirty="0"/>
              <a:t>	- denní stacionáře: kompromis mezi domácí a ústavní péčí)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600" b="1" dirty="0"/>
              <a:t>Výchovné skupiny</a:t>
            </a:r>
            <a:r>
              <a:rPr lang="cs-CZ" altLang="cs-CZ" sz="2600" dirty="0"/>
              <a:t> (cca 12-tičlenné) – podle rozumových schopností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600" dirty="0"/>
              <a:t>	- vzdělávání a výchova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600" dirty="0"/>
              <a:t>	- zájmové činnosti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600" dirty="0"/>
              <a:t>V nejtěžších případech </a:t>
            </a:r>
            <a:r>
              <a:rPr lang="cs-CZ" altLang="cs-CZ" sz="2600" b="1" dirty="0"/>
              <a:t>fyzioterapeutická a rehabilitační péče a speciální terapie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600" b="1" dirty="0"/>
              <a:t>Chráněná bydlení</a:t>
            </a:r>
            <a:r>
              <a:rPr lang="cs-CZ" altLang="cs-CZ" sz="2600" dirty="0"/>
              <a:t> (zřizují některé ústavy) – krátkodobé návštěvy personálu</a:t>
            </a:r>
          </a:p>
        </p:txBody>
      </p:sp>
    </p:spTree>
    <p:extLst>
      <p:ext uri="{BB962C8B-B14F-4D97-AF65-F5344CB8AC3E}">
        <p14:creationId xmlns:p14="http://schemas.microsoft.com/office/powerpoint/2010/main" val="3096155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Složky ústavní výchovy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421" y="1545020"/>
            <a:ext cx="11493062" cy="4908167"/>
          </a:xfrm>
        </p:spPr>
        <p:txBody>
          <a:bodyPr/>
          <a:lstStyle/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Výchova rozumová</a:t>
            </a:r>
            <a:r>
              <a:rPr lang="cs-CZ" altLang="cs-CZ" sz="2400" dirty="0"/>
              <a:t> – rozvoj poznání a myšlení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Výchova smyslová</a:t>
            </a:r>
            <a:r>
              <a:rPr lang="cs-CZ" altLang="cs-CZ" sz="2400" dirty="0"/>
              <a:t> – vytváření pojmů a představ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Výchova estetická</a:t>
            </a:r>
            <a:r>
              <a:rPr lang="cs-CZ" altLang="cs-CZ" sz="2400" dirty="0"/>
              <a:t> – hlavně seberealizace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Výchova tělesná</a:t>
            </a:r>
            <a:r>
              <a:rPr lang="cs-CZ" altLang="cs-CZ" sz="2400" dirty="0"/>
              <a:t> – tělesná zdatnost, obratnost, koordinace pohybů, ukázněnost a samostatnost</a:t>
            </a:r>
          </a:p>
          <a:p>
            <a:pPr marL="609600" indent="-609600">
              <a:buFontTx/>
              <a:buAutoNum type="alphaLcParenR"/>
            </a:pPr>
            <a:r>
              <a:rPr lang="cs-CZ" altLang="cs-CZ" sz="2400" b="1" dirty="0"/>
              <a:t>Výchova pracovní</a:t>
            </a:r>
            <a:r>
              <a:rPr lang="cs-CZ" altLang="cs-CZ" sz="2400" dirty="0"/>
              <a:t> – dovednosti i návyky, vyplnění času a odreagování se</a:t>
            </a:r>
          </a:p>
          <a:p>
            <a:pPr marL="609600" indent="-609600">
              <a:buNone/>
            </a:pPr>
            <a:r>
              <a:rPr lang="cs-CZ" altLang="cs-CZ" sz="2400" b="1" u="sng" dirty="0"/>
              <a:t>Základní formy výchovné práce</a:t>
            </a:r>
            <a:r>
              <a:rPr lang="cs-CZ" altLang="cs-CZ" sz="2400" b="1" dirty="0"/>
              <a:t>:</a:t>
            </a:r>
          </a:p>
          <a:p>
            <a:pPr marL="609600" indent="-609600">
              <a:buFontTx/>
              <a:buChar char="-"/>
            </a:pPr>
            <a:r>
              <a:rPr lang="cs-CZ" altLang="cs-CZ" sz="2400" b="1" dirty="0"/>
              <a:t>Masová</a:t>
            </a:r>
          </a:p>
          <a:p>
            <a:pPr marL="609600" indent="-609600">
              <a:buFontTx/>
              <a:buChar char="-"/>
            </a:pPr>
            <a:r>
              <a:rPr lang="cs-CZ" altLang="cs-CZ" sz="2400" b="1" dirty="0"/>
              <a:t>Skupinová</a:t>
            </a:r>
          </a:p>
          <a:p>
            <a:pPr marL="609600" indent="-609600">
              <a:buFontTx/>
              <a:buChar char="-"/>
            </a:pPr>
            <a:r>
              <a:rPr lang="cs-CZ" altLang="cs-CZ" sz="2400" b="1" dirty="0"/>
              <a:t>Individuální</a:t>
            </a:r>
            <a:r>
              <a:rPr lang="cs-CZ" altLang="cs-CZ" sz="2400" dirty="0"/>
              <a:t> (především ti, kteří nejsou schopni skupinové práce)</a:t>
            </a:r>
          </a:p>
        </p:txBody>
      </p:sp>
    </p:spTree>
    <p:extLst>
      <p:ext uri="{BB962C8B-B14F-4D97-AF65-F5344CB8AC3E}">
        <p14:creationId xmlns:p14="http://schemas.microsoft.com/office/powerpoint/2010/main" val="133384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400" b="1" dirty="0"/>
              <a:t>Edukace a rozvoj osob s mentální retardací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pPr eaLnBrk="1" hangingPunct="1"/>
            <a:endParaRPr lang="cs-CZ" altLang="cs-CZ" sz="3200"/>
          </a:p>
        </p:txBody>
      </p:sp>
    </p:spTree>
    <p:extLst>
      <p:ext uri="{BB962C8B-B14F-4D97-AF65-F5344CB8AC3E}">
        <p14:creationId xmlns:p14="http://schemas.microsoft.com/office/powerpoint/2010/main" val="4020192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/>
              <a:t>Vzdělávací zařízení v rámci školské soustavy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11445766" cy="5068888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Předškolní výchova a vzdělávání dětí s MR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Integrace do běžné ZŠ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ZŠ praktická</a:t>
            </a:r>
            <a:r>
              <a:rPr lang="cs-CZ" altLang="cs-CZ" sz="2300" dirty="0"/>
              <a:t> (vzdělávací program zvláštní školy) – předměty podobné jako ZŠ, lehká MR, individuální přístup, přes 500 škol v ČR, o přeřazení rozhoduje ředitel, schvalují rodiče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ZŠ speciální</a:t>
            </a:r>
            <a:r>
              <a:rPr lang="cs-CZ" altLang="cs-CZ" sz="2300" dirty="0"/>
              <a:t> (vzdělávací program pomocné školy a přípravného stupně pomocné školy) – těžištěm je poskytování elementárních vědomostí a dovedností pro život, vytváření návyků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Přípravný stupeň pomocné školy</a:t>
            </a:r>
            <a:r>
              <a:rPr lang="cs-CZ" altLang="cs-CZ" sz="2300" dirty="0"/>
              <a:t> – umožňuje vzdělávání těm, kteří by nebyli schopni prospívat ani na nižším stupni pomocné školy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Rehabilitační vzdělávací program pomocné školy</a:t>
            </a:r>
            <a:r>
              <a:rPr lang="cs-CZ" altLang="cs-CZ" sz="2300" dirty="0"/>
              <a:t> – 4-6 žáků s těžkou MR, využití netradičních forem a metod komunikace, zpravidla i závažné poruchy motoriky atp.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Speciální třídy při ZŠ a praktických školách a ústavech sociální</a:t>
            </a:r>
            <a:r>
              <a:rPr lang="cs-CZ" altLang="cs-CZ" sz="2300" dirty="0"/>
              <a:t> </a:t>
            </a:r>
            <a:r>
              <a:rPr lang="cs-CZ" altLang="cs-CZ" sz="2300" b="1" dirty="0"/>
              <a:t>péče</a:t>
            </a:r>
            <a:r>
              <a:rPr lang="cs-CZ" altLang="cs-CZ" sz="2300" dirty="0"/>
              <a:t> – možnost zřídit při speciálních ZŠ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Odborná učiliště a praktické školy</a:t>
            </a:r>
            <a:r>
              <a:rPr lang="cs-CZ" altLang="cs-CZ" sz="2300" dirty="0"/>
              <a:t> – po ukončení povinné školní docházky (1-3letá příprava)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300" b="1" dirty="0"/>
              <a:t>Večerní školy</a:t>
            </a:r>
            <a:r>
              <a:rPr lang="cs-CZ" altLang="cs-CZ" sz="2300" dirty="0"/>
              <a:t> – další možnost vzdělávání, celoživotní forma, hlavně dospělí</a:t>
            </a:r>
          </a:p>
        </p:txBody>
      </p:sp>
    </p:spTree>
    <p:extLst>
      <p:ext uri="{BB962C8B-B14F-4D97-AF65-F5344CB8AC3E}">
        <p14:creationId xmlns:p14="http://schemas.microsoft.com/office/powerpoint/2010/main" val="105024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Vymezení pojmu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7559" y="1813034"/>
            <a:ext cx="11146220" cy="47611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Mentální retardace</a:t>
            </a:r>
            <a:r>
              <a:rPr lang="cs-CZ" altLang="cs-CZ" dirty="0"/>
              <a:t> = souhrnné označení vrozeného defektu rozumových schopností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= neschopnost dosáhnout odpovídajícího stupně intelektového vývoje (méně než </a:t>
            </a:r>
            <a:r>
              <a:rPr lang="cs-CZ" altLang="cs-CZ" dirty="0" smtClean="0"/>
              <a:t>70 % </a:t>
            </a:r>
            <a:r>
              <a:rPr lang="cs-CZ" altLang="cs-CZ" dirty="0"/>
              <a:t>normy), </a:t>
            </a:r>
            <a:r>
              <a:rPr lang="cs-CZ" altLang="cs-CZ" b="1" dirty="0"/>
              <a:t>a to i přes odpovídající stimulaci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b="1" dirty="0"/>
              <a:t>=) </a:t>
            </a:r>
            <a:r>
              <a:rPr lang="cs-CZ" altLang="cs-CZ" dirty="0"/>
              <a:t>odlišný i psychický vývoj a adaptační chování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b="1" u="sng" dirty="0"/>
              <a:t>Hlavní znaky MR: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dirty="0"/>
              <a:t>Nízká úroveň rozumových schopností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dirty="0"/>
              <a:t>Obtížná adaptace na běžné vnější podmínky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dirty="0"/>
              <a:t>Defekt je vrozený, porucha trvalá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dirty="0"/>
              <a:t>Nestandardní vývoj</a:t>
            </a:r>
          </a:p>
        </p:txBody>
      </p:sp>
    </p:spTree>
    <p:extLst>
      <p:ext uri="{BB962C8B-B14F-4D97-AF65-F5344CB8AC3E}">
        <p14:creationId xmlns:p14="http://schemas.microsoft.com/office/powerpoint/2010/main" val="177939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Prevalence v populaci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Absolutní počet není přesně znám</a:t>
            </a:r>
          </a:p>
          <a:p>
            <a:pPr eaLnBrk="1" hangingPunct="1"/>
            <a:r>
              <a:rPr lang="cs-CZ" altLang="cs-CZ" dirty="0" smtClean="0"/>
              <a:t>Kvalifikované odhady – cca 4 %, ale spíše o trochu více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=) </a:t>
            </a:r>
            <a:r>
              <a:rPr lang="cs-CZ" altLang="cs-CZ" b="1" dirty="0" smtClean="0"/>
              <a:t>oproti ostatním znevýhodněním velice rozšířená</a:t>
            </a:r>
          </a:p>
          <a:p>
            <a:pPr eaLnBrk="1" hangingPunct="1">
              <a:buFontTx/>
              <a:buNone/>
            </a:pPr>
            <a:r>
              <a:rPr lang="cs-CZ" altLang="cs-CZ" b="1" dirty="0" smtClean="0"/>
              <a:t>- Většinou lehký stupeň</a:t>
            </a:r>
          </a:p>
          <a:p>
            <a:pPr eaLnBrk="1" hangingPunct="1">
              <a:buFontTx/>
              <a:buNone/>
            </a:pPr>
            <a:r>
              <a:rPr lang="cs-CZ" altLang="cs-CZ" b="1" dirty="0" smtClean="0"/>
              <a:t>- Obě pohlaví postižena přibližně stejně</a:t>
            </a:r>
          </a:p>
        </p:txBody>
      </p:sp>
    </p:spTree>
    <p:extLst>
      <p:ext uri="{BB962C8B-B14F-4D97-AF65-F5344CB8AC3E}">
        <p14:creationId xmlns:p14="http://schemas.microsoft.com/office/powerpoint/2010/main" val="399747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Nejčastější</a:t>
            </a:r>
            <a:r>
              <a:rPr lang="cs-CZ" altLang="cs-CZ" dirty="0" smtClean="0"/>
              <a:t> příčiny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779" y="1513490"/>
            <a:ext cx="11540359" cy="509226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Postižení CNS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Vznik různým způsobem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u="sng" dirty="0"/>
              <a:t>Multifaktoriálně podmíněné postižení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Dědičně podmíněný mentální defekt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Teratogenní faktory v prenatálním věku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Poškození v perinatálním období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dirty="0"/>
              <a:t>Postnatální poškození mozku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dirty="0"/>
              <a:t>V případě nedostatečné a nepřiměřené výchovy nelze mluvit o mentální retardaci – sociální poškození vývoje rozumových schopností</a:t>
            </a:r>
          </a:p>
        </p:txBody>
      </p:sp>
    </p:spTree>
    <p:extLst>
      <p:ext uri="{BB962C8B-B14F-4D97-AF65-F5344CB8AC3E}">
        <p14:creationId xmlns:p14="http://schemas.microsoft.com/office/powerpoint/2010/main" val="351716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Hodnocení mentální retardace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6895" y="1450427"/>
            <a:ext cx="11072649" cy="5187129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300" b="1" dirty="0"/>
              <a:t>Kvantitativní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300" dirty="0"/>
              <a:t>- kvantita úbytku rozumových schopností (určeno např. IQ) – udává vztah postiženého k populační normě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cs-CZ" altLang="cs-CZ" sz="2300" b="1" dirty="0"/>
              <a:t>Lehká MR (debilita):</a:t>
            </a:r>
            <a:r>
              <a:rPr lang="cs-CZ" altLang="cs-CZ" sz="2300" dirty="0"/>
              <a:t> </a:t>
            </a:r>
            <a:r>
              <a:rPr lang="cs-CZ" altLang="cs-CZ" sz="2300" dirty="0" smtClean="0"/>
              <a:t>IQ 50 </a:t>
            </a:r>
            <a:r>
              <a:rPr lang="cs-CZ" altLang="cs-CZ" sz="2300" dirty="0"/>
              <a:t>– 69 (neschopnost abstraktního myšlení, uvažování v max. míře na úrovni SŠ, nepoužívají abstraktní pojmy, pomalejší, potřeba dohledu a opory) 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cs-CZ" altLang="cs-CZ" sz="2300" b="1" dirty="0"/>
              <a:t>Středně těžká MR (imbecilita):</a:t>
            </a:r>
            <a:r>
              <a:rPr lang="cs-CZ" altLang="cs-CZ" sz="2300" dirty="0"/>
              <a:t> </a:t>
            </a:r>
            <a:r>
              <a:rPr lang="cs-CZ" altLang="cs-CZ" sz="2300" dirty="0" smtClean="0"/>
              <a:t>IQ 35- </a:t>
            </a:r>
            <a:r>
              <a:rPr lang="cs-CZ" altLang="cs-CZ" sz="2300" dirty="0"/>
              <a:t>49 (myšlení předškolního dítěte, učení limitováno na mechanické podmiňování, k fixaci třeba četné opakování, třeba trvalý dohled, běžné návyky a sebeobsluha ano, někdy schopni navštěvovat speciální školu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cs-CZ" altLang="cs-CZ" sz="2300" b="1" dirty="0"/>
              <a:t>Těžká MR (idiocie):</a:t>
            </a:r>
            <a:r>
              <a:rPr lang="cs-CZ" altLang="cs-CZ" sz="2300" dirty="0"/>
              <a:t> </a:t>
            </a:r>
            <a:r>
              <a:rPr lang="cs-CZ" altLang="cs-CZ" sz="2300" dirty="0" smtClean="0"/>
              <a:t>IQ 20 </a:t>
            </a:r>
            <a:r>
              <a:rPr lang="cs-CZ" altLang="cs-CZ" sz="2300" dirty="0"/>
              <a:t>– 34 (na úrovni batolete, neschopnost artikulované řeči, závislost na ostatních, vše značně limitováno)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cs-CZ" altLang="cs-CZ" sz="2300" b="1" dirty="0"/>
              <a:t>Hluboká MR (idiocie):</a:t>
            </a:r>
            <a:r>
              <a:rPr lang="cs-CZ" altLang="cs-CZ" sz="2300" dirty="0"/>
              <a:t> </a:t>
            </a:r>
            <a:r>
              <a:rPr lang="cs-CZ" altLang="cs-CZ" sz="2300" dirty="0" smtClean="0"/>
              <a:t>IQ 0 </a:t>
            </a:r>
            <a:r>
              <a:rPr lang="cs-CZ" altLang="cs-CZ" sz="2300" dirty="0"/>
              <a:t>– 19 (většinou kombinované postižení, bez rozvoje poznávacích schopností, komplexně závislí, pouze schopnost diferencovat známé a neznámé podněty (+/-)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cs-CZ" altLang="cs-CZ" sz="2300" b="1" dirty="0"/>
              <a:t>Jiná MR</a:t>
            </a:r>
          </a:p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cs-CZ" altLang="cs-CZ" sz="2300" b="1" dirty="0"/>
              <a:t>Neurčená MR</a:t>
            </a:r>
          </a:p>
        </p:txBody>
      </p:sp>
    </p:spTree>
    <p:extLst>
      <p:ext uri="{BB962C8B-B14F-4D97-AF65-F5344CB8AC3E}">
        <p14:creationId xmlns:p14="http://schemas.microsoft.com/office/powerpoint/2010/main" val="28219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0110" y="222274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Inteligenční kvocient</a:t>
            </a:r>
            <a:endParaRPr lang="cs-CZ" altLang="cs-CZ" b="1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0964" y="1420837"/>
            <a:ext cx="10457595" cy="4857726"/>
          </a:xfrm>
        </p:spPr>
        <p:txBody>
          <a:bodyPr/>
          <a:lstStyle/>
          <a:p>
            <a:pPr eaLnBrk="1" hangingPunct="1"/>
            <a:r>
              <a:rPr lang="cs-CZ" altLang="cs-CZ" dirty="0"/>
              <a:t>Standardizované skóre</a:t>
            </a:r>
          </a:p>
          <a:p>
            <a:pPr eaLnBrk="1" hangingPunct="1"/>
            <a:r>
              <a:rPr lang="cs-CZ" altLang="cs-CZ" dirty="0"/>
              <a:t>Výstup standardizovaných testů</a:t>
            </a:r>
          </a:p>
          <a:p>
            <a:pPr eaLnBrk="1" hangingPunct="1"/>
            <a:r>
              <a:rPr lang="cs-CZ" altLang="cs-CZ" dirty="0"/>
              <a:t>Vyčíslení inteligence člověka v poměru k ostatní populaci</a:t>
            </a:r>
          </a:p>
          <a:p>
            <a:pPr eaLnBrk="1" hangingPunct="1"/>
            <a:r>
              <a:rPr lang="cs-CZ" altLang="cs-CZ" dirty="0"/>
              <a:t>Problém</a:t>
            </a:r>
          </a:p>
          <a:p>
            <a:pPr eaLnBrk="1" hangingPunct="1"/>
            <a:r>
              <a:rPr lang="cs-CZ" altLang="cs-CZ" dirty="0" err="1" smtClean="0"/>
              <a:t>Flynnův</a:t>
            </a:r>
            <a:r>
              <a:rPr lang="cs-CZ" altLang="cs-CZ" dirty="0" smtClean="0"/>
              <a:t> efekt</a:t>
            </a:r>
          </a:p>
          <a:p>
            <a:pPr eaLnBrk="1" hangingPunct="1"/>
            <a:r>
              <a:rPr lang="cs-CZ" altLang="cs-CZ" b="1" u="sng" dirty="0" smtClean="0"/>
              <a:t>Výpočet</a:t>
            </a:r>
            <a:r>
              <a:rPr lang="cs-CZ" altLang="cs-CZ" dirty="0" smtClean="0"/>
              <a:t>:</a:t>
            </a:r>
            <a:endParaRPr lang="cs-CZ" altLang="cs-CZ" dirty="0"/>
          </a:p>
        </p:txBody>
      </p:sp>
      <p:pic>
        <p:nvPicPr>
          <p:cNvPr id="27652" name="Picture 5" descr="IQ = 100 \cdot \frac{ment{\acute a}ln{\acute \imath}\,v{\check e}k}{chronologick{\acute y}\,v{\check e}k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4076700"/>
            <a:ext cx="561657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7" descr="IQ =  100 + 15 \frac{(x - \mu)}{\sigma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5300663"/>
            <a:ext cx="4319587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942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Druhy inteligence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Logicko-matematická inteligence (IQ)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Jazyková inteligence</a:t>
            </a:r>
          </a:p>
          <a:p>
            <a:pPr eaLnBrk="1" hangingPunct="1"/>
            <a:r>
              <a:rPr lang="cs-CZ" altLang="cs-CZ" dirty="0" smtClean="0"/>
              <a:t>Emoční inteligence </a:t>
            </a:r>
            <a:r>
              <a:rPr lang="cs-CZ" altLang="cs-CZ" dirty="0" smtClean="0"/>
              <a:t>+ komunikační </a:t>
            </a:r>
            <a:r>
              <a:rPr lang="cs-CZ" altLang="cs-CZ" dirty="0" smtClean="0"/>
              <a:t>inteligence (EQ)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Pohybová inteligence</a:t>
            </a:r>
          </a:p>
          <a:p>
            <a:pPr eaLnBrk="1" hangingPunct="1"/>
            <a:r>
              <a:rPr lang="cs-CZ" altLang="cs-CZ" dirty="0" smtClean="0"/>
              <a:t>Prostorová inteligence</a:t>
            </a:r>
          </a:p>
          <a:p>
            <a:pPr eaLnBrk="1" hangingPunct="1"/>
            <a:r>
              <a:rPr lang="cs-CZ" altLang="cs-CZ" dirty="0" smtClean="0"/>
              <a:t>Hudební inteligence</a:t>
            </a:r>
          </a:p>
          <a:p>
            <a:pPr eaLnBrk="1" hangingPunct="1"/>
            <a:r>
              <a:rPr lang="cs-CZ" altLang="cs-CZ" dirty="0" smtClean="0"/>
              <a:t>Inteligence vnitřního já</a:t>
            </a:r>
          </a:p>
        </p:txBody>
      </p:sp>
    </p:spTree>
    <p:extLst>
      <p:ext uri="{BB962C8B-B14F-4D97-AF65-F5344CB8AC3E}">
        <p14:creationId xmlns:p14="http://schemas.microsoft.com/office/powerpoint/2010/main" val="215900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Další dělení inteligence</a:t>
            </a:r>
            <a:endParaRPr lang="cs-CZ" altLang="cs-CZ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16" y="1143001"/>
            <a:ext cx="11802794" cy="535627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Tělesně-pohybová inteligence</a:t>
            </a:r>
            <a:r>
              <a:rPr lang="cs-CZ" altLang="cs-CZ" sz="2000" dirty="0"/>
              <a:t> - lidé s tímto druhem inteligence se výborně učí vše zahrnující pohyb, například sporty nebo tanec, často mají tzv. pohybovou paměť – pamatují si věci skrze své tělo spíše než obrazy nebo slova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Interpersonální inteligence</a:t>
            </a:r>
            <a:r>
              <a:rPr lang="cs-CZ" altLang="cs-CZ" sz="2000" dirty="0"/>
              <a:t> - projevuje se v mezilidských vztazích a při jednání s jinými lidmi; lidé s vysokou interpersonální inteligencí bývají extroverti, citliví na náladu ostatních a dobře pracují ve skupině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Verbálně-jazyková inteligence</a:t>
            </a:r>
            <a:r>
              <a:rPr lang="cs-CZ" altLang="cs-CZ" sz="2000" dirty="0"/>
              <a:t> - jak dobře umí jedinec zacházet s jazykem, vyjadřovat se (i písemně), jak rychle se učí nový jazyk</a:t>
            </a:r>
            <a:r>
              <a:rPr lang="cs-CZ" altLang="cs-CZ" sz="2000"/>
              <a:t>, </a:t>
            </a:r>
            <a:r>
              <a:rPr lang="cs-CZ" altLang="cs-CZ" sz="2000" smtClean="0"/>
              <a:t>apod.; </a:t>
            </a:r>
            <a:r>
              <a:rPr lang="cs-CZ" altLang="cs-CZ" sz="2000" dirty="0"/>
              <a:t>lidé s vysokou verbálně-jazykovou inteligencí jsou dobří v psaní, čtení, vyprávění příběhů a učí se nejlépe čtením, psaním poznámek, posloucháním a diskusí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Logicko-matematická inteligence</a:t>
            </a:r>
            <a:r>
              <a:rPr lang="cs-CZ" altLang="cs-CZ" sz="2000" dirty="0"/>
              <a:t> - zahrnuje numerické schopnosti, tzv. kupecké počty, ale i abstraktní myšlení, schopnost logické analýzy a logického usuzování, blíží se nejvíce tomu, co označujeme „tradiční“ inteligencí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Intrapersonální inteligence</a:t>
            </a:r>
            <a:r>
              <a:rPr lang="cs-CZ" altLang="cs-CZ" sz="2000" dirty="0"/>
              <a:t> - týká se introspekce a sebereflexe, tito lidé bývají často introverti a raději pracují sami; jsou si vědomi sami sebe a schopní dobře porozumět vlastním emocím a motivacím, nejlépe se učí, když se mohou věnovat problému v klidu sami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Vizuálně-prostorová inteligence</a:t>
            </a:r>
            <a:r>
              <a:rPr lang="cs-CZ" altLang="cs-CZ" sz="2000" dirty="0"/>
              <a:t> - osoby s vysokou vizuálně-prostorovou inteligencí jsou dobří ve vizualizaci a mentální manipulaci objektů, lehce řeší puzzle či hlavolamy, mají dobrou vizuální paměť a také orientaci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Hudební inteligence</a:t>
            </a:r>
            <a:r>
              <a:rPr lang="cs-CZ" altLang="cs-CZ" sz="2000" dirty="0"/>
              <a:t> - zahrnuje poslechové schopnosti, cítění rytmu a hudby; takto nadané osoby mají dobrý hudební sluch - někdy dokonce absolutní - jsou dobří ve zpěvu, hraní na hudební nástroje nebo skládání hudby; při učení si rádi pouštějí hudbu na pozadí </a:t>
            </a:r>
          </a:p>
        </p:txBody>
      </p:sp>
    </p:spTree>
    <p:extLst>
      <p:ext uri="{BB962C8B-B14F-4D97-AF65-F5344CB8AC3E}">
        <p14:creationId xmlns:p14="http://schemas.microsoft.com/office/powerpoint/2010/main" val="12990601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1187</Words>
  <Application>Microsoft Office PowerPoint</Application>
  <PresentationFormat>Širokoúhlá obrazovka</PresentationFormat>
  <Paragraphs>143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Prezentace aplikace PowerPoint</vt:lpstr>
      <vt:lpstr>Edukace a rozvoj osob s mentální retardací</vt:lpstr>
      <vt:lpstr>Vymezení pojmu</vt:lpstr>
      <vt:lpstr>Prevalence v populaci</vt:lpstr>
      <vt:lpstr>Nejčastější příčiny</vt:lpstr>
      <vt:lpstr>Hodnocení mentální retardace</vt:lpstr>
      <vt:lpstr>Inteligenční kvocient</vt:lpstr>
      <vt:lpstr>Druhy inteligence</vt:lpstr>
      <vt:lpstr>Další dělení inteligence</vt:lpstr>
      <vt:lpstr>Hodnocení mentální retardace II.</vt:lpstr>
      <vt:lpstr>Odlišnosti v myšlení</vt:lpstr>
      <vt:lpstr>Odlišnosti v řeči</vt:lpstr>
      <vt:lpstr>Odlišnosti v učení</vt:lpstr>
      <vt:lpstr>Odlišnosti v oblasti emocionality a motivace</vt:lpstr>
      <vt:lpstr>Odlišnosti v chování</vt:lpstr>
      <vt:lpstr>Možnosti výchovy a vzdělávání mentálně retardovaných</vt:lpstr>
      <vt:lpstr>Rodinná výchova</vt:lpstr>
      <vt:lpstr>Ústavní péče a výchova</vt:lpstr>
      <vt:lpstr>Složky ústavní výchovy</vt:lpstr>
      <vt:lpstr>Vzdělávací zařízení v rámci školské soustavy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 Kotlík</dc:creator>
  <cp:lastModifiedBy>Kamil Kotlík</cp:lastModifiedBy>
  <cp:revision>6</cp:revision>
  <dcterms:created xsi:type="dcterms:W3CDTF">2020-03-20T10:48:32Z</dcterms:created>
  <dcterms:modified xsi:type="dcterms:W3CDTF">2020-03-20T11:40:03Z</dcterms:modified>
</cp:coreProperties>
</file>