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89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9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5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99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2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4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89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408D-A1B5-4555-9ED8-412100ECBE88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://www.irenabrichzinova.estranky.cz/clanky/braillova-abeced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Zrakové znevýhodnění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6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1594"/>
            <a:ext cx="10515600" cy="1325563"/>
          </a:xfrm>
        </p:spPr>
        <p:txBody>
          <a:bodyPr/>
          <a:lstStyle/>
          <a:p>
            <a:r>
              <a:rPr lang="cs-CZ" altLang="cs-CZ" dirty="0">
                <a:hlinkClick r:id="rId2" action="ppaction://hlinksldjump"/>
              </a:rPr>
              <a:t>Optotypy</a:t>
            </a:r>
            <a:endParaRPr lang="cs-CZ" altLang="cs-CZ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25539"/>
            <a:ext cx="8229600" cy="4929187"/>
          </a:xfrm>
        </p:spPr>
        <p:txBody>
          <a:bodyPr/>
          <a:lstStyle/>
          <a:p>
            <a:endParaRPr lang="cs-CZ" altLang="cs-CZ" dirty="0"/>
          </a:p>
        </p:txBody>
      </p:sp>
      <p:pic>
        <p:nvPicPr>
          <p:cNvPr id="28677" name="Picture 5" descr="compl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4314"/>
            <a:ext cx="38100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zdravi.e15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628776"/>
            <a:ext cx="291465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hlinkClick r:id="rId2" action="ppaction://hlinksldjump"/>
              </a:rPr>
              <a:t>Refraktometr</a:t>
            </a:r>
            <a:endParaRPr lang="cs-CZ" alt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9701" name="Picture 5" descr="www.truckpartshop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2420938"/>
            <a:ext cx="5472113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 smtClean="0"/>
              <a:t>Pichtův</a:t>
            </a:r>
            <a:r>
              <a:rPr lang="cs-CZ" altLang="cs-CZ" sz="4000" dirty="0" smtClean="0"/>
              <a:t> </a:t>
            </a:r>
            <a:r>
              <a:rPr lang="cs-CZ" altLang="cs-CZ" sz="4000" dirty="0" smtClean="0">
                <a:hlinkClick r:id="rId2" action="ppaction://hlinksldjump"/>
              </a:rPr>
              <a:t>stroj</a:t>
            </a:r>
            <a:endParaRPr lang="cs-CZ" altLang="cs-CZ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0727" name="Picture 7" descr="tyflokabinet-cb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844675"/>
            <a:ext cx="3889375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Picture 9" descr="www.pichtuvstroj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1773239"/>
            <a:ext cx="4608512" cy="31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5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Zrakové </a:t>
            </a:r>
            <a:r>
              <a:rPr lang="cs-CZ" altLang="cs-CZ" smtClean="0"/>
              <a:t>postižení</a:t>
            </a: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5" y="1690688"/>
            <a:ext cx="11477296" cy="4615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dirty="0"/>
              <a:t>Zrak = </a:t>
            </a:r>
            <a:r>
              <a:rPr lang="cs-CZ" altLang="cs-CZ" sz="3200" b="1" dirty="0"/>
              <a:t>nejdůležitější smysl</a:t>
            </a:r>
            <a:r>
              <a:rPr lang="cs-CZ" altLang="cs-CZ" sz="3200" dirty="0"/>
              <a:t>; primární smysl až pro 90% informací</a:t>
            </a:r>
          </a:p>
          <a:p>
            <a:pPr>
              <a:lnSpc>
                <a:spcPct val="80000"/>
              </a:lnSpc>
            </a:pPr>
            <a:r>
              <a:rPr lang="cs-CZ" altLang="cs-CZ" sz="3200" b="1" dirty="0"/>
              <a:t>Zrakové omezení</a:t>
            </a:r>
            <a:r>
              <a:rPr lang="cs-CZ" altLang="cs-CZ" sz="3200" dirty="0"/>
              <a:t> = především ztížení orientace, dále komunikace, psychická integrita a sociální existence</a:t>
            </a:r>
          </a:p>
          <a:p>
            <a:pPr>
              <a:lnSpc>
                <a:spcPct val="80000"/>
              </a:lnSpc>
            </a:pPr>
            <a:r>
              <a:rPr lang="cs-CZ" altLang="cs-CZ" sz="3200" b="1" dirty="0"/>
              <a:t>Zrakové postižení</a:t>
            </a:r>
            <a:r>
              <a:rPr lang="cs-CZ" altLang="cs-CZ" sz="3200" dirty="0"/>
              <a:t> = takové, které je i po optimální korekci (medikamentózní, chirurgické, brýlové atp.) znamená problémy se získáváním a zpracováváním informací zrakovou cestou (čtení </a:t>
            </a:r>
            <a:r>
              <a:rPr lang="cs-CZ" altLang="cs-CZ" sz="3200" dirty="0" err="1"/>
              <a:t>černotisku</a:t>
            </a:r>
            <a:r>
              <a:rPr lang="cs-CZ" altLang="cs-CZ" sz="3200" dirty="0"/>
              <a:t>, orientace v prostoru atp.)</a:t>
            </a:r>
          </a:p>
          <a:p>
            <a:pPr>
              <a:lnSpc>
                <a:spcPct val="80000"/>
              </a:lnSpc>
            </a:pPr>
            <a:r>
              <a:rPr lang="cs-CZ" altLang="cs-CZ" sz="3200" b="1" dirty="0"/>
              <a:t>Různé stupně zrakového postižení</a:t>
            </a:r>
          </a:p>
        </p:txBody>
      </p:sp>
    </p:spTree>
    <p:extLst>
      <p:ext uri="{BB962C8B-B14F-4D97-AF65-F5344CB8AC3E}">
        <p14:creationId xmlns:p14="http://schemas.microsoft.com/office/powerpoint/2010/main" val="16457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Etiologie a diagnostika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u="sng" dirty="0"/>
              <a:t>Etiologie</a:t>
            </a:r>
            <a:r>
              <a:rPr lang="cs-CZ" altLang="cs-CZ" sz="2400" dirty="0"/>
              <a:t> - vady v oblasti receptoru, nervových drah či zrakového centra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Prenatální</a:t>
            </a:r>
            <a:r>
              <a:rPr lang="cs-CZ" altLang="cs-CZ" sz="2400" dirty="0"/>
              <a:t> - vrozené vady + infekce matky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Postnatální</a:t>
            </a:r>
            <a:r>
              <a:rPr lang="cs-CZ" altLang="cs-CZ" sz="2400" dirty="0"/>
              <a:t> - kromě refrakčních vad, hlavně zákaly, záněty, nádory a intoxikace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Často progresivní vady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Normální vývoj ukončen do cca 6 let věku</a:t>
            </a:r>
            <a:r>
              <a:rPr lang="cs-CZ" altLang="cs-CZ" sz="2400" dirty="0"/>
              <a:t> - důležité, kdy se porucha objeví</a:t>
            </a:r>
          </a:p>
          <a:p>
            <a:pPr>
              <a:lnSpc>
                <a:spcPct val="80000"/>
              </a:lnSpc>
            </a:pPr>
            <a:r>
              <a:rPr lang="cs-CZ" altLang="cs-CZ" sz="2400" b="1" u="sng" dirty="0"/>
              <a:t>Diagnostika</a:t>
            </a:r>
            <a:r>
              <a:rPr lang="cs-CZ" altLang="cs-CZ" sz="2400" dirty="0"/>
              <a:t> - jak na popud daného člověka, tak okolí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screeningové vyšetření zrakové ostrosti</a:t>
            </a:r>
            <a:r>
              <a:rPr lang="cs-CZ" altLang="cs-CZ" sz="2400" dirty="0"/>
              <a:t> (tabulka s </a:t>
            </a:r>
            <a:r>
              <a:rPr lang="cs-CZ" altLang="cs-CZ" sz="2400" dirty="0">
                <a:hlinkClick r:id="rId2" action="ppaction://hlinksldjump"/>
              </a:rPr>
              <a:t>optotypy </a:t>
            </a:r>
            <a:r>
              <a:rPr lang="cs-CZ" altLang="cs-CZ" sz="2400" dirty="0"/>
              <a:t>a </a:t>
            </a:r>
            <a:r>
              <a:rPr lang="cs-CZ" altLang="cs-CZ" sz="2400" dirty="0">
                <a:hlinkClick r:id="rId3" action="ppaction://hlinksldjump"/>
              </a:rPr>
              <a:t>refraktometry </a:t>
            </a:r>
            <a:r>
              <a:rPr lang="cs-CZ" altLang="cs-CZ" sz="2400" dirty="0"/>
              <a:t>(většinou lehké vady)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závažné vady </a:t>
            </a:r>
            <a:r>
              <a:rPr lang="cs-CZ" altLang="cs-CZ" sz="2400" b="1" dirty="0"/>
              <a:t>zpravidla brzy rozpoznány</a:t>
            </a:r>
            <a:r>
              <a:rPr lang="cs-CZ" altLang="cs-CZ" sz="2400" dirty="0"/>
              <a:t> (i odchylky motorické a psychické)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665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633" y="46037"/>
            <a:ext cx="10515600" cy="1325563"/>
          </a:xfrm>
        </p:spPr>
        <p:txBody>
          <a:bodyPr/>
          <a:lstStyle/>
          <a:p>
            <a:r>
              <a:rPr lang="cs-CZ" altLang="cs-CZ" dirty="0"/>
              <a:t>Klasifikace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260" y="1008993"/>
            <a:ext cx="11272345" cy="53129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Podle postižených zrakových funkcí: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Snížení zrakové ostrosti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Omezení zorného pole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Poruchy barvocitu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Poruchy akomodace (refrakční vady)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Poruchy zrakové adaptace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Poruchy okohybné aktivity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Poruchy hloubkového (3D) vidění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Podle stupně zrakového postižení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Slabozrakost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Zbytky zraku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Nevidomost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Podle doby vzniku</a:t>
            </a:r>
            <a:r>
              <a:rPr lang="cs-CZ" altLang="cs-CZ" sz="1800" dirty="0"/>
              <a:t> – vrozené X získané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Podle etiologie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Orgánové (vady čočky či sítnice)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Funkční (poruchy binokulárního vidění atp.)</a:t>
            </a:r>
          </a:p>
        </p:txBody>
      </p:sp>
    </p:spTree>
    <p:extLst>
      <p:ext uri="{BB962C8B-B14F-4D97-AF65-F5344CB8AC3E}">
        <p14:creationId xmlns:p14="http://schemas.microsoft.com/office/powerpoint/2010/main" val="40691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Klasifikace zrakového postižení podle WHO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24303"/>
            <a:ext cx="8229600" cy="527334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/>
              <a:t>Střední slabozrakost</a:t>
            </a:r>
            <a:r>
              <a:rPr lang="cs-CZ" altLang="cs-CZ" sz="2400" dirty="0"/>
              <a:t> – max. menší než 6/18, min. 6/60, kategorie zrakového postižení 1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/>
              <a:t>Silná slabozrakost</a:t>
            </a:r>
            <a:r>
              <a:rPr lang="cs-CZ" altLang="cs-CZ" sz="2400" dirty="0"/>
              <a:t> - max. menší než 6/60, min. 3/60, kategorie zrakového postižení 2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/>
              <a:t>Těžce slabý zrak</a:t>
            </a:r>
            <a:r>
              <a:rPr lang="cs-CZ" altLang="cs-CZ" sz="2400" dirty="0"/>
              <a:t> – a) max. menší než 3/60, min. 1/60, kategorie zrakového postižení 3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/>
              <a:t>	b) koncentrické zúžení zorného pole obou očí pod 20° nebo jediného funkčního oka pod 45°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/>
              <a:t>4) 	</a:t>
            </a:r>
            <a:r>
              <a:rPr lang="cs-CZ" altLang="cs-CZ" sz="2400" b="1" dirty="0"/>
              <a:t>Praktická nevidomost</a:t>
            </a:r>
            <a:r>
              <a:rPr lang="cs-CZ" altLang="cs-CZ" sz="2400" dirty="0"/>
              <a:t> – nejlepší možná korekce = 1/60, světlocit nebo omezení zorného pole do 5° kolem centrální fixace, kategorie 4</a:t>
            </a:r>
          </a:p>
          <a:p>
            <a:pPr marL="609600" indent="-609600">
              <a:lnSpc>
                <a:spcPct val="80000"/>
              </a:lnSpc>
              <a:buAutoNum type="arabicParenR" startAt="5"/>
            </a:pPr>
            <a:r>
              <a:rPr lang="cs-CZ" altLang="cs-CZ" sz="2400" b="1" dirty="0" smtClean="0"/>
              <a:t>Úplná </a:t>
            </a:r>
            <a:r>
              <a:rPr lang="cs-CZ" altLang="cs-CZ" sz="2400" b="1" dirty="0"/>
              <a:t>nevidomost</a:t>
            </a:r>
            <a:r>
              <a:rPr lang="cs-CZ" altLang="cs-CZ" sz="2400" dirty="0"/>
              <a:t> – stav od naprosté ztráty světlocitu po zachování světlocitu s chybnou světelnou projekcí, kategorie </a:t>
            </a:r>
            <a:r>
              <a:rPr lang="cs-CZ" altLang="cs-CZ" sz="2400" dirty="0" smtClean="0"/>
              <a:t>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dirty="0" smtClean="0"/>
              <a:t>Zlomek (např. 6/18) se nazývá „</a:t>
            </a:r>
            <a:r>
              <a:rPr lang="cs-CZ" altLang="cs-CZ" sz="2400" b="1" dirty="0" smtClean="0"/>
              <a:t>viz</a:t>
            </a:r>
            <a:r>
              <a:rPr lang="cs-CZ" altLang="cs-CZ" sz="2400" dirty="0" smtClean="0"/>
              <a:t>“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81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2482" y="15876"/>
            <a:ext cx="10515600" cy="1325563"/>
          </a:xfrm>
        </p:spPr>
        <p:txBody>
          <a:bodyPr/>
          <a:lstStyle/>
          <a:p>
            <a:r>
              <a:rPr lang="cs-CZ" altLang="cs-CZ" dirty="0"/>
              <a:t>Výchova a vzdělávání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759" y="1341439"/>
            <a:ext cx="10293323" cy="54006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Velice stará záležitost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Louis Braille</a:t>
            </a:r>
            <a:r>
              <a:rPr lang="cs-CZ" altLang="cs-CZ" sz="2400" dirty="0"/>
              <a:t> (1809 – 1852) – nevidomý, vytvořil speciální </a:t>
            </a:r>
            <a:r>
              <a:rPr lang="cs-CZ" altLang="cs-CZ" sz="2400" b="1" dirty="0"/>
              <a:t>systém bodového písma</a:t>
            </a:r>
            <a:r>
              <a:rPr lang="cs-CZ" altLang="cs-CZ" sz="2400" dirty="0"/>
              <a:t> =) dodnes nepřekonaný a široce rozšířený (</a:t>
            </a:r>
            <a:r>
              <a:rPr lang="cs-CZ" altLang="cs-CZ" sz="2400" dirty="0">
                <a:hlinkClick r:id="rId2"/>
              </a:rPr>
              <a:t>http://www.irenabrichzinova.estranky.cz/</a:t>
            </a:r>
            <a:r>
              <a:rPr lang="cs-CZ" altLang="cs-CZ" sz="2400" dirty="0" err="1">
                <a:hlinkClick r:id="rId2"/>
              </a:rPr>
              <a:t>clanky</a:t>
            </a:r>
            <a:r>
              <a:rPr lang="cs-CZ" altLang="cs-CZ" sz="2400" dirty="0">
                <a:hlinkClick r:id="rId2"/>
              </a:rPr>
              <a:t>/braillova-abeceda.html</a:t>
            </a:r>
            <a:r>
              <a:rPr lang="cs-CZ" altLang="cs-CZ" sz="24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Oskar </a:t>
            </a:r>
            <a:r>
              <a:rPr lang="cs-CZ" altLang="cs-CZ" sz="2400" b="1" dirty="0" err="1"/>
              <a:t>Pichte</a:t>
            </a:r>
            <a:r>
              <a:rPr lang="cs-CZ" altLang="cs-CZ" sz="2400" dirty="0"/>
              <a:t> – 1897 =) </a:t>
            </a:r>
            <a:r>
              <a:rPr lang="cs-CZ" altLang="cs-CZ" sz="2400" b="1" dirty="0" err="1"/>
              <a:t>Pichtův</a:t>
            </a:r>
            <a:r>
              <a:rPr lang="cs-CZ" altLang="cs-CZ" sz="2400" b="1" dirty="0"/>
              <a:t> stroj</a:t>
            </a:r>
            <a:r>
              <a:rPr lang="cs-CZ" altLang="cs-CZ" sz="2400" dirty="0"/>
              <a:t> (</a:t>
            </a:r>
            <a:r>
              <a:rPr lang="cs-CZ" altLang="cs-CZ" sz="2400" dirty="0">
                <a:hlinkClick r:id="rId3" action="ppaction://hlinksldjump"/>
              </a:rPr>
              <a:t>6 kláves pro zápis jednotlivých bodů ve struktuře každého znaku </a:t>
            </a:r>
            <a:r>
              <a:rPr lang="cs-CZ" altLang="cs-CZ" sz="2400" dirty="0"/>
              <a:t>=) znak = kombinace kláves)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Počátky výchovné a vzdělávací péče v ČR – </a:t>
            </a:r>
            <a:r>
              <a:rPr lang="cs-CZ" altLang="cs-CZ" sz="2400" b="1" dirty="0"/>
              <a:t>Hradčanský (1807) a </a:t>
            </a:r>
            <a:r>
              <a:rPr lang="cs-CZ" altLang="cs-CZ" sz="2400" b="1" dirty="0" err="1"/>
              <a:t>Klárovský</a:t>
            </a:r>
            <a:r>
              <a:rPr lang="cs-CZ" altLang="cs-CZ" sz="2400" b="1" dirty="0"/>
              <a:t> (1832) ústav pro </a:t>
            </a:r>
            <a:r>
              <a:rPr lang="cs-CZ" altLang="cs-CZ" sz="2400" b="1" dirty="0" smtClean="0"/>
              <a:t>nevidomé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Současnost</a:t>
            </a:r>
            <a:r>
              <a:rPr lang="cs-CZ" altLang="cs-CZ" sz="2400" dirty="0"/>
              <a:t> – běžné školy a speciální školy (vyhláška MŠMT č. 73/2005 Sb.) – včetně konzervatoře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Velice důležitá je intenzivní raná péče =) Společnost pro ranou péči</a:t>
            </a:r>
            <a:r>
              <a:rPr lang="cs-CZ" altLang="cs-CZ" sz="2400" dirty="0"/>
              <a:t> – má síť středisek rané péče (především velká města)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	- poskytování odborných služeb a  podpory rodin, možnost i výjezdu pracovníků</a:t>
            </a:r>
          </a:p>
        </p:txBody>
      </p:sp>
    </p:spTree>
    <p:extLst>
      <p:ext uri="{BB962C8B-B14F-4D97-AF65-F5344CB8AC3E}">
        <p14:creationId xmlns:p14="http://schemas.microsoft.com/office/powerpoint/2010/main" val="16587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Specifika vzdělávání zrakově postižených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8896"/>
            <a:ext cx="10515600" cy="54391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b="1" u="sng" dirty="0"/>
              <a:t>Základní předpoklad</a:t>
            </a:r>
            <a:r>
              <a:rPr lang="cs-CZ" altLang="cs-CZ" sz="2400" dirty="0"/>
              <a:t> – úspěšná kompenzace (široká škála pomůcek):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- </a:t>
            </a:r>
            <a:r>
              <a:rPr lang="cs-CZ" altLang="cs-CZ" sz="2400" b="1" dirty="0"/>
              <a:t>Počítače a speciální PC techniky, optické a digitální přístroje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- Kontrastní fixy se silnou stopou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Vhodné kombinace barev, barevné fólie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u="sng" dirty="0"/>
              <a:t>Nutno dodržovat určité zásady</a:t>
            </a:r>
            <a:r>
              <a:rPr lang="cs-CZ" altLang="cs-CZ" sz="2400" dirty="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Dostatek světla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Přiměřená pokojová teplota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Omezení hluku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Vhodná úprava prostoru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Využití internetu </a:t>
            </a:r>
            <a:r>
              <a:rPr lang="cs-CZ" altLang="cs-CZ" sz="2400" dirty="0"/>
              <a:t>– </a:t>
            </a:r>
            <a:r>
              <a:rPr lang="cs-CZ" altLang="cs-CZ" sz="2400" b="1" dirty="0"/>
              <a:t>Blind </a:t>
            </a:r>
            <a:r>
              <a:rPr lang="cs-CZ" altLang="cs-CZ" sz="2400" b="1" dirty="0" err="1"/>
              <a:t>friendly</a:t>
            </a:r>
            <a:r>
              <a:rPr lang="cs-CZ" altLang="cs-CZ" sz="2400" b="1" dirty="0"/>
              <a:t> Web stránky</a:t>
            </a:r>
            <a:r>
              <a:rPr lang="cs-CZ" altLang="cs-CZ" sz="2400" dirty="0"/>
              <a:t> (kontrast barev, grafické rozvržení, vlastnosti textu atp., hlasový výstup, braillský řádek)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u="sng" dirty="0"/>
              <a:t>Základní problém</a:t>
            </a:r>
            <a:r>
              <a:rPr lang="cs-CZ" altLang="cs-CZ" sz="2400" dirty="0"/>
              <a:t>: omezená možnost situačního a náhodného učení</a:t>
            </a:r>
          </a:p>
        </p:txBody>
      </p:sp>
    </p:spTree>
    <p:extLst>
      <p:ext uri="{BB962C8B-B14F-4D97-AF65-F5344CB8AC3E}">
        <p14:creationId xmlns:p14="http://schemas.microsoft.com/office/powerpoint/2010/main" val="5291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Specifika života lidí se zrakovým handicapem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Mýty a předsudky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Ochuzeni o všechny zrakové vjemy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Nedokážou vnímat pestrost světa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Nezáleží jim na jejich zevnějšku atd.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Stejný život jako ostatní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Omezení v základních úkonech</a:t>
            </a:r>
            <a:r>
              <a:rPr lang="cs-CZ" altLang="cs-CZ" sz="2400" dirty="0"/>
              <a:t> – ale většinou existuje jednoduché a elegantní řešení (př. zvukový indikátor hladiny v hrnku na kávu, zvuková signalizace na semaforu, reliéfní znaky – bankovky atp.)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Problém nabídnutí pomoci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Problematika přehlížení </a:t>
            </a:r>
            <a:r>
              <a:rPr lang="cs-CZ" altLang="cs-CZ" sz="2400" b="1" dirty="0"/>
              <a:t>X vnucování</a:t>
            </a:r>
          </a:p>
        </p:txBody>
      </p:sp>
    </p:spTree>
    <p:extLst>
      <p:ext uri="{BB962C8B-B14F-4D97-AF65-F5344CB8AC3E}">
        <p14:creationId xmlns:p14="http://schemas.microsoft.com/office/powerpoint/2010/main" val="34763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Možnosti a předpoklady inkluzivního začleňování do společnosti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600" b="1"/>
              <a:t>Základem je osobní zkušenost</a:t>
            </a:r>
            <a:r>
              <a:rPr lang="cs-CZ" altLang="cs-CZ" sz="2600"/>
              <a:t> =) šířit povědomí a zdravé inkluzivní postoje</a:t>
            </a:r>
          </a:p>
          <a:p>
            <a:pPr>
              <a:lnSpc>
                <a:spcPct val="80000"/>
              </a:lnSpc>
            </a:pPr>
            <a:r>
              <a:rPr lang="cs-CZ" altLang="cs-CZ" sz="2600" b="1"/>
              <a:t>Spíše běžné</a:t>
            </a:r>
            <a:r>
              <a:rPr lang="cs-CZ" altLang="cs-CZ" sz="2600"/>
              <a:t> školy – speciální = částečná segregace</a:t>
            </a:r>
          </a:p>
          <a:p>
            <a:pPr>
              <a:lnSpc>
                <a:spcPct val="80000"/>
              </a:lnSpc>
            </a:pPr>
            <a:r>
              <a:rPr lang="cs-CZ" altLang="cs-CZ" sz="2600"/>
              <a:t>Studijní obory uplatnitelné na trhu práce – manuální i duševní</a:t>
            </a:r>
          </a:p>
          <a:p>
            <a:pPr>
              <a:lnSpc>
                <a:spcPct val="80000"/>
              </a:lnSpc>
            </a:pPr>
            <a:r>
              <a:rPr lang="cs-CZ" altLang="cs-CZ" sz="2600" b="1"/>
              <a:t>Tyfloservis</a:t>
            </a:r>
            <a:r>
              <a:rPr lang="cs-CZ" altLang="cs-CZ" sz="2600"/>
              <a:t> a </a:t>
            </a:r>
            <a:r>
              <a:rPr lang="cs-CZ" altLang="cs-CZ" sz="2600" b="1"/>
              <a:t>Tyflocentrum</a:t>
            </a:r>
            <a:r>
              <a:rPr lang="cs-CZ" altLang="cs-CZ" sz="2600"/>
              <a:t> (původní projekt sjednocené unie nevidomých a slabozrakých – </a:t>
            </a:r>
            <a:r>
              <a:rPr lang="cs-CZ" altLang="cs-CZ" sz="2600" b="1"/>
              <a:t>SONS</a:t>
            </a:r>
            <a:r>
              <a:rPr lang="cs-CZ" altLang="cs-CZ" sz="2600"/>
              <a:t>) – komplexní nabídka poradenských, informačních, sociálních a vzdělávacích služeb</a:t>
            </a:r>
          </a:p>
          <a:p>
            <a:pPr>
              <a:lnSpc>
                <a:spcPct val="80000"/>
              </a:lnSpc>
            </a:pPr>
            <a:r>
              <a:rPr lang="cs-CZ" altLang="cs-CZ" sz="2600" b="1"/>
              <a:t>Základní předpoklad</a:t>
            </a:r>
            <a:r>
              <a:rPr lang="cs-CZ" altLang="cs-CZ" sz="2600"/>
              <a:t> – vzájemný respekt a ohled =) vstřícná opatření</a:t>
            </a:r>
          </a:p>
        </p:txBody>
      </p:sp>
    </p:spTree>
    <p:extLst>
      <p:ext uri="{BB962C8B-B14F-4D97-AF65-F5344CB8AC3E}">
        <p14:creationId xmlns:p14="http://schemas.microsoft.com/office/powerpoint/2010/main" val="452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631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Zrakové znevýhodnění</vt:lpstr>
      <vt:lpstr>Zrakové postižení</vt:lpstr>
      <vt:lpstr>Etiologie a diagnostika</vt:lpstr>
      <vt:lpstr>Klasifikace</vt:lpstr>
      <vt:lpstr>Klasifikace zrakového postižení podle WHO</vt:lpstr>
      <vt:lpstr>Výchova a vzdělávání</vt:lpstr>
      <vt:lpstr>Specifika vzdělávání zrakově postižených</vt:lpstr>
      <vt:lpstr>Specifika života lidí se zrakovým handicapem</vt:lpstr>
      <vt:lpstr>Možnosti a předpoklady inkluzivního začleňování do společnosti</vt:lpstr>
      <vt:lpstr>Optotypy</vt:lpstr>
      <vt:lpstr>Refraktometr</vt:lpstr>
      <vt:lpstr>Pichtův stroj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lastModifiedBy>Kamil Kotlík</cp:lastModifiedBy>
  <cp:revision>3</cp:revision>
  <dcterms:created xsi:type="dcterms:W3CDTF">2020-03-19T10:12:34Z</dcterms:created>
  <dcterms:modified xsi:type="dcterms:W3CDTF">2020-03-19T10:24:19Z</dcterms:modified>
</cp:coreProperties>
</file>