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4E6B8-607D-4623-B69C-D6C2BB8F555E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E6F8C-B3CB-43A0-94B1-E4AA93FE9B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1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817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6488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356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960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11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237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705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341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908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915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290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50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08484-FC76-4F6C-B671-BB26274DE59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43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13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19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63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2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79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35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25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47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8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03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3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73740-F659-42F6-8689-6E86525F6563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F00FD-022A-4D49-B43D-130F8D549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0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300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Neurotický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2" y="1600200"/>
            <a:ext cx="8784976" cy="492514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Nápadný výskyt větších i menších neurotických poruch</a:t>
            </a:r>
            <a:r>
              <a:rPr lang="cs-CZ" dirty="0" smtClean="0"/>
              <a:t> (labilita, </a:t>
            </a:r>
            <a:r>
              <a:rPr lang="cs-CZ" dirty="0" err="1" smtClean="0"/>
              <a:t>anxiozita</a:t>
            </a:r>
            <a:r>
              <a:rPr lang="cs-CZ" dirty="0" smtClean="0"/>
              <a:t>, </a:t>
            </a:r>
            <a:r>
              <a:rPr lang="cs-CZ" dirty="0" err="1" smtClean="0"/>
              <a:t>obsedance</a:t>
            </a:r>
            <a:r>
              <a:rPr lang="cs-CZ" dirty="0" smtClean="0"/>
              <a:t>, deprese atp.)</a:t>
            </a:r>
          </a:p>
          <a:p>
            <a:r>
              <a:rPr lang="cs-CZ" dirty="0" smtClean="0"/>
              <a:t>Neurotické projevy četnější během uvěznění</a:t>
            </a:r>
          </a:p>
          <a:p>
            <a:r>
              <a:rPr lang="cs-CZ" dirty="0" smtClean="0"/>
              <a:t>Příčina delikvence – </a:t>
            </a:r>
            <a:r>
              <a:rPr lang="cs-CZ" b="1" dirty="0" smtClean="0"/>
              <a:t>především jako řešení intrapsychických konfliktů </a:t>
            </a:r>
            <a:r>
              <a:rPr lang="cs-CZ" dirty="0" smtClean="0"/>
              <a:t>(nesprávně působící orientační rodina, citová deprivace, týrání atp.)</a:t>
            </a:r>
          </a:p>
          <a:p>
            <a:r>
              <a:rPr lang="cs-CZ" b="1" dirty="0" smtClean="0"/>
              <a:t>Výrazně ohroženi negativními důsledky </a:t>
            </a:r>
            <a:r>
              <a:rPr lang="cs-CZ" b="1" dirty="0" err="1" smtClean="0"/>
              <a:t>penitenciárního</a:t>
            </a:r>
            <a:r>
              <a:rPr lang="cs-CZ" b="1" dirty="0" smtClean="0"/>
              <a:t> procesu</a:t>
            </a:r>
          </a:p>
          <a:p>
            <a:r>
              <a:rPr lang="cs-CZ" b="1" dirty="0" smtClean="0"/>
              <a:t>Nesmí vzniknout pocit společenské odepsanosti</a:t>
            </a:r>
          </a:p>
          <a:p>
            <a:r>
              <a:rPr lang="cs-CZ" dirty="0" smtClean="0"/>
              <a:t>Nežádoucí chování </a:t>
            </a:r>
            <a:r>
              <a:rPr lang="cs-CZ" b="1" dirty="0" smtClean="0"/>
              <a:t>lze ale ještě ovlivnit společensky požadovaným způsobem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623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Nesocializovaný typ (defektně socializovaný, psychopatický)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5520" y="1556792"/>
            <a:ext cx="8640960" cy="5184576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Porucha osobnosti (psychopaté a sociopaté)</a:t>
            </a:r>
          </a:p>
          <a:p>
            <a:r>
              <a:rPr lang="cs-CZ" b="1" dirty="0" smtClean="0"/>
              <a:t>Extrémní odchylky v chování a myšlení</a:t>
            </a:r>
          </a:p>
          <a:p>
            <a:r>
              <a:rPr lang="cs-CZ" dirty="0" smtClean="0"/>
              <a:t>Nejčastěji mají </a:t>
            </a:r>
            <a:r>
              <a:rPr lang="cs-CZ" b="1" dirty="0" smtClean="0"/>
              <a:t>disociální poruchu osobnosti</a:t>
            </a:r>
            <a:r>
              <a:rPr lang="cs-CZ" dirty="0" smtClean="0"/>
              <a:t> (až 75% u vězňů)</a:t>
            </a:r>
          </a:p>
          <a:p>
            <a:r>
              <a:rPr lang="cs-CZ" b="1" dirty="0" err="1" smtClean="0"/>
              <a:t>Oploštělá</a:t>
            </a:r>
            <a:r>
              <a:rPr lang="cs-CZ" b="1" dirty="0" smtClean="0"/>
              <a:t> emocionalita, rigidita až </a:t>
            </a:r>
            <a:r>
              <a:rPr lang="cs-CZ" b="1" dirty="0" err="1" smtClean="0"/>
              <a:t>hostilita</a:t>
            </a:r>
            <a:r>
              <a:rPr lang="cs-CZ" b="1" dirty="0" smtClean="0"/>
              <a:t> </a:t>
            </a:r>
            <a:r>
              <a:rPr lang="cs-CZ" dirty="0" smtClean="0"/>
              <a:t>=) pokusy o kladnou stimulaci a apelaci na morální hodnoty – </a:t>
            </a:r>
            <a:r>
              <a:rPr lang="cs-CZ" b="1" dirty="0" smtClean="0"/>
              <a:t>neúčinné</a:t>
            </a:r>
          </a:p>
          <a:p>
            <a:r>
              <a:rPr lang="cs-CZ" b="1" dirty="0" smtClean="0"/>
              <a:t>Neschopnost poučení se</a:t>
            </a:r>
          </a:p>
          <a:p>
            <a:r>
              <a:rPr lang="cs-CZ" b="1" dirty="0" smtClean="0"/>
              <a:t>Patologická egocentričnost, minimální empatie</a:t>
            </a:r>
          </a:p>
          <a:p>
            <a:r>
              <a:rPr lang="cs-CZ" b="1" dirty="0" smtClean="0"/>
              <a:t>Častá snaha o vydírání a manipulaci okolí</a:t>
            </a:r>
          </a:p>
          <a:p>
            <a:r>
              <a:rPr lang="cs-CZ" b="1" dirty="0" smtClean="0"/>
              <a:t>Prakticky vždy delikvence</a:t>
            </a:r>
          </a:p>
          <a:p>
            <a:r>
              <a:rPr lang="cs-CZ" dirty="0" smtClean="0"/>
              <a:t>Dlouhodobá specializovaná </a:t>
            </a:r>
            <a:r>
              <a:rPr lang="cs-CZ" b="1" dirty="0" smtClean="0"/>
              <a:t>terapie </a:t>
            </a:r>
            <a:r>
              <a:rPr lang="cs-CZ" dirty="0" smtClean="0"/>
              <a:t>zpravidla </a:t>
            </a:r>
            <a:r>
              <a:rPr lang="cs-CZ" b="1" dirty="0" smtClean="0"/>
              <a:t>bez signifikantních výsledků</a:t>
            </a:r>
          </a:p>
          <a:p>
            <a:r>
              <a:rPr lang="cs-CZ" dirty="0" smtClean="0"/>
              <a:t>Občas společensky účelové chování</a:t>
            </a:r>
          </a:p>
          <a:p>
            <a:r>
              <a:rPr lang="cs-CZ" b="1" dirty="0" smtClean="0"/>
              <a:t>Občas skrývání svého chování </a:t>
            </a:r>
            <a:r>
              <a:rPr lang="cs-CZ" dirty="0" smtClean="0"/>
              <a:t>(max. týdny)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476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Mentálně insuficientní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Nižší míra rozumových schopností</a:t>
            </a:r>
          </a:p>
          <a:p>
            <a:r>
              <a:rPr lang="cs-CZ" b="1" dirty="0" smtClean="0"/>
              <a:t>Jednoduchá, přímočará kriminální činnost</a:t>
            </a:r>
          </a:p>
          <a:p>
            <a:r>
              <a:rPr lang="cs-CZ" b="1" dirty="0" smtClean="0"/>
              <a:t>Vykonavatelé nápadů druhých</a:t>
            </a:r>
          </a:p>
          <a:p>
            <a:r>
              <a:rPr lang="cs-CZ" dirty="0" smtClean="0"/>
              <a:t>Sociální dovednosti odpovídají rozumových schopnostem</a:t>
            </a:r>
          </a:p>
          <a:p>
            <a:r>
              <a:rPr lang="cs-CZ" dirty="0" smtClean="0"/>
              <a:t>Často </a:t>
            </a:r>
            <a:r>
              <a:rPr lang="cs-CZ" b="1" dirty="0" smtClean="0"/>
              <a:t>násilné trestné činy či sexuální</a:t>
            </a:r>
          </a:p>
          <a:p>
            <a:r>
              <a:rPr lang="cs-CZ" b="1" dirty="0" smtClean="0"/>
              <a:t>Snazší </a:t>
            </a:r>
            <a:r>
              <a:rPr lang="cs-CZ" b="1" dirty="0" err="1" smtClean="0"/>
              <a:t>odhalitelnost</a:t>
            </a:r>
            <a:r>
              <a:rPr lang="cs-CZ" b="1" dirty="0" smtClean="0"/>
              <a:t> =) častá koncentrace v nápravných zařízeních</a:t>
            </a:r>
          </a:p>
          <a:p>
            <a:r>
              <a:rPr lang="cs-CZ" dirty="0" smtClean="0"/>
              <a:t>Nutnost soustředit se na jejich </a:t>
            </a:r>
            <a:r>
              <a:rPr lang="cs-CZ" b="1" dirty="0" smtClean="0"/>
              <a:t>sociální ochranu a ochranu před </a:t>
            </a:r>
            <a:r>
              <a:rPr lang="cs-CZ" b="1" dirty="0" err="1" smtClean="0"/>
              <a:t>prizonizačními</a:t>
            </a:r>
            <a:r>
              <a:rPr lang="cs-CZ" b="1" dirty="0" smtClean="0"/>
              <a:t> vlivy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48679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Deviantně socializovaný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Dobře osvojené sociální normy skupiny – jsou však v rozporu s normami </a:t>
            </a:r>
            <a:r>
              <a:rPr lang="cs-CZ" b="1" dirty="0" smtClean="0"/>
              <a:t>společnosti</a:t>
            </a:r>
          </a:p>
          <a:p>
            <a:pPr>
              <a:buFontTx/>
              <a:buChar char="-"/>
            </a:pPr>
            <a:r>
              <a:rPr lang="cs-CZ" b="1" dirty="0" err="1" smtClean="0"/>
              <a:t>hooligans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b="1" dirty="0" smtClean="0"/>
              <a:t>gangy mladistvých</a:t>
            </a:r>
          </a:p>
          <a:p>
            <a:pPr>
              <a:buFontTx/>
              <a:buChar char="-"/>
            </a:pPr>
            <a:r>
              <a:rPr lang="cs-CZ" b="1" dirty="0" smtClean="0"/>
              <a:t>organizovaný zločin </a:t>
            </a:r>
            <a:r>
              <a:rPr lang="cs-CZ" dirty="0" smtClean="0"/>
              <a:t>atd.</a:t>
            </a:r>
            <a:endParaRPr lang="cs-CZ" dirty="0" smtClean="0"/>
          </a:p>
          <a:p>
            <a:r>
              <a:rPr lang="cs-CZ" b="1" dirty="0" smtClean="0"/>
              <a:t>Právě tato kategorie nejvíce zpochybňuje existenci psychologických rozdílů mezi delikventy a normální </a:t>
            </a:r>
            <a:r>
              <a:rPr lang="cs-CZ" b="1" dirty="0" smtClean="0"/>
              <a:t>populací </a:t>
            </a:r>
            <a:r>
              <a:rPr lang="cs-CZ" dirty="0" smtClean="0"/>
              <a:t>(členy jsou lidé různých sociálních, ekonomických či jiných vrstev)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225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 s masivní psychickou poruchou (psychotický)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v době činu tak v průběhu </a:t>
            </a:r>
            <a:r>
              <a:rPr lang="cs-CZ" dirty="0" err="1" smtClean="0"/>
              <a:t>penitenciárního</a:t>
            </a:r>
            <a:r>
              <a:rPr lang="cs-CZ" dirty="0" smtClean="0"/>
              <a:t> procesu trpí některým konkrétním syndromem psychického onemocnění = </a:t>
            </a:r>
            <a:r>
              <a:rPr lang="cs-CZ" b="1" dirty="0" smtClean="0"/>
              <a:t>psychózou</a:t>
            </a:r>
          </a:p>
          <a:p>
            <a:r>
              <a:rPr lang="cs-CZ" dirty="0" smtClean="0"/>
              <a:t>Častá </a:t>
            </a:r>
            <a:r>
              <a:rPr lang="cs-CZ" b="1" dirty="0" smtClean="0"/>
              <a:t>schizofrenie a paranoia</a:t>
            </a:r>
          </a:p>
          <a:p>
            <a:r>
              <a:rPr lang="cs-CZ" b="1" dirty="0" smtClean="0"/>
              <a:t>Častý vznik psychóz v důsledku závislostního chování =) při uvěznění abstinenční příznaky</a:t>
            </a:r>
          </a:p>
          <a:p>
            <a:r>
              <a:rPr lang="cs-CZ" dirty="0" smtClean="0"/>
              <a:t>Většinou </a:t>
            </a:r>
            <a:r>
              <a:rPr lang="cs-CZ" b="1" dirty="0" smtClean="0"/>
              <a:t>násilné až brutální trestné činy</a:t>
            </a:r>
          </a:p>
          <a:p>
            <a:r>
              <a:rPr lang="cs-CZ" b="1" dirty="0" smtClean="0"/>
              <a:t>Ovlivňování z hlediska </a:t>
            </a:r>
            <a:r>
              <a:rPr lang="cs-CZ" b="1" dirty="0" err="1" smtClean="0"/>
              <a:t>etopedie</a:t>
            </a:r>
            <a:r>
              <a:rPr lang="cs-CZ" b="1" dirty="0" smtClean="0"/>
              <a:t> je prakticky nemožné </a:t>
            </a:r>
            <a:r>
              <a:rPr lang="cs-CZ" dirty="0" smtClean="0"/>
              <a:t>=) patří zpravidla do psychiatrické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83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Delikventní chování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8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Delikvence</a:t>
            </a:r>
            <a:r>
              <a:rPr lang="cs-CZ" dirty="0" smtClean="0"/>
              <a:t> = forma společensky zvláště závažného a nepřijatelného chování a jednání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jsou opakovaně porušovány legislativní normy konkrétního státu</a:t>
            </a:r>
          </a:p>
          <a:p>
            <a:r>
              <a:rPr lang="cs-CZ" b="1" dirty="0" smtClean="0"/>
              <a:t>Delikvent</a:t>
            </a:r>
            <a:r>
              <a:rPr lang="cs-CZ" dirty="0" smtClean="0"/>
              <a:t> = člověk, jenž se dopouští výše uvedeného jednání</a:t>
            </a:r>
          </a:p>
          <a:p>
            <a:r>
              <a:rPr lang="cs-CZ" dirty="0" smtClean="0"/>
              <a:t>Průnik pojmů z právnického prostředí</a:t>
            </a:r>
          </a:p>
          <a:p>
            <a:r>
              <a:rPr lang="cs-CZ" dirty="0" smtClean="0"/>
              <a:t>Delikvence = projev poruchy sociálně adaptačních schopností a dovedností =) selhaní procesu socializace</a:t>
            </a:r>
          </a:p>
          <a:p>
            <a:r>
              <a:rPr lang="cs-CZ" dirty="0" smtClean="0"/>
              <a:t>Delikventi většinou nejsou schopni zhodnotit nepřijatelnost svého chování =) neusilují o změnu!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77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Faktory zvyšující pravděpodobnost kriminálního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2" y="1600200"/>
            <a:ext cx="8856984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Multifaktoriální povaha příčin, důležitá je i jejich vzájemná interakce</a:t>
            </a:r>
          </a:p>
          <a:p>
            <a:pPr marL="0" indent="0">
              <a:buNone/>
            </a:pPr>
            <a:r>
              <a:rPr lang="cs-CZ" u="sng" dirty="0" smtClean="0"/>
              <a:t>Biologické faktory</a:t>
            </a:r>
          </a:p>
          <a:p>
            <a:r>
              <a:rPr lang="cs-CZ" b="1" dirty="0" smtClean="0"/>
              <a:t>Pohlaví</a:t>
            </a:r>
            <a:r>
              <a:rPr lang="cs-CZ" dirty="0" smtClean="0"/>
              <a:t> – </a:t>
            </a:r>
            <a:r>
              <a:rPr lang="cs-CZ" dirty="0" err="1" smtClean="0"/>
              <a:t>muži:ženy</a:t>
            </a:r>
            <a:r>
              <a:rPr lang="cs-CZ" dirty="0" smtClean="0"/>
              <a:t> (10:1), převaha dravé seberealizace u mužů (ženy mají zpravidla jiné účelné vzorce chování; testosteron</a:t>
            </a:r>
          </a:p>
          <a:p>
            <a:r>
              <a:rPr lang="cs-CZ" b="1" dirty="0" smtClean="0"/>
              <a:t>Věk</a:t>
            </a:r>
            <a:r>
              <a:rPr lang="cs-CZ" dirty="0" smtClean="0"/>
              <a:t> – 90% muži do 26 let; </a:t>
            </a:r>
            <a:r>
              <a:rPr lang="cs-CZ" dirty="0" err="1" smtClean="0"/>
              <a:t>vícevěznění</a:t>
            </a:r>
            <a:r>
              <a:rPr lang="cs-CZ" dirty="0" smtClean="0"/>
              <a:t> recidivisté (převážně do 30 let věku)</a:t>
            </a:r>
          </a:p>
          <a:p>
            <a:r>
              <a:rPr lang="cs-CZ" dirty="0" smtClean="0"/>
              <a:t>Dispozice na bázi </a:t>
            </a:r>
            <a:r>
              <a:rPr lang="cs-CZ" b="1" dirty="0" err="1" smtClean="0"/>
              <a:t>temperamentových</a:t>
            </a:r>
            <a:r>
              <a:rPr lang="cs-CZ" b="1" dirty="0" smtClean="0"/>
              <a:t> složek osobnosti </a:t>
            </a:r>
            <a:r>
              <a:rPr lang="cs-CZ" dirty="0" smtClean="0"/>
              <a:t>– zvýšená dráždivost, impulsivita a nízká míra frustrační tolerance; zpravidla genetické</a:t>
            </a:r>
          </a:p>
          <a:p>
            <a:r>
              <a:rPr lang="cs-CZ" b="1" dirty="0" smtClean="0"/>
              <a:t>Úroveň mentálních schopností </a:t>
            </a:r>
            <a:r>
              <a:rPr lang="cs-CZ" dirty="0" smtClean="0"/>
              <a:t>– čím nižší, tím vyšší pravděpodobnost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21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Faktory zvyšující pravděpodobnost kriminálního chování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7528" y="1600200"/>
            <a:ext cx="8424936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Sociální faktory</a:t>
            </a:r>
          </a:p>
          <a:p>
            <a:r>
              <a:rPr lang="cs-CZ" b="1" dirty="0" smtClean="0"/>
              <a:t>Rodina</a:t>
            </a:r>
            <a:r>
              <a:rPr lang="cs-CZ" dirty="0" smtClean="0"/>
              <a:t> – rodiče (asociální či antisociální), psychická deprivace, úplnost rodiny, náhradní výchova, CAN, dokonce i ztráta náhradní rodiny</a:t>
            </a:r>
          </a:p>
          <a:p>
            <a:r>
              <a:rPr lang="cs-CZ" b="1" dirty="0" err="1" smtClean="0"/>
              <a:t>Spoluvrstevnické</a:t>
            </a:r>
            <a:r>
              <a:rPr lang="cs-CZ" b="1" dirty="0" smtClean="0"/>
              <a:t> skupiny či party </a:t>
            </a:r>
            <a:r>
              <a:rPr lang="cs-CZ" dirty="0" smtClean="0"/>
              <a:t>– především v kombinaci s negativním rodinným vývojem; uspokojování potřeb, které nedokáže saturovat nefunkční rodina; první poruchy chování již ve školním věku =) juvenilní =) kriminalita až delikvence mládeže</a:t>
            </a:r>
          </a:p>
          <a:p>
            <a:r>
              <a:rPr lang="cs-CZ" b="1" dirty="0" smtClean="0"/>
              <a:t>Zneužívání či závislost na psychoaktivních látkách </a:t>
            </a:r>
            <a:r>
              <a:rPr lang="cs-CZ" dirty="0" smtClean="0"/>
              <a:t>– často primární příčina delikvence</a:t>
            </a:r>
          </a:p>
          <a:p>
            <a:r>
              <a:rPr lang="cs-CZ" b="1" dirty="0" smtClean="0"/>
              <a:t>Dosažená úroveň vzdělání a sociální status </a:t>
            </a:r>
            <a:r>
              <a:rPr lang="cs-CZ" dirty="0" smtClean="0"/>
              <a:t>– často i seberealizace  v nižších sociálních vrstvách</a:t>
            </a:r>
          </a:p>
          <a:p>
            <a:r>
              <a:rPr lang="cs-CZ" b="1" dirty="0" smtClean="0"/>
              <a:t>Nízká kvalifikace až chybějící pracovní dovednosti </a:t>
            </a:r>
            <a:r>
              <a:rPr lang="cs-CZ" dirty="0" smtClean="0"/>
              <a:t>=)dlouhodobá nezaměstnanost</a:t>
            </a:r>
          </a:p>
          <a:p>
            <a:r>
              <a:rPr lang="cs-CZ" b="1" dirty="0" smtClean="0"/>
              <a:t>Městské prostředí </a:t>
            </a:r>
            <a:r>
              <a:rPr lang="cs-CZ" dirty="0" smtClean="0"/>
              <a:t>– slabá sociální kontrola, průmyslové prostředí, migrace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245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Psychické charakteristiky delikventů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Mnoho pokusů o vysvětlení osobnosti pachatelů kriminálního chování – </a:t>
            </a:r>
            <a:r>
              <a:rPr lang="cs-CZ" u="sng" dirty="0" smtClean="0"/>
              <a:t>2 hlavní otázky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- Jaká je motivace, struktura potřeb a hodnotový systém?</a:t>
            </a:r>
          </a:p>
          <a:p>
            <a:pPr marL="0" indent="0">
              <a:buNone/>
            </a:pPr>
            <a:r>
              <a:rPr lang="cs-CZ" dirty="0" smtClean="0"/>
              <a:t>- Lze na základě psychických odlišností definovat jednotný osobnostní model pachatele?</a:t>
            </a:r>
          </a:p>
          <a:p>
            <a:pPr marL="0" indent="0" algn="ctr">
              <a:buNone/>
            </a:pPr>
            <a:r>
              <a:rPr lang="cs-CZ" b="1" dirty="0" smtClean="0"/>
              <a:t>Zatím jednotný model neexistuje – nedaří se prokázat souvislost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8641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Psychické charakteristiky </a:t>
            </a:r>
            <a:r>
              <a:rPr lang="cs-CZ" dirty="0" smtClean="0"/>
              <a:t>delikventů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Charakteristické znaky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Dovedou o svém cíli uvažovat, nejsou však schopni připustit si následky a </a:t>
            </a:r>
            <a:r>
              <a:rPr lang="cs-CZ" b="1" dirty="0" smtClean="0"/>
              <a:t>chybí zpětná vazba</a:t>
            </a:r>
          </a:p>
          <a:p>
            <a:pPr>
              <a:buFontTx/>
              <a:buChar char="-"/>
            </a:pPr>
            <a:r>
              <a:rPr lang="cs-CZ" b="1" dirty="0" smtClean="0"/>
              <a:t>Trest nemá dostatečnou informační </a:t>
            </a:r>
            <a:r>
              <a:rPr lang="cs-CZ" dirty="0" smtClean="0"/>
              <a:t>hodnotu – jsou k němu lhostejní =) </a:t>
            </a:r>
            <a:r>
              <a:rPr lang="cs-CZ" b="1" dirty="0" smtClean="0"/>
              <a:t>recidiva</a:t>
            </a:r>
          </a:p>
          <a:p>
            <a:pPr>
              <a:buFontTx/>
              <a:buChar char="-"/>
            </a:pPr>
            <a:r>
              <a:rPr lang="cs-CZ" b="1" dirty="0" smtClean="0"/>
              <a:t>Emoční nestabilita </a:t>
            </a:r>
            <a:r>
              <a:rPr lang="cs-CZ" dirty="0" smtClean="0"/>
              <a:t>a tendence k afektovanému chování až extrémním výbuchům</a:t>
            </a:r>
          </a:p>
          <a:p>
            <a:pPr>
              <a:buFontTx/>
              <a:buChar char="-"/>
            </a:pPr>
            <a:r>
              <a:rPr lang="cs-CZ" b="1" dirty="0" smtClean="0"/>
              <a:t>Emoční oploštělost</a:t>
            </a:r>
            <a:r>
              <a:rPr lang="cs-CZ" dirty="0" smtClean="0"/>
              <a:t>, citový chlad, nízká míra empatie</a:t>
            </a:r>
          </a:p>
          <a:p>
            <a:pPr>
              <a:buFontTx/>
              <a:buChar char="-"/>
            </a:pPr>
            <a:r>
              <a:rPr lang="cs-CZ" dirty="0" smtClean="0"/>
              <a:t>Chybějící pocit viny (litují hlavně sami sebe) – příčina je v okolí</a:t>
            </a:r>
          </a:p>
          <a:p>
            <a:pPr>
              <a:buFontTx/>
              <a:buChar char="-"/>
            </a:pPr>
            <a:r>
              <a:rPr lang="cs-CZ" b="1" dirty="0" smtClean="0"/>
              <a:t>Rigidita v myšlení, kognitivní indolence</a:t>
            </a:r>
          </a:p>
          <a:p>
            <a:pPr>
              <a:buFontTx/>
              <a:buChar char="-"/>
            </a:pPr>
            <a:r>
              <a:rPr lang="cs-CZ" dirty="0" smtClean="0"/>
              <a:t>Často </a:t>
            </a:r>
            <a:r>
              <a:rPr lang="cs-CZ" b="1" dirty="0" smtClean="0"/>
              <a:t>chybí </a:t>
            </a:r>
            <a:r>
              <a:rPr lang="cs-CZ" dirty="0" smtClean="0"/>
              <a:t>v uvažování </a:t>
            </a:r>
            <a:r>
              <a:rPr lang="cs-CZ" b="1" dirty="0" smtClean="0"/>
              <a:t>kontinuita</a:t>
            </a:r>
          </a:p>
          <a:p>
            <a:pPr>
              <a:buFontTx/>
              <a:buChar char="-"/>
            </a:pPr>
            <a:r>
              <a:rPr lang="cs-CZ" b="1" dirty="0" smtClean="0"/>
              <a:t>Neschopnost kritického myšlení</a:t>
            </a:r>
            <a:r>
              <a:rPr lang="cs-CZ" dirty="0" smtClean="0"/>
              <a:t>, řízení pudy a impulsy</a:t>
            </a:r>
          </a:p>
          <a:p>
            <a:pPr>
              <a:buFontTx/>
              <a:buChar char="-"/>
            </a:pPr>
            <a:r>
              <a:rPr lang="cs-CZ" b="1" dirty="0" smtClean="0"/>
              <a:t>Bezohlednost a agresivita </a:t>
            </a:r>
            <a:r>
              <a:rPr lang="cs-CZ" dirty="0" smtClean="0"/>
              <a:t>při dosahování cílů</a:t>
            </a:r>
          </a:p>
          <a:p>
            <a:pPr>
              <a:buFontTx/>
              <a:buChar char="-"/>
            </a:pPr>
            <a:r>
              <a:rPr lang="cs-CZ" b="1" dirty="0" smtClean="0"/>
              <a:t>Zatvrzelost </a:t>
            </a:r>
            <a:r>
              <a:rPr lang="cs-CZ" dirty="0" smtClean="0"/>
              <a:t>(významný prediktor antisociálního chování – ve spojení s emoční labilitou)</a:t>
            </a:r>
          </a:p>
          <a:p>
            <a:pPr>
              <a:buFontTx/>
              <a:buChar char="-"/>
            </a:pPr>
            <a:r>
              <a:rPr lang="cs-CZ" b="1" dirty="0" smtClean="0"/>
              <a:t>Sebepoškozování </a:t>
            </a:r>
            <a:r>
              <a:rPr lang="cs-CZ" dirty="0" smtClean="0"/>
              <a:t>(z deprivace – nejasné pojetí vlastní seberealizace)</a:t>
            </a:r>
          </a:p>
          <a:p>
            <a:pPr>
              <a:buFontTx/>
              <a:buChar char="-"/>
            </a:pPr>
            <a:r>
              <a:rPr lang="cs-CZ" dirty="0" smtClean="0"/>
              <a:t>Neschopnost odkládat saturaci potřeby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224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delikventní subkultury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2" y="1417638"/>
            <a:ext cx="8784976" cy="525172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Snaha postihnout co nejvíce osobnostních rysů a na základě toho pak typologie</a:t>
            </a:r>
          </a:p>
          <a:p>
            <a:r>
              <a:rPr lang="cs-CZ" dirty="0" smtClean="0"/>
              <a:t>Přínos pro </a:t>
            </a:r>
            <a:r>
              <a:rPr lang="cs-CZ" dirty="0" err="1" smtClean="0"/>
              <a:t>etopedii</a:t>
            </a:r>
            <a:r>
              <a:rPr lang="cs-CZ" dirty="0" smtClean="0"/>
              <a:t>, pedagogiku, terapii atd. – stanovení konkrétních metod, hlubší poznání</a:t>
            </a:r>
          </a:p>
          <a:p>
            <a:r>
              <a:rPr lang="cs-CZ" dirty="0" smtClean="0"/>
              <a:t>Nejpřínosnější – práce s celou osobností jako jedinečným celkem</a:t>
            </a:r>
          </a:p>
          <a:p>
            <a:r>
              <a:rPr lang="cs-CZ" dirty="0" smtClean="0"/>
              <a:t>Řada typologií si je velice blízká</a:t>
            </a:r>
          </a:p>
          <a:p>
            <a:r>
              <a:rPr lang="cs-CZ" u="sng" dirty="0" smtClean="0"/>
              <a:t>Netík (1997):</a:t>
            </a:r>
          </a:p>
          <a:p>
            <a:pPr>
              <a:buFontTx/>
              <a:buChar char="-"/>
            </a:pPr>
            <a:r>
              <a:rPr lang="cs-CZ" b="1" dirty="0" smtClean="0"/>
              <a:t>Socializovaný typ</a:t>
            </a:r>
          </a:p>
          <a:p>
            <a:pPr>
              <a:buFontTx/>
              <a:buChar char="-"/>
            </a:pPr>
            <a:r>
              <a:rPr lang="cs-CZ" b="1" dirty="0" smtClean="0"/>
              <a:t>Neurotický typ</a:t>
            </a:r>
          </a:p>
          <a:p>
            <a:pPr>
              <a:buFontTx/>
              <a:buChar char="-"/>
            </a:pPr>
            <a:r>
              <a:rPr lang="cs-CZ" b="1" dirty="0" smtClean="0"/>
              <a:t>Nesocializovaný typ (typ defektně socializovaný)</a:t>
            </a:r>
          </a:p>
          <a:p>
            <a:pPr>
              <a:buFontTx/>
              <a:buChar char="-"/>
            </a:pPr>
            <a:r>
              <a:rPr lang="cs-CZ" b="1" dirty="0" smtClean="0"/>
              <a:t>Mentálně insuficientní typ</a:t>
            </a:r>
          </a:p>
          <a:p>
            <a:pPr>
              <a:buFontTx/>
              <a:buChar char="-"/>
            </a:pPr>
            <a:r>
              <a:rPr lang="cs-CZ" b="1" dirty="0" smtClean="0"/>
              <a:t>Deviantně socializovaný typ</a:t>
            </a:r>
          </a:p>
          <a:p>
            <a:pPr>
              <a:buFontTx/>
              <a:buChar char="-"/>
            </a:pPr>
            <a:r>
              <a:rPr lang="cs-CZ" b="1" dirty="0" smtClean="0"/>
              <a:t>Typ s masivní psychotickou poruchou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33250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Socializovaný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dtto typ normální</a:t>
            </a:r>
          </a:p>
          <a:p>
            <a:pPr>
              <a:buFontTx/>
              <a:buChar char="-"/>
            </a:pPr>
            <a:r>
              <a:rPr lang="cs-CZ" dirty="0" smtClean="0"/>
              <a:t>Epizodický charakter trestné činnosti</a:t>
            </a:r>
          </a:p>
          <a:p>
            <a:pPr>
              <a:buFontTx/>
              <a:buChar char="-"/>
            </a:pPr>
            <a:r>
              <a:rPr lang="cs-CZ" b="1" dirty="0" smtClean="0"/>
              <a:t>Mimořádné vybočení </a:t>
            </a:r>
            <a:r>
              <a:rPr lang="cs-CZ" dirty="0" smtClean="0"/>
              <a:t>=) </a:t>
            </a:r>
            <a:r>
              <a:rPr lang="cs-CZ" b="1" dirty="0" smtClean="0"/>
              <a:t>ne recidiva</a:t>
            </a:r>
          </a:p>
          <a:p>
            <a:pPr>
              <a:buFontTx/>
              <a:buChar char="-"/>
            </a:pPr>
            <a:r>
              <a:rPr lang="cs-CZ" b="1" dirty="0" smtClean="0"/>
              <a:t>Žádoucí dynamika prožívání a fungující svědomí a pocit viny</a:t>
            </a:r>
          </a:p>
          <a:p>
            <a:pPr>
              <a:buFontTx/>
              <a:buChar char="-"/>
            </a:pPr>
            <a:r>
              <a:rPr lang="cs-CZ" dirty="0" smtClean="0"/>
              <a:t>Vybudované zázemí, pracovní dovednosti a návyky</a:t>
            </a:r>
          </a:p>
          <a:p>
            <a:pPr>
              <a:buFontTx/>
              <a:buChar char="-"/>
            </a:pPr>
            <a:r>
              <a:rPr lang="cs-CZ" dirty="0" smtClean="0"/>
              <a:t>Případný </a:t>
            </a:r>
            <a:r>
              <a:rPr lang="cs-CZ" b="1" dirty="0" smtClean="0"/>
              <a:t>negativní vliv „</a:t>
            </a:r>
            <a:r>
              <a:rPr lang="cs-CZ" b="1" dirty="0" err="1" smtClean="0"/>
              <a:t>prizonizace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1856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812</Words>
  <Application>Microsoft Office PowerPoint</Application>
  <PresentationFormat>Širokoúhlá obrazovka</PresentationFormat>
  <Paragraphs>113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Prezentace aplikace PowerPoint</vt:lpstr>
      <vt:lpstr>Delikventní chování</vt:lpstr>
      <vt:lpstr>Vymezení pojmů</vt:lpstr>
      <vt:lpstr>Faktory zvyšující pravděpodobnost kriminálního chování</vt:lpstr>
      <vt:lpstr>Faktory zvyšující pravděpodobnost kriminálního chování II.</vt:lpstr>
      <vt:lpstr>Psychické charakteristiky delikventů</vt:lpstr>
      <vt:lpstr>Psychické charakteristiky delikventů II.</vt:lpstr>
      <vt:lpstr>Typologie delikventní subkultury</vt:lpstr>
      <vt:lpstr>Socializovaný typ</vt:lpstr>
      <vt:lpstr>Neurotický typ</vt:lpstr>
      <vt:lpstr>Nesocializovaný typ (defektně socializovaný, psychopatický)</vt:lpstr>
      <vt:lpstr>Mentálně insuficientní typ</vt:lpstr>
      <vt:lpstr>Deviantně socializovaný typ</vt:lpstr>
      <vt:lpstr>Typ s masivní psychickou poruchou (psychotický)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 Kotlík</dc:creator>
  <cp:lastModifiedBy>Kamil Kotlík</cp:lastModifiedBy>
  <cp:revision>1</cp:revision>
  <dcterms:created xsi:type="dcterms:W3CDTF">2020-03-19T10:03:56Z</dcterms:created>
  <dcterms:modified xsi:type="dcterms:W3CDTF">2020-03-19T10:04:22Z</dcterms:modified>
</cp:coreProperties>
</file>