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57" r:id="rId3"/>
    <p:sldId id="278" r:id="rId4"/>
    <p:sldId id="286" r:id="rId5"/>
    <p:sldId id="272" r:id="rId6"/>
    <p:sldId id="279" r:id="rId7"/>
    <p:sldId id="281" r:id="rId8"/>
    <p:sldId id="287" r:id="rId9"/>
    <p:sldId id="280" r:id="rId10"/>
    <p:sldId id="288" r:id="rId11"/>
    <p:sldId id="258" r:id="rId12"/>
    <p:sldId id="259" r:id="rId13"/>
    <p:sldId id="260" r:id="rId14"/>
    <p:sldId id="261" r:id="rId15"/>
    <p:sldId id="275" r:id="rId16"/>
    <p:sldId id="262" r:id="rId17"/>
    <p:sldId id="263" r:id="rId18"/>
    <p:sldId id="264" r:id="rId19"/>
    <p:sldId id="265" r:id="rId20"/>
    <p:sldId id="266" r:id="rId21"/>
    <p:sldId id="268" r:id="rId22"/>
    <p:sldId id="267" r:id="rId23"/>
    <p:sldId id="269" r:id="rId24"/>
    <p:sldId id="273" r:id="rId25"/>
    <p:sldId id="274" r:id="rId26"/>
    <p:sldId id="282" r:id="rId27"/>
    <p:sldId id="276" r:id="rId28"/>
    <p:sldId id="270" r:id="rId29"/>
    <p:sldId id="293" r:id="rId30"/>
    <p:sldId id="294" r:id="rId31"/>
    <p:sldId id="289" r:id="rId32"/>
    <p:sldId id="290" r:id="rId33"/>
    <p:sldId id="271" r:id="rId34"/>
    <p:sldId id="283" r:id="rId35"/>
    <p:sldId id="285" r:id="rId36"/>
    <p:sldId id="284" r:id="rId37"/>
    <p:sldId id="292" r:id="rId38"/>
    <p:sldId id="291"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23" autoAdjust="0"/>
  </p:normalViewPr>
  <p:slideViewPr>
    <p:cSldViewPr>
      <p:cViewPr varScale="1">
        <p:scale>
          <a:sx n="57" d="100"/>
          <a:sy n="57" d="100"/>
        </p:scale>
        <p:origin x="15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D63188-F1D7-4D73-819A-189944E0D03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cs-CZ"/>
        </a:p>
      </dgm:t>
    </dgm:pt>
    <dgm:pt modelId="{6A063874-11A9-4753-A011-A92973772C37}">
      <dgm:prSet phldrT="[Text]"/>
      <dgm:spPr/>
      <dgm:t>
        <a:bodyPr/>
        <a:lstStyle/>
        <a:p>
          <a:pPr algn="ctr"/>
          <a:r>
            <a:rPr lang="cs-CZ"/>
            <a:t>Stávající konkurence</a:t>
          </a:r>
        </a:p>
      </dgm:t>
    </dgm:pt>
    <dgm:pt modelId="{57BFB2E8-8264-4762-9EAC-6770D2E90037}" type="parTrans" cxnId="{4E896F88-D8F0-48CE-B227-9A03FCE22176}">
      <dgm:prSet/>
      <dgm:spPr/>
      <dgm:t>
        <a:bodyPr/>
        <a:lstStyle/>
        <a:p>
          <a:pPr algn="ctr"/>
          <a:endParaRPr lang="cs-CZ"/>
        </a:p>
      </dgm:t>
    </dgm:pt>
    <dgm:pt modelId="{9265D1C5-C1B5-4FE5-B4DA-D44FC790BF9E}" type="sibTrans" cxnId="{4E896F88-D8F0-48CE-B227-9A03FCE22176}">
      <dgm:prSet/>
      <dgm:spPr/>
      <dgm:t>
        <a:bodyPr/>
        <a:lstStyle/>
        <a:p>
          <a:pPr algn="ctr"/>
          <a:endParaRPr lang="cs-CZ"/>
        </a:p>
      </dgm:t>
    </dgm:pt>
    <dgm:pt modelId="{7CF2DED0-73EC-4706-9B02-793A5F0F63E8}">
      <dgm:prSet phldrT="[Text]"/>
      <dgm:spPr/>
      <dgm:t>
        <a:bodyPr/>
        <a:lstStyle/>
        <a:p>
          <a:pPr algn="ctr"/>
          <a:r>
            <a:rPr lang="cs-CZ"/>
            <a:t>Hrozba vstupu konkurentů</a:t>
          </a:r>
        </a:p>
      </dgm:t>
    </dgm:pt>
    <dgm:pt modelId="{7E50E34B-2222-49B5-BC62-C13B32AF2A9D}" type="parTrans" cxnId="{52C310CA-CCF7-4BAD-AA5A-1AD632307E16}">
      <dgm:prSet/>
      <dgm:spPr/>
      <dgm:t>
        <a:bodyPr/>
        <a:lstStyle/>
        <a:p>
          <a:pPr algn="ctr"/>
          <a:endParaRPr lang="cs-CZ"/>
        </a:p>
      </dgm:t>
    </dgm:pt>
    <dgm:pt modelId="{EB88550F-F772-4CC8-8E84-D96F0FC2934B}" type="sibTrans" cxnId="{52C310CA-CCF7-4BAD-AA5A-1AD632307E16}">
      <dgm:prSet/>
      <dgm:spPr/>
      <dgm:t>
        <a:bodyPr/>
        <a:lstStyle/>
        <a:p>
          <a:pPr algn="ctr"/>
          <a:endParaRPr lang="cs-CZ"/>
        </a:p>
      </dgm:t>
    </dgm:pt>
    <dgm:pt modelId="{2D214A5F-327C-4ABA-8ED2-7E24960F3BD7}">
      <dgm:prSet phldrT="[Text]"/>
      <dgm:spPr/>
      <dgm:t>
        <a:bodyPr/>
        <a:lstStyle/>
        <a:p>
          <a:pPr algn="ctr"/>
          <a:r>
            <a:rPr lang="cs-CZ"/>
            <a:t>Síla dodavatelů</a:t>
          </a:r>
        </a:p>
      </dgm:t>
    </dgm:pt>
    <dgm:pt modelId="{AE231A03-9976-404A-B499-2A0071C39A12}" type="parTrans" cxnId="{0F62A0E6-DA17-448F-96B7-58EBCF50C585}">
      <dgm:prSet/>
      <dgm:spPr/>
      <dgm:t>
        <a:bodyPr/>
        <a:lstStyle/>
        <a:p>
          <a:pPr algn="ctr"/>
          <a:endParaRPr lang="cs-CZ"/>
        </a:p>
      </dgm:t>
    </dgm:pt>
    <dgm:pt modelId="{EE301C00-4260-4446-9B7A-F11B3CC5CBA0}" type="sibTrans" cxnId="{0F62A0E6-DA17-448F-96B7-58EBCF50C585}">
      <dgm:prSet/>
      <dgm:spPr/>
      <dgm:t>
        <a:bodyPr/>
        <a:lstStyle/>
        <a:p>
          <a:pPr algn="ctr"/>
          <a:endParaRPr lang="cs-CZ"/>
        </a:p>
      </dgm:t>
    </dgm:pt>
    <dgm:pt modelId="{9FC8B967-C977-4C78-BF76-4BF5017CD3BD}">
      <dgm:prSet phldrT="[Text]"/>
      <dgm:spPr/>
      <dgm:t>
        <a:bodyPr/>
        <a:lstStyle/>
        <a:p>
          <a:pPr algn="ctr"/>
          <a:r>
            <a:rPr lang="cs-CZ"/>
            <a:t>Substituční produkty</a:t>
          </a:r>
        </a:p>
      </dgm:t>
    </dgm:pt>
    <dgm:pt modelId="{7F5DDA7D-A81F-4872-93CD-C43E1305CD9E}" type="parTrans" cxnId="{B73749B9-573D-4140-9232-4B6ADCDE415F}">
      <dgm:prSet/>
      <dgm:spPr/>
      <dgm:t>
        <a:bodyPr/>
        <a:lstStyle/>
        <a:p>
          <a:pPr algn="ctr"/>
          <a:endParaRPr lang="cs-CZ"/>
        </a:p>
      </dgm:t>
    </dgm:pt>
    <dgm:pt modelId="{6745F25A-5C7E-4AE4-B27D-02AE07294627}" type="sibTrans" cxnId="{B73749B9-573D-4140-9232-4B6ADCDE415F}">
      <dgm:prSet/>
      <dgm:spPr/>
      <dgm:t>
        <a:bodyPr/>
        <a:lstStyle/>
        <a:p>
          <a:pPr algn="ctr"/>
          <a:endParaRPr lang="cs-CZ"/>
        </a:p>
      </dgm:t>
    </dgm:pt>
    <dgm:pt modelId="{60B762C0-C2DF-4005-AEEA-56EFB292E7A7}">
      <dgm:prSet phldrT="[Text]"/>
      <dgm:spPr/>
      <dgm:t>
        <a:bodyPr/>
        <a:lstStyle/>
        <a:p>
          <a:pPr algn="ctr"/>
          <a:r>
            <a:rPr lang="cs-CZ"/>
            <a:t>Síla odběratelů</a:t>
          </a:r>
        </a:p>
      </dgm:t>
    </dgm:pt>
    <dgm:pt modelId="{27DC5A6A-114D-46CA-9D81-4839900821D6}" type="parTrans" cxnId="{14159052-D5AA-47CD-9C9E-B76A46D0CE0D}">
      <dgm:prSet/>
      <dgm:spPr/>
      <dgm:t>
        <a:bodyPr/>
        <a:lstStyle/>
        <a:p>
          <a:pPr algn="ctr"/>
          <a:endParaRPr lang="cs-CZ"/>
        </a:p>
      </dgm:t>
    </dgm:pt>
    <dgm:pt modelId="{8BF7945F-E52C-4FBF-A108-705453BD22CD}" type="sibTrans" cxnId="{14159052-D5AA-47CD-9C9E-B76A46D0CE0D}">
      <dgm:prSet/>
      <dgm:spPr/>
      <dgm:t>
        <a:bodyPr/>
        <a:lstStyle/>
        <a:p>
          <a:pPr algn="ctr"/>
          <a:endParaRPr lang="cs-CZ"/>
        </a:p>
      </dgm:t>
    </dgm:pt>
    <dgm:pt modelId="{711DF247-0D33-4D0F-B2FF-F24901D6636D}" type="pres">
      <dgm:prSet presAssocID="{6DD63188-F1D7-4D73-819A-189944E0D033}" presName="Name0" presStyleCnt="0">
        <dgm:presLayoutVars>
          <dgm:chMax val="1"/>
          <dgm:dir/>
          <dgm:animLvl val="ctr"/>
          <dgm:resizeHandles val="exact"/>
        </dgm:presLayoutVars>
      </dgm:prSet>
      <dgm:spPr/>
      <dgm:t>
        <a:bodyPr/>
        <a:lstStyle/>
        <a:p>
          <a:endParaRPr lang="cs-CZ"/>
        </a:p>
      </dgm:t>
    </dgm:pt>
    <dgm:pt modelId="{62300727-44A4-4DDE-98DF-BC4D2579C352}" type="pres">
      <dgm:prSet presAssocID="{6A063874-11A9-4753-A011-A92973772C37}" presName="centerShape" presStyleLbl="node0" presStyleIdx="0" presStyleCnt="1"/>
      <dgm:spPr/>
      <dgm:t>
        <a:bodyPr/>
        <a:lstStyle/>
        <a:p>
          <a:endParaRPr lang="cs-CZ"/>
        </a:p>
      </dgm:t>
    </dgm:pt>
    <dgm:pt modelId="{11B96C5A-1DC2-407F-819C-2456E9B0B4C1}" type="pres">
      <dgm:prSet presAssocID="{7CF2DED0-73EC-4706-9B02-793A5F0F63E8}" presName="node" presStyleLbl="node1" presStyleIdx="0" presStyleCnt="4" custScaleX="141037" custScaleY="116700">
        <dgm:presLayoutVars>
          <dgm:bulletEnabled val="1"/>
        </dgm:presLayoutVars>
      </dgm:prSet>
      <dgm:spPr/>
      <dgm:t>
        <a:bodyPr/>
        <a:lstStyle/>
        <a:p>
          <a:endParaRPr lang="cs-CZ"/>
        </a:p>
      </dgm:t>
    </dgm:pt>
    <dgm:pt modelId="{ABE5B12D-DC4F-418D-997F-DCB439CB173C}" type="pres">
      <dgm:prSet presAssocID="{7CF2DED0-73EC-4706-9B02-793A5F0F63E8}" presName="dummy" presStyleCnt="0"/>
      <dgm:spPr/>
    </dgm:pt>
    <dgm:pt modelId="{7DCF4476-316C-447F-80C9-6A95478F72E7}" type="pres">
      <dgm:prSet presAssocID="{EB88550F-F772-4CC8-8E84-D96F0FC2934B}" presName="sibTrans" presStyleLbl="sibTrans2D1" presStyleIdx="0" presStyleCnt="4"/>
      <dgm:spPr/>
      <dgm:t>
        <a:bodyPr/>
        <a:lstStyle/>
        <a:p>
          <a:endParaRPr lang="cs-CZ"/>
        </a:p>
      </dgm:t>
    </dgm:pt>
    <dgm:pt modelId="{B1D434DA-7CB5-4A1F-9BB9-D99465B2B862}" type="pres">
      <dgm:prSet presAssocID="{2D214A5F-327C-4ABA-8ED2-7E24960F3BD7}" presName="node" presStyleLbl="node1" presStyleIdx="1" presStyleCnt="4" custScaleX="134502" custScaleY="118488">
        <dgm:presLayoutVars>
          <dgm:bulletEnabled val="1"/>
        </dgm:presLayoutVars>
      </dgm:prSet>
      <dgm:spPr/>
      <dgm:t>
        <a:bodyPr/>
        <a:lstStyle/>
        <a:p>
          <a:endParaRPr lang="cs-CZ"/>
        </a:p>
      </dgm:t>
    </dgm:pt>
    <dgm:pt modelId="{22EA48B8-44D3-49F1-9145-4C057A7122C7}" type="pres">
      <dgm:prSet presAssocID="{2D214A5F-327C-4ABA-8ED2-7E24960F3BD7}" presName="dummy" presStyleCnt="0"/>
      <dgm:spPr/>
    </dgm:pt>
    <dgm:pt modelId="{F839AD65-F995-4FAD-9BCD-F5C6D0080C83}" type="pres">
      <dgm:prSet presAssocID="{EE301C00-4260-4446-9B7A-F11B3CC5CBA0}" presName="sibTrans" presStyleLbl="sibTrans2D1" presStyleIdx="1" presStyleCnt="4"/>
      <dgm:spPr/>
      <dgm:t>
        <a:bodyPr/>
        <a:lstStyle/>
        <a:p>
          <a:endParaRPr lang="cs-CZ"/>
        </a:p>
      </dgm:t>
    </dgm:pt>
    <dgm:pt modelId="{9110B55D-5598-47EC-9967-C4D98947C1F3}" type="pres">
      <dgm:prSet presAssocID="{9FC8B967-C977-4C78-BF76-4BF5017CD3BD}" presName="node" presStyleLbl="node1" presStyleIdx="2" presStyleCnt="4" custScaleX="135146" custScaleY="124685">
        <dgm:presLayoutVars>
          <dgm:bulletEnabled val="1"/>
        </dgm:presLayoutVars>
      </dgm:prSet>
      <dgm:spPr/>
      <dgm:t>
        <a:bodyPr/>
        <a:lstStyle/>
        <a:p>
          <a:endParaRPr lang="cs-CZ"/>
        </a:p>
      </dgm:t>
    </dgm:pt>
    <dgm:pt modelId="{B8802A69-E817-4065-B6FF-D22F646769E7}" type="pres">
      <dgm:prSet presAssocID="{9FC8B967-C977-4C78-BF76-4BF5017CD3BD}" presName="dummy" presStyleCnt="0"/>
      <dgm:spPr/>
    </dgm:pt>
    <dgm:pt modelId="{B773B998-317E-4841-BDF0-565FFBF38F8B}" type="pres">
      <dgm:prSet presAssocID="{6745F25A-5C7E-4AE4-B27D-02AE07294627}" presName="sibTrans" presStyleLbl="sibTrans2D1" presStyleIdx="2" presStyleCnt="4"/>
      <dgm:spPr/>
      <dgm:t>
        <a:bodyPr/>
        <a:lstStyle/>
        <a:p>
          <a:endParaRPr lang="cs-CZ"/>
        </a:p>
      </dgm:t>
    </dgm:pt>
    <dgm:pt modelId="{9BEFB992-B86F-4974-B05B-953D517CBC53}" type="pres">
      <dgm:prSet presAssocID="{60B762C0-C2DF-4005-AEEA-56EFB292E7A7}" presName="node" presStyleLbl="node1" presStyleIdx="3" presStyleCnt="4" custScaleX="151637" custScaleY="125693">
        <dgm:presLayoutVars>
          <dgm:bulletEnabled val="1"/>
        </dgm:presLayoutVars>
      </dgm:prSet>
      <dgm:spPr/>
      <dgm:t>
        <a:bodyPr/>
        <a:lstStyle/>
        <a:p>
          <a:endParaRPr lang="cs-CZ"/>
        </a:p>
      </dgm:t>
    </dgm:pt>
    <dgm:pt modelId="{B9D0184E-E754-43A5-A33D-AADFC317C20A}" type="pres">
      <dgm:prSet presAssocID="{60B762C0-C2DF-4005-AEEA-56EFB292E7A7}" presName="dummy" presStyleCnt="0"/>
      <dgm:spPr/>
    </dgm:pt>
    <dgm:pt modelId="{F02CFFE2-76E2-4210-8A0F-719DE23ED316}" type="pres">
      <dgm:prSet presAssocID="{8BF7945F-E52C-4FBF-A108-705453BD22CD}" presName="sibTrans" presStyleLbl="sibTrans2D1" presStyleIdx="3" presStyleCnt="4"/>
      <dgm:spPr/>
      <dgm:t>
        <a:bodyPr/>
        <a:lstStyle/>
        <a:p>
          <a:endParaRPr lang="cs-CZ"/>
        </a:p>
      </dgm:t>
    </dgm:pt>
  </dgm:ptLst>
  <dgm:cxnLst>
    <dgm:cxn modelId="{1EC7AEDF-EC57-4233-8DCC-2184CD9D4547}" type="presOf" srcId="{60B762C0-C2DF-4005-AEEA-56EFB292E7A7}" destId="{9BEFB992-B86F-4974-B05B-953D517CBC53}" srcOrd="0" destOrd="0" presId="urn:microsoft.com/office/officeart/2005/8/layout/radial6"/>
    <dgm:cxn modelId="{0F62A0E6-DA17-448F-96B7-58EBCF50C585}" srcId="{6A063874-11A9-4753-A011-A92973772C37}" destId="{2D214A5F-327C-4ABA-8ED2-7E24960F3BD7}" srcOrd="1" destOrd="0" parTransId="{AE231A03-9976-404A-B499-2A0071C39A12}" sibTransId="{EE301C00-4260-4446-9B7A-F11B3CC5CBA0}"/>
    <dgm:cxn modelId="{4E896F88-D8F0-48CE-B227-9A03FCE22176}" srcId="{6DD63188-F1D7-4D73-819A-189944E0D033}" destId="{6A063874-11A9-4753-A011-A92973772C37}" srcOrd="0" destOrd="0" parTransId="{57BFB2E8-8264-4762-9EAC-6770D2E90037}" sibTransId="{9265D1C5-C1B5-4FE5-B4DA-D44FC790BF9E}"/>
    <dgm:cxn modelId="{C1E5EB4D-F22C-4A5D-B643-3A8E7B1F659B}" type="presOf" srcId="{6A063874-11A9-4753-A011-A92973772C37}" destId="{62300727-44A4-4DDE-98DF-BC4D2579C352}" srcOrd="0" destOrd="0" presId="urn:microsoft.com/office/officeart/2005/8/layout/radial6"/>
    <dgm:cxn modelId="{9A224933-9746-4C60-9344-1AB6C0BB0A00}" type="presOf" srcId="{7CF2DED0-73EC-4706-9B02-793A5F0F63E8}" destId="{11B96C5A-1DC2-407F-819C-2456E9B0B4C1}" srcOrd="0" destOrd="0" presId="urn:microsoft.com/office/officeart/2005/8/layout/radial6"/>
    <dgm:cxn modelId="{14159052-D5AA-47CD-9C9E-B76A46D0CE0D}" srcId="{6A063874-11A9-4753-A011-A92973772C37}" destId="{60B762C0-C2DF-4005-AEEA-56EFB292E7A7}" srcOrd="3" destOrd="0" parTransId="{27DC5A6A-114D-46CA-9D81-4839900821D6}" sibTransId="{8BF7945F-E52C-4FBF-A108-705453BD22CD}"/>
    <dgm:cxn modelId="{05A19B1C-4AD3-470A-B5FF-72A5DC9EFAF1}" type="presOf" srcId="{9FC8B967-C977-4C78-BF76-4BF5017CD3BD}" destId="{9110B55D-5598-47EC-9967-C4D98947C1F3}" srcOrd="0" destOrd="0" presId="urn:microsoft.com/office/officeart/2005/8/layout/radial6"/>
    <dgm:cxn modelId="{AEB15235-AC73-4091-9201-28145B526461}" type="presOf" srcId="{6DD63188-F1D7-4D73-819A-189944E0D033}" destId="{711DF247-0D33-4D0F-B2FF-F24901D6636D}" srcOrd="0" destOrd="0" presId="urn:microsoft.com/office/officeart/2005/8/layout/radial6"/>
    <dgm:cxn modelId="{DE76E876-E0CD-4220-B128-EBAE3BA7C5A5}" type="presOf" srcId="{2D214A5F-327C-4ABA-8ED2-7E24960F3BD7}" destId="{B1D434DA-7CB5-4A1F-9BB9-D99465B2B862}" srcOrd="0" destOrd="0" presId="urn:microsoft.com/office/officeart/2005/8/layout/radial6"/>
    <dgm:cxn modelId="{048677EB-6A4A-479C-928E-C87D804CB2C1}" type="presOf" srcId="{6745F25A-5C7E-4AE4-B27D-02AE07294627}" destId="{B773B998-317E-4841-BDF0-565FFBF38F8B}" srcOrd="0" destOrd="0" presId="urn:microsoft.com/office/officeart/2005/8/layout/radial6"/>
    <dgm:cxn modelId="{F58F75BE-B118-4BB4-9E1C-664776C61E1A}" type="presOf" srcId="{EE301C00-4260-4446-9B7A-F11B3CC5CBA0}" destId="{F839AD65-F995-4FAD-9BCD-F5C6D0080C83}" srcOrd="0" destOrd="0" presId="urn:microsoft.com/office/officeart/2005/8/layout/radial6"/>
    <dgm:cxn modelId="{1383FF28-3A78-4246-8C31-F3613658BB20}" type="presOf" srcId="{8BF7945F-E52C-4FBF-A108-705453BD22CD}" destId="{F02CFFE2-76E2-4210-8A0F-719DE23ED316}" srcOrd="0" destOrd="0" presId="urn:microsoft.com/office/officeart/2005/8/layout/radial6"/>
    <dgm:cxn modelId="{0C2B4B6C-8804-4960-8CAB-D236B5596252}" type="presOf" srcId="{EB88550F-F772-4CC8-8E84-D96F0FC2934B}" destId="{7DCF4476-316C-447F-80C9-6A95478F72E7}" srcOrd="0" destOrd="0" presId="urn:microsoft.com/office/officeart/2005/8/layout/radial6"/>
    <dgm:cxn modelId="{52C310CA-CCF7-4BAD-AA5A-1AD632307E16}" srcId="{6A063874-11A9-4753-A011-A92973772C37}" destId="{7CF2DED0-73EC-4706-9B02-793A5F0F63E8}" srcOrd="0" destOrd="0" parTransId="{7E50E34B-2222-49B5-BC62-C13B32AF2A9D}" sibTransId="{EB88550F-F772-4CC8-8E84-D96F0FC2934B}"/>
    <dgm:cxn modelId="{B73749B9-573D-4140-9232-4B6ADCDE415F}" srcId="{6A063874-11A9-4753-A011-A92973772C37}" destId="{9FC8B967-C977-4C78-BF76-4BF5017CD3BD}" srcOrd="2" destOrd="0" parTransId="{7F5DDA7D-A81F-4872-93CD-C43E1305CD9E}" sibTransId="{6745F25A-5C7E-4AE4-B27D-02AE07294627}"/>
    <dgm:cxn modelId="{00FD8167-6EA3-4CE0-B1E6-85DBB8B84551}" type="presParOf" srcId="{711DF247-0D33-4D0F-B2FF-F24901D6636D}" destId="{62300727-44A4-4DDE-98DF-BC4D2579C352}" srcOrd="0" destOrd="0" presId="urn:microsoft.com/office/officeart/2005/8/layout/radial6"/>
    <dgm:cxn modelId="{450B74D3-963C-4931-88AE-7167AEA8B4B0}" type="presParOf" srcId="{711DF247-0D33-4D0F-B2FF-F24901D6636D}" destId="{11B96C5A-1DC2-407F-819C-2456E9B0B4C1}" srcOrd="1" destOrd="0" presId="urn:microsoft.com/office/officeart/2005/8/layout/radial6"/>
    <dgm:cxn modelId="{B56026E1-0CED-4343-A954-207176B0583C}" type="presParOf" srcId="{711DF247-0D33-4D0F-B2FF-F24901D6636D}" destId="{ABE5B12D-DC4F-418D-997F-DCB439CB173C}" srcOrd="2" destOrd="0" presId="urn:microsoft.com/office/officeart/2005/8/layout/radial6"/>
    <dgm:cxn modelId="{1CE4852F-919C-4500-8D4F-7DDC9E549F2E}" type="presParOf" srcId="{711DF247-0D33-4D0F-B2FF-F24901D6636D}" destId="{7DCF4476-316C-447F-80C9-6A95478F72E7}" srcOrd="3" destOrd="0" presId="urn:microsoft.com/office/officeart/2005/8/layout/radial6"/>
    <dgm:cxn modelId="{4FCD043D-61CF-4856-8D72-32F0087566F4}" type="presParOf" srcId="{711DF247-0D33-4D0F-B2FF-F24901D6636D}" destId="{B1D434DA-7CB5-4A1F-9BB9-D99465B2B862}" srcOrd="4" destOrd="0" presId="urn:microsoft.com/office/officeart/2005/8/layout/radial6"/>
    <dgm:cxn modelId="{7CA3DFE1-B7F2-4F91-AE4E-00BD9C7C3AE5}" type="presParOf" srcId="{711DF247-0D33-4D0F-B2FF-F24901D6636D}" destId="{22EA48B8-44D3-49F1-9145-4C057A7122C7}" srcOrd="5" destOrd="0" presId="urn:microsoft.com/office/officeart/2005/8/layout/radial6"/>
    <dgm:cxn modelId="{588A7FD9-A03B-467B-86A2-E09125ABF438}" type="presParOf" srcId="{711DF247-0D33-4D0F-B2FF-F24901D6636D}" destId="{F839AD65-F995-4FAD-9BCD-F5C6D0080C83}" srcOrd="6" destOrd="0" presId="urn:microsoft.com/office/officeart/2005/8/layout/radial6"/>
    <dgm:cxn modelId="{C6DF0FB6-6FA8-4B9E-84A4-84173E4D40D6}" type="presParOf" srcId="{711DF247-0D33-4D0F-B2FF-F24901D6636D}" destId="{9110B55D-5598-47EC-9967-C4D98947C1F3}" srcOrd="7" destOrd="0" presId="urn:microsoft.com/office/officeart/2005/8/layout/radial6"/>
    <dgm:cxn modelId="{36E8FB25-A1DC-4343-B460-F1BD8CF244E9}" type="presParOf" srcId="{711DF247-0D33-4D0F-B2FF-F24901D6636D}" destId="{B8802A69-E817-4065-B6FF-D22F646769E7}" srcOrd="8" destOrd="0" presId="urn:microsoft.com/office/officeart/2005/8/layout/radial6"/>
    <dgm:cxn modelId="{CB7241A9-0A9A-4910-9631-5DFF2F21DD8F}" type="presParOf" srcId="{711DF247-0D33-4D0F-B2FF-F24901D6636D}" destId="{B773B998-317E-4841-BDF0-565FFBF38F8B}" srcOrd="9" destOrd="0" presId="urn:microsoft.com/office/officeart/2005/8/layout/radial6"/>
    <dgm:cxn modelId="{4F796184-5DEE-4567-8B03-CC36B4299C20}" type="presParOf" srcId="{711DF247-0D33-4D0F-B2FF-F24901D6636D}" destId="{9BEFB992-B86F-4974-B05B-953D517CBC53}" srcOrd="10" destOrd="0" presId="urn:microsoft.com/office/officeart/2005/8/layout/radial6"/>
    <dgm:cxn modelId="{46B91353-88E3-4A33-8DEE-C628935D6DF6}" type="presParOf" srcId="{711DF247-0D33-4D0F-B2FF-F24901D6636D}" destId="{B9D0184E-E754-43A5-A33D-AADFC317C20A}" srcOrd="11" destOrd="0" presId="urn:microsoft.com/office/officeart/2005/8/layout/radial6"/>
    <dgm:cxn modelId="{3080D57A-500D-4B2D-A28E-7196682017E1}" type="presParOf" srcId="{711DF247-0D33-4D0F-B2FF-F24901D6636D}" destId="{F02CFFE2-76E2-4210-8A0F-719DE23ED316}"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F7DF27-C62F-471F-B108-6FD32C2C61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cs-CZ"/>
        </a:p>
      </dgm:t>
    </dgm:pt>
    <dgm:pt modelId="{283FFF47-9B66-40C5-9367-5741445C3184}">
      <dgm:prSet phldrT="[Text]"/>
      <dgm:spPr/>
      <dgm:t>
        <a:bodyPr/>
        <a:lstStyle/>
        <a:p>
          <a:r>
            <a:rPr lang="cs-CZ"/>
            <a:t>Vnitřní prostředí</a:t>
          </a:r>
        </a:p>
      </dgm:t>
    </dgm:pt>
    <dgm:pt modelId="{9A288DAA-7DEE-4CFF-8F5B-68EBA6B6B9EE}" type="parTrans" cxnId="{F0BB971E-AA4E-4135-AC77-51E660088E43}">
      <dgm:prSet/>
      <dgm:spPr/>
      <dgm:t>
        <a:bodyPr/>
        <a:lstStyle/>
        <a:p>
          <a:endParaRPr lang="cs-CZ"/>
        </a:p>
      </dgm:t>
    </dgm:pt>
    <dgm:pt modelId="{D4259F35-573D-4B93-AC16-631EE8C5E48F}" type="sibTrans" cxnId="{F0BB971E-AA4E-4135-AC77-51E660088E43}">
      <dgm:prSet/>
      <dgm:spPr/>
      <dgm:t>
        <a:bodyPr/>
        <a:lstStyle/>
        <a:p>
          <a:endParaRPr lang="cs-CZ"/>
        </a:p>
      </dgm:t>
    </dgm:pt>
    <dgm:pt modelId="{4A20672A-44BF-44C1-A573-802E05A97734}">
      <dgm:prSet phldrT="[Text]" custT="1"/>
      <dgm:spPr/>
      <dgm:t>
        <a:bodyPr/>
        <a:lstStyle/>
        <a:p>
          <a:r>
            <a:rPr lang="cs-CZ" sz="1800" b="1" dirty="0"/>
            <a:t>Silné stránky </a:t>
          </a:r>
          <a:r>
            <a:rPr lang="cs-CZ" sz="1800" dirty="0"/>
            <a:t>(v čem daný </a:t>
          </a:r>
          <a:r>
            <a:rPr lang="cs-CZ" sz="1800" dirty="0" smtClean="0"/>
            <a:t>Podnik </a:t>
          </a:r>
          <a:r>
            <a:rPr lang="cs-CZ" sz="1800" dirty="0"/>
            <a:t>vyniká, co má oproti konkurenci navíc,...)	</a:t>
          </a:r>
        </a:p>
      </dgm:t>
    </dgm:pt>
    <dgm:pt modelId="{6D151651-A5CE-4DFD-9873-5E2A6A6DE168}" type="parTrans" cxnId="{781F63AF-CB9A-40D0-9B53-2ED5A68D004D}">
      <dgm:prSet/>
      <dgm:spPr/>
      <dgm:t>
        <a:bodyPr/>
        <a:lstStyle/>
        <a:p>
          <a:endParaRPr lang="cs-CZ"/>
        </a:p>
      </dgm:t>
    </dgm:pt>
    <dgm:pt modelId="{99F0163F-17D0-4DAB-94F4-6D409CD00B79}" type="sibTrans" cxnId="{781F63AF-CB9A-40D0-9B53-2ED5A68D004D}">
      <dgm:prSet/>
      <dgm:spPr/>
      <dgm:t>
        <a:bodyPr/>
        <a:lstStyle/>
        <a:p>
          <a:endParaRPr lang="cs-CZ"/>
        </a:p>
      </dgm:t>
    </dgm:pt>
    <dgm:pt modelId="{B6423D1D-D66D-4475-BEA6-03C2CA57F9DF}">
      <dgm:prSet phldrT="[Text]" custT="1"/>
      <dgm:spPr/>
      <dgm:t>
        <a:bodyPr/>
        <a:lstStyle/>
        <a:p>
          <a:r>
            <a:rPr lang="cs-CZ" sz="1800" b="1" dirty="0"/>
            <a:t>Slabé stránky </a:t>
          </a:r>
          <a:r>
            <a:rPr lang="cs-CZ" sz="1800" dirty="0"/>
            <a:t>(kde jsou jeho slabá místa, která by se dala vylepšit, v čem zaostává za konkurencí,...)</a:t>
          </a:r>
        </a:p>
      </dgm:t>
    </dgm:pt>
    <dgm:pt modelId="{0D2D80A8-25C4-49B6-A8A6-D5B2CE3D5A6A}" type="parTrans" cxnId="{68FA6B9B-4A7F-465B-B8E2-5DCC8E624A31}">
      <dgm:prSet/>
      <dgm:spPr/>
      <dgm:t>
        <a:bodyPr/>
        <a:lstStyle/>
        <a:p>
          <a:endParaRPr lang="cs-CZ"/>
        </a:p>
      </dgm:t>
    </dgm:pt>
    <dgm:pt modelId="{0BD6C408-78F9-49A1-872B-0245A8DC7B34}" type="sibTrans" cxnId="{68FA6B9B-4A7F-465B-B8E2-5DCC8E624A31}">
      <dgm:prSet/>
      <dgm:spPr/>
      <dgm:t>
        <a:bodyPr/>
        <a:lstStyle/>
        <a:p>
          <a:endParaRPr lang="cs-CZ"/>
        </a:p>
      </dgm:t>
    </dgm:pt>
    <dgm:pt modelId="{16DCD293-3A56-4FC0-AE00-D0A6E8C2D5D5}">
      <dgm:prSet phldrT="[Text]"/>
      <dgm:spPr/>
      <dgm:t>
        <a:bodyPr/>
        <a:lstStyle/>
        <a:p>
          <a:r>
            <a:rPr lang="cs-CZ"/>
            <a:t>Vnější prostředí</a:t>
          </a:r>
        </a:p>
      </dgm:t>
    </dgm:pt>
    <dgm:pt modelId="{3C2D889A-188F-4244-9F58-805B54272D7A}" type="parTrans" cxnId="{AB840C33-8822-40AB-8606-B4EC69B3ADAC}">
      <dgm:prSet/>
      <dgm:spPr/>
      <dgm:t>
        <a:bodyPr/>
        <a:lstStyle/>
        <a:p>
          <a:endParaRPr lang="cs-CZ"/>
        </a:p>
      </dgm:t>
    </dgm:pt>
    <dgm:pt modelId="{F87DB8C8-E93B-4E04-AD1F-E9A4A4DD59E3}" type="sibTrans" cxnId="{AB840C33-8822-40AB-8606-B4EC69B3ADAC}">
      <dgm:prSet/>
      <dgm:spPr/>
      <dgm:t>
        <a:bodyPr/>
        <a:lstStyle/>
        <a:p>
          <a:endParaRPr lang="cs-CZ"/>
        </a:p>
      </dgm:t>
    </dgm:pt>
    <dgm:pt modelId="{6F46184B-F29F-4002-A354-102CC12CFE6B}">
      <dgm:prSet phldrT="[Text]" custT="1"/>
      <dgm:spPr/>
      <dgm:t>
        <a:bodyPr/>
        <a:lstStyle/>
        <a:p>
          <a:r>
            <a:rPr lang="cs-CZ" sz="1600" b="1" dirty="0"/>
            <a:t>Příležitosti</a:t>
          </a:r>
          <a:r>
            <a:rPr lang="cs-CZ" sz="1600" dirty="0"/>
            <a:t> (jaké příležitosti se mohou objevit na trhu v určitém časovém horizontu, vstup na nové trhy, diverzifikace nabídky, růst národní ekonomiky, ...)	</a:t>
          </a:r>
        </a:p>
      </dgm:t>
    </dgm:pt>
    <dgm:pt modelId="{1679D92B-AA11-44BB-88E5-A12AA0268905}" type="parTrans" cxnId="{A044EDB4-D953-4CD5-A948-72F357A7B1A4}">
      <dgm:prSet/>
      <dgm:spPr/>
      <dgm:t>
        <a:bodyPr/>
        <a:lstStyle/>
        <a:p>
          <a:endParaRPr lang="cs-CZ"/>
        </a:p>
      </dgm:t>
    </dgm:pt>
    <dgm:pt modelId="{2DBEE377-1D40-4DCD-8CE7-BFF325A16CEF}" type="sibTrans" cxnId="{A044EDB4-D953-4CD5-A948-72F357A7B1A4}">
      <dgm:prSet/>
      <dgm:spPr/>
      <dgm:t>
        <a:bodyPr/>
        <a:lstStyle/>
        <a:p>
          <a:endParaRPr lang="cs-CZ"/>
        </a:p>
      </dgm:t>
    </dgm:pt>
    <dgm:pt modelId="{A905D526-7CD7-47CA-8EA1-528F20127C35}">
      <dgm:prSet phldrT="[Text]" custT="1"/>
      <dgm:spPr/>
      <dgm:t>
        <a:bodyPr/>
        <a:lstStyle/>
        <a:p>
          <a:r>
            <a:rPr lang="cs-CZ" sz="1600" b="1" dirty="0"/>
            <a:t>Hrozby</a:t>
          </a:r>
          <a:r>
            <a:rPr lang="cs-CZ" sz="1600" dirty="0"/>
            <a:t> (</a:t>
          </a:r>
          <a:r>
            <a:rPr lang="cs-CZ" sz="1600" dirty="0" smtClean="0"/>
            <a:t>možný vstup </a:t>
          </a:r>
          <a:r>
            <a:rPr lang="cs-CZ" sz="1600" dirty="0"/>
            <a:t>nových konkurentů, ekonomická a politická (ne)stabilita, rostoucí síla dodavatelů a odběratelů...)</a:t>
          </a:r>
        </a:p>
      </dgm:t>
    </dgm:pt>
    <dgm:pt modelId="{579A6C8D-C2B1-4ABE-9BBF-54468A1003AD}" type="parTrans" cxnId="{7FEE0C9B-FB58-4826-B5BB-BAF042174E47}">
      <dgm:prSet/>
      <dgm:spPr/>
      <dgm:t>
        <a:bodyPr/>
        <a:lstStyle/>
        <a:p>
          <a:endParaRPr lang="cs-CZ"/>
        </a:p>
      </dgm:t>
    </dgm:pt>
    <dgm:pt modelId="{1F0DCC70-D730-4662-B0F4-6B8385E88445}" type="sibTrans" cxnId="{7FEE0C9B-FB58-4826-B5BB-BAF042174E47}">
      <dgm:prSet/>
      <dgm:spPr/>
      <dgm:t>
        <a:bodyPr/>
        <a:lstStyle/>
        <a:p>
          <a:endParaRPr lang="cs-CZ"/>
        </a:p>
      </dgm:t>
    </dgm:pt>
    <dgm:pt modelId="{CB89B9EE-E359-4AD0-AA52-8FD403D793E7}" type="pres">
      <dgm:prSet presAssocID="{0EF7DF27-C62F-471F-B108-6FD32C2C6146}" presName="Name0" presStyleCnt="0">
        <dgm:presLayoutVars>
          <dgm:dir/>
          <dgm:animLvl val="lvl"/>
          <dgm:resizeHandles/>
        </dgm:presLayoutVars>
      </dgm:prSet>
      <dgm:spPr/>
      <dgm:t>
        <a:bodyPr/>
        <a:lstStyle/>
        <a:p>
          <a:endParaRPr lang="cs-CZ"/>
        </a:p>
      </dgm:t>
    </dgm:pt>
    <dgm:pt modelId="{15FFA2CE-67DB-46CA-92B7-8045464377E4}" type="pres">
      <dgm:prSet presAssocID="{283FFF47-9B66-40C5-9367-5741445C3184}" presName="linNode" presStyleCnt="0"/>
      <dgm:spPr/>
      <dgm:t>
        <a:bodyPr/>
        <a:lstStyle/>
        <a:p>
          <a:endParaRPr lang="cs-CZ"/>
        </a:p>
      </dgm:t>
    </dgm:pt>
    <dgm:pt modelId="{93F8589D-D288-4E64-B6B1-C7E253145C82}" type="pres">
      <dgm:prSet presAssocID="{283FFF47-9B66-40C5-9367-5741445C3184}" presName="parentShp" presStyleLbl="node1" presStyleIdx="0" presStyleCnt="2">
        <dgm:presLayoutVars>
          <dgm:bulletEnabled val="1"/>
        </dgm:presLayoutVars>
      </dgm:prSet>
      <dgm:spPr/>
      <dgm:t>
        <a:bodyPr/>
        <a:lstStyle/>
        <a:p>
          <a:endParaRPr lang="cs-CZ"/>
        </a:p>
      </dgm:t>
    </dgm:pt>
    <dgm:pt modelId="{C5C194C5-4B64-425A-9082-468A25CDCB72}" type="pres">
      <dgm:prSet presAssocID="{283FFF47-9B66-40C5-9367-5741445C3184}" presName="childShp" presStyleLbl="bgAccFollowNode1" presStyleIdx="0" presStyleCnt="2">
        <dgm:presLayoutVars>
          <dgm:bulletEnabled val="1"/>
        </dgm:presLayoutVars>
      </dgm:prSet>
      <dgm:spPr/>
      <dgm:t>
        <a:bodyPr/>
        <a:lstStyle/>
        <a:p>
          <a:endParaRPr lang="cs-CZ"/>
        </a:p>
      </dgm:t>
    </dgm:pt>
    <dgm:pt modelId="{C14A0CFB-A9BA-4AE9-9DCA-7D22187F2F9D}" type="pres">
      <dgm:prSet presAssocID="{D4259F35-573D-4B93-AC16-631EE8C5E48F}" presName="spacing" presStyleCnt="0"/>
      <dgm:spPr/>
      <dgm:t>
        <a:bodyPr/>
        <a:lstStyle/>
        <a:p>
          <a:endParaRPr lang="cs-CZ"/>
        </a:p>
      </dgm:t>
    </dgm:pt>
    <dgm:pt modelId="{0F72A600-8ECF-4673-AC50-E568849474CE}" type="pres">
      <dgm:prSet presAssocID="{16DCD293-3A56-4FC0-AE00-D0A6E8C2D5D5}" presName="linNode" presStyleCnt="0"/>
      <dgm:spPr/>
      <dgm:t>
        <a:bodyPr/>
        <a:lstStyle/>
        <a:p>
          <a:endParaRPr lang="cs-CZ"/>
        </a:p>
      </dgm:t>
    </dgm:pt>
    <dgm:pt modelId="{B2C517C1-F6CC-4E65-ABF9-E04F55F113C6}" type="pres">
      <dgm:prSet presAssocID="{16DCD293-3A56-4FC0-AE00-D0A6E8C2D5D5}" presName="parentShp" presStyleLbl="node1" presStyleIdx="1" presStyleCnt="2">
        <dgm:presLayoutVars>
          <dgm:bulletEnabled val="1"/>
        </dgm:presLayoutVars>
      </dgm:prSet>
      <dgm:spPr/>
      <dgm:t>
        <a:bodyPr/>
        <a:lstStyle/>
        <a:p>
          <a:endParaRPr lang="cs-CZ"/>
        </a:p>
      </dgm:t>
    </dgm:pt>
    <dgm:pt modelId="{C7C5F385-C771-4B6F-8663-BC8983550B14}" type="pres">
      <dgm:prSet presAssocID="{16DCD293-3A56-4FC0-AE00-D0A6E8C2D5D5}" presName="childShp" presStyleLbl="bgAccFollowNode1" presStyleIdx="1" presStyleCnt="2" custScaleY="110030">
        <dgm:presLayoutVars>
          <dgm:bulletEnabled val="1"/>
        </dgm:presLayoutVars>
      </dgm:prSet>
      <dgm:spPr/>
      <dgm:t>
        <a:bodyPr/>
        <a:lstStyle/>
        <a:p>
          <a:endParaRPr lang="cs-CZ"/>
        </a:p>
      </dgm:t>
    </dgm:pt>
  </dgm:ptLst>
  <dgm:cxnLst>
    <dgm:cxn modelId="{AA7F427C-776B-48A3-B14F-69469D1641B4}" type="presOf" srcId="{B6423D1D-D66D-4475-BEA6-03C2CA57F9DF}" destId="{C5C194C5-4B64-425A-9082-468A25CDCB72}" srcOrd="0" destOrd="1" presId="urn:microsoft.com/office/officeart/2005/8/layout/vList6"/>
    <dgm:cxn modelId="{781F63AF-CB9A-40D0-9B53-2ED5A68D004D}" srcId="{283FFF47-9B66-40C5-9367-5741445C3184}" destId="{4A20672A-44BF-44C1-A573-802E05A97734}" srcOrd="0" destOrd="0" parTransId="{6D151651-A5CE-4DFD-9873-5E2A6A6DE168}" sibTransId="{99F0163F-17D0-4DAB-94F4-6D409CD00B79}"/>
    <dgm:cxn modelId="{AB840C33-8822-40AB-8606-B4EC69B3ADAC}" srcId="{0EF7DF27-C62F-471F-B108-6FD32C2C6146}" destId="{16DCD293-3A56-4FC0-AE00-D0A6E8C2D5D5}" srcOrd="1" destOrd="0" parTransId="{3C2D889A-188F-4244-9F58-805B54272D7A}" sibTransId="{F87DB8C8-E93B-4E04-AD1F-E9A4A4DD59E3}"/>
    <dgm:cxn modelId="{FFBF9756-6458-4CFF-90F2-FD028BA0B04C}" type="presOf" srcId="{16DCD293-3A56-4FC0-AE00-D0A6E8C2D5D5}" destId="{B2C517C1-F6CC-4E65-ABF9-E04F55F113C6}" srcOrd="0" destOrd="0" presId="urn:microsoft.com/office/officeart/2005/8/layout/vList6"/>
    <dgm:cxn modelId="{F0BB971E-AA4E-4135-AC77-51E660088E43}" srcId="{0EF7DF27-C62F-471F-B108-6FD32C2C6146}" destId="{283FFF47-9B66-40C5-9367-5741445C3184}" srcOrd="0" destOrd="0" parTransId="{9A288DAA-7DEE-4CFF-8F5B-68EBA6B6B9EE}" sibTransId="{D4259F35-573D-4B93-AC16-631EE8C5E48F}"/>
    <dgm:cxn modelId="{68FA6B9B-4A7F-465B-B8E2-5DCC8E624A31}" srcId="{283FFF47-9B66-40C5-9367-5741445C3184}" destId="{B6423D1D-D66D-4475-BEA6-03C2CA57F9DF}" srcOrd="1" destOrd="0" parTransId="{0D2D80A8-25C4-49B6-A8A6-D5B2CE3D5A6A}" sibTransId="{0BD6C408-78F9-49A1-872B-0245A8DC7B34}"/>
    <dgm:cxn modelId="{7FEE0C9B-FB58-4826-B5BB-BAF042174E47}" srcId="{16DCD293-3A56-4FC0-AE00-D0A6E8C2D5D5}" destId="{A905D526-7CD7-47CA-8EA1-528F20127C35}" srcOrd="1" destOrd="0" parTransId="{579A6C8D-C2B1-4ABE-9BBF-54468A1003AD}" sibTransId="{1F0DCC70-D730-4662-B0F4-6B8385E88445}"/>
    <dgm:cxn modelId="{9039DA36-7380-4ACA-B51A-1DB692042480}" type="presOf" srcId="{4A20672A-44BF-44C1-A573-802E05A97734}" destId="{C5C194C5-4B64-425A-9082-468A25CDCB72}" srcOrd="0" destOrd="0" presId="urn:microsoft.com/office/officeart/2005/8/layout/vList6"/>
    <dgm:cxn modelId="{C7E712DA-27EC-4CD2-8970-D3C60FD835CB}" type="presOf" srcId="{283FFF47-9B66-40C5-9367-5741445C3184}" destId="{93F8589D-D288-4E64-B6B1-C7E253145C82}" srcOrd="0" destOrd="0" presId="urn:microsoft.com/office/officeart/2005/8/layout/vList6"/>
    <dgm:cxn modelId="{A044EDB4-D953-4CD5-A948-72F357A7B1A4}" srcId="{16DCD293-3A56-4FC0-AE00-D0A6E8C2D5D5}" destId="{6F46184B-F29F-4002-A354-102CC12CFE6B}" srcOrd="0" destOrd="0" parTransId="{1679D92B-AA11-44BB-88E5-A12AA0268905}" sibTransId="{2DBEE377-1D40-4DCD-8CE7-BFF325A16CEF}"/>
    <dgm:cxn modelId="{3F723A9C-8456-4525-94FD-2EA482AB8487}" type="presOf" srcId="{0EF7DF27-C62F-471F-B108-6FD32C2C6146}" destId="{CB89B9EE-E359-4AD0-AA52-8FD403D793E7}" srcOrd="0" destOrd="0" presId="urn:microsoft.com/office/officeart/2005/8/layout/vList6"/>
    <dgm:cxn modelId="{6FFEFC6E-69C6-4778-BB2B-FC646BF9AB05}" type="presOf" srcId="{6F46184B-F29F-4002-A354-102CC12CFE6B}" destId="{C7C5F385-C771-4B6F-8663-BC8983550B14}" srcOrd="0" destOrd="0" presId="urn:microsoft.com/office/officeart/2005/8/layout/vList6"/>
    <dgm:cxn modelId="{E2755FEE-BFF5-44C6-BAD6-68FA7A609929}" type="presOf" srcId="{A905D526-7CD7-47CA-8EA1-528F20127C35}" destId="{C7C5F385-C771-4B6F-8663-BC8983550B14}" srcOrd="0" destOrd="1" presId="urn:microsoft.com/office/officeart/2005/8/layout/vList6"/>
    <dgm:cxn modelId="{A76CEA9C-DA2C-445C-B93C-E929C7E7E3B4}" type="presParOf" srcId="{CB89B9EE-E359-4AD0-AA52-8FD403D793E7}" destId="{15FFA2CE-67DB-46CA-92B7-8045464377E4}" srcOrd="0" destOrd="0" presId="urn:microsoft.com/office/officeart/2005/8/layout/vList6"/>
    <dgm:cxn modelId="{9B7ED3CA-FC8A-454B-9009-92FE5250C076}" type="presParOf" srcId="{15FFA2CE-67DB-46CA-92B7-8045464377E4}" destId="{93F8589D-D288-4E64-B6B1-C7E253145C82}" srcOrd="0" destOrd="0" presId="urn:microsoft.com/office/officeart/2005/8/layout/vList6"/>
    <dgm:cxn modelId="{4D0910F2-6591-4D45-AE2C-8615471FFDA7}" type="presParOf" srcId="{15FFA2CE-67DB-46CA-92B7-8045464377E4}" destId="{C5C194C5-4B64-425A-9082-468A25CDCB72}" srcOrd="1" destOrd="0" presId="urn:microsoft.com/office/officeart/2005/8/layout/vList6"/>
    <dgm:cxn modelId="{8CF8690E-0150-49E5-B46D-A2756E0D70C7}" type="presParOf" srcId="{CB89B9EE-E359-4AD0-AA52-8FD403D793E7}" destId="{C14A0CFB-A9BA-4AE9-9DCA-7D22187F2F9D}" srcOrd="1" destOrd="0" presId="urn:microsoft.com/office/officeart/2005/8/layout/vList6"/>
    <dgm:cxn modelId="{13BB2612-F62E-4397-A289-F52B6479E77D}" type="presParOf" srcId="{CB89B9EE-E359-4AD0-AA52-8FD403D793E7}" destId="{0F72A600-8ECF-4673-AC50-E568849474CE}" srcOrd="2" destOrd="0" presId="urn:microsoft.com/office/officeart/2005/8/layout/vList6"/>
    <dgm:cxn modelId="{79876FA0-2CE2-476B-AECB-135D010386E4}" type="presParOf" srcId="{0F72A600-8ECF-4673-AC50-E568849474CE}" destId="{B2C517C1-F6CC-4E65-ABF9-E04F55F113C6}" srcOrd="0" destOrd="0" presId="urn:microsoft.com/office/officeart/2005/8/layout/vList6"/>
    <dgm:cxn modelId="{2E34BA59-01FD-4A5B-8EE6-26C137BDFB3B}" type="presParOf" srcId="{0F72A600-8ECF-4673-AC50-E568849474CE}" destId="{C7C5F385-C771-4B6F-8663-BC8983550B1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CFFE2-76E2-4210-8A0F-719DE23ED316}">
      <dsp:nvSpPr>
        <dsp:cNvPr id="0" name=""/>
        <dsp:cNvSpPr/>
      </dsp:nvSpPr>
      <dsp:spPr>
        <a:xfrm>
          <a:off x="2541938" y="504628"/>
          <a:ext cx="3517483" cy="3517483"/>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73B998-317E-4841-BDF0-565FFBF38F8B}">
      <dsp:nvSpPr>
        <dsp:cNvPr id="0" name=""/>
        <dsp:cNvSpPr/>
      </dsp:nvSpPr>
      <dsp:spPr>
        <a:xfrm>
          <a:off x="2541938" y="504628"/>
          <a:ext cx="3517483" cy="351748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39AD65-F995-4FAD-9BCD-F5C6D0080C83}">
      <dsp:nvSpPr>
        <dsp:cNvPr id="0" name=""/>
        <dsp:cNvSpPr/>
      </dsp:nvSpPr>
      <dsp:spPr>
        <a:xfrm>
          <a:off x="2541938" y="504628"/>
          <a:ext cx="3517483" cy="351748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CF4476-316C-447F-80C9-6A95478F72E7}">
      <dsp:nvSpPr>
        <dsp:cNvPr id="0" name=""/>
        <dsp:cNvSpPr/>
      </dsp:nvSpPr>
      <dsp:spPr>
        <a:xfrm>
          <a:off x="2541938" y="504628"/>
          <a:ext cx="3517483" cy="3517483"/>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300727-44A4-4DDE-98DF-BC4D2579C352}">
      <dsp:nvSpPr>
        <dsp:cNvPr id="0" name=""/>
        <dsp:cNvSpPr/>
      </dsp:nvSpPr>
      <dsp:spPr>
        <a:xfrm>
          <a:off x="3490950" y="1453640"/>
          <a:ext cx="1619459" cy="1619459"/>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cs-CZ" sz="1600" kern="1200"/>
            <a:t>Stávající konkurence</a:t>
          </a:r>
        </a:p>
      </dsp:txBody>
      <dsp:txXfrm>
        <a:off x="3728114" y="1690804"/>
        <a:ext cx="1145131" cy="1145131"/>
      </dsp:txXfrm>
    </dsp:sp>
    <dsp:sp modelId="{11B96C5A-1DC2-407F-819C-2456E9B0B4C1}">
      <dsp:nvSpPr>
        <dsp:cNvPr id="0" name=""/>
        <dsp:cNvSpPr/>
      </dsp:nvSpPr>
      <dsp:spPr>
        <a:xfrm>
          <a:off x="3501267" y="-116029"/>
          <a:ext cx="1598825" cy="1322936"/>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cs-CZ" sz="1500" kern="1200"/>
            <a:t>Hrozba vstupu konkurentů</a:t>
          </a:r>
        </a:p>
      </dsp:txBody>
      <dsp:txXfrm>
        <a:off x="3735410" y="77710"/>
        <a:ext cx="1130539" cy="935458"/>
      </dsp:txXfrm>
    </dsp:sp>
    <dsp:sp modelId="{B1D434DA-7CB5-4A1F-9BB9-D99465B2B862}">
      <dsp:nvSpPr>
        <dsp:cNvPr id="0" name=""/>
        <dsp:cNvSpPr/>
      </dsp:nvSpPr>
      <dsp:spPr>
        <a:xfrm>
          <a:off x="5256240" y="1591767"/>
          <a:ext cx="1524743" cy="1343205"/>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cs-CZ" sz="1500" kern="1200"/>
            <a:t>Síla dodavatelů</a:t>
          </a:r>
        </a:p>
      </dsp:txBody>
      <dsp:txXfrm>
        <a:off x="5479533" y="1788475"/>
        <a:ext cx="1078157" cy="949789"/>
      </dsp:txXfrm>
    </dsp:sp>
    <dsp:sp modelId="{9110B55D-5598-47EC-9967-C4D98947C1F3}">
      <dsp:nvSpPr>
        <dsp:cNvPr id="0" name=""/>
        <dsp:cNvSpPr/>
      </dsp:nvSpPr>
      <dsp:spPr>
        <a:xfrm>
          <a:off x="3534658" y="3274573"/>
          <a:ext cx="1532044" cy="1413456"/>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cs-CZ" sz="1500" kern="1200"/>
            <a:t>Substituční produkty</a:t>
          </a:r>
        </a:p>
      </dsp:txBody>
      <dsp:txXfrm>
        <a:off x="3759021" y="3481569"/>
        <a:ext cx="1083318" cy="999464"/>
      </dsp:txXfrm>
    </dsp:sp>
    <dsp:sp modelId="{9BEFB992-B86F-4974-B05B-953D517CBC53}">
      <dsp:nvSpPr>
        <dsp:cNvPr id="0" name=""/>
        <dsp:cNvSpPr/>
      </dsp:nvSpPr>
      <dsp:spPr>
        <a:xfrm>
          <a:off x="1723254" y="1550928"/>
          <a:ext cx="1718989" cy="1424882"/>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cs-CZ" sz="1500" kern="1200"/>
            <a:t>Síla odběratelů</a:t>
          </a:r>
        </a:p>
      </dsp:txBody>
      <dsp:txXfrm>
        <a:off x="1974994" y="1759597"/>
        <a:ext cx="1215509" cy="1007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194C5-4B64-425A-9082-468A25CDCB72}">
      <dsp:nvSpPr>
        <dsp:cNvPr id="0" name=""/>
        <dsp:cNvSpPr/>
      </dsp:nvSpPr>
      <dsp:spPr>
        <a:xfrm>
          <a:off x="3401695" y="1920"/>
          <a:ext cx="5102542" cy="2076152"/>
        </a:xfrm>
        <a:prstGeom prst="rightArrow">
          <a:avLst>
            <a:gd name="adj1" fmla="val 75000"/>
            <a:gd name="adj2" fmla="val 50000"/>
          </a:avLst>
        </a:prstGeom>
        <a:solidFill>
          <a:schemeClr val="dk2">
            <a:alpha val="90000"/>
            <a:tint val="40000"/>
            <a:hueOff val="0"/>
            <a:satOff val="0"/>
            <a:lumOff val="0"/>
            <a:alphaOff val="0"/>
          </a:schemeClr>
        </a:solidFill>
        <a:ln w="11429" cap="flat" cmpd="sng" algn="ctr">
          <a:solidFill>
            <a:schemeClr val="dk2">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cs-CZ" sz="1800" b="1" kern="1200" dirty="0"/>
            <a:t>Silné stránky </a:t>
          </a:r>
          <a:r>
            <a:rPr lang="cs-CZ" sz="1800" kern="1200" dirty="0"/>
            <a:t>(v čem daný </a:t>
          </a:r>
          <a:r>
            <a:rPr lang="cs-CZ" sz="1800" kern="1200" dirty="0" smtClean="0"/>
            <a:t>Podnik </a:t>
          </a:r>
          <a:r>
            <a:rPr lang="cs-CZ" sz="1800" kern="1200" dirty="0"/>
            <a:t>vyniká, co má oproti konkurenci navíc,...)	</a:t>
          </a:r>
        </a:p>
        <a:p>
          <a:pPr marL="171450" lvl="1" indent="-171450" algn="l" defTabSz="800100">
            <a:lnSpc>
              <a:spcPct val="90000"/>
            </a:lnSpc>
            <a:spcBef>
              <a:spcPct val="0"/>
            </a:spcBef>
            <a:spcAft>
              <a:spcPct val="15000"/>
            </a:spcAft>
            <a:buChar char="••"/>
          </a:pPr>
          <a:r>
            <a:rPr lang="cs-CZ" sz="1800" b="1" kern="1200" dirty="0"/>
            <a:t>Slabé stránky </a:t>
          </a:r>
          <a:r>
            <a:rPr lang="cs-CZ" sz="1800" kern="1200" dirty="0"/>
            <a:t>(kde jsou jeho slabá místa, která by se dala vylepšit, v čem zaostává za konkurencí,...)</a:t>
          </a:r>
        </a:p>
      </dsp:txBody>
      <dsp:txXfrm>
        <a:off x="3401695" y="261439"/>
        <a:ext cx="4323985" cy="1557114"/>
      </dsp:txXfrm>
    </dsp:sp>
    <dsp:sp modelId="{93F8589D-D288-4E64-B6B1-C7E253145C82}">
      <dsp:nvSpPr>
        <dsp:cNvPr id="0" name=""/>
        <dsp:cNvSpPr/>
      </dsp:nvSpPr>
      <dsp:spPr>
        <a:xfrm>
          <a:off x="0" y="1920"/>
          <a:ext cx="3401695" cy="2076152"/>
        </a:xfrm>
        <a:prstGeom prst="roundRect">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cs-CZ" sz="5100" kern="1200"/>
            <a:t>Vnitřní prostředí</a:t>
          </a:r>
        </a:p>
      </dsp:txBody>
      <dsp:txXfrm>
        <a:off x="101349" y="103269"/>
        <a:ext cx="3198997" cy="1873454"/>
      </dsp:txXfrm>
    </dsp:sp>
    <dsp:sp modelId="{C7C5F385-C771-4B6F-8663-BC8983550B14}">
      <dsp:nvSpPr>
        <dsp:cNvPr id="0" name=""/>
        <dsp:cNvSpPr/>
      </dsp:nvSpPr>
      <dsp:spPr>
        <a:xfrm>
          <a:off x="3402525" y="2285688"/>
          <a:ext cx="5097559" cy="2284390"/>
        </a:xfrm>
        <a:prstGeom prst="rightArrow">
          <a:avLst>
            <a:gd name="adj1" fmla="val 75000"/>
            <a:gd name="adj2" fmla="val 50000"/>
          </a:avLst>
        </a:prstGeom>
        <a:solidFill>
          <a:schemeClr val="dk2">
            <a:alpha val="90000"/>
            <a:tint val="40000"/>
            <a:hueOff val="0"/>
            <a:satOff val="0"/>
            <a:lumOff val="0"/>
            <a:alphaOff val="0"/>
          </a:schemeClr>
        </a:solidFill>
        <a:ln w="11429" cap="flat" cmpd="sng" algn="ctr">
          <a:solidFill>
            <a:schemeClr val="dk2">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cs-CZ" sz="1600" b="1" kern="1200" dirty="0"/>
            <a:t>Příležitosti</a:t>
          </a:r>
          <a:r>
            <a:rPr lang="cs-CZ" sz="1600" kern="1200" dirty="0"/>
            <a:t> (jaké příležitosti se mohou objevit na trhu v určitém časovém horizontu, vstup na nové trhy, diverzifikace nabídky, růst národní ekonomiky, ...)	</a:t>
          </a:r>
        </a:p>
        <a:p>
          <a:pPr marL="171450" lvl="1" indent="-171450" algn="l" defTabSz="711200">
            <a:lnSpc>
              <a:spcPct val="90000"/>
            </a:lnSpc>
            <a:spcBef>
              <a:spcPct val="0"/>
            </a:spcBef>
            <a:spcAft>
              <a:spcPct val="15000"/>
            </a:spcAft>
            <a:buChar char="••"/>
          </a:pPr>
          <a:r>
            <a:rPr lang="cs-CZ" sz="1600" b="1" kern="1200" dirty="0"/>
            <a:t>Hrozby</a:t>
          </a:r>
          <a:r>
            <a:rPr lang="cs-CZ" sz="1600" kern="1200" dirty="0"/>
            <a:t> (</a:t>
          </a:r>
          <a:r>
            <a:rPr lang="cs-CZ" sz="1600" kern="1200" dirty="0" smtClean="0"/>
            <a:t>možný vstup </a:t>
          </a:r>
          <a:r>
            <a:rPr lang="cs-CZ" sz="1600" kern="1200" dirty="0"/>
            <a:t>nových konkurentů, ekonomická a politická (ne)stabilita, rostoucí síla dodavatelů a odběratelů...)</a:t>
          </a:r>
        </a:p>
      </dsp:txBody>
      <dsp:txXfrm>
        <a:off x="3402525" y="2571237"/>
        <a:ext cx="4240913" cy="1713292"/>
      </dsp:txXfrm>
    </dsp:sp>
    <dsp:sp modelId="{B2C517C1-F6CC-4E65-ABF9-E04F55F113C6}">
      <dsp:nvSpPr>
        <dsp:cNvPr id="0" name=""/>
        <dsp:cNvSpPr/>
      </dsp:nvSpPr>
      <dsp:spPr>
        <a:xfrm>
          <a:off x="4152" y="2389807"/>
          <a:ext cx="3398373" cy="2076152"/>
        </a:xfrm>
        <a:prstGeom prst="roundRect">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a:lnSpc>
              <a:spcPct val="90000"/>
            </a:lnSpc>
            <a:spcBef>
              <a:spcPct val="0"/>
            </a:spcBef>
            <a:spcAft>
              <a:spcPct val="35000"/>
            </a:spcAft>
          </a:pPr>
          <a:r>
            <a:rPr lang="cs-CZ" sz="5100" kern="1200"/>
            <a:t>Vnější prostředí</a:t>
          </a:r>
        </a:p>
      </dsp:txBody>
      <dsp:txXfrm>
        <a:off x="105501" y="2491156"/>
        <a:ext cx="3195675" cy="187345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DF97BF-F7EB-4C7B-ADE0-50C00018753E}" type="datetimeFigureOut">
              <a:rPr lang="cs-CZ" smtClean="0"/>
              <a:pPr/>
              <a:t>17.03.2020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22EF36-C32A-4160-990A-7BDCA2F15058}" type="slidenum">
              <a:rPr lang="cs-CZ" smtClean="0"/>
              <a:pPr/>
              <a:t>‹#›</a:t>
            </a:fld>
            <a:endParaRPr lang="cs-CZ"/>
          </a:p>
        </p:txBody>
      </p:sp>
    </p:spTree>
    <p:extLst>
      <p:ext uri="{BB962C8B-B14F-4D97-AF65-F5344CB8AC3E}">
        <p14:creationId xmlns:p14="http://schemas.microsoft.com/office/powerpoint/2010/main" val="325524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dirty="0" smtClean="0"/>
              <a:t>Tato analýza někdy slouží jako náhrada jiných situačních analýz, např. v </a:t>
            </a:r>
            <a:r>
              <a:rPr lang="cs-CZ" dirty="0" err="1" smtClean="0"/>
              <a:t>mikropodnicích</a:t>
            </a:r>
            <a:r>
              <a:rPr lang="cs-CZ" dirty="0" smtClean="0"/>
              <a:t>. Někde se tvoří</a:t>
            </a:r>
            <a:r>
              <a:rPr lang="cs-CZ" baseline="0" dirty="0" smtClean="0"/>
              <a:t> spolu se </a:t>
            </a:r>
            <a:r>
              <a:rPr lang="cs-CZ" baseline="0" dirty="0" err="1" smtClean="0"/>
              <a:t>swotkou</a:t>
            </a:r>
            <a:r>
              <a:rPr lang="cs-CZ" baseline="0" dirty="0" smtClean="0"/>
              <a:t> a </a:t>
            </a:r>
            <a:r>
              <a:rPr lang="cs-CZ" baseline="0" dirty="0" err="1" smtClean="0"/>
              <a:t>Sleptkou</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3422EF36-C32A-4160-990A-7BDCA2F15058}" type="slidenum">
              <a:rPr lang="cs-CZ" smtClean="0"/>
              <a:pPr/>
              <a:t>5</a:t>
            </a:fld>
            <a:endParaRPr lang="cs-CZ"/>
          </a:p>
        </p:txBody>
      </p:sp>
    </p:spTree>
    <p:extLst>
      <p:ext uri="{BB962C8B-B14F-4D97-AF65-F5344CB8AC3E}">
        <p14:creationId xmlns:p14="http://schemas.microsoft.com/office/powerpoint/2010/main" val="63282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Podle čeho můžeme dělit a hodnotit naši konkurenci (například je ve městě velké množství našich konkurentů</a:t>
            </a:r>
            <a:r>
              <a:rPr lang="cs-CZ" baseline="0" dirty="0" smtClean="0"/>
              <a:t> a nemá smysl zabývat se každým jedním. Proto vybereme pouze ty, které mají podobný tržní podnik jako my, stejné zákazníky a jsou ve stejném oboru podnikání jako my,…)</a:t>
            </a:r>
            <a:endParaRPr lang="cs-CZ" dirty="0"/>
          </a:p>
        </p:txBody>
      </p:sp>
      <p:sp>
        <p:nvSpPr>
          <p:cNvPr id="4" name="Zástupný symbol pro číslo snímku 3"/>
          <p:cNvSpPr>
            <a:spLocks noGrp="1"/>
          </p:cNvSpPr>
          <p:nvPr>
            <p:ph type="sldNum" sz="quarter" idx="10"/>
          </p:nvPr>
        </p:nvSpPr>
        <p:spPr/>
        <p:txBody>
          <a:bodyPr/>
          <a:lstStyle/>
          <a:p>
            <a:fld id="{3422EF36-C32A-4160-990A-7BDCA2F15058}" type="slidenum">
              <a:rPr lang="cs-CZ" smtClean="0"/>
              <a:pPr/>
              <a:t>7</a:t>
            </a:fld>
            <a:endParaRPr lang="cs-CZ"/>
          </a:p>
        </p:txBody>
      </p:sp>
    </p:spTree>
    <p:extLst>
      <p:ext uri="{BB962C8B-B14F-4D97-AF65-F5344CB8AC3E}">
        <p14:creationId xmlns:p14="http://schemas.microsoft.com/office/powerpoint/2010/main" val="1926745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422EF36-C32A-4160-990A-7BDCA2F15058}" type="slidenum">
              <a:rPr lang="cs-CZ" smtClean="0"/>
              <a:pPr/>
              <a:t>11</a:t>
            </a:fld>
            <a:endParaRPr lang="cs-CZ"/>
          </a:p>
        </p:txBody>
      </p:sp>
    </p:spTree>
    <p:extLst>
      <p:ext uri="{BB962C8B-B14F-4D97-AF65-F5344CB8AC3E}">
        <p14:creationId xmlns:p14="http://schemas.microsoft.com/office/powerpoint/2010/main" val="296938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Vysvětlit komplement pokud neví a jeho</a:t>
            </a:r>
            <a:r>
              <a:rPr lang="cs-CZ" baseline="0" dirty="0" smtClean="0"/>
              <a:t> sledování ceny a nabídky. Pokud někdy neočekávaně vzroste cena komplementu, může to snížit poptávku po zkoumaných produktech.</a:t>
            </a:r>
            <a:endParaRPr lang="cs-CZ" dirty="0"/>
          </a:p>
        </p:txBody>
      </p:sp>
      <p:sp>
        <p:nvSpPr>
          <p:cNvPr id="4" name="Zástupný symbol pro číslo snímku 3"/>
          <p:cNvSpPr>
            <a:spLocks noGrp="1"/>
          </p:cNvSpPr>
          <p:nvPr>
            <p:ph type="sldNum" sz="quarter" idx="10"/>
          </p:nvPr>
        </p:nvSpPr>
        <p:spPr/>
        <p:txBody>
          <a:bodyPr/>
          <a:lstStyle/>
          <a:p>
            <a:fld id="{3422EF36-C32A-4160-990A-7BDCA2F15058}" type="slidenum">
              <a:rPr lang="cs-CZ" smtClean="0"/>
              <a:pPr/>
              <a:t>20</a:t>
            </a:fld>
            <a:endParaRPr lang="cs-CZ"/>
          </a:p>
        </p:txBody>
      </p:sp>
    </p:spTree>
    <p:extLst>
      <p:ext uri="{BB962C8B-B14F-4D97-AF65-F5344CB8AC3E}">
        <p14:creationId xmlns:p14="http://schemas.microsoft.com/office/powerpoint/2010/main" val="230041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smtClean="0"/>
              <a:t>Vhodná zejména pro firmy působícím na mezinárodních trzích</a:t>
            </a:r>
            <a:endParaRPr lang="cs-CZ" b="1" dirty="0"/>
          </a:p>
        </p:txBody>
      </p:sp>
      <p:sp>
        <p:nvSpPr>
          <p:cNvPr id="4" name="Zástupný symbol pro číslo snímku 3"/>
          <p:cNvSpPr>
            <a:spLocks noGrp="1"/>
          </p:cNvSpPr>
          <p:nvPr>
            <p:ph type="sldNum" sz="quarter" idx="10"/>
          </p:nvPr>
        </p:nvSpPr>
        <p:spPr/>
        <p:txBody>
          <a:bodyPr/>
          <a:lstStyle/>
          <a:p>
            <a:fld id="{3422EF36-C32A-4160-990A-7BDCA2F15058}" type="slidenum">
              <a:rPr lang="cs-CZ" smtClean="0"/>
              <a:pPr/>
              <a:t>24</a:t>
            </a:fld>
            <a:endParaRPr lang="cs-CZ"/>
          </a:p>
        </p:txBody>
      </p:sp>
    </p:spTree>
    <p:extLst>
      <p:ext uri="{BB962C8B-B14F-4D97-AF65-F5344CB8AC3E}">
        <p14:creationId xmlns:p14="http://schemas.microsoft.com/office/powerpoint/2010/main" val="3473280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dirty="0" smtClean="0">
                <a:solidFill>
                  <a:schemeClr val="tx1"/>
                </a:solidFill>
                <a:effectLst/>
                <a:latin typeface="+mn-lt"/>
                <a:ea typeface="+mn-ea"/>
                <a:cs typeface="+mn-cs"/>
              </a:rPr>
              <a:t>Je zaměřena na zdroje firmy, které člení na fyzické (technologické vybavení, výrobní plochy), lidské (sociální klima, počet a struktura pracovníků, </a:t>
            </a:r>
            <a:r>
              <a:rPr lang="cs-CZ" sz="1200" b="0" i="0" u="none" strike="noStrike" kern="1200" dirty="0" err="1" smtClean="0">
                <a:solidFill>
                  <a:schemeClr val="tx1"/>
                </a:solidFill>
                <a:effectLst/>
                <a:latin typeface="+mn-lt"/>
                <a:ea typeface="+mn-ea"/>
                <a:cs typeface="+mn-cs"/>
              </a:rPr>
              <a:t>proinovační</a:t>
            </a:r>
            <a:r>
              <a:rPr lang="cs-CZ" sz="1200" b="0" i="0" u="none" strike="noStrike" kern="1200" dirty="0" smtClean="0">
                <a:solidFill>
                  <a:schemeClr val="tx1"/>
                </a:solidFill>
                <a:effectLst/>
                <a:latin typeface="+mn-lt"/>
                <a:ea typeface="+mn-ea"/>
                <a:cs typeface="+mn-cs"/>
              </a:rPr>
              <a:t> prostředí), finanční (disponibilní kapitál, rentabilita provozu, likvidita) a nehmotné (know-how, image, znalost trhu). Účinnost těchto zdrojů se pak posuzuje podle následujících kritérií</a:t>
            </a:r>
            <a:endParaRPr lang="cs-CZ" dirty="0"/>
          </a:p>
        </p:txBody>
      </p:sp>
      <p:sp>
        <p:nvSpPr>
          <p:cNvPr id="4" name="Zástupný symbol pro číslo snímku 3"/>
          <p:cNvSpPr>
            <a:spLocks noGrp="1"/>
          </p:cNvSpPr>
          <p:nvPr>
            <p:ph type="sldNum" sz="quarter" idx="10"/>
          </p:nvPr>
        </p:nvSpPr>
        <p:spPr/>
        <p:txBody>
          <a:bodyPr/>
          <a:lstStyle/>
          <a:p>
            <a:fld id="{3422EF36-C32A-4160-990A-7BDCA2F15058}" type="slidenum">
              <a:rPr lang="cs-CZ" smtClean="0"/>
              <a:pPr/>
              <a:t>26</a:t>
            </a:fld>
            <a:endParaRPr lang="cs-CZ"/>
          </a:p>
        </p:txBody>
      </p:sp>
    </p:spTree>
    <p:extLst>
      <p:ext uri="{BB962C8B-B14F-4D97-AF65-F5344CB8AC3E}">
        <p14:creationId xmlns:p14="http://schemas.microsoft.com/office/powerpoint/2010/main" val="3700919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Měli krásný příklad minulý týden na přednášce. </a:t>
            </a:r>
            <a:endParaRPr lang="cs-CZ" dirty="0"/>
          </a:p>
        </p:txBody>
      </p:sp>
      <p:sp>
        <p:nvSpPr>
          <p:cNvPr id="4" name="Zástupný symbol pro číslo snímku 3"/>
          <p:cNvSpPr>
            <a:spLocks noGrp="1"/>
          </p:cNvSpPr>
          <p:nvPr>
            <p:ph type="sldNum" sz="quarter" idx="10"/>
          </p:nvPr>
        </p:nvSpPr>
        <p:spPr/>
        <p:txBody>
          <a:bodyPr/>
          <a:lstStyle/>
          <a:p>
            <a:fld id="{3422EF36-C32A-4160-990A-7BDCA2F15058}" type="slidenum">
              <a:rPr lang="cs-CZ" smtClean="0"/>
              <a:pPr/>
              <a:t>28</a:t>
            </a:fld>
            <a:endParaRPr lang="cs-CZ"/>
          </a:p>
        </p:txBody>
      </p:sp>
    </p:spTree>
    <p:extLst>
      <p:ext uri="{BB962C8B-B14F-4D97-AF65-F5344CB8AC3E}">
        <p14:creationId xmlns:p14="http://schemas.microsoft.com/office/powerpoint/2010/main" val="4096298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B014EB0-4A24-4432-864A-1A155F714F26}"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014EB0-4A24-4432-864A-1A155F714F2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AB014EB0-4A24-4432-864A-1A155F714F26}"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AB014EB0-4A24-4432-864A-1A155F714F26}"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B014EB0-4A24-4432-864A-1A155F714F26}"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FDB17951-68F9-429E-A3F9-E85EA0FC06D3}" type="datetimeFigureOut">
              <a:rPr lang="cs-CZ" smtClean="0"/>
              <a:pPr/>
              <a:t>17.03.2020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014EB0-4A24-4432-864A-1A155F714F26}"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AB014EB0-4A24-4432-864A-1A155F714F26}"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AB014EB0-4A24-4432-864A-1A155F714F2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B014EB0-4A24-4432-864A-1A155F714F2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B014EB0-4A24-4432-864A-1A155F714F26}"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FDB17951-68F9-429E-A3F9-E85EA0FC06D3}" type="datetimeFigureOut">
              <a:rPr lang="cs-CZ" smtClean="0"/>
              <a:pPr/>
              <a:t>17.03.2020</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AB014EB0-4A24-4432-864A-1A155F714F26}"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FDB17951-68F9-429E-A3F9-E85EA0FC06D3}" type="datetimeFigureOut">
              <a:rPr lang="cs-CZ" smtClean="0"/>
              <a:pPr/>
              <a:t>17.03.2020</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DB17951-68F9-429E-A3F9-E85EA0FC06D3}" type="datetimeFigureOut">
              <a:rPr lang="cs-CZ" smtClean="0"/>
              <a:pPr/>
              <a:t>17.03.2020</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B014EB0-4A24-4432-864A-1A155F714F26}"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Marketingové situační analýzy</a:t>
            </a:r>
            <a:endParaRPr lang="cs-CZ" dirty="0"/>
          </a:p>
        </p:txBody>
      </p:sp>
      <p:sp>
        <p:nvSpPr>
          <p:cNvPr id="2" name="Nadpis 1"/>
          <p:cNvSpPr>
            <a:spLocks noGrp="1"/>
          </p:cNvSpPr>
          <p:nvPr>
            <p:ph type="ctrTitle"/>
          </p:nvPr>
        </p:nvSpPr>
        <p:spPr/>
        <p:txBody>
          <a:bodyPr/>
          <a:lstStyle/>
          <a:p>
            <a:r>
              <a:rPr lang="cs-CZ" dirty="0" smtClean="0"/>
              <a:t>Strategický management a marketing</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101600"/>
            <a:ext cx="8534400" cy="758952"/>
          </a:xfrm>
        </p:spPr>
        <p:txBody>
          <a:bodyPr/>
          <a:lstStyle/>
          <a:p>
            <a:r>
              <a:rPr lang="cs-CZ" dirty="0" smtClean="0"/>
              <a:t>Marketingové prostředí podniku</a:t>
            </a:r>
            <a:endParaRPr lang="cs-CZ" dirty="0"/>
          </a:p>
        </p:txBody>
      </p:sp>
      <p:sp>
        <p:nvSpPr>
          <p:cNvPr id="3" name="Zástupný symbol pro obsah 2"/>
          <p:cNvSpPr>
            <a:spLocks noGrp="1"/>
          </p:cNvSpPr>
          <p:nvPr>
            <p:ph sz="quarter" idx="1"/>
          </p:nvPr>
        </p:nvSpPr>
        <p:spPr/>
        <p:txBody>
          <a:bodyPr/>
          <a:lstStyle/>
          <a:p>
            <a:r>
              <a:rPr lang="cs-CZ" dirty="0"/>
              <a:t>Pozor na odlišení výkyvů a trendů:</a:t>
            </a:r>
          </a:p>
          <a:p>
            <a:pPr lvl="1"/>
            <a:r>
              <a:rPr lang="cs-CZ" dirty="0"/>
              <a:t>Módních výkyvů/výstřelků – nepředvídatelné jevy, krátkodobé bez sociálních a ekonomických konsekvencí</a:t>
            </a:r>
          </a:p>
          <a:p>
            <a:pPr lvl="1"/>
            <a:r>
              <a:rPr lang="cs-CZ" dirty="0"/>
              <a:t>Trendy -  dlouhodobá tendence , lze předvídat jejich extrapolaci do budoucna</a:t>
            </a:r>
          </a:p>
          <a:p>
            <a:pPr lvl="1"/>
            <a:r>
              <a:rPr lang="cs-CZ" dirty="0" err="1"/>
              <a:t>Megatrendy</a:t>
            </a:r>
            <a:r>
              <a:rPr lang="cs-CZ" dirty="0"/>
              <a:t> -  velké sociální, ekonomické, politické a technologické změny, vyvíjí se pozvolna a výrazně ovlivňují život společnosti</a:t>
            </a:r>
          </a:p>
        </p:txBody>
      </p:sp>
    </p:spTree>
    <p:extLst>
      <p:ext uri="{BB962C8B-B14F-4D97-AF65-F5344CB8AC3E}">
        <p14:creationId xmlns:p14="http://schemas.microsoft.com/office/powerpoint/2010/main" val="200764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642194"/>
          </a:xfrm>
        </p:spPr>
        <p:txBody>
          <a:bodyPr>
            <a:normAutofit/>
          </a:bodyPr>
          <a:lstStyle/>
          <a:p>
            <a:pPr lvl="0"/>
            <a:r>
              <a:rPr lang="cs-CZ" dirty="0">
                <a:solidFill>
                  <a:schemeClr val="tx2">
                    <a:lumMod val="60000"/>
                    <a:lumOff val="40000"/>
                  </a:schemeClr>
                </a:solidFill>
              </a:rPr>
              <a:t>Analýza makroprostředí (externí prostředí podniku)</a:t>
            </a:r>
            <a:br>
              <a:rPr lang="cs-CZ" dirty="0">
                <a:solidFill>
                  <a:schemeClr val="tx2">
                    <a:lumMod val="60000"/>
                    <a:lumOff val="40000"/>
                  </a:schemeClr>
                </a:solidFill>
              </a:rPr>
            </a:br>
            <a:endParaRPr lang="cs-CZ" dirty="0">
              <a:solidFill>
                <a:schemeClr val="tx2">
                  <a:lumMod val="60000"/>
                  <a:lumOff val="40000"/>
                </a:schemeClr>
              </a:solidFill>
            </a:endParaRPr>
          </a:p>
        </p:txBody>
      </p:sp>
      <p:sp>
        <p:nvSpPr>
          <p:cNvPr id="3" name="Zástupný symbol pro obsah 2"/>
          <p:cNvSpPr>
            <a:spLocks noGrp="1"/>
          </p:cNvSpPr>
          <p:nvPr>
            <p:ph sz="quarter" idx="1"/>
          </p:nvPr>
        </p:nvSpPr>
        <p:spPr/>
        <p:txBody>
          <a:bodyPr/>
          <a:lstStyle/>
          <a:p>
            <a:pPr>
              <a:buNone/>
            </a:pPr>
            <a:r>
              <a:rPr lang="cs-CZ" dirty="0"/>
              <a:t>Název </a:t>
            </a:r>
            <a:r>
              <a:rPr lang="cs-CZ" dirty="0" smtClean="0"/>
              <a:t>(nejčastěji používané kompletní) analýzy </a:t>
            </a:r>
            <a:r>
              <a:rPr lang="cs-CZ" b="1" dirty="0"/>
              <a:t>SLEPT(E) </a:t>
            </a:r>
            <a:r>
              <a:rPr lang="cs-CZ" dirty="0"/>
              <a:t>je tvořen z počátečních písmen jednotlivých faktorů:</a:t>
            </a:r>
          </a:p>
          <a:p>
            <a:r>
              <a:rPr lang="cs-CZ" dirty="0"/>
              <a:t>S – sociologické faktory</a:t>
            </a:r>
          </a:p>
          <a:p>
            <a:r>
              <a:rPr lang="cs-CZ" dirty="0"/>
              <a:t>L – legislativní faktory</a:t>
            </a:r>
          </a:p>
          <a:p>
            <a:r>
              <a:rPr lang="cs-CZ" dirty="0"/>
              <a:t>E – ekonomické faktory</a:t>
            </a:r>
          </a:p>
          <a:p>
            <a:r>
              <a:rPr lang="cs-CZ" dirty="0"/>
              <a:t>P – politické </a:t>
            </a:r>
            <a:r>
              <a:rPr lang="cs-CZ" dirty="0" smtClean="0"/>
              <a:t>faktory</a:t>
            </a:r>
          </a:p>
          <a:p>
            <a:r>
              <a:rPr lang="cs-CZ" dirty="0" smtClean="0"/>
              <a:t>T – technologické faktory</a:t>
            </a:r>
            <a:endParaRPr lang="cs-CZ" dirty="0"/>
          </a:p>
          <a:p>
            <a:r>
              <a:rPr lang="cs-CZ" dirty="0" smtClean="0"/>
              <a:t>E </a:t>
            </a:r>
            <a:r>
              <a:rPr lang="cs-CZ" dirty="0"/>
              <a:t>– ekologické faktory </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solidFill>
                  <a:schemeClr val="tx2">
                    <a:lumMod val="60000"/>
                    <a:lumOff val="40000"/>
                  </a:schemeClr>
                </a:solidFill>
              </a:rPr>
              <a:t>SLEPTE – faktory S, L</a:t>
            </a:r>
            <a:endParaRPr lang="cs-CZ" i="1" dirty="0">
              <a:solidFill>
                <a:schemeClr val="tx2">
                  <a:lumMod val="60000"/>
                  <a:lumOff val="40000"/>
                </a:schemeClr>
              </a:solidFill>
            </a:endParaRPr>
          </a:p>
        </p:txBody>
      </p:sp>
      <p:sp>
        <p:nvSpPr>
          <p:cNvPr id="3" name="Zástupný symbol pro obsah 2"/>
          <p:cNvSpPr>
            <a:spLocks noGrp="1"/>
          </p:cNvSpPr>
          <p:nvPr>
            <p:ph sz="quarter" idx="1"/>
          </p:nvPr>
        </p:nvSpPr>
        <p:spPr/>
        <p:txBody>
          <a:bodyPr>
            <a:normAutofit fontScale="85000" lnSpcReduction="20000"/>
          </a:bodyPr>
          <a:lstStyle/>
          <a:p>
            <a:r>
              <a:rPr lang="cs-CZ" b="1" dirty="0"/>
              <a:t>S </a:t>
            </a:r>
            <a:r>
              <a:rPr lang="cs-CZ" dirty="0"/>
              <a:t>– pod tyto faktory řadíme např. vývoj demografických údajů, stejně jako kulturně aspekty, věk, pohlaví, vzdělání, náboženské vyznání, zařazení zákazníků do sociální skupiny aj. Tyto faktory by nám měly přinést kompletní přehled o našich zákaznících a jejich přirozeném prostředí. Dále sem mnohé firmy řadí společenské trendy, které ovlivňují nákupní rozhodování spotřebitelů</a:t>
            </a:r>
            <a:r>
              <a:rPr lang="cs-CZ" dirty="0" smtClean="0"/>
              <a:t>. Faktory spojené s nákupním chováním</a:t>
            </a:r>
            <a:endParaRPr lang="cs-CZ" dirty="0"/>
          </a:p>
          <a:p>
            <a:endParaRPr lang="cs-CZ" dirty="0"/>
          </a:p>
          <a:p>
            <a:r>
              <a:rPr lang="cs-CZ" b="1" dirty="0"/>
              <a:t>L</a:t>
            </a:r>
            <a:r>
              <a:rPr lang="cs-CZ" dirty="0"/>
              <a:t> – sledujeme změny zákonů, které se nějakým způsobem týkají naší podnikatelské činnosti. V případě mediálního trhu sledujeme veškeré změny ohledně zákonů, které jsme si představili v kapitole č. 2. Změny v legislativě se nejvíce projevují u postkomunistických zemí, kam patří i Česká republika.</a:t>
            </a: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solidFill>
                  <a:schemeClr val="tx2">
                    <a:lumMod val="60000"/>
                    <a:lumOff val="40000"/>
                  </a:schemeClr>
                </a:solidFill>
              </a:rPr>
              <a:t>SLEPTE – faktory </a:t>
            </a:r>
            <a:r>
              <a:rPr lang="cs-CZ" i="1" dirty="0" smtClean="0">
                <a:solidFill>
                  <a:schemeClr val="tx2">
                    <a:lumMod val="60000"/>
                    <a:lumOff val="40000"/>
                  </a:schemeClr>
                </a:solidFill>
              </a:rPr>
              <a:t>E, P</a:t>
            </a:r>
            <a:endParaRPr lang="cs-CZ" dirty="0">
              <a:solidFill>
                <a:schemeClr val="tx2">
                  <a:lumMod val="60000"/>
                  <a:lumOff val="40000"/>
                </a:schemeClr>
              </a:solidFill>
            </a:endParaRPr>
          </a:p>
        </p:txBody>
      </p:sp>
      <p:sp>
        <p:nvSpPr>
          <p:cNvPr id="3" name="Zástupný symbol pro obsah 2"/>
          <p:cNvSpPr>
            <a:spLocks noGrp="1"/>
          </p:cNvSpPr>
          <p:nvPr>
            <p:ph sz="quarter" idx="1"/>
          </p:nvPr>
        </p:nvSpPr>
        <p:spPr/>
        <p:txBody>
          <a:bodyPr>
            <a:normAutofit fontScale="85000" lnSpcReduction="20000"/>
          </a:bodyPr>
          <a:lstStyle/>
          <a:p>
            <a:r>
              <a:rPr lang="cs-CZ" b="1" dirty="0"/>
              <a:t>E</a:t>
            </a:r>
            <a:r>
              <a:rPr lang="cs-CZ" dirty="0"/>
              <a:t> – ekonomické faktory sledujeme nejen z hlediska podniku (návratnost investice, ziskovost, náklady, tržby,…), ale i z hlediska odvětví a neopomíjíme sledovat ani makroekonomické ukazatele (např. nezaměstnanost – pokud roste, znamená to, že lidé ztrácí zdroj příjmu a jsou proto ochotni utrácet méně peněžních prostředků než předtím, dále se zaměřujeme např. na inflaci, HDP, ale i DPH a ostatní daně).</a:t>
            </a:r>
          </a:p>
          <a:p>
            <a:endParaRPr lang="cs-CZ" dirty="0"/>
          </a:p>
          <a:p>
            <a:r>
              <a:rPr lang="cs-CZ" b="1" dirty="0"/>
              <a:t>P</a:t>
            </a:r>
            <a:r>
              <a:rPr lang="cs-CZ" dirty="0"/>
              <a:t> – stejně jako ostatní faktory, mají i politické faktory velký vliv na vývoj a chování podniků. Pokud je v zemi stabilní politická situace, potom je lákavější pro zahraniční investory a může to pro náš podnik znamenat výhody. Politická situace se také významně podepisuje na akciových trzích.</a:t>
            </a:r>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solidFill>
                  <a:schemeClr val="tx2">
                    <a:lumMod val="60000"/>
                    <a:lumOff val="40000"/>
                  </a:schemeClr>
                </a:solidFill>
              </a:rPr>
              <a:t>SLEPTE – faktory </a:t>
            </a:r>
            <a:r>
              <a:rPr lang="cs-CZ" i="1" dirty="0" smtClean="0">
                <a:solidFill>
                  <a:schemeClr val="tx2">
                    <a:lumMod val="60000"/>
                    <a:lumOff val="40000"/>
                  </a:schemeClr>
                </a:solidFill>
              </a:rPr>
              <a:t>T, E</a:t>
            </a:r>
            <a:endParaRPr lang="cs-CZ" dirty="0">
              <a:solidFill>
                <a:schemeClr val="tx2">
                  <a:lumMod val="60000"/>
                  <a:lumOff val="40000"/>
                </a:schemeClr>
              </a:solidFill>
            </a:endParaRPr>
          </a:p>
        </p:txBody>
      </p:sp>
      <p:sp>
        <p:nvSpPr>
          <p:cNvPr id="3" name="Zástupný symbol pro obsah 2"/>
          <p:cNvSpPr>
            <a:spLocks noGrp="1"/>
          </p:cNvSpPr>
          <p:nvPr>
            <p:ph sz="quarter" idx="1"/>
          </p:nvPr>
        </p:nvSpPr>
        <p:spPr/>
        <p:txBody>
          <a:bodyPr>
            <a:normAutofit fontScale="77500" lnSpcReduction="20000"/>
          </a:bodyPr>
          <a:lstStyle/>
          <a:p>
            <a:r>
              <a:rPr lang="cs-CZ" b="1" dirty="0"/>
              <a:t>T – </a:t>
            </a:r>
            <a:r>
              <a:rPr lang="cs-CZ" dirty="0"/>
              <a:t>technologický pokrok vnímáme všude kolem nás, proto nezapomeneme ani na tyto faktory. Pro některá odvětví jsou důležitější více než pro jiná, přesto technologie zasahují snad do všech podnikatelských sfér. V tomto případě se zajímáme o technický a technologický vývoj týkající se naší činnosti podnikání, zaměříme se i na možnosti financování vědy a výzkumu</a:t>
            </a:r>
            <a:r>
              <a:rPr lang="cs-CZ" b="1" dirty="0"/>
              <a:t>.</a:t>
            </a:r>
            <a:endParaRPr lang="cs-CZ" dirty="0"/>
          </a:p>
          <a:p>
            <a:endParaRPr lang="cs-CZ" dirty="0"/>
          </a:p>
          <a:p>
            <a:r>
              <a:rPr lang="cs-CZ" b="1" dirty="0"/>
              <a:t>E</a:t>
            </a:r>
            <a:r>
              <a:rPr lang="cs-CZ" dirty="0"/>
              <a:t> – poslední, ekologické faktory musí řešit zejména velké továrny (emisní povolenky), ale ani ostatním podnikům se otázka ekologie nevyhýbá (např. ekologické zemědělství, tisk na recyklovaný papír, výroba a prodej v recyklovatelných obalech, třídění odpadu aj.). Jelikož některé podniky by se v tomto případě zabývaly pouze tříděním odpadu nebo šetřením papíru, příp. elektrické energie, toto písmeno (ekologické faktory) z analýzy vypouští.</a:t>
            </a:r>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tx2">
                    <a:lumMod val="60000"/>
                    <a:lumOff val="40000"/>
                  </a:schemeClr>
                </a:solidFill>
              </a:rPr>
              <a:t>Shrnutí SLEPT(E) = (PEST)</a:t>
            </a:r>
            <a:endParaRPr lang="cs-CZ" dirty="0">
              <a:solidFill>
                <a:schemeClr val="tx2">
                  <a:lumMod val="60000"/>
                  <a:lumOff val="40000"/>
                </a:schemeClr>
              </a:solidFill>
            </a:endParaRPr>
          </a:p>
        </p:txBody>
      </p:sp>
      <p:pic>
        <p:nvPicPr>
          <p:cNvPr id="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576874" y="1527175"/>
            <a:ext cx="795373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1272" y="908720"/>
            <a:ext cx="8534400" cy="758952"/>
          </a:xfrm>
        </p:spPr>
        <p:txBody>
          <a:bodyPr>
            <a:normAutofit fontScale="90000"/>
          </a:bodyPr>
          <a:lstStyle/>
          <a:p>
            <a:r>
              <a:rPr lang="cs-CZ" dirty="0"/>
              <a:t> </a:t>
            </a:r>
            <a:br>
              <a:rPr lang="cs-CZ" dirty="0"/>
            </a:br>
            <a:r>
              <a:rPr lang="cs-CZ" dirty="0">
                <a:solidFill>
                  <a:schemeClr val="tx2">
                    <a:lumMod val="60000"/>
                    <a:lumOff val="40000"/>
                  </a:schemeClr>
                </a:solidFill>
              </a:rPr>
              <a:t>Analýza </a:t>
            </a:r>
            <a:r>
              <a:rPr lang="cs-CZ" dirty="0" smtClean="0">
                <a:solidFill>
                  <a:schemeClr val="tx2">
                    <a:lumMod val="60000"/>
                    <a:lumOff val="40000"/>
                  </a:schemeClr>
                </a:solidFill>
              </a:rPr>
              <a:t>mikroprostředí = </a:t>
            </a:r>
            <a:r>
              <a:rPr lang="cs-CZ" dirty="0" err="1" smtClean="0">
                <a:solidFill>
                  <a:schemeClr val="tx2">
                    <a:lumMod val="60000"/>
                    <a:lumOff val="40000"/>
                  </a:schemeClr>
                </a:solidFill>
              </a:rPr>
              <a:t>Porterova</a:t>
            </a:r>
            <a:r>
              <a:rPr lang="cs-CZ" dirty="0" smtClean="0">
                <a:solidFill>
                  <a:schemeClr val="tx2">
                    <a:lumMod val="60000"/>
                    <a:lumOff val="40000"/>
                  </a:schemeClr>
                </a:solidFill>
              </a:rPr>
              <a:t> analýza pěti sil </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a:t>Pro tuto souhrnnou analýzu se nejlépe hodí tzv. </a:t>
            </a:r>
            <a:r>
              <a:rPr lang="cs-CZ" b="1" dirty="0" err="1"/>
              <a:t>Porterova</a:t>
            </a:r>
            <a:r>
              <a:rPr lang="cs-CZ" b="1" dirty="0"/>
              <a:t> analýza</a:t>
            </a:r>
            <a:r>
              <a:rPr lang="cs-CZ" dirty="0"/>
              <a:t> neboli </a:t>
            </a:r>
            <a:r>
              <a:rPr lang="cs-CZ" b="1" dirty="0" err="1"/>
              <a:t>Porterův</a:t>
            </a:r>
            <a:r>
              <a:rPr lang="cs-CZ" b="1" dirty="0"/>
              <a:t> model pěti sil</a:t>
            </a:r>
            <a:r>
              <a:rPr lang="cs-CZ" dirty="0"/>
              <a:t>. </a:t>
            </a:r>
            <a:endParaRPr lang="cs-CZ" dirty="0" smtClean="0"/>
          </a:p>
          <a:p>
            <a:r>
              <a:rPr lang="cs-CZ" dirty="0" smtClean="0"/>
              <a:t>Díky </a:t>
            </a:r>
            <a:r>
              <a:rPr lang="cs-CZ" dirty="0"/>
              <a:t>němu můžeme hodnotit jednotlivé konkurenční síly v odvětví a vybrat si požadovanou pozici, kterou chceme na trhu </a:t>
            </a:r>
            <a:r>
              <a:rPr lang="cs-CZ" dirty="0" smtClean="0"/>
              <a:t>uplatnit.</a:t>
            </a:r>
            <a:endParaRPr lang="cs-CZ" dirty="0"/>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tx2">
                    <a:lumMod val="60000"/>
                    <a:lumOff val="40000"/>
                  </a:schemeClr>
                </a:solidFill>
              </a:rPr>
              <a:t>Grafické znázornění </a:t>
            </a:r>
            <a:r>
              <a:rPr lang="cs-CZ" dirty="0" err="1" smtClean="0">
                <a:solidFill>
                  <a:schemeClr val="tx2">
                    <a:lumMod val="60000"/>
                    <a:lumOff val="40000"/>
                  </a:schemeClr>
                </a:solidFill>
              </a:rPr>
              <a:t>Porterovy</a:t>
            </a:r>
            <a:r>
              <a:rPr lang="cs-CZ" dirty="0" smtClean="0">
                <a:solidFill>
                  <a:schemeClr val="tx2">
                    <a:lumMod val="60000"/>
                    <a:lumOff val="40000"/>
                  </a:schemeClr>
                </a:solidFill>
              </a:rPr>
              <a:t> analýzy … </a:t>
            </a:r>
            <a:endParaRPr lang="cs-CZ" dirty="0">
              <a:solidFill>
                <a:schemeClr val="tx2">
                  <a:lumMod val="60000"/>
                  <a:lumOff val="40000"/>
                </a:schemeClr>
              </a:solidFill>
            </a:endParaRPr>
          </a:p>
        </p:txBody>
      </p:sp>
      <p:graphicFrame>
        <p:nvGraphicFramePr>
          <p:cNvPr id="4" name="Zástupný symbol pro obsah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cs-CZ" b="1" dirty="0" smtClean="0"/>
              <a:t> </a:t>
            </a:r>
            <a:r>
              <a:rPr lang="cs-CZ" i="1" dirty="0" smtClean="0">
                <a:solidFill>
                  <a:schemeClr val="tx2">
                    <a:lumMod val="60000"/>
                    <a:lumOff val="40000"/>
                  </a:schemeClr>
                </a:solidFill>
              </a:rPr>
              <a:t>Síla odběratelů </a:t>
            </a:r>
            <a:endParaRPr lang="cs-CZ" i="1" dirty="0">
              <a:solidFill>
                <a:schemeClr val="tx2">
                  <a:lumMod val="60000"/>
                  <a:lumOff val="40000"/>
                </a:schemeClr>
              </a:solidFill>
            </a:endParaRPr>
          </a:p>
        </p:txBody>
      </p:sp>
      <p:sp>
        <p:nvSpPr>
          <p:cNvPr id="3" name="Zástupný symbol pro obsah 2"/>
          <p:cNvSpPr>
            <a:spLocks noGrp="1"/>
          </p:cNvSpPr>
          <p:nvPr>
            <p:ph sz="quarter" idx="1"/>
          </p:nvPr>
        </p:nvSpPr>
        <p:spPr/>
        <p:txBody>
          <a:bodyPr/>
          <a:lstStyle/>
          <a:p>
            <a:r>
              <a:rPr lang="cs-CZ" dirty="0"/>
              <a:t>V prvé řadě zjišťujeme koncentrovanost a velikost nákupů na jednoho zákazníka. </a:t>
            </a:r>
            <a:endParaRPr lang="cs-CZ" dirty="0" smtClean="0"/>
          </a:p>
          <a:p>
            <a:r>
              <a:rPr lang="cs-CZ" dirty="0" smtClean="0"/>
              <a:t>Platí</a:t>
            </a:r>
            <a:r>
              <a:rPr lang="cs-CZ" dirty="0"/>
              <a:t>, že čím více zákazníků, tím mají menší vyjednávací sílu a naopak. Typickým příkladem jsou supermarkety, které navštěvují tisíce zákazníků. Tito zákazníci mají malou vyjednávací sílu a jsou odkázáni na slevy a akce supermarketů. </a:t>
            </a:r>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solidFill>
                  <a:schemeClr val="tx2">
                    <a:lumMod val="60000"/>
                    <a:lumOff val="40000"/>
                  </a:schemeClr>
                </a:solidFill>
              </a:rPr>
              <a:t>Síla dodavatelů</a:t>
            </a:r>
            <a:endParaRPr lang="cs-CZ" i="1" dirty="0">
              <a:solidFill>
                <a:schemeClr val="tx2">
                  <a:lumMod val="60000"/>
                  <a:lumOff val="40000"/>
                </a:schemeClr>
              </a:solidFill>
            </a:endParaRPr>
          </a:p>
        </p:txBody>
      </p:sp>
      <p:sp>
        <p:nvSpPr>
          <p:cNvPr id="3" name="Zástupný symbol pro obsah 2"/>
          <p:cNvSpPr>
            <a:spLocks noGrp="1"/>
          </p:cNvSpPr>
          <p:nvPr>
            <p:ph sz="quarter" idx="1"/>
          </p:nvPr>
        </p:nvSpPr>
        <p:spPr/>
        <p:txBody>
          <a:bodyPr>
            <a:normAutofit/>
          </a:bodyPr>
          <a:lstStyle/>
          <a:p>
            <a:r>
              <a:rPr lang="cs-CZ" dirty="0"/>
              <a:t>H</a:t>
            </a:r>
            <a:r>
              <a:rPr lang="cs-CZ" dirty="0" smtClean="0"/>
              <a:t>ovořím-li </a:t>
            </a:r>
            <a:r>
              <a:rPr lang="cs-CZ" dirty="0"/>
              <a:t>o síle dodavatelů, </a:t>
            </a:r>
            <a:r>
              <a:rPr lang="cs-CZ" dirty="0" smtClean="0"/>
              <a:t>mám </a:t>
            </a:r>
            <a:r>
              <a:rPr lang="cs-CZ" dirty="0"/>
              <a:t>na mysli jejich možnost snižovat/zvyšovat cenu dodávky, určovat si podmínky dodání, termíny, skladování aj. </a:t>
            </a:r>
            <a:endParaRPr lang="cs-CZ" dirty="0" smtClean="0"/>
          </a:p>
          <a:p>
            <a:r>
              <a:rPr lang="cs-CZ" dirty="0" smtClean="0"/>
              <a:t>Síla </a:t>
            </a:r>
            <a:r>
              <a:rPr lang="cs-CZ" dirty="0"/>
              <a:t>dodavatelů závisí nejen na aktuálních podmínkách v odvětví, ale především na jejich koncentraci v okolí (jednoduše řečeno, čím více máme možných dodavatelů stejného nebo podobného produktu, tím bude jejich vyjednávací síla nižší, protože mohou být lehce nahrazeny jinými dodavateli a naopak).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SITUAČNÍ ANALÝZY</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K tvorbě strategie je nutná znalost okolí podniku a vnitřního prostředí podniku, interakce podniku s prostředím a vliv </a:t>
            </a:r>
            <a:r>
              <a:rPr lang="cs-CZ" dirty="0" err="1"/>
              <a:t>stakeholderů</a:t>
            </a:r>
            <a:r>
              <a:rPr lang="cs-CZ" dirty="0"/>
              <a:t>. K tomu nám poslouží tzv. situační analýzy (někdy se můžete setkat s označením strategické analýzy nebo marketingové analýzy; mohou být používány ve více situacích nejen při tvorbě strategie podniku).</a:t>
            </a:r>
          </a:p>
          <a:p>
            <a:r>
              <a:rPr lang="cs-CZ" dirty="0" smtClean="0"/>
              <a:t>Situační </a:t>
            </a:r>
            <a:r>
              <a:rPr lang="cs-CZ" dirty="0"/>
              <a:t>analýza by měla záviset na konkrétní situaci podniku, jeho postavení na trhu, měla by zohledňovat jeho potřeby, stejně tak jako organizační strukturu, požadavky vedení, velikost podniku, fázi životního cyklu, ve kterém se podnik nachází a mnohé další.</a:t>
            </a:r>
          </a:p>
          <a:p>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i="1" dirty="0">
                <a:solidFill>
                  <a:schemeClr val="tx2">
                    <a:lumMod val="60000"/>
                    <a:lumOff val="40000"/>
                  </a:schemeClr>
                </a:solidFill>
              </a:rPr>
              <a:t>Substituční</a:t>
            </a:r>
            <a:r>
              <a:rPr lang="cs-CZ" dirty="0"/>
              <a:t> </a:t>
            </a:r>
            <a:r>
              <a:rPr lang="cs-CZ" i="1" dirty="0">
                <a:solidFill>
                  <a:schemeClr val="tx2">
                    <a:lumMod val="60000"/>
                    <a:lumOff val="40000"/>
                  </a:schemeClr>
                </a:solidFill>
              </a:rPr>
              <a:t>produkty</a:t>
            </a:r>
          </a:p>
        </p:txBody>
      </p:sp>
      <p:sp>
        <p:nvSpPr>
          <p:cNvPr id="3" name="Zástupný symbol pro obsah 2"/>
          <p:cNvSpPr>
            <a:spLocks noGrp="1"/>
          </p:cNvSpPr>
          <p:nvPr>
            <p:ph sz="quarter" idx="1"/>
          </p:nvPr>
        </p:nvSpPr>
        <p:spPr/>
        <p:txBody>
          <a:bodyPr/>
          <a:lstStyle/>
          <a:p>
            <a:r>
              <a:rPr lang="cs-CZ" dirty="0"/>
              <a:t>P</a:t>
            </a:r>
            <a:r>
              <a:rPr lang="cs-CZ" dirty="0" smtClean="0"/>
              <a:t>okud </a:t>
            </a:r>
            <a:r>
              <a:rPr lang="cs-CZ" dirty="0"/>
              <a:t>existují substituty našeho produktu, představují pro nás určitou hrozbu. </a:t>
            </a:r>
            <a:endParaRPr lang="cs-CZ" dirty="0" smtClean="0"/>
          </a:p>
          <a:p>
            <a:r>
              <a:rPr lang="cs-CZ" dirty="0" smtClean="0"/>
              <a:t>Ta </a:t>
            </a:r>
            <a:r>
              <a:rPr lang="cs-CZ" dirty="0"/>
              <a:t>je o to větší, je-li substitut levnější, případně kvalitnější nebo s doprovodnými službami apod. (záleží na naší cílové skupině, co považuje za výhodnější, zda cenu, kvalitu nebo jiné hodnoty</a:t>
            </a:r>
            <a:r>
              <a:rPr lang="cs-CZ" dirty="0" smtClean="0"/>
              <a:t>).</a:t>
            </a:r>
          </a:p>
          <a:p>
            <a:endParaRPr lang="cs-CZ" dirty="0"/>
          </a:p>
          <a:p>
            <a:endParaRPr lang="cs-CZ" dirty="0" smtClean="0"/>
          </a:p>
          <a:p>
            <a:r>
              <a:rPr lang="cs-CZ" dirty="0" smtClean="0"/>
              <a:t>Pozn.: v některých případech je nutné sledovat i cenu komplementů</a:t>
            </a:r>
            <a:endParaRPr lang="cs-CZ" dirty="0"/>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i="1" dirty="0">
                <a:solidFill>
                  <a:schemeClr val="tx2">
                    <a:lumMod val="60000"/>
                    <a:lumOff val="40000"/>
                  </a:schemeClr>
                </a:solidFill>
              </a:rPr>
              <a:t>Hrozba vstupu nových konkurentů</a:t>
            </a:r>
          </a:p>
        </p:txBody>
      </p:sp>
      <p:sp>
        <p:nvSpPr>
          <p:cNvPr id="3" name="Zástupný symbol pro obsah 2"/>
          <p:cNvSpPr>
            <a:spLocks noGrp="1"/>
          </p:cNvSpPr>
          <p:nvPr>
            <p:ph sz="quarter" idx="1"/>
          </p:nvPr>
        </p:nvSpPr>
        <p:spPr/>
        <p:txBody>
          <a:bodyPr/>
          <a:lstStyle/>
          <a:p>
            <a:r>
              <a:rPr lang="cs-CZ" dirty="0"/>
              <a:t>J</a:t>
            </a:r>
            <a:r>
              <a:rPr lang="cs-CZ" dirty="0" smtClean="0"/>
              <a:t>edná </a:t>
            </a:r>
            <a:r>
              <a:rPr lang="cs-CZ" dirty="0"/>
              <a:t>se o vstup potenciálních konkurentů. </a:t>
            </a:r>
            <a:endParaRPr lang="cs-CZ" dirty="0" smtClean="0"/>
          </a:p>
          <a:p>
            <a:r>
              <a:rPr lang="cs-CZ" dirty="0" smtClean="0"/>
              <a:t>Již vím, </a:t>
            </a:r>
            <a:r>
              <a:rPr lang="cs-CZ" dirty="0"/>
              <a:t>že noví konkurenti vstupují jednodušeji na ty trhy, kde neexistují </a:t>
            </a:r>
            <a:r>
              <a:rPr lang="cs-CZ" dirty="0" smtClean="0"/>
              <a:t>bariéry </a:t>
            </a:r>
            <a:r>
              <a:rPr lang="cs-CZ" dirty="0"/>
              <a:t>vstupu a jsou pro ně finančně zajímavé (dokonalá konkurence, monopolistická </a:t>
            </a:r>
            <a:r>
              <a:rPr lang="cs-CZ" dirty="0" smtClean="0"/>
              <a:t>konkurence).</a:t>
            </a:r>
          </a:p>
          <a:p>
            <a:r>
              <a:rPr lang="cs-CZ" dirty="0"/>
              <a:t>N</a:t>
            </a:r>
            <a:r>
              <a:rPr lang="cs-CZ" dirty="0" smtClean="0"/>
              <a:t>aopak </a:t>
            </a:r>
            <a:r>
              <a:rPr lang="cs-CZ" dirty="0"/>
              <a:t>trhy, které vykazují bariéry vstupu, např. vysoké počáteční náklady, administrativa, povolení státu apod., nejsou příliš žádané a vstupují sem tzv. silní hráči.</a:t>
            </a:r>
          </a:p>
          <a:p>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i="1" dirty="0" smtClean="0">
                <a:solidFill>
                  <a:schemeClr val="tx2">
                    <a:lumMod val="60000"/>
                    <a:lumOff val="40000"/>
                  </a:schemeClr>
                </a:solidFill>
              </a:rPr>
              <a:t>Stávající </a:t>
            </a:r>
            <a:r>
              <a:rPr lang="cs-CZ" i="1" dirty="0">
                <a:solidFill>
                  <a:schemeClr val="tx2">
                    <a:lumMod val="60000"/>
                    <a:lumOff val="40000"/>
                  </a:schemeClr>
                </a:solidFill>
              </a:rPr>
              <a:t>konkurence</a:t>
            </a:r>
          </a:p>
        </p:txBody>
      </p:sp>
      <p:sp>
        <p:nvSpPr>
          <p:cNvPr id="3" name="Zástupný symbol pro obsah 2"/>
          <p:cNvSpPr>
            <a:spLocks noGrp="1"/>
          </p:cNvSpPr>
          <p:nvPr>
            <p:ph sz="quarter" idx="1"/>
          </p:nvPr>
        </p:nvSpPr>
        <p:spPr/>
        <p:txBody>
          <a:bodyPr>
            <a:normAutofit fontScale="92500"/>
          </a:bodyPr>
          <a:lstStyle/>
          <a:p>
            <a:r>
              <a:rPr lang="cs-CZ" dirty="0"/>
              <a:t>J</a:t>
            </a:r>
            <a:r>
              <a:rPr lang="cs-CZ" dirty="0" smtClean="0"/>
              <a:t>e </a:t>
            </a:r>
            <a:r>
              <a:rPr lang="cs-CZ" dirty="0"/>
              <a:t>nutné zmapovat současnou konkurenci v odvětví, její sílu a tržní postavení, nabízené produkty a marketingovou strategii. </a:t>
            </a:r>
            <a:endParaRPr lang="cs-CZ" dirty="0" smtClean="0"/>
          </a:p>
          <a:p>
            <a:r>
              <a:rPr lang="cs-CZ" dirty="0" smtClean="0"/>
              <a:t>Někdy </a:t>
            </a:r>
            <a:r>
              <a:rPr lang="cs-CZ" dirty="0"/>
              <a:t>je možné se konkurencí inspirovat. </a:t>
            </a:r>
            <a:endParaRPr lang="cs-CZ" dirty="0" smtClean="0"/>
          </a:p>
          <a:p>
            <a:r>
              <a:rPr lang="cs-CZ" dirty="0" smtClean="0"/>
              <a:t>V</a:t>
            </a:r>
            <a:r>
              <a:rPr lang="cs-CZ" dirty="0"/>
              <a:t> závislosti na typu trhu, na kterém působíme, se může jednat i o sledování a přebírání cen („</a:t>
            </a:r>
            <a:r>
              <a:rPr lang="cs-CZ" dirty="0" err="1"/>
              <a:t>price-taker</a:t>
            </a:r>
            <a:r>
              <a:rPr lang="cs-CZ" dirty="0"/>
              <a:t>“). </a:t>
            </a:r>
            <a:endParaRPr lang="cs-CZ" dirty="0" smtClean="0"/>
          </a:p>
          <a:p>
            <a:r>
              <a:rPr lang="cs-CZ" dirty="0" smtClean="0"/>
              <a:t>Pokud </a:t>
            </a:r>
            <a:r>
              <a:rPr lang="cs-CZ" dirty="0"/>
              <a:t>jsou podniky zhruba stejné velikosti a tržní síly, objevuje se intenzivní konkurenční boj o zákazníky. Dochází pak k úpravám ceny (slevy, rabaty, akce,…), ke snižování nákladů (pozor, metoda vhodná jen pro krátké časové období) aj.</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620688"/>
            <a:ext cx="8534400" cy="792088"/>
          </a:xfrm>
        </p:spPr>
        <p:txBody>
          <a:bodyPr>
            <a:normAutofit fontScale="90000"/>
          </a:bodyPr>
          <a:lstStyle/>
          <a:p>
            <a:r>
              <a:rPr lang="cs-CZ" dirty="0" smtClean="0"/>
              <a:t> </a:t>
            </a:r>
            <a:br>
              <a:rPr lang="cs-CZ" dirty="0" smtClean="0"/>
            </a:br>
            <a:r>
              <a:rPr lang="cs-CZ" dirty="0" smtClean="0"/>
              <a:t/>
            </a:r>
            <a:br>
              <a:rPr lang="cs-CZ" dirty="0" smtClean="0"/>
            </a:br>
            <a:r>
              <a:rPr lang="cs-CZ" dirty="0" smtClean="0"/>
              <a:t>Analýza vnitřního prostředí podniku</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a:t>Finanční analýzy podniku a statistiky (na základě interních dokladů, účetnictví, statistik a různých směrnic a předpisů) </a:t>
            </a:r>
          </a:p>
          <a:p>
            <a:pPr lvl="0"/>
            <a:r>
              <a:rPr lang="cs-CZ" dirty="0"/>
              <a:t>Životní cyklus výrobku (vhodné pro výrobní podniky</a:t>
            </a:r>
            <a:r>
              <a:rPr lang="cs-CZ" dirty="0" smtClean="0"/>
              <a:t>)</a:t>
            </a:r>
          </a:p>
          <a:p>
            <a:pPr lvl="0"/>
            <a:r>
              <a:rPr lang="cs-CZ" dirty="0" smtClean="0"/>
              <a:t>4C (vhodná když firma vstupuje do globálního prostředí)</a:t>
            </a:r>
          </a:p>
          <a:p>
            <a:pPr lvl="0"/>
            <a:r>
              <a:rPr lang="cs-CZ" dirty="0" smtClean="0"/>
              <a:t>VRIO analýza</a:t>
            </a:r>
            <a:endParaRPr lang="cs-CZ" dirty="0" smtClean="0"/>
          </a:p>
          <a:p>
            <a:pPr lvl="0"/>
            <a:r>
              <a:rPr lang="cs-CZ" dirty="0" smtClean="0"/>
              <a:t>zdroje </a:t>
            </a:r>
            <a:r>
              <a:rPr lang="cs-CZ" dirty="0" smtClean="0"/>
              <a:t>podniku</a:t>
            </a:r>
            <a:endParaRPr lang="cs-CZ" dirty="0"/>
          </a:p>
          <a:p>
            <a:pPr lvl="0"/>
            <a:r>
              <a:rPr lang="cs-CZ" dirty="0" smtClean="0"/>
              <a:t>SWOT analýza</a:t>
            </a:r>
          </a:p>
          <a:p>
            <a:r>
              <a:rPr lang="cs-CZ" dirty="0" smtClean="0"/>
              <a:t>Portfoliové analýzy (matice BCG, matice GE,…)</a:t>
            </a:r>
          </a:p>
          <a:p>
            <a:pPr lvl="0"/>
            <a:endParaRPr lang="cs-CZ" dirty="0"/>
          </a:p>
          <a:p>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4C</a:t>
            </a:r>
            <a:endParaRPr lang="cs-CZ" dirty="0"/>
          </a:p>
        </p:txBody>
      </p:sp>
      <p:sp>
        <p:nvSpPr>
          <p:cNvPr id="3" name="Zástupný symbol pro obsah 2"/>
          <p:cNvSpPr>
            <a:spLocks noGrp="1"/>
          </p:cNvSpPr>
          <p:nvPr>
            <p:ph sz="quarter" idx="1"/>
          </p:nvPr>
        </p:nvSpPr>
        <p:spPr>
          <a:xfrm>
            <a:off x="301752" y="1527048"/>
            <a:ext cx="8503920" cy="4854280"/>
          </a:xfrm>
        </p:spPr>
        <p:txBody>
          <a:bodyPr>
            <a:normAutofit/>
          </a:bodyPr>
          <a:lstStyle/>
          <a:p>
            <a:r>
              <a:rPr lang="cs-CZ" b="1" dirty="0" err="1" smtClean="0"/>
              <a:t>Customers</a:t>
            </a:r>
            <a:r>
              <a:rPr lang="cs-CZ" b="1" dirty="0" smtClean="0"/>
              <a:t> </a:t>
            </a:r>
            <a:r>
              <a:rPr lang="cs-CZ" dirty="0" smtClean="0"/>
              <a:t>- zákazníci </a:t>
            </a:r>
          </a:p>
          <a:p>
            <a:pPr lvl="1"/>
            <a:r>
              <a:rPr lang="cs-CZ" dirty="0" smtClean="0"/>
              <a:t>požadavky zákazníků – jsou homogenní, nebo jsou v novém prostředí odlišné? </a:t>
            </a:r>
          </a:p>
          <a:p>
            <a:pPr lvl="1"/>
            <a:r>
              <a:rPr lang="cs-CZ" dirty="0" smtClean="0"/>
              <a:t>Uspokojí existující produkt spotřebitele ve všech regionech?</a:t>
            </a:r>
          </a:p>
          <a:p>
            <a:pPr lvl="1"/>
            <a:endParaRPr lang="cs-CZ" dirty="0" smtClean="0"/>
          </a:p>
          <a:p>
            <a:r>
              <a:rPr lang="cs-CZ" b="1" dirty="0" smtClean="0"/>
              <a:t>Country </a:t>
            </a:r>
            <a:r>
              <a:rPr lang="cs-CZ" dirty="0" smtClean="0"/>
              <a:t>– národní specifika </a:t>
            </a:r>
            <a:r>
              <a:rPr lang="it-IT" dirty="0" smtClean="0"/>
              <a:t> </a:t>
            </a:r>
            <a:endParaRPr lang="cs-CZ" dirty="0" smtClean="0"/>
          </a:p>
          <a:p>
            <a:pPr lvl="1"/>
            <a:r>
              <a:rPr lang="it-IT" i="1" dirty="0" smtClean="0">
                <a:solidFill>
                  <a:srgbClr val="FF0000"/>
                </a:solidFill>
              </a:rPr>
              <a:t>Kulturní tradice a společenské normy</a:t>
            </a:r>
            <a:r>
              <a:rPr lang="it-IT" dirty="0" smtClean="0"/>
              <a:t> –</a:t>
            </a:r>
            <a:r>
              <a:rPr lang="cs-CZ" dirty="0" smtClean="0"/>
              <a:t> mohou bránit jednotnému marketingovému přístupu. </a:t>
            </a:r>
          </a:p>
          <a:p>
            <a:pPr lvl="1"/>
            <a:r>
              <a:rPr lang="cs-CZ" i="1" dirty="0" smtClean="0">
                <a:solidFill>
                  <a:srgbClr val="FF0000"/>
                </a:solidFill>
              </a:rPr>
              <a:t>Obchodní politika </a:t>
            </a:r>
            <a:r>
              <a:rPr lang="cs-CZ" dirty="0" smtClean="0"/>
              <a:t>– obchodní bariéry, vznik nových překážek, máme nástroje, znalosti k jejich překonání?</a:t>
            </a:r>
            <a:r>
              <a:rPr lang="pl-PL" dirty="0" smtClean="0"/>
              <a:t> </a:t>
            </a:r>
          </a:p>
          <a:p>
            <a:pPr lvl="1"/>
            <a:r>
              <a:rPr lang="pl-PL" i="1" dirty="0" smtClean="0">
                <a:solidFill>
                  <a:srgbClr val="FF0000"/>
                </a:solidFill>
              </a:rPr>
              <a:t>Technické standardy</a:t>
            </a:r>
            <a:r>
              <a:rPr lang="pl-PL" dirty="0" smtClean="0"/>
              <a:t> – normy EU, ISO </a:t>
            </a:r>
            <a:r>
              <a:rPr lang="cs-CZ" dirty="0" smtClean="0"/>
              <a:t>certifikáty, ochrana živ. prostředí</a:t>
            </a:r>
          </a:p>
          <a:p>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4C</a:t>
            </a:r>
            <a:endParaRPr lang="cs-CZ" dirty="0"/>
          </a:p>
        </p:txBody>
      </p:sp>
      <p:sp>
        <p:nvSpPr>
          <p:cNvPr id="3" name="Zástupný symbol pro obsah 2"/>
          <p:cNvSpPr>
            <a:spLocks noGrp="1"/>
          </p:cNvSpPr>
          <p:nvPr>
            <p:ph sz="quarter" idx="1"/>
          </p:nvPr>
        </p:nvSpPr>
        <p:spPr/>
        <p:txBody>
          <a:bodyPr>
            <a:normAutofit/>
          </a:bodyPr>
          <a:lstStyle/>
          <a:p>
            <a:r>
              <a:rPr lang="cs-CZ" b="1" dirty="0" err="1" smtClean="0"/>
              <a:t>Competition</a:t>
            </a:r>
            <a:r>
              <a:rPr lang="cs-CZ" b="1" dirty="0" smtClean="0"/>
              <a:t> </a:t>
            </a:r>
            <a:r>
              <a:rPr lang="cs-CZ" dirty="0" smtClean="0"/>
              <a:t>– konkurence </a:t>
            </a:r>
            <a:endParaRPr lang="pl-PL" dirty="0" smtClean="0"/>
          </a:p>
          <a:p>
            <a:pPr lvl="1"/>
            <a:r>
              <a:rPr lang="pl-PL" dirty="0" smtClean="0"/>
              <a:t>Globální konkurence – globální firmy těží z </a:t>
            </a:r>
            <a:r>
              <a:rPr lang="cs-CZ" dirty="0" smtClean="0"/>
              <a:t>pokrytí svých trhů, výnosů z rozsahu, kupní síly, vliv na legislativu států.</a:t>
            </a:r>
          </a:p>
          <a:p>
            <a:endParaRPr lang="cs-CZ" dirty="0" smtClean="0"/>
          </a:p>
          <a:p>
            <a:r>
              <a:rPr lang="cs-CZ" b="1" dirty="0" err="1" smtClean="0"/>
              <a:t>Costs</a:t>
            </a:r>
            <a:r>
              <a:rPr lang="cs-CZ" b="1" dirty="0" smtClean="0"/>
              <a:t> – </a:t>
            </a:r>
            <a:r>
              <a:rPr lang="cs-CZ" dirty="0" smtClean="0"/>
              <a:t>náklady</a:t>
            </a:r>
          </a:p>
          <a:p>
            <a:pPr lvl="1"/>
            <a:r>
              <a:rPr lang="pl-PL" dirty="0" smtClean="0"/>
              <a:t>Úspory z rozsahu – souvisí s obratem a </a:t>
            </a:r>
            <a:r>
              <a:rPr lang="cs-CZ" dirty="0" smtClean="0"/>
              <a:t>vyjednávací silou vůči dodavatelům</a:t>
            </a:r>
          </a:p>
          <a:p>
            <a:pPr lvl="1"/>
            <a:r>
              <a:rPr lang="pl-PL" dirty="0" smtClean="0"/>
              <a:t>Náklady na technický vývoj – hlavní zdroj růstu, ale jen největší firmy si ho </a:t>
            </a:r>
            <a:r>
              <a:rPr lang="cs-CZ" dirty="0" smtClean="0"/>
              <a:t>mohou dovolit</a:t>
            </a:r>
          </a:p>
          <a:p>
            <a:pPr lvl="1"/>
            <a:r>
              <a:rPr lang="cs-CZ" dirty="0" smtClean="0"/>
              <a:t>¨</a:t>
            </a:r>
            <a:r>
              <a:rPr lang="pl-PL" dirty="0" smtClean="0"/>
              <a:t>Náklady na dopravu – vytvářejí rozdíl v </a:t>
            </a:r>
            <a:r>
              <a:rPr lang="cs-CZ" dirty="0" smtClean="0"/>
              <a:t>nákladech mezi lokálními výrobci a dovozci</a:t>
            </a:r>
          </a:p>
          <a:p>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VRIO analýza </a:t>
            </a:r>
            <a:r>
              <a:rPr lang="cs-CZ" dirty="0" err="1" smtClean="0"/>
              <a:t>Jay</a:t>
            </a:r>
            <a:r>
              <a:rPr lang="cs-CZ" dirty="0" smtClean="0"/>
              <a:t> B. </a:t>
            </a:r>
            <a:r>
              <a:rPr lang="cs-CZ" dirty="0" err="1" smtClean="0"/>
              <a:t>Barneyho</a:t>
            </a:r>
            <a:endParaRPr lang="cs-CZ" dirty="0"/>
          </a:p>
        </p:txBody>
      </p:sp>
      <p:sp>
        <p:nvSpPr>
          <p:cNvPr id="3" name="Zástupný symbol pro obsah 2"/>
          <p:cNvSpPr>
            <a:spLocks noGrp="1"/>
          </p:cNvSpPr>
          <p:nvPr>
            <p:ph sz="quarter" idx="1"/>
          </p:nvPr>
        </p:nvSpPr>
        <p:spPr>
          <a:xfrm>
            <a:off x="301752" y="1527048"/>
            <a:ext cx="8503920" cy="4854280"/>
          </a:xfrm>
        </p:spPr>
        <p:txBody>
          <a:bodyPr>
            <a:normAutofit fontScale="92500" lnSpcReduction="20000"/>
          </a:bodyPr>
          <a:lstStyle/>
          <a:p>
            <a:r>
              <a:rPr lang="cs-CZ" dirty="0" smtClean="0"/>
              <a:t>Analyzuje</a:t>
            </a:r>
          </a:p>
          <a:p>
            <a:pPr lvl="1"/>
            <a:r>
              <a:rPr lang="cs-CZ" dirty="0" smtClean="0"/>
              <a:t>Lidské zdroje (sociální klima, počet a struktura pracovníků)</a:t>
            </a:r>
          </a:p>
          <a:p>
            <a:pPr lvl="1"/>
            <a:r>
              <a:rPr lang="cs-CZ" dirty="0" smtClean="0"/>
              <a:t>Finanční zdroje (rentabilita, likvidita, disponibilní kapitál)</a:t>
            </a:r>
          </a:p>
          <a:p>
            <a:pPr lvl="1"/>
            <a:r>
              <a:rPr lang="cs-CZ" dirty="0" smtClean="0"/>
              <a:t>Nemateriální (nehmotné) zdroje  (</a:t>
            </a:r>
            <a:r>
              <a:rPr lang="cs-CZ" dirty="0" err="1" smtClean="0"/>
              <a:t>know</a:t>
            </a:r>
            <a:r>
              <a:rPr lang="cs-CZ" dirty="0" smtClean="0"/>
              <a:t>-</a:t>
            </a:r>
            <a:r>
              <a:rPr lang="cs-CZ" dirty="0" err="1" smtClean="0"/>
              <a:t>how</a:t>
            </a:r>
            <a:r>
              <a:rPr lang="cs-CZ" dirty="0" smtClean="0"/>
              <a:t>, patenty a licence)</a:t>
            </a:r>
          </a:p>
          <a:p>
            <a:pPr lvl="1"/>
            <a:r>
              <a:rPr lang="cs-CZ" dirty="0" smtClean="0"/>
              <a:t>Materiální (fyzické) zdroje (výrobní plochy, technologické vybavení)</a:t>
            </a:r>
          </a:p>
          <a:p>
            <a:pPr lvl="1"/>
            <a:endParaRPr lang="cs-CZ" dirty="0" smtClean="0"/>
          </a:p>
          <a:p>
            <a:r>
              <a:rPr lang="cs-CZ" dirty="0" smtClean="0"/>
              <a:t>Jedná se analýzu, která pro každý typ zdroje posuzuje následující otázky (</a:t>
            </a:r>
            <a:r>
              <a:rPr lang="cs-CZ" b="1" dirty="0" smtClean="0"/>
              <a:t>dimenze hodnocení</a:t>
            </a:r>
            <a:r>
              <a:rPr lang="cs-CZ" dirty="0" smtClean="0"/>
              <a:t>) pro vlastní organizaci i pro konkurenty:</a:t>
            </a:r>
          </a:p>
          <a:p>
            <a:pPr lvl="1"/>
            <a:r>
              <a:rPr lang="cs-CZ" b="1" dirty="0" smtClean="0"/>
              <a:t>Hodnota</a:t>
            </a:r>
            <a:r>
              <a:rPr lang="cs-CZ" dirty="0" smtClean="0"/>
              <a:t> (</a:t>
            </a:r>
            <a:r>
              <a:rPr lang="cs-CZ" dirty="0" err="1" smtClean="0"/>
              <a:t>Value</a:t>
            </a:r>
            <a:r>
              <a:rPr lang="cs-CZ" dirty="0" smtClean="0"/>
              <a:t>) – Jak je zdroj nákladný a jak snadné je ho získat na trhu (nákup, nájem, zapůjčení…)?</a:t>
            </a:r>
          </a:p>
          <a:p>
            <a:pPr lvl="1"/>
            <a:r>
              <a:rPr lang="cs-CZ" b="1" dirty="0" smtClean="0"/>
              <a:t>Vzácnost</a:t>
            </a:r>
            <a:r>
              <a:rPr lang="cs-CZ" dirty="0" smtClean="0"/>
              <a:t> (</a:t>
            </a:r>
            <a:r>
              <a:rPr lang="cs-CZ" dirty="0" err="1" smtClean="0"/>
              <a:t>Rareness</a:t>
            </a:r>
            <a:r>
              <a:rPr lang="cs-CZ" dirty="0" smtClean="0"/>
              <a:t>) – Jak je zdroj vzácný, resp. omezený?</a:t>
            </a:r>
          </a:p>
          <a:p>
            <a:pPr lvl="1"/>
            <a:r>
              <a:rPr lang="cs-CZ" b="1" dirty="0" err="1" smtClean="0"/>
              <a:t>Napodobitelnost</a:t>
            </a:r>
            <a:r>
              <a:rPr lang="cs-CZ" dirty="0" smtClean="0"/>
              <a:t> (</a:t>
            </a:r>
            <a:r>
              <a:rPr lang="cs-CZ" dirty="0" err="1" smtClean="0"/>
              <a:t>Imitability</a:t>
            </a:r>
            <a:r>
              <a:rPr lang="cs-CZ" dirty="0" smtClean="0"/>
              <a:t>) – Jak složité je zdroj napodobit?</a:t>
            </a:r>
          </a:p>
          <a:p>
            <a:pPr lvl="1"/>
            <a:r>
              <a:rPr lang="cs-CZ" b="1" dirty="0" smtClean="0"/>
              <a:t>Organizace</a:t>
            </a:r>
            <a:r>
              <a:rPr lang="cs-CZ" dirty="0" smtClean="0"/>
              <a:t> (</a:t>
            </a:r>
            <a:r>
              <a:rPr lang="cs-CZ" dirty="0" err="1" smtClean="0"/>
              <a:t>Organization</a:t>
            </a:r>
            <a:r>
              <a:rPr lang="cs-CZ" dirty="0" smtClean="0"/>
              <a:t>), resp. uspořádání – Podporuje stávající uspořádání, využitelnost zdroje?</a:t>
            </a:r>
          </a:p>
          <a:p>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498178"/>
          </a:xfrm>
        </p:spPr>
        <p:txBody>
          <a:bodyPr>
            <a:normAutofit fontScale="90000"/>
          </a:bodyPr>
          <a:lstStyle/>
          <a:p>
            <a:r>
              <a:rPr lang="cs-CZ" dirty="0" smtClean="0"/>
              <a:t>Analýza zdrojů podniku</a:t>
            </a:r>
            <a:br>
              <a:rPr lang="cs-CZ" dirty="0" smtClean="0"/>
            </a:br>
            <a:r>
              <a:rPr lang="cs-CZ" dirty="0" smtClean="0"/>
              <a:t/>
            </a:r>
            <a:br>
              <a:rPr lang="cs-CZ" dirty="0" smtClean="0"/>
            </a:br>
            <a:endParaRPr lang="cs-CZ" dirty="0"/>
          </a:p>
        </p:txBody>
      </p:sp>
      <p:pic>
        <p:nvPicPr>
          <p:cNvPr id="4"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179512" y="1340768"/>
            <a:ext cx="7056784" cy="4327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ovéPole 2"/>
          <p:cNvSpPr txBox="1"/>
          <p:nvPr/>
        </p:nvSpPr>
        <p:spPr>
          <a:xfrm>
            <a:off x="827584" y="5733256"/>
            <a:ext cx="8208912" cy="646331"/>
          </a:xfrm>
          <a:prstGeom prst="rect">
            <a:avLst/>
          </a:prstGeom>
          <a:noFill/>
        </p:spPr>
        <p:txBody>
          <a:bodyPr wrap="square" rtlCol="0">
            <a:spAutoFit/>
          </a:bodyPr>
          <a:lstStyle/>
          <a:p>
            <a:r>
              <a:rPr lang="cs-CZ" dirty="0" smtClean="0"/>
              <a:t>Můžeme používat jen jako přehled (pro malé firmy) anebo z této analýzy vytvoříme již výše zmíněnou VRIO analýzu</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SWOT analýza</a:t>
            </a:r>
            <a:endParaRPr lang="cs-CZ" dirty="0"/>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1243583731"/>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Matice příležitostí a hrozeb</a:t>
            </a:r>
            <a:endParaRPr lang="cs-CZ" dirty="0"/>
          </a:p>
        </p:txBody>
      </p:sp>
      <p:pic>
        <p:nvPicPr>
          <p:cNvPr id="6" name="Zástupný symbol pro obsah 5"/>
          <p:cNvPicPr>
            <a:picLocks noGrp="1" noChangeAspect="1"/>
          </p:cNvPicPr>
          <p:nvPr>
            <p:ph sz="quarter" idx="1"/>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39552" y="1772816"/>
            <a:ext cx="5762625" cy="1219200"/>
          </a:xfrm>
        </p:spPr>
      </p:pic>
      <p:pic>
        <p:nvPicPr>
          <p:cNvPr id="7" name="Obrázek 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11095" y="4295224"/>
            <a:ext cx="5762625" cy="1219200"/>
          </a:xfrm>
          <a:prstGeom prst="rect">
            <a:avLst/>
          </a:prstGeom>
        </p:spPr>
      </p:pic>
      <p:sp>
        <p:nvSpPr>
          <p:cNvPr id="8" name="TextovéPole 7"/>
          <p:cNvSpPr txBox="1"/>
          <p:nvPr/>
        </p:nvSpPr>
        <p:spPr>
          <a:xfrm>
            <a:off x="6660232" y="1772816"/>
            <a:ext cx="2175920" cy="369332"/>
          </a:xfrm>
          <a:prstGeom prst="rect">
            <a:avLst/>
          </a:prstGeom>
          <a:noFill/>
        </p:spPr>
        <p:txBody>
          <a:bodyPr wrap="square" rtlCol="0">
            <a:spAutoFit/>
          </a:bodyPr>
          <a:lstStyle/>
          <a:p>
            <a:r>
              <a:rPr lang="cs-CZ" dirty="0" smtClean="0"/>
              <a:t>Matice příležitostí</a:t>
            </a:r>
            <a:endParaRPr lang="cs-CZ" dirty="0"/>
          </a:p>
        </p:txBody>
      </p:sp>
      <p:sp>
        <p:nvSpPr>
          <p:cNvPr id="9" name="TextovéPole 8"/>
          <p:cNvSpPr txBox="1"/>
          <p:nvPr/>
        </p:nvSpPr>
        <p:spPr>
          <a:xfrm>
            <a:off x="6876256" y="4293096"/>
            <a:ext cx="1872208" cy="369332"/>
          </a:xfrm>
          <a:prstGeom prst="rect">
            <a:avLst/>
          </a:prstGeom>
          <a:noFill/>
        </p:spPr>
        <p:txBody>
          <a:bodyPr wrap="square" rtlCol="0">
            <a:spAutoFit/>
          </a:bodyPr>
          <a:lstStyle/>
          <a:p>
            <a:r>
              <a:rPr lang="cs-CZ" dirty="0" smtClean="0"/>
              <a:t>Matice hrozeb</a:t>
            </a:r>
            <a:endParaRPr lang="cs-CZ" dirty="0"/>
          </a:p>
        </p:txBody>
      </p:sp>
    </p:spTree>
    <p:extLst>
      <p:ext uri="{BB962C8B-B14F-4D97-AF65-F5344CB8AC3E}">
        <p14:creationId xmlns:p14="http://schemas.microsoft.com/office/powerpoint/2010/main" val="56318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Smyslem situační analýzy je:	</a:t>
            </a:r>
            <a:endParaRPr lang="cs-CZ" dirty="0"/>
          </a:p>
        </p:txBody>
      </p:sp>
      <p:sp>
        <p:nvSpPr>
          <p:cNvPr id="3" name="Zástupný symbol pro obsah 2"/>
          <p:cNvSpPr>
            <a:spLocks noGrp="1"/>
          </p:cNvSpPr>
          <p:nvPr>
            <p:ph sz="quarter" idx="1"/>
          </p:nvPr>
        </p:nvSpPr>
        <p:spPr/>
        <p:txBody>
          <a:bodyPr/>
          <a:lstStyle/>
          <a:p>
            <a:r>
              <a:rPr lang="cs-CZ" dirty="0" smtClean="0"/>
              <a:t>Nalezení správného poměru mezi příležitostmi,které přicházejí v úvahu ve vnějším prostředí a jsou výhodné pro firmu a správného poměru mezi schopnostmi a zdroji podniku</a:t>
            </a:r>
            <a:endParaRPr lang="cs-CZ" dirty="0"/>
          </a:p>
        </p:txBody>
      </p:sp>
      <p:pic>
        <p:nvPicPr>
          <p:cNvPr id="1026" name="Picture 2" descr="C:\Users\Petka\AppData\Local\Microsoft\Windows\Temporary Internet Files\Content.IE5\J9C2UJN0\analizar-con-lupa-2[1].jpg"/>
          <p:cNvPicPr>
            <a:picLocks noChangeAspect="1" noChangeArrowheads="1"/>
          </p:cNvPicPr>
          <p:nvPr/>
        </p:nvPicPr>
        <p:blipFill>
          <a:blip r:embed="rId2" cstate="print"/>
          <a:srcRect/>
          <a:stretch>
            <a:fillRect/>
          </a:stretch>
        </p:blipFill>
        <p:spPr bwMode="auto">
          <a:xfrm>
            <a:off x="5364088" y="3068960"/>
            <a:ext cx="3000854" cy="299695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Matice vlivu a důležitostí</a:t>
            </a:r>
            <a:endParaRPr lang="cs-CZ" dirty="0"/>
          </a:p>
        </p:txBody>
      </p:sp>
      <p:pic>
        <p:nvPicPr>
          <p:cNvPr id="4" name="Zástupný symbol pro obsah 3"/>
          <p:cNvPicPr>
            <a:picLocks noGrp="1" noChangeAspect="1"/>
          </p:cNvPicPr>
          <p:nvPr>
            <p:ph sz="quarter" idx="1"/>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01752" y="2420888"/>
            <a:ext cx="8534400" cy="2808312"/>
          </a:xfrm>
        </p:spPr>
      </p:pic>
    </p:spTree>
    <p:extLst>
      <p:ext uri="{BB962C8B-B14F-4D97-AF65-F5344CB8AC3E}">
        <p14:creationId xmlns:p14="http://schemas.microsoft.com/office/powerpoint/2010/main" val="789537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lumMod val="50000"/>
                  </a:schemeClr>
                </a:solidFill>
              </a:rPr>
              <a:t>Matice EFE</a:t>
            </a:r>
            <a:endParaRPr lang="cs-CZ" dirty="0">
              <a:solidFill>
                <a:schemeClr val="bg1">
                  <a:lumMod val="50000"/>
                </a:schemeClr>
              </a:solidFill>
            </a:endParaRP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2371331078"/>
              </p:ext>
            </p:extLst>
          </p:nvPr>
        </p:nvGraphicFramePr>
        <p:xfrm>
          <a:off x="301625" y="1527177"/>
          <a:ext cx="8504240" cy="4134070"/>
        </p:xfrm>
        <a:graphic>
          <a:graphicData uri="http://schemas.openxmlformats.org/drawingml/2006/table">
            <a:tbl>
              <a:tblPr firstRow="1" bandRow="1">
                <a:tableStyleId>{5C22544A-7EE6-4342-B048-85BDC9FD1C3A}</a:tableStyleId>
              </a:tblPr>
              <a:tblGrid>
                <a:gridCol w="453951">
                  <a:extLst>
                    <a:ext uri="{9D8B030D-6E8A-4147-A177-3AD203B41FA5}">
                      <a16:colId xmlns:a16="http://schemas.microsoft.com/office/drawing/2014/main" val="3292840526"/>
                    </a:ext>
                  </a:extLst>
                </a:gridCol>
                <a:gridCol w="3024336">
                  <a:extLst>
                    <a:ext uri="{9D8B030D-6E8A-4147-A177-3AD203B41FA5}">
                      <a16:colId xmlns:a16="http://schemas.microsoft.com/office/drawing/2014/main" val="727198546"/>
                    </a:ext>
                  </a:extLst>
                </a:gridCol>
                <a:gridCol w="1624257">
                  <a:extLst>
                    <a:ext uri="{9D8B030D-6E8A-4147-A177-3AD203B41FA5}">
                      <a16:colId xmlns:a16="http://schemas.microsoft.com/office/drawing/2014/main" val="633300387"/>
                    </a:ext>
                  </a:extLst>
                </a:gridCol>
                <a:gridCol w="1700848">
                  <a:extLst>
                    <a:ext uri="{9D8B030D-6E8A-4147-A177-3AD203B41FA5}">
                      <a16:colId xmlns:a16="http://schemas.microsoft.com/office/drawing/2014/main" val="342147033"/>
                    </a:ext>
                  </a:extLst>
                </a:gridCol>
                <a:gridCol w="1700848">
                  <a:extLst>
                    <a:ext uri="{9D8B030D-6E8A-4147-A177-3AD203B41FA5}">
                      <a16:colId xmlns:a16="http://schemas.microsoft.com/office/drawing/2014/main" val="207796655"/>
                    </a:ext>
                  </a:extLst>
                </a:gridCol>
              </a:tblGrid>
              <a:tr h="817729">
                <a:tc>
                  <a:txBody>
                    <a:bodyPr/>
                    <a:lstStyle/>
                    <a:p>
                      <a:endParaRPr lang="cs-CZ" dirty="0"/>
                    </a:p>
                  </a:txBody>
                  <a:tcPr/>
                </a:tc>
                <a:tc>
                  <a:txBody>
                    <a:bodyPr/>
                    <a:lstStyle/>
                    <a:p>
                      <a:r>
                        <a:rPr lang="cs-CZ" dirty="0" smtClean="0"/>
                        <a:t>Faktor</a:t>
                      </a:r>
                      <a:endParaRPr lang="cs-CZ" dirty="0"/>
                    </a:p>
                  </a:txBody>
                  <a:tcPr/>
                </a:tc>
                <a:tc>
                  <a:txBody>
                    <a:bodyPr/>
                    <a:lstStyle/>
                    <a:p>
                      <a:r>
                        <a:rPr lang="cs-CZ" dirty="0" smtClean="0"/>
                        <a:t>Váha</a:t>
                      </a:r>
                      <a:endParaRPr lang="cs-CZ" dirty="0"/>
                    </a:p>
                  </a:txBody>
                  <a:tcPr/>
                </a:tc>
                <a:tc>
                  <a:txBody>
                    <a:bodyPr/>
                    <a:lstStyle/>
                    <a:p>
                      <a:r>
                        <a:rPr lang="cs-CZ" dirty="0" smtClean="0"/>
                        <a:t>Stupeň vlivu</a:t>
                      </a:r>
                      <a:endParaRPr lang="cs-CZ" dirty="0"/>
                    </a:p>
                  </a:txBody>
                  <a:tcPr/>
                </a:tc>
                <a:tc>
                  <a:txBody>
                    <a:bodyPr/>
                    <a:lstStyle/>
                    <a:p>
                      <a:r>
                        <a:rPr lang="cs-CZ" dirty="0" smtClean="0"/>
                        <a:t>Váha x stupeň vlivu</a:t>
                      </a:r>
                      <a:endParaRPr lang="cs-CZ" dirty="0"/>
                    </a:p>
                  </a:txBody>
                  <a:tcPr/>
                </a:tc>
                <a:extLst>
                  <a:ext uri="{0D108BD9-81ED-4DB2-BD59-A6C34878D82A}">
                    <a16:rowId xmlns:a16="http://schemas.microsoft.com/office/drawing/2014/main" val="2673938800"/>
                  </a:ext>
                </a:extLst>
              </a:tr>
              <a:tr h="473763">
                <a:tc gridSpan="5">
                  <a:txBody>
                    <a:bodyPr/>
                    <a:lstStyle/>
                    <a:p>
                      <a:r>
                        <a:rPr lang="cs-CZ" dirty="0" smtClean="0"/>
                        <a:t>Příležitosti</a:t>
                      </a:r>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3046230585"/>
                  </a:ext>
                </a:extLst>
              </a:tr>
              <a:tr h="473763">
                <a:tc>
                  <a:txBody>
                    <a:bodyPr/>
                    <a:lstStyle/>
                    <a:p>
                      <a:r>
                        <a:rPr lang="cs-CZ" dirty="0" smtClean="0"/>
                        <a:t>1</a:t>
                      </a:r>
                      <a:endParaRPr lang="cs-CZ" dirty="0"/>
                    </a:p>
                  </a:txBody>
                  <a:tcPr/>
                </a:tc>
                <a:tc>
                  <a:txBody>
                    <a:bodyPr/>
                    <a:lstStyle/>
                    <a:p>
                      <a:r>
                        <a:rPr lang="cs-CZ" dirty="0" smtClean="0"/>
                        <a:t>…</a:t>
                      </a:r>
                      <a:endParaRPr lang="cs-CZ" dirty="0"/>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1118754494"/>
                  </a:ext>
                </a:extLst>
              </a:tr>
              <a:tr h="473763">
                <a:tc>
                  <a:txBody>
                    <a:bodyPr/>
                    <a:lstStyle/>
                    <a:p>
                      <a:r>
                        <a:rPr lang="cs-CZ" dirty="0" smtClean="0"/>
                        <a:t>2</a:t>
                      </a:r>
                      <a:endParaRPr lang="cs-CZ" dirty="0"/>
                    </a:p>
                  </a:txBody>
                  <a:tcPr/>
                </a:tc>
                <a:tc>
                  <a:txBody>
                    <a:bodyPr/>
                    <a:lstStyle/>
                    <a:p>
                      <a:r>
                        <a:rPr lang="cs-CZ" dirty="0" smtClean="0"/>
                        <a:t>…</a:t>
                      </a:r>
                      <a:endParaRPr lang="cs-CZ" dirty="0"/>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2041223021"/>
                  </a:ext>
                </a:extLst>
              </a:tr>
              <a:tr h="473763">
                <a:tc gridSpan="5">
                  <a:txBody>
                    <a:bodyPr/>
                    <a:lstStyle/>
                    <a:p>
                      <a:r>
                        <a:rPr lang="cs-CZ" dirty="0" smtClean="0"/>
                        <a:t>Hrozby</a:t>
                      </a:r>
                      <a:endParaRPr lang="cs-CZ" dirty="0"/>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dirty="0"/>
                    </a:p>
                  </a:txBody>
                  <a:tcPr/>
                </a:tc>
                <a:extLst>
                  <a:ext uri="{0D108BD9-81ED-4DB2-BD59-A6C34878D82A}">
                    <a16:rowId xmlns:a16="http://schemas.microsoft.com/office/drawing/2014/main" val="1808637632"/>
                  </a:ext>
                </a:extLst>
              </a:tr>
              <a:tr h="473763">
                <a:tc>
                  <a:txBody>
                    <a:bodyPr/>
                    <a:lstStyle/>
                    <a:p>
                      <a:r>
                        <a:rPr lang="cs-CZ" dirty="0" smtClean="0"/>
                        <a:t>1</a:t>
                      </a:r>
                      <a:endParaRPr lang="cs-CZ" dirty="0"/>
                    </a:p>
                  </a:txBody>
                  <a:tcPr/>
                </a:tc>
                <a:tc>
                  <a:txBody>
                    <a:bodyPr/>
                    <a:lstStyle/>
                    <a:p>
                      <a:r>
                        <a:rPr lang="cs-CZ" dirty="0" smtClean="0"/>
                        <a:t>… </a:t>
                      </a:r>
                      <a:endParaRPr lang="cs-CZ" dirty="0"/>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301300320"/>
                  </a:ext>
                </a:extLst>
              </a:tr>
              <a:tr h="473763">
                <a:tc>
                  <a:txBody>
                    <a:bodyPr/>
                    <a:lstStyle/>
                    <a:p>
                      <a:r>
                        <a:rPr lang="cs-CZ" dirty="0" smtClean="0"/>
                        <a:t>2</a:t>
                      </a:r>
                      <a:endParaRPr lang="cs-CZ" dirty="0"/>
                    </a:p>
                  </a:txBody>
                  <a:tcPr/>
                </a:tc>
                <a:tc>
                  <a:txBody>
                    <a:bodyPr/>
                    <a:lstStyle/>
                    <a:p>
                      <a:r>
                        <a:rPr lang="cs-CZ" dirty="0" smtClean="0"/>
                        <a:t>…</a:t>
                      </a:r>
                      <a:endParaRPr lang="cs-CZ" dirty="0"/>
                    </a:p>
                  </a:txBody>
                  <a:tcPr/>
                </a:tc>
                <a:tc>
                  <a:txBody>
                    <a:bodyPr/>
                    <a:lstStyle/>
                    <a:p>
                      <a:endParaRPr lang="cs-CZ"/>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1790326747"/>
                  </a:ext>
                </a:extLst>
              </a:tr>
              <a:tr h="473763">
                <a:tc gridSpan="2">
                  <a:txBody>
                    <a:bodyPr/>
                    <a:lstStyle/>
                    <a:p>
                      <a:r>
                        <a:rPr lang="cs-CZ" dirty="0" smtClean="0"/>
                        <a:t>Součty</a:t>
                      </a:r>
                      <a:endParaRPr lang="cs-CZ" dirty="0"/>
                    </a:p>
                  </a:txBody>
                  <a:tcPr/>
                </a:tc>
                <a:tc hMerge="1">
                  <a:txBody>
                    <a:bodyPr/>
                    <a:lstStyle/>
                    <a:p>
                      <a:endParaRPr lang="cs-CZ"/>
                    </a:p>
                  </a:txBody>
                  <a:tcPr/>
                </a:tc>
                <a:tc>
                  <a:txBody>
                    <a:bodyPr/>
                    <a:lstStyle/>
                    <a:p>
                      <a:r>
                        <a:rPr lang="cs-CZ" dirty="0" smtClean="0"/>
                        <a:t>1,0</a:t>
                      </a:r>
                      <a:endParaRPr lang="cs-CZ" dirty="0"/>
                    </a:p>
                  </a:txBody>
                  <a:tcPr/>
                </a:tc>
                <a:tc>
                  <a:txBody>
                    <a:bodyPr/>
                    <a:lstStyle/>
                    <a:p>
                      <a:endParaRPr lang="cs-CZ" dirty="0"/>
                    </a:p>
                  </a:txBody>
                  <a:tcPr/>
                </a:tc>
                <a:tc>
                  <a:txBody>
                    <a:bodyPr/>
                    <a:lstStyle/>
                    <a:p>
                      <a:r>
                        <a:rPr lang="cs-CZ" dirty="0" smtClean="0"/>
                        <a:t>1</a:t>
                      </a:r>
                      <a:endParaRPr lang="cs-CZ" dirty="0"/>
                    </a:p>
                  </a:txBody>
                  <a:tcPr/>
                </a:tc>
                <a:extLst>
                  <a:ext uri="{0D108BD9-81ED-4DB2-BD59-A6C34878D82A}">
                    <a16:rowId xmlns:a16="http://schemas.microsoft.com/office/drawing/2014/main" val="1596921612"/>
                  </a:ext>
                </a:extLst>
              </a:tr>
            </a:tbl>
          </a:graphicData>
        </a:graphic>
      </p:graphicFrame>
    </p:spTree>
    <p:extLst>
      <p:ext uri="{BB962C8B-B14F-4D97-AF65-F5344CB8AC3E}">
        <p14:creationId xmlns:p14="http://schemas.microsoft.com/office/powerpoint/2010/main" val="16978751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bg1">
                    <a:lumMod val="50000"/>
                  </a:schemeClr>
                </a:solidFill>
              </a:rPr>
              <a:t>Matice TOWS</a:t>
            </a:r>
            <a:endParaRPr lang="cs-CZ" dirty="0">
              <a:solidFill>
                <a:schemeClr val="bg1">
                  <a:lumMod val="50000"/>
                </a:schemeClr>
              </a:solidFill>
            </a:endParaRP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329737916"/>
              </p:ext>
            </p:extLst>
          </p:nvPr>
        </p:nvGraphicFramePr>
        <p:xfrm>
          <a:off x="301625" y="1268760"/>
          <a:ext cx="8504238" cy="5256584"/>
        </p:xfrm>
        <a:graphic>
          <a:graphicData uri="http://schemas.openxmlformats.org/drawingml/2006/table">
            <a:tbl>
              <a:tblPr firstRow="1" bandRow="1">
                <a:tableStyleId>{5C22544A-7EE6-4342-B048-85BDC9FD1C3A}</a:tableStyleId>
              </a:tblPr>
              <a:tblGrid>
                <a:gridCol w="2834746">
                  <a:extLst>
                    <a:ext uri="{9D8B030D-6E8A-4147-A177-3AD203B41FA5}">
                      <a16:colId xmlns:a16="http://schemas.microsoft.com/office/drawing/2014/main" val="2607363929"/>
                    </a:ext>
                  </a:extLst>
                </a:gridCol>
                <a:gridCol w="2834746">
                  <a:extLst>
                    <a:ext uri="{9D8B030D-6E8A-4147-A177-3AD203B41FA5}">
                      <a16:colId xmlns:a16="http://schemas.microsoft.com/office/drawing/2014/main" val="689428713"/>
                    </a:ext>
                  </a:extLst>
                </a:gridCol>
                <a:gridCol w="2834746">
                  <a:extLst>
                    <a:ext uri="{9D8B030D-6E8A-4147-A177-3AD203B41FA5}">
                      <a16:colId xmlns:a16="http://schemas.microsoft.com/office/drawing/2014/main" val="1179555068"/>
                    </a:ext>
                  </a:extLst>
                </a:gridCol>
              </a:tblGrid>
              <a:tr h="1547680">
                <a:tc>
                  <a:txBody>
                    <a:bodyPr/>
                    <a:lstStyle/>
                    <a:p>
                      <a:endParaRPr lang="cs-CZ" dirty="0"/>
                    </a:p>
                  </a:txBody>
                  <a:tcPr/>
                </a:tc>
                <a:tc>
                  <a:txBody>
                    <a:bodyPr/>
                    <a:lstStyle/>
                    <a:p>
                      <a:r>
                        <a:rPr lang="cs-CZ" dirty="0" smtClean="0"/>
                        <a:t>Silné stránky (S)</a:t>
                      </a:r>
                    </a:p>
                    <a:p>
                      <a:pPr marL="342900" indent="-342900">
                        <a:buAutoNum type="arabicPeriod"/>
                      </a:pPr>
                      <a:r>
                        <a:rPr lang="cs-CZ" baseline="0" dirty="0" smtClean="0"/>
                        <a:t>________</a:t>
                      </a:r>
                    </a:p>
                    <a:p>
                      <a:pPr marL="342900" indent="-342900">
                        <a:buAutoNum type="arabicPeriod"/>
                      </a:pPr>
                      <a:r>
                        <a:rPr lang="cs-CZ" baseline="0" dirty="0" smtClean="0"/>
                        <a:t>________</a:t>
                      </a:r>
                    </a:p>
                    <a:p>
                      <a:pPr marL="342900" indent="-342900">
                        <a:buAutoNum type="arabicPeriod"/>
                      </a:pPr>
                      <a:r>
                        <a:rPr lang="cs-CZ" baseline="0" dirty="0" smtClean="0"/>
                        <a:t>________</a:t>
                      </a:r>
                      <a:endParaRPr lang="cs-CZ" dirty="0"/>
                    </a:p>
                  </a:txBody>
                  <a:tcPr/>
                </a:tc>
                <a:tc>
                  <a:txBody>
                    <a:bodyPr/>
                    <a:lstStyle/>
                    <a:p>
                      <a:r>
                        <a:rPr lang="cs-CZ" dirty="0" smtClean="0"/>
                        <a:t>Slabé stránky (W)</a:t>
                      </a:r>
                    </a:p>
                    <a:p>
                      <a:pPr marL="342900" indent="-342900">
                        <a:buAutoNum type="arabicPeriod"/>
                      </a:pPr>
                      <a:r>
                        <a:rPr lang="cs-CZ" dirty="0" smtClean="0"/>
                        <a:t>_________</a:t>
                      </a:r>
                    </a:p>
                    <a:p>
                      <a:pPr marL="342900" indent="-342900">
                        <a:buAutoNum type="arabicPeriod"/>
                      </a:pPr>
                      <a:r>
                        <a:rPr lang="cs-CZ" dirty="0" smtClean="0"/>
                        <a:t>_________</a:t>
                      </a:r>
                    </a:p>
                    <a:p>
                      <a:pPr marL="342900" indent="-342900">
                        <a:buAutoNum type="arabicPeriod"/>
                      </a:pPr>
                      <a:r>
                        <a:rPr lang="cs-CZ" dirty="0" smtClean="0"/>
                        <a:t>_________</a:t>
                      </a:r>
                      <a:endParaRPr lang="cs-CZ" dirty="0"/>
                    </a:p>
                  </a:txBody>
                  <a:tcPr/>
                </a:tc>
                <a:extLst>
                  <a:ext uri="{0D108BD9-81ED-4DB2-BD59-A6C34878D82A}">
                    <a16:rowId xmlns:a16="http://schemas.microsoft.com/office/drawing/2014/main" val="2090385551"/>
                  </a:ext>
                </a:extLst>
              </a:tr>
              <a:tr h="1942277">
                <a:tc>
                  <a:txBody>
                    <a:bodyPr/>
                    <a:lstStyle/>
                    <a:p>
                      <a:r>
                        <a:rPr lang="cs-CZ" dirty="0" smtClean="0"/>
                        <a:t>Příležitosti (O)</a:t>
                      </a:r>
                    </a:p>
                    <a:p>
                      <a:pPr marL="342900" indent="-342900">
                        <a:buAutoNum type="arabicPeriod"/>
                      </a:pPr>
                      <a:r>
                        <a:rPr lang="cs-CZ" dirty="0" smtClean="0"/>
                        <a:t>__________</a:t>
                      </a:r>
                    </a:p>
                    <a:p>
                      <a:pPr marL="342900" indent="-342900">
                        <a:buAutoNum type="arabicPeriod"/>
                      </a:pPr>
                      <a:r>
                        <a:rPr lang="cs-CZ" dirty="0" smtClean="0"/>
                        <a:t>__________</a:t>
                      </a:r>
                    </a:p>
                    <a:p>
                      <a:pPr marL="342900" indent="-342900">
                        <a:buAutoNum type="arabicPeriod"/>
                      </a:pPr>
                      <a:r>
                        <a:rPr lang="cs-CZ" dirty="0" smtClean="0"/>
                        <a:t>__________</a:t>
                      </a:r>
                      <a:endParaRPr lang="cs-CZ" dirty="0"/>
                    </a:p>
                  </a:txBody>
                  <a:tcPr/>
                </a:tc>
                <a:tc>
                  <a:txBody>
                    <a:bodyPr/>
                    <a:lstStyle/>
                    <a:p>
                      <a:r>
                        <a:rPr lang="cs-CZ" dirty="0" smtClean="0"/>
                        <a:t>Strategie SO (ofenzivní přístup)</a:t>
                      </a:r>
                    </a:p>
                    <a:p>
                      <a:r>
                        <a:rPr lang="cs-CZ" dirty="0" smtClean="0"/>
                        <a:t>MAXI-MAXI</a:t>
                      </a:r>
                    </a:p>
                    <a:p>
                      <a:endParaRPr lang="cs-CZ" dirty="0" smtClean="0"/>
                    </a:p>
                    <a:p>
                      <a:r>
                        <a:rPr lang="cs-CZ" sz="1600" i="1" dirty="0" smtClean="0"/>
                        <a:t>Komparativní výhoda, využívat souladů</a:t>
                      </a:r>
                      <a:r>
                        <a:rPr lang="cs-CZ" sz="1600" i="1" baseline="0" dirty="0" smtClean="0"/>
                        <a:t> zdrojů a poptávky</a:t>
                      </a:r>
                      <a:endParaRPr lang="cs-CZ" sz="1600" i="1" dirty="0"/>
                    </a:p>
                  </a:txBody>
                  <a:tcPr/>
                </a:tc>
                <a:tc>
                  <a:txBody>
                    <a:bodyPr/>
                    <a:lstStyle/>
                    <a:p>
                      <a:r>
                        <a:rPr lang="cs-CZ" dirty="0" smtClean="0"/>
                        <a:t>Strategie</a:t>
                      </a:r>
                      <a:r>
                        <a:rPr lang="cs-CZ" baseline="0" dirty="0" smtClean="0"/>
                        <a:t> WO</a:t>
                      </a:r>
                    </a:p>
                    <a:p>
                      <a:endParaRPr lang="cs-CZ" baseline="0" dirty="0" smtClean="0"/>
                    </a:p>
                    <a:p>
                      <a:r>
                        <a:rPr lang="cs-CZ" baseline="0" dirty="0" smtClean="0"/>
                        <a:t>MINI- MAXI</a:t>
                      </a:r>
                    </a:p>
                    <a:p>
                      <a:endParaRPr lang="cs-CZ" baseline="0" dirty="0" smtClean="0"/>
                    </a:p>
                    <a:p>
                      <a:pPr marL="0" algn="l" rtl="0" eaLnBrk="1" latinLnBrk="0" hangingPunct="1"/>
                      <a:r>
                        <a:rPr kumimoji="0" lang="cs-CZ" sz="1600" i="1" kern="1200" dirty="0" smtClean="0">
                          <a:solidFill>
                            <a:schemeClr val="dk1"/>
                          </a:solidFill>
                          <a:latin typeface="+mn-lt"/>
                          <a:ea typeface="+mn-ea"/>
                          <a:cs typeface="+mn-cs"/>
                        </a:rPr>
                        <a:t>Investice do produktů, kooperace</a:t>
                      </a:r>
                      <a:endParaRPr kumimoji="0" lang="cs-CZ" sz="1600" i="1" kern="1200" dirty="0">
                        <a:solidFill>
                          <a:schemeClr val="dk1"/>
                        </a:solidFill>
                        <a:latin typeface="+mn-lt"/>
                        <a:ea typeface="+mn-ea"/>
                        <a:cs typeface="+mn-cs"/>
                      </a:endParaRPr>
                    </a:p>
                  </a:txBody>
                  <a:tcPr/>
                </a:tc>
                <a:extLst>
                  <a:ext uri="{0D108BD9-81ED-4DB2-BD59-A6C34878D82A}">
                    <a16:rowId xmlns:a16="http://schemas.microsoft.com/office/drawing/2014/main" val="3475749903"/>
                  </a:ext>
                </a:extLst>
              </a:tr>
              <a:tr h="1766627">
                <a:tc>
                  <a:txBody>
                    <a:bodyPr/>
                    <a:lstStyle/>
                    <a:p>
                      <a:r>
                        <a:rPr lang="cs-CZ" dirty="0" smtClean="0"/>
                        <a:t>Hrozby (T)</a:t>
                      </a:r>
                    </a:p>
                    <a:p>
                      <a:pPr marL="342900" indent="-342900">
                        <a:buAutoNum type="arabicPeriod"/>
                      </a:pPr>
                      <a:r>
                        <a:rPr lang="cs-CZ" dirty="0" smtClean="0"/>
                        <a:t>__________</a:t>
                      </a:r>
                    </a:p>
                    <a:p>
                      <a:pPr marL="342900" indent="-342900">
                        <a:buAutoNum type="arabicPeriod"/>
                      </a:pPr>
                      <a:r>
                        <a:rPr lang="cs-CZ" dirty="0" smtClean="0"/>
                        <a:t>__________</a:t>
                      </a:r>
                    </a:p>
                    <a:p>
                      <a:pPr marL="342900" indent="-342900">
                        <a:buAutoNum type="arabicPeriod"/>
                      </a:pPr>
                      <a:r>
                        <a:rPr lang="cs-CZ" dirty="0" smtClean="0"/>
                        <a:t>__________</a:t>
                      </a:r>
                      <a:endParaRPr lang="cs-CZ" dirty="0"/>
                    </a:p>
                  </a:txBody>
                  <a:tcPr/>
                </a:tc>
                <a:tc>
                  <a:txBody>
                    <a:bodyPr/>
                    <a:lstStyle/>
                    <a:p>
                      <a:r>
                        <a:rPr lang="cs-CZ" dirty="0" smtClean="0"/>
                        <a:t>Strategie ST</a:t>
                      </a:r>
                    </a:p>
                    <a:p>
                      <a:endParaRPr lang="cs-CZ" dirty="0" smtClean="0"/>
                    </a:p>
                    <a:p>
                      <a:r>
                        <a:rPr lang="cs-CZ" dirty="0" smtClean="0"/>
                        <a:t>MAXI</a:t>
                      </a:r>
                      <a:r>
                        <a:rPr lang="cs-CZ" baseline="0" dirty="0" smtClean="0"/>
                        <a:t>-MINI</a:t>
                      </a:r>
                    </a:p>
                    <a:p>
                      <a:endParaRPr lang="cs-CZ" baseline="0" dirty="0" smtClean="0"/>
                    </a:p>
                    <a:p>
                      <a:pPr marL="0" algn="l" rtl="0" eaLnBrk="1" latinLnBrk="0" hangingPunct="1"/>
                      <a:r>
                        <a:rPr kumimoji="0" lang="cs-CZ" sz="1600" i="1" kern="1200" dirty="0" smtClean="0">
                          <a:solidFill>
                            <a:schemeClr val="dk1"/>
                          </a:solidFill>
                          <a:latin typeface="+mn-lt"/>
                          <a:ea typeface="+mn-ea"/>
                          <a:cs typeface="+mn-cs"/>
                        </a:rPr>
                        <a:t>Mobilizace zdrojů pro překonání hrozeb</a:t>
                      </a:r>
                      <a:endParaRPr kumimoji="0" lang="cs-CZ" sz="1600" i="1" kern="1200" dirty="0">
                        <a:solidFill>
                          <a:schemeClr val="dk1"/>
                        </a:solidFill>
                        <a:latin typeface="+mn-lt"/>
                        <a:ea typeface="+mn-ea"/>
                        <a:cs typeface="+mn-cs"/>
                      </a:endParaRPr>
                    </a:p>
                  </a:txBody>
                  <a:tcPr/>
                </a:tc>
                <a:tc>
                  <a:txBody>
                    <a:bodyPr/>
                    <a:lstStyle/>
                    <a:p>
                      <a:r>
                        <a:rPr lang="cs-CZ" dirty="0" smtClean="0"/>
                        <a:t>Strategie WT</a:t>
                      </a:r>
                    </a:p>
                    <a:p>
                      <a:endParaRPr lang="cs-CZ" dirty="0" smtClean="0"/>
                    </a:p>
                    <a:p>
                      <a:r>
                        <a:rPr lang="cs-CZ" dirty="0" smtClean="0"/>
                        <a:t>MINI-MINI</a:t>
                      </a:r>
                    </a:p>
                    <a:p>
                      <a:endParaRPr lang="cs-CZ" dirty="0" smtClean="0"/>
                    </a:p>
                    <a:p>
                      <a:pPr marL="0" algn="l" rtl="0" eaLnBrk="1" latinLnBrk="0" hangingPunct="1"/>
                      <a:r>
                        <a:rPr kumimoji="0" lang="cs-CZ" sz="1600" i="1" kern="1200" dirty="0" smtClean="0">
                          <a:solidFill>
                            <a:schemeClr val="dk1"/>
                          </a:solidFill>
                          <a:latin typeface="+mn-lt"/>
                          <a:ea typeface="+mn-ea"/>
                          <a:cs typeface="+mn-cs"/>
                        </a:rPr>
                        <a:t>Ustupovat; dělat kompromisy; odejít</a:t>
                      </a:r>
                      <a:endParaRPr kumimoji="0" lang="cs-CZ" sz="1600" i="1" kern="1200" dirty="0">
                        <a:solidFill>
                          <a:schemeClr val="dk1"/>
                        </a:solidFill>
                        <a:latin typeface="+mn-lt"/>
                        <a:ea typeface="+mn-ea"/>
                        <a:cs typeface="+mn-cs"/>
                      </a:endParaRPr>
                    </a:p>
                  </a:txBody>
                  <a:tcPr/>
                </a:tc>
                <a:extLst>
                  <a:ext uri="{0D108BD9-81ED-4DB2-BD59-A6C34878D82A}">
                    <a16:rowId xmlns:a16="http://schemas.microsoft.com/office/drawing/2014/main" val="2861813329"/>
                  </a:ext>
                </a:extLst>
              </a:tr>
            </a:tbl>
          </a:graphicData>
        </a:graphic>
      </p:graphicFrame>
    </p:spTree>
    <p:extLst>
      <p:ext uri="{BB962C8B-B14F-4D97-AF65-F5344CB8AC3E}">
        <p14:creationId xmlns:p14="http://schemas.microsoft.com/office/powerpoint/2010/main" val="2879477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Hodnotový řetězec</a:t>
            </a:r>
            <a:endParaRPr lang="cs-CZ" dirty="0"/>
          </a:p>
        </p:txBody>
      </p:sp>
      <p:sp>
        <p:nvSpPr>
          <p:cNvPr id="3" name="Zástupný symbol pro obsah 2"/>
          <p:cNvSpPr>
            <a:spLocks noGrp="1"/>
          </p:cNvSpPr>
          <p:nvPr>
            <p:ph sz="quarter" idx="1"/>
          </p:nvPr>
        </p:nvSpPr>
        <p:spPr/>
        <p:txBody>
          <a:bodyPr/>
          <a:lstStyle/>
          <a:p>
            <a:r>
              <a:rPr lang="cs-CZ" sz="2400" dirty="0" smtClean="0"/>
              <a:t>Zkoumá jednotlivé činnosti firmy a způsob, jakým přispívají k tvorbě přidané hodnoty produktu.</a:t>
            </a:r>
          </a:p>
          <a:p>
            <a:r>
              <a:rPr lang="cs-CZ" sz="2400" b="1" dirty="0" smtClean="0"/>
              <a:t>Michael E. Porter: </a:t>
            </a:r>
            <a:r>
              <a:rPr lang="cs-CZ" sz="2400" i="1" dirty="0" smtClean="0"/>
              <a:t>pochopení strategických možností podniku je závislé na předchozí identifikaci jednotlivých hodnototvorných procesů</a:t>
            </a:r>
          </a:p>
          <a:p>
            <a:endParaRPr lang="cs-CZ" i="1" dirty="0" smtClean="0"/>
          </a:p>
          <a:p>
            <a:endParaRPr lang="cs-CZ"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599" y="3717032"/>
            <a:ext cx="7179355" cy="3140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solidFill>
                  <a:schemeClr val="tx2">
                    <a:lumMod val="60000"/>
                    <a:lumOff val="40000"/>
                  </a:schemeClr>
                </a:solidFill>
              </a:rPr>
              <a:t>Primární činnosti</a:t>
            </a:r>
            <a:endParaRPr lang="cs-CZ" i="1" dirty="0">
              <a:solidFill>
                <a:schemeClr val="tx2">
                  <a:lumMod val="60000"/>
                  <a:lumOff val="40000"/>
                </a:schemeClr>
              </a:solidFill>
            </a:endParaRPr>
          </a:p>
        </p:txBody>
      </p:sp>
      <p:sp>
        <p:nvSpPr>
          <p:cNvPr id="3" name="Zástupný symbol pro obsah 2"/>
          <p:cNvSpPr>
            <a:spLocks noGrp="1"/>
          </p:cNvSpPr>
          <p:nvPr>
            <p:ph sz="quarter" idx="1"/>
          </p:nvPr>
        </p:nvSpPr>
        <p:spPr/>
        <p:txBody>
          <a:bodyPr>
            <a:normAutofit fontScale="85000" lnSpcReduction="20000"/>
          </a:bodyPr>
          <a:lstStyle/>
          <a:p>
            <a:pPr marL="514350" indent="-514350">
              <a:buFont typeface="+mj-lt"/>
              <a:buAutoNum type="arabicPeriod"/>
            </a:pPr>
            <a:r>
              <a:rPr lang="cs-CZ" dirty="0"/>
              <a:t>První skupinou činností je řízení vstupních operací. Jsou namířeny na přijímání, skladování a rozdělování </a:t>
            </a:r>
            <a:r>
              <a:rPr lang="cs-CZ" dirty="0" smtClean="0"/>
              <a:t>vstupů. </a:t>
            </a:r>
            <a:r>
              <a:rPr lang="cs-CZ" dirty="0"/>
              <a:t>Například sem spadá </a:t>
            </a:r>
            <a:r>
              <a:rPr lang="cs-CZ" dirty="0" smtClean="0"/>
              <a:t>uložení </a:t>
            </a:r>
            <a:r>
              <a:rPr lang="cs-CZ" dirty="0"/>
              <a:t>materiálu ve skladu, jeho evidence, regulace výše zásob. </a:t>
            </a:r>
            <a:endParaRPr lang="cs-CZ" dirty="0" smtClean="0"/>
          </a:p>
          <a:p>
            <a:pPr marL="514350" indent="-514350">
              <a:buFont typeface="+mj-lt"/>
              <a:buAutoNum type="arabicPeriod"/>
            </a:pPr>
            <a:r>
              <a:rPr lang="cs-CZ" dirty="0" smtClean="0"/>
              <a:t>Výroba </a:t>
            </a:r>
            <a:r>
              <a:rPr lang="cs-CZ" dirty="0"/>
              <a:t>a provoz jsou procesy přetvářející vstupy podniku na jeho konečné výstupy v podobě </a:t>
            </a:r>
            <a:r>
              <a:rPr lang="cs-CZ" dirty="0" smtClean="0"/>
              <a:t>výrobků </a:t>
            </a:r>
            <a:r>
              <a:rPr lang="cs-CZ" dirty="0"/>
              <a:t>a </a:t>
            </a:r>
            <a:r>
              <a:rPr lang="cs-CZ" dirty="0" smtClean="0"/>
              <a:t>služeb</a:t>
            </a:r>
            <a:r>
              <a:rPr lang="cs-CZ" dirty="0"/>
              <a:t>. </a:t>
            </a:r>
            <a:endParaRPr lang="cs-CZ" dirty="0" smtClean="0"/>
          </a:p>
          <a:p>
            <a:pPr marL="514350" indent="-514350">
              <a:buFont typeface="+mj-lt"/>
              <a:buAutoNum type="arabicPeriod"/>
            </a:pPr>
            <a:r>
              <a:rPr lang="cs-CZ" dirty="0" smtClean="0"/>
              <a:t>Řízení </a:t>
            </a:r>
            <a:r>
              <a:rPr lang="cs-CZ" dirty="0"/>
              <a:t>výstupních operací je zaměřeno na distribuci produktu odběrateli včetně skladování, balení, kompletace objednávek a dopravy. </a:t>
            </a:r>
            <a:endParaRPr lang="cs-CZ" dirty="0" smtClean="0"/>
          </a:p>
          <a:p>
            <a:pPr marL="514350" indent="-514350">
              <a:buFont typeface="+mj-lt"/>
              <a:buAutoNum type="arabicPeriod"/>
            </a:pPr>
            <a:r>
              <a:rPr lang="cs-CZ" dirty="0" smtClean="0"/>
              <a:t>Marketing </a:t>
            </a:r>
            <a:r>
              <a:rPr lang="cs-CZ" dirty="0"/>
              <a:t>a prodej se zabývají podporou prodeje, vytvářením prodejních </a:t>
            </a:r>
            <a:r>
              <a:rPr lang="cs-CZ" dirty="0" smtClean="0"/>
              <a:t>stimulů, různé </a:t>
            </a:r>
            <a:r>
              <a:rPr lang="cs-CZ" dirty="0"/>
              <a:t>formy prodeje, vyhledávání odbytových </a:t>
            </a:r>
            <a:r>
              <a:rPr lang="cs-CZ" dirty="0" smtClean="0"/>
              <a:t>trhů, </a:t>
            </a:r>
            <a:r>
              <a:rPr lang="cs-CZ" dirty="0"/>
              <a:t>stanovování cen atd. </a:t>
            </a:r>
            <a:endParaRPr lang="cs-CZ" dirty="0" smtClean="0"/>
          </a:p>
          <a:p>
            <a:pPr marL="514350" indent="-514350">
              <a:buFont typeface="+mj-lt"/>
              <a:buAutoNum type="arabicPeriod"/>
            </a:pPr>
            <a:r>
              <a:rPr lang="cs-CZ" dirty="0" smtClean="0"/>
              <a:t>Servisní služby </a:t>
            </a:r>
            <a:r>
              <a:rPr lang="cs-CZ" dirty="0"/>
              <a:t>jsou </a:t>
            </a:r>
            <a:r>
              <a:rPr lang="cs-CZ" dirty="0" smtClean="0"/>
              <a:t>poskytované  na udržení </a:t>
            </a:r>
            <a:r>
              <a:rPr lang="cs-CZ" dirty="0"/>
              <a:t>a zvýšení </a:t>
            </a:r>
            <a:r>
              <a:rPr lang="cs-CZ" dirty="0" smtClean="0"/>
              <a:t>hodnoty pro zákazníka</a:t>
            </a:r>
            <a:endParaRPr lang="cs-CZ" dirty="0"/>
          </a:p>
        </p:txBody>
      </p:sp>
    </p:spTree>
    <p:extLst>
      <p:ext uri="{BB962C8B-B14F-4D97-AF65-F5344CB8AC3E}">
        <p14:creationId xmlns:p14="http://schemas.microsoft.com/office/powerpoint/2010/main" val="24999142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solidFill>
                  <a:schemeClr val="tx2">
                    <a:lumMod val="60000"/>
                    <a:lumOff val="40000"/>
                  </a:schemeClr>
                </a:solidFill>
              </a:rPr>
              <a:t>Podpůrné činnosti</a:t>
            </a:r>
            <a:endParaRPr lang="cs-CZ" i="1" dirty="0">
              <a:solidFill>
                <a:schemeClr val="tx2">
                  <a:lumMod val="60000"/>
                  <a:lumOff val="40000"/>
                </a:schemeClr>
              </a:solidFill>
            </a:endParaRPr>
          </a:p>
        </p:txBody>
      </p:sp>
      <p:sp>
        <p:nvSpPr>
          <p:cNvPr id="3" name="Zástupný symbol pro obsah 2"/>
          <p:cNvSpPr>
            <a:spLocks noGrp="1"/>
          </p:cNvSpPr>
          <p:nvPr>
            <p:ph sz="quarter" idx="1"/>
          </p:nvPr>
        </p:nvSpPr>
        <p:spPr/>
        <p:txBody>
          <a:bodyPr>
            <a:normAutofit fontScale="85000" lnSpcReduction="20000"/>
          </a:bodyPr>
          <a:lstStyle/>
          <a:p>
            <a:pPr marL="514350" indent="-514350">
              <a:buFont typeface="+mj-lt"/>
              <a:buAutoNum type="arabicPeriod"/>
            </a:pPr>
            <a:r>
              <a:rPr lang="cs-CZ" dirty="0"/>
              <a:t>Infrastruktura podniku zahrnuje plánování, finance, právní </a:t>
            </a:r>
            <a:r>
              <a:rPr lang="cs-CZ" dirty="0" smtClean="0"/>
              <a:t>záležitosti</a:t>
            </a:r>
            <a:r>
              <a:rPr lang="cs-CZ" dirty="0"/>
              <a:t>, řízení jakosti, informační systém, zkrátka činnosti, </a:t>
            </a:r>
            <a:r>
              <a:rPr lang="cs-CZ" dirty="0" smtClean="0"/>
              <a:t>jež </a:t>
            </a:r>
            <a:r>
              <a:rPr lang="cs-CZ" dirty="0"/>
              <a:t>zabezpečují </a:t>
            </a:r>
            <a:r>
              <a:rPr lang="cs-CZ" dirty="0" smtClean="0"/>
              <a:t>každodenní </a:t>
            </a:r>
            <a:r>
              <a:rPr lang="cs-CZ" dirty="0"/>
              <a:t>chod podniku. Tato činnost podporuje celý hodnototvorný řetězec. </a:t>
            </a:r>
            <a:endParaRPr lang="cs-CZ" dirty="0" smtClean="0"/>
          </a:p>
          <a:p>
            <a:pPr marL="514350" indent="-514350">
              <a:buFont typeface="+mj-lt"/>
              <a:buAutoNum type="arabicPeriod"/>
            </a:pPr>
            <a:r>
              <a:rPr lang="cs-CZ" dirty="0" smtClean="0"/>
              <a:t>Řízení </a:t>
            </a:r>
            <a:r>
              <a:rPr lang="cs-CZ" dirty="0"/>
              <a:t>lidských </a:t>
            </a:r>
            <a:r>
              <a:rPr lang="cs-CZ" dirty="0" smtClean="0"/>
              <a:t>zdrojů </a:t>
            </a:r>
            <a:r>
              <a:rPr lang="cs-CZ" dirty="0"/>
              <a:t>je namířeno na všechny činnosti týkající se náboru, školení, rozmisťování, propouštění, motivačních </a:t>
            </a:r>
            <a:r>
              <a:rPr lang="cs-CZ" dirty="0" smtClean="0"/>
              <a:t>nástrojů </a:t>
            </a:r>
            <a:r>
              <a:rPr lang="cs-CZ" dirty="0"/>
              <a:t>a </a:t>
            </a:r>
            <a:r>
              <a:rPr lang="cs-CZ" dirty="0" smtClean="0"/>
              <a:t>mzdový systém.</a:t>
            </a:r>
          </a:p>
          <a:p>
            <a:pPr marL="514350" indent="-514350">
              <a:buFont typeface="+mj-lt"/>
              <a:buAutoNum type="arabicPeriod"/>
            </a:pPr>
            <a:r>
              <a:rPr lang="cs-CZ" dirty="0" smtClean="0"/>
              <a:t>Technologie </a:t>
            </a:r>
            <a:r>
              <a:rPr lang="cs-CZ" dirty="0"/>
              <a:t>je zde pojmem širším </a:t>
            </a:r>
            <a:r>
              <a:rPr lang="cs-CZ" dirty="0" smtClean="0"/>
              <a:t>než, </a:t>
            </a:r>
            <a:r>
              <a:rPr lang="cs-CZ" dirty="0"/>
              <a:t>jak je </a:t>
            </a:r>
            <a:r>
              <a:rPr lang="cs-CZ" dirty="0" smtClean="0"/>
              <a:t>běžně </a:t>
            </a:r>
            <a:r>
              <a:rPr lang="cs-CZ" dirty="0"/>
              <a:t>chápána. Technologie zde představuje know-how, pracovní postupy, technické zařízení, zabývá se tedy snahou o zdokonalení výrobku, </a:t>
            </a:r>
            <a:r>
              <a:rPr lang="cs-CZ" dirty="0" smtClean="0"/>
              <a:t>služby </a:t>
            </a:r>
            <a:r>
              <a:rPr lang="cs-CZ" dirty="0"/>
              <a:t>a pracovního </a:t>
            </a:r>
            <a:r>
              <a:rPr lang="cs-CZ" dirty="0" smtClean="0"/>
              <a:t>postupu</a:t>
            </a:r>
          </a:p>
          <a:p>
            <a:pPr marL="514350" indent="-514350">
              <a:buFont typeface="+mj-lt"/>
              <a:buAutoNum type="arabicPeriod"/>
            </a:pPr>
            <a:r>
              <a:rPr lang="cs-CZ" dirty="0"/>
              <a:t>Nákupní činnost zabezpečuje přísun všech podnikových </a:t>
            </a:r>
            <a:r>
              <a:rPr lang="cs-CZ" dirty="0" smtClean="0"/>
              <a:t>vstupů </a:t>
            </a:r>
            <a:r>
              <a:rPr lang="cs-CZ" dirty="0"/>
              <a:t>od </a:t>
            </a:r>
            <a:r>
              <a:rPr lang="cs-CZ" dirty="0" smtClean="0"/>
              <a:t>materiálů </a:t>
            </a:r>
            <a:r>
              <a:rPr lang="cs-CZ" dirty="0"/>
              <a:t>a surovin </a:t>
            </a:r>
            <a:r>
              <a:rPr lang="cs-CZ" dirty="0" smtClean="0"/>
              <a:t>až </a:t>
            </a:r>
            <a:r>
              <a:rPr lang="cs-CZ" dirty="0"/>
              <a:t>po budovy a strojní zařízení. V některých odvětvích </a:t>
            </a:r>
            <a:r>
              <a:rPr lang="cs-CZ" dirty="0" smtClean="0"/>
              <a:t>může </a:t>
            </a:r>
            <a:r>
              <a:rPr lang="cs-CZ" dirty="0"/>
              <a:t>být i </a:t>
            </a:r>
            <a:r>
              <a:rPr lang="cs-CZ" dirty="0" smtClean="0"/>
              <a:t>způsob </a:t>
            </a:r>
            <a:r>
              <a:rPr lang="cs-CZ" dirty="0"/>
              <a:t>nákupu konkurenční výhodou. </a:t>
            </a:r>
          </a:p>
          <a:p>
            <a:pPr marL="0" indent="0">
              <a:buNone/>
            </a:pPr>
            <a:endParaRPr lang="cs-CZ" dirty="0"/>
          </a:p>
        </p:txBody>
      </p:sp>
    </p:spTree>
    <p:extLst>
      <p:ext uri="{BB962C8B-B14F-4D97-AF65-F5344CB8AC3E}">
        <p14:creationId xmlns:p14="http://schemas.microsoft.com/office/powerpoint/2010/main" val="34511820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solidFill>
                  <a:schemeClr val="tx2">
                    <a:lumMod val="60000"/>
                    <a:lumOff val="40000"/>
                  </a:schemeClr>
                </a:solidFill>
              </a:rPr>
              <a:t>Dodatek</a:t>
            </a:r>
            <a:endParaRPr lang="cs-CZ" i="1" dirty="0">
              <a:solidFill>
                <a:schemeClr val="tx2">
                  <a:lumMod val="60000"/>
                  <a:lumOff val="40000"/>
                </a:schemeClr>
              </a:solidFill>
            </a:endParaRPr>
          </a:p>
        </p:txBody>
      </p:sp>
      <p:sp>
        <p:nvSpPr>
          <p:cNvPr id="3" name="Zástupný symbol pro obsah 2"/>
          <p:cNvSpPr>
            <a:spLocks noGrp="1"/>
          </p:cNvSpPr>
          <p:nvPr>
            <p:ph sz="quarter" idx="1"/>
          </p:nvPr>
        </p:nvSpPr>
        <p:spPr/>
        <p:txBody>
          <a:bodyPr/>
          <a:lstStyle/>
          <a:p>
            <a:r>
              <a:rPr lang="cs-CZ" dirty="0" smtClean="0"/>
              <a:t>U primárních i podpůrných činností určujeme nositele a náplň činnosti!</a:t>
            </a:r>
            <a:endParaRPr lang="cs-CZ" dirty="0"/>
          </a:p>
        </p:txBody>
      </p:sp>
    </p:spTree>
    <p:extLst>
      <p:ext uri="{BB962C8B-B14F-4D97-AF65-F5344CB8AC3E}">
        <p14:creationId xmlns:p14="http://schemas.microsoft.com/office/powerpoint/2010/main" val="20157492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Marketingová Situační Analýza</a:t>
            </a:r>
            <a:endParaRPr lang="cs-CZ" dirty="0"/>
          </a:p>
        </p:txBody>
      </p:sp>
      <p:sp>
        <p:nvSpPr>
          <p:cNvPr id="3" name="Zástupný symbol pro obsah 2"/>
          <p:cNvSpPr>
            <a:spLocks noGrp="1"/>
          </p:cNvSpPr>
          <p:nvPr>
            <p:ph sz="quarter" idx="1"/>
          </p:nvPr>
        </p:nvSpPr>
        <p:spPr/>
        <p:txBody>
          <a:bodyPr/>
          <a:lstStyle/>
          <a:p>
            <a:r>
              <a:rPr lang="cs-CZ" b="1" dirty="0"/>
              <a:t>Informační část</a:t>
            </a:r>
            <a:r>
              <a:rPr lang="cs-CZ" dirty="0"/>
              <a:t>, v jejímž rámci dochází ke sběru informací a jejich hodnocení. Informační část </a:t>
            </a:r>
            <a:r>
              <a:rPr lang="cs-CZ" dirty="0" smtClean="0"/>
              <a:t>obsahuje (silné a slabé stránky, CPM, externí prostředí)</a:t>
            </a:r>
          </a:p>
          <a:p>
            <a:r>
              <a:rPr lang="cs-CZ" b="1" dirty="0"/>
              <a:t>Porovnávací část</a:t>
            </a:r>
            <a:r>
              <a:rPr lang="cs-CZ" dirty="0"/>
              <a:t>, která generuje možné strategie při využití některé z těchto metod: </a:t>
            </a:r>
            <a:r>
              <a:rPr lang="cs-CZ" dirty="0" smtClean="0"/>
              <a:t>(</a:t>
            </a:r>
            <a:r>
              <a:rPr lang="cs-CZ" dirty="0" err="1" smtClean="0"/>
              <a:t>swot</a:t>
            </a:r>
            <a:r>
              <a:rPr lang="cs-CZ" dirty="0" smtClean="0"/>
              <a:t>, BCG)</a:t>
            </a:r>
          </a:p>
          <a:p>
            <a:r>
              <a:rPr lang="cs-CZ" b="1" dirty="0"/>
              <a:t>Rozhodovací část</a:t>
            </a:r>
            <a:r>
              <a:rPr lang="cs-CZ" dirty="0"/>
              <a:t>, v níž se objektivně hodnotí zvažované strategie, například maticí kvantitativního strategického plánování, a doporučují se případné změny.</a:t>
            </a:r>
            <a:endParaRPr lang="cs-CZ" dirty="0"/>
          </a:p>
        </p:txBody>
      </p:sp>
    </p:spTree>
    <p:extLst>
      <p:ext uri="{BB962C8B-B14F-4D97-AF65-F5344CB8AC3E}">
        <p14:creationId xmlns:p14="http://schemas.microsoft.com/office/powerpoint/2010/main" val="9794044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Doporučená literatura pro tuto kapitolu</a:t>
            </a:r>
            <a:endParaRPr lang="cs-CZ" dirty="0"/>
          </a:p>
        </p:txBody>
      </p:sp>
      <p:sp>
        <p:nvSpPr>
          <p:cNvPr id="3" name="Zástupný symbol pro obsah 2"/>
          <p:cNvSpPr>
            <a:spLocks noGrp="1"/>
          </p:cNvSpPr>
          <p:nvPr>
            <p:ph sz="quarter" idx="1"/>
          </p:nvPr>
        </p:nvSpPr>
        <p:spPr/>
        <p:txBody>
          <a:bodyPr/>
          <a:lstStyle/>
          <a:p>
            <a:r>
              <a:rPr lang="cs-CZ" dirty="0" smtClean="0"/>
              <a:t>Jakubíková, D. Strategický marketing: Strategie a trendy – 2. </a:t>
            </a:r>
            <a:r>
              <a:rPr lang="cs-CZ" dirty="0" err="1" smtClean="0"/>
              <a:t>roz</a:t>
            </a:r>
            <a:r>
              <a:rPr lang="cs-CZ" dirty="0" smtClean="0"/>
              <a:t>. </a:t>
            </a:r>
            <a:r>
              <a:rPr lang="cs-CZ" smtClean="0"/>
              <a:t>vydání, </a:t>
            </a:r>
            <a:r>
              <a:rPr lang="cs-CZ" dirty="0" err="1" smtClean="0"/>
              <a:t>Grada</a:t>
            </a:r>
            <a:r>
              <a:rPr lang="cs-CZ" dirty="0" smtClean="0"/>
              <a:t>: 2013</a:t>
            </a:r>
            <a:endParaRPr lang="cs-CZ" dirty="0"/>
          </a:p>
        </p:txBody>
      </p:sp>
    </p:spTree>
    <p:extLst>
      <p:ext uri="{BB962C8B-B14F-4D97-AF65-F5344CB8AC3E}">
        <p14:creationId xmlns:p14="http://schemas.microsoft.com/office/powerpoint/2010/main" val="3858052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Marketingová situační analýza</a:t>
            </a:r>
            <a:endParaRPr lang="cs-CZ" dirty="0"/>
          </a:p>
        </p:txBody>
      </p:sp>
      <p:sp>
        <p:nvSpPr>
          <p:cNvPr id="3" name="Zástupný symbol pro obsah 2"/>
          <p:cNvSpPr>
            <a:spLocks noGrp="1"/>
          </p:cNvSpPr>
          <p:nvPr>
            <p:ph sz="quarter" idx="1"/>
          </p:nvPr>
        </p:nvSpPr>
        <p:spPr/>
        <p:txBody>
          <a:bodyPr/>
          <a:lstStyle/>
          <a:p>
            <a:r>
              <a:rPr lang="cs-CZ" dirty="0" smtClean="0"/>
              <a:t>Zkoumá prostředí firmy, segmenty trhu, konkurenci, odhad budoucí poptávky a prodejů. </a:t>
            </a:r>
          </a:p>
          <a:p>
            <a:r>
              <a:rPr lang="cs-CZ" dirty="0" smtClean="0"/>
              <a:t>Má směřovat k volbě cílových trhů.</a:t>
            </a:r>
          </a:p>
          <a:p>
            <a:r>
              <a:rPr lang="cs-CZ" dirty="0" smtClean="0"/>
              <a:t>Po tvorbě mise a vize je prvním krokem při tvorbě strategických plánů.</a:t>
            </a:r>
            <a:endParaRPr lang="cs-CZ" dirty="0"/>
          </a:p>
        </p:txBody>
      </p:sp>
    </p:spTree>
    <p:extLst>
      <p:ext uri="{BB962C8B-B14F-4D97-AF65-F5344CB8AC3E}">
        <p14:creationId xmlns:p14="http://schemas.microsoft.com/office/powerpoint/2010/main" val="89564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Analýza odvětví – základní charakteristika</a:t>
            </a:r>
            <a:endParaRPr lang="cs-CZ" dirty="0"/>
          </a:p>
        </p:txBody>
      </p:sp>
      <p:sp>
        <p:nvSpPr>
          <p:cNvPr id="3" name="Zástupný symbol pro obsah 2"/>
          <p:cNvSpPr>
            <a:spLocks noGrp="1"/>
          </p:cNvSpPr>
          <p:nvPr>
            <p:ph sz="quarter" idx="1"/>
          </p:nvPr>
        </p:nvSpPr>
        <p:spPr/>
        <p:txBody>
          <a:bodyPr>
            <a:normAutofit/>
          </a:bodyPr>
          <a:lstStyle/>
          <a:p>
            <a:r>
              <a:rPr lang="cs-CZ" dirty="0" smtClean="0"/>
              <a:t> velikost trhu,</a:t>
            </a:r>
          </a:p>
          <a:p>
            <a:r>
              <a:rPr lang="cs-CZ" dirty="0" smtClean="0"/>
              <a:t> konkurence (možná kritéria viz další </a:t>
            </a:r>
            <a:r>
              <a:rPr lang="cs-CZ" dirty="0" err="1" smtClean="0"/>
              <a:t>slide</a:t>
            </a:r>
            <a:r>
              <a:rPr lang="cs-CZ" dirty="0" smtClean="0"/>
              <a:t>),</a:t>
            </a:r>
          </a:p>
          <a:p>
            <a:r>
              <a:rPr lang="cs-CZ" dirty="0" smtClean="0"/>
              <a:t> zákazníci,</a:t>
            </a:r>
          </a:p>
          <a:p>
            <a:r>
              <a:rPr lang="cs-CZ" dirty="0" smtClean="0"/>
              <a:t> míra integrace,</a:t>
            </a:r>
          </a:p>
          <a:p>
            <a:r>
              <a:rPr lang="cs-CZ" dirty="0" smtClean="0"/>
              <a:t> vstupní bariéry,</a:t>
            </a:r>
          </a:p>
          <a:p>
            <a:r>
              <a:rPr lang="cs-CZ" dirty="0" smtClean="0"/>
              <a:t> výstupní bariéry,</a:t>
            </a:r>
          </a:p>
          <a:p>
            <a:r>
              <a:rPr lang="cs-CZ" dirty="0" smtClean="0"/>
              <a:t> stupeň diferenciace,</a:t>
            </a:r>
          </a:p>
          <a:p>
            <a:r>
              <a:rPr lang="cs-CZ" dirty="0" smtClean="0"/>
              <a:t> efektivnost</a:t>
            </a:r>
          </a:p>
          <a:p>
            <a:endParaRPr lang="cs-CZ"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96144"/>
          </a:xfrm>
        </p:spPr>
        <p:txBody>
          <a:bodyPr>
            <a:normAutofit fontScale="90000"/>
          </a:bodyPr>
          <a:lstStyle/>
          <a:p>
            <a:r>
              <a:rPr lang="cs-CZ" dirty="0" smtClean="0"/>
              <a:t>Obsah situační analýzy může být skryt pod označením 5C</a:t>
            </a:r>
            <a:endParaRPr lang="cs-CZ" dirty="0"/>
          </a:p>
        </p:txBody>
      </p:sp>
      <p:sp>
        <p:nvSpPr>
          <p:cNvPr id="3" name="Zástupný symbol pro obsah 2"/>
          <p:cNvSpPr>
            <a:spLocks noGrp="1"/>
          </p:cNvSpPr>
          <p:nvPr>
            <p:ph sz="quarter" idx="1"/>
          </p:nvPr>
        </p:nvSpPr>
        <p:spPr/>
        <p:txBody>
          <a:bodyPr/>
          <a:lstStyle/>
          <a:p>
            <a:pPr marL="0" indent="0">
              <a:buNone/>
            </a:pPr>
            <a:r>
              <a:rPr lang="cs-CZ" i="1" dirty="0">
                <a:solidFill>
                  <a:schemeClr val="bg1">
                    <a:lumMod val="50000"/>
                  </a:schemeClr>
                </a:solidFill>
              </a:rPr>
              <a:t>Vnitřní analýza</a:t>
            </a:r>
          </a:p>
          <a:p>
            <a:r>
              <a:rPr lang="cs-CZ" b="1" dirty="0" smtClean="0"/>
              <a:t>C</a:t>
            </a:r>
            <a:r>
              <a:rPr lang="cs-CZ" dirty="0" smtClean="0"/>
              <a:t>ompany – podnik </a:t>
            </a:r>
          </a:p>
          <a:p>
            <a:endParaRPr lang="cs-CZ" dirty="0" smtClean="0"/>
          </a:p>
          <a:p>
            <a:pPr marL="0" indent="0">
              <a:buNone/>
            </a:pPr>
            <a:r>
              <a:rPr lang="cs-CZ" i="1" dirty="0" smtClean="0">
                <a:solidFill>
                  <a:schemeClr val="bg1">
                    <a:lumMod val="50000"/>
                  </a:schemeClr>
                </a:solidFill>
              </a:rPr>
              <a:t>Vnější analýza </a:t>
            </a:r>
          </a:p>
          <a:p>
            <a:r>
              <a:rPr lang="cs-CZ" b="1" dirty="0" err="1" smtClean="0"/>
              <a:t>C</a:t>
            </a:r>
            <a:r>
              <a:rPr lang="cs-CZ" dirty="0" err="1" smtClean="0"/>
              <a:t>ollaborators</a:t>
            </a:r>
            <a:r>
              <a:rPr lang="cs-CZ" dirty="0" smtClean="0"/>
              <a:t> (spolupracující firmy a osoby)</a:t>
            </a:r>
          </a:p>
          <a:p>
            <a:r>
              <a:rPr lang="cs-CZ" b="1" dirty="0" err="1" smtClean="0"/>
              <a:t>C</a:t>
            </a:r>
            <a:r>
              <a:rPr lang="cs-CZ" dirty="0" err="1" smtClean="0"/>
              <a:t>ustomers</a:t>
            </a:r>
            <a:r>
              <a:rPr lang="cs-CZ" dirty="0" smtClean="0"/>
              <a:t> (zákazníci)</a:t>
            </a:r>
          </a:p>
          <a:p>
            <a:r>
              <a:rPr lang="cs-CZ" b="1" dirty="0" err="1" smtClean="0"/>
              <a:t>C</a:t>
            </a:r>
            <a:r>
              <a:rPr lang="cs-CZ" dirty="0" err="1" smtClean="0"/>
              <a:t>ompetitor</a:t>
            </a:r>
            <a:r>
              <a:rPr lang="cs-CZ" dirty="0" smtClean="0"/>
              <a:t> (konkurenti)</a:t>
            </a:r>
          </a:p>
          <a:p>
            <a:r>
              <a:rPr lang="cs-CZ" b="1" dirty="0" err="1" smtClean="0"/>
              <a:t>C</a:t>
            </a:r>
            <a:r>
              <a:rPr lang="cs-CZ" dirty="0" err="1" smtClean="0"/>
              <a:t>limate</a:t>
            </a:r>
            <a:r>
              <a:rPr lang="cs-CZ" dirty="0" smtClean="0"/>
              <a:t>/</a:t>
            </a:r>
            <a:r>
              <a:rPr lang="cs-CZ" dirty="0" err="1" smtClean="0"/>
              <a:t>context</a:t>
            </a:r>
            <a:r>
              <a:rPr lang="cs-CZ" dirty="0" smtClean="0"/>
              <a:t> (makroekonomické faktory – SLEPTE)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tx2">
                    <a:lumMod val="60000"/>
                    <a:lumOff val="40000"/>
                  </a:schemeClr>
                </a:solidFill>
              </a:rPr>
              <a:t>Možná kritéria hodnocení konkurence</a:t>
            </a:r>
            <a:endParaRPr lang="cs-CZ" dirty="0">
              <a:solidFill>
                <a:schemeClr val="tx2">
                  <a:lumMod val="60000"/>
                  <a:lumOff val="40000"/>
                </a:schemeClr>
              </a:solidFill>
            </a:endParaRPr>
          </a:p>
        </p:txBody>
      </p:sp>
      <p:sp>
        <p:nvSpPr>
          <p:cNvPr id="3" name="Zástupný symbol pro obsah 2"/>
          <p:cNvSpPr>
            <a:spLocks noGrp="1"/>
          </p:cNvSpPr>
          <p:nvPr>
            <p:ph sz="quarter" idx="1"/>
          </p:nvPr>
        </p:nvSpPr>
        <p:spPr/>
        <p:txBody>
          <a:bodyPr>
            <a:normAutofit fontScale="77500" lnSpcReduction="20000"/>
          </a:bodyPr>
          <a:lstStyle/>
          <a:p>
            <a:r>
              <a:rPr lang="cs-CZ" dirty="0" smtClean="0"/>
              <a:t>Finanční zdroje</a:t>
            </a:r>
          </a:p>
          <a:p>
            <a:r>
              <a:rPr lang="cs-CZ" dirty="0" smtClean="0"/>
              <a:t>Strategické cíle</a:t>
            </a:r>
          </a:p>
          <a:p>
            <a:r>
              <a:rPr lang="cs-CZ" dirty="0" smtClean="0"/>
              <a:t>Výše zisku</a:t>
            </a:r>
          </a:p>
          <a:p>
            <a:r>
              <a:rPr lang="cs-CZ" dirty="0" smtClean="0"/>
              <a:t>Disponibilní zdroje</a:t>
            </a:r>
          </a:p>
          <a:p>
            <a:r>
              <a:rPr lang="cs-CZ" dirty="0" smtClean="0"/>
              <a:t>Tržní obrat</a:t>
            </a:r>
          </a:p>
          <a:p>
            <a:r>
              <a:rPr lang="cs-CZ" dirty="0" smtClean="0"/>
              <a:t>Marketingová koncepce</a:t>
            </a:r>
          </a:p>
          <a:p>
            <a:r>
              <a:rPr lang="cs-CZ" dirty="0" smtClean="0"/>
              <a:t>Tržní podíl</a:t>
            </a:r>
          </a:p>
          <a:p>
            <a:r>
              <a:rPr lang="cs-CZ" dirty="0" smtClean="0"/>
              <a:t>Růst firmy</a:t>
            </a:r>
          </a:p>
          <a:p>
            <a:r>
              <a:rPr lang="cs-CZ" dirty="0" smtClean="0"/>
              <a:t>Zákazníci</a:t>
            </a:r>
          </a:p>
          <a:p>
            <a:r>
              <a:rPr lang="cs-CZ" dirty="0" smtClean="0"/>
              <a:t>Obory podnikání a flexibilita</a:t>
            </a:r>
          </a:p>
          <a:p>
            <a:r>
              <a:rPr lang="cs-CZ" dirty="0" smtClean="0"/>
              <a:t>Technologická úroveň a inovační schopnosti</a:t>
            </a:r>
          </a:p>
          <a:p>
            <a:r>
              <a:rPr lang="cs-CZ" dirty="0" smtClean="0"/>
              <a:t>Kvalita managementu a kvalifikace personálu</a:t>
            </a:r>
          </a:p>
          <a:p>
            <a:r>
              <a:rPr lang="cs-CZ" dirty="0" smtClean="0"/>
              <a:t>Podíl na povědomí zákazníků a na oblibě produktů u zákazníka</a:t>
            </a:r>
          </a:p>
          <a:p>
            <a:r>
              <a:rPr lang="cs-CZ" dirty="0" smtClean="0"/>
              <a:t>Nesporná konkurenční výhoda </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Marketingové prostředí podniku</a:t>
            </a:r>
            <a:endParaRPr lang="cs-CZ" dirty="0"/>
          </a:p>
        </p:txBody>
      </p:sp>
      <p:sp>
        <p:nvSpPr>
          <p:cNvPr id="3" name="Zástupný symbol pro obsah 2"/>
          <p:cNvSpPr>
            <a:spLocks noGrp="1"/>
          </p:cNvSpPr>
          <p:nvPr>
            <p:ph sz="quarter" idx="1"/>
          </p:nvPr>
        </p:nvSpPr>
        <p:spPr>
          <a:xfrm>
            <a:off x="301752" y="1556792"/>
            <a:ext cx="8503920" cy="4572000"/>
          </a:xfrm>
        </p:spPr>
        <p:txBody>
          <a:bodyPr>
            <a:normAutofit lnSpcReduction="10000"/>
          </a:bodyPr>
          <a:lstStyle/>
          <a:p>
            <a:r>
              <a:rPr lang="cs-CZ" dirty="0" smtClean="0"/>
              <a:t>Marketingové prostředí je velmi dynamické. </a:t>
            </a:r>
            <a:endParaRPr lang="cs-CZ" dirty="0"/>
          </a:p>
          <a:p>
            <a:r>
              <a:rPr lang="cs-CZ" dirty="0" smtClean="0"/>
              <a:t>Lze analyzovat různými způsoby, každý preferuje jiný. </a:t>
            </a:r>
          </a:p>
          <a:p>
            <a:pPr marL="514350" indent="-514350">
              <a:buFont typeface="+mj-lt"/>
              <a:buAutoNum type="arabicPeriod"/>
            </a:pPr>
            <a:r>
              <a:rPr lang="cs-CZ" dirty="0" smtClean="0"/>
              <a:t>Dělení podle stupně kontrolovatelnosti</a:t>
            </a:r>
          </a:p>
          <a:p>
            <a:pPr marL="788670" lvl="1" indent="-514350">
              <a:buFont typeface="+mj-lt"/>
              <a:buAutoNum type="arabicPeriod"/>
            </a:pPr>
            <a:r>
              <a:rPr lang="cs-CZ" dirty="0" smtClean="0"/>
              <a:t>Kontrolovatelné</a:t>
            </a:r>
          </a:p>
          <a:p>
            <a:pPr marL="788670" lvl="1" indent="-514350">
              <a:buFont typeface="+mj-lt"/>
              <a:buAutoNum type="arabicPeriod"/>
            </a:pPr>
            <a:r>
              <a:rPr lang="cs-CZ" dirty="0" smtClean="0"/>
              <a:t>Obtížně kontrolovatelné</a:t>
            </a:r>
          </a:p>
          <a:p>
            <a:pPr marL="788670" lvl="1" indent="-514350">
              <a:buFont typeface="+mj-lt"/>
              <a:buAutoNum type="arabicPeriod"/>
            </a:pPr>
            <a:r>
              <a:rPr lang="cs-CZ" dirty="0" smtClean="0"/>
              <a:t>Zcela nekontrolovatelné</a:t>
            </a:r>
          </a:p>
          <a:p>
            <a:pPr marL="514350" indent="-514350">
              <a:buFont typeface="+mj-lt"/>
              <a:buAutoNum type="arabicPeriod"/>
            </a:pPr>
            <a:r>
              <a:rPr lang="cs-CZ" dirty="0" smtClean="0"/>
              <a:t>Faktory prostředí ovlivňující konkurenční úsilí firmy (5 základních faktorů)</a:t>
            </a:r>
          </a:p>
          <a:p>
            <a:pPr lvl="1"/>
            <a:r>
              <a:rPr lang="cs-CZ" dirty="0"/>
              <a:t>o</a:t>
            </a:r>
            <a:r>
              <a:rPr lang="cs-CZ" dirty="0" smtClean="0"/>
              <a:t>rganizační faktory; manažerské faktory; strategické faktory</a:t>
            </a:r>
          </a:p>
          <a:p>
            <a:pPr lvl="1"/>
            <a:r>
              <a:rPr lang="cs-CZ" dirty="0"/>
              <a:t>f</a:t>
            </a:r>
            <a:r>
              <a:rPr lang="cs-CZ" dirty="0" smtClean="0"/>
              <a:t>aktory prostředí; faktory marketingu</a:t>
            </a:r>
            <a:endParaRPr lang="cs-CZ" dirty="0"/>
          </a:p>
        </p:txBody>
      </p:sp>
    </p:spTree>
    <p:extLst>
      <p:ext uri="{BB962C8B-B14F-4D97-AF65-F5344CB8AC3E}">
        <p14:creationId xmlns:p14="http://schemas.microsoft.com/office/powerpoint/2010/main" val="2629285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 </a:t>
            </a:r>
            <a:r>
              <a:rPr lang="cs-CZ" dirty="0" smtClean="0"/>
              <a:t>Marketingové prostředí podniku</a:t>
            </a:r>
            <a:endParaRPr lang="cs-CZ" dirty="0"/>
          </a:p>
        </p:txBody>
      </p:sp>
      <p:sp>
        <p:nvSpPr>
          <p:cNvPr id="3" name="Zástupný symbol pro obsah 2"/>
          <p:cNvSpPr>
            <a:spLocks noGrp="1"/>
          </p:cNvSpPr>
          <p:nvPr>
            <p:ph sz="quarter" idx="1"/>
          </p:nvPr>
        </p:nvSpPr>
        <p:spPr>
          <a:xfrm>
            <a:off x="301752" y="1527048"/>
            <a:ext cx="8503920" cy="5070304"/>
          </a:xfrm>
        </p:spPr>
        <p:txBody>
          <a:bodyPr>
            <a:normAutofit/>
          </a:bodyPr>
          <a:lstStyle/>
          <a:p>
            <a:pPr marL="0" indent="0">
              <a:buNone/>
            </a:pPr>
            <a:r>
              <a:rPr lang="cs-CZ" dirty="0" smtClean="0"/>
              <a:t>Většina odborníků se přiklání k rozdělení a analýze prostředí podle </a:t>
            </a:r>
            <a:r>
              <a:rPr lang="cs-CZ" dirty="0" err="1" smtClean="0"/>
              <a:t>Kotlera</a:t>
            </a:r>
            <a:r>
              <a:rPr lang="cs-CZ" dirty="0" smtClean="0"/>
              <a:t> a Armstronga na vnitřní a vnější, kdy jednotlivé složky jsou propojeny.</a:t>
            </a:r>
          </a:p>
          <a:p>
            <a:pPr marL="0" indent="0">
              <a:buNone/>
            </a:pPr>
            <a:endParaRPr lang="cs-CZ" dirty="0" smtClean="0"/>
          </a:p>
          <a:p>
            <a:r>
              <a:rPr lang="cs-CZ" dirty="0" smtClean="0"/>
              <a:t>Externí (vnější)</a:t>
            </a:r>
          </a:p>
          <a:p>
            <a:pPr marL="548640" lvl="2">
              <a:buClr>
                <a:schemeClr val="accent1"/>
              </a:buClr>
              <a:buSzPct val="85000"/>
              <a:buFont typeface="Wingdings 2"/>
              <a:buChar char=""/>
            </a:pPr>
            <a:r>
              <a:rPr lang="cs-CZ" sz="2200" dirty="0" smtClean="0">
                <a:solidFill>
                  <a:schemeClr val="tx2"/>
                </a:solidFill>
              </a:rPr>
              <a:t>Makroprostředí (slepte</a:t>
            </a:r>
            <a:r>
              <a:rPr lang="cs-CZ" dirty="0" smtClean="0"/>
              <a:t>)</a:t>
            </a:r>
          </a:p>
          <a:p>
            <a:pPr marL="548640" lvl="2">
              <a:buClr>
                <a:schemeClr val="accent1"/>
              </a:buClr>
              <a:buSzPct val="85000"/>
              <a:buFont typeface="Wingdings 2"/>
              <a:buChar char=""/>
            </a:pPr>
            <a:r>
              <a:rPr lang="cs-CZ" dirty="0" smtClean="0">
                <a:solidFill>
                  <a:schemeClr val="bg1">
                    <a:lumMod val="50000"/>
                  </a:schemeClr>
                </a:solidFill>
              </a:rPr>
              <a:t>Mikroprostředí (porter</a:t>
            </a:r>
            <a:r>
              <a:rPr lang="cs-CZ" dirty="0" smtClean="0"/>
              <a:t>)</a:t>
            </a:r>
          </a:p>
          <a:p>
            <a:pPr marL="320040" lvl="2" indent="0">
              <a:buClr>
                <a:schemeClr val="accent1"/>
              </a:buClr>
              <a:buSzPct val="85000"/>
              <a:buNone/>
            </a:pPr>
            <a:endParaRPr lang="cs-CZ" dirty="0" smtClean="0"/>
          </a:p>
          <a:p>
            <a:r>
              <a:rPr lang="cs-CZ" dirty="0"/>
              <a:t>Interní (vnitřní) </a:t>
            </a:r>
          </a:p>
          <a:p>
            <a:pPr marL="548640" lvl="2">
              <a:buClr>
                <a:schemeClr val="accent1"/>
              </a:buClr>
              <a:buSzPct val="85000"/>
              <a:buFont typeface="Wingdings 2"/>
              <a:buChar char=""/>
            </a:pPr>
            <a:r>
              <a:rPr lang="cs-CZ" sz="2200" dirty="0" err="1" smtClean="0">
                <a:solidFill>
                  <a:schemeClr val="tx2"/>
                </a:solidFill>
              </a:rPr>
              <a:t>Swot</a:t>
            </a:r>
            <a:r>
              <a:rPr lang="cs-CZ" sz="2200" dirty="0">
                <a:solidFill>
                  <a:schemeClr val="tx2"/>
                </a:solidFill>
              </a:rPr>
              <a:t> </a:t>
            </a:r>
            <a:r>
              <a:rPr lang="cs-CZ" sz="2200" dirty="0" smtClean="0">
                <a:solidFill>
                  <a:schemeClr val="tx2"/>
                </a:solidFill>
              </a:rPr>
              <a:t>analýza; statistika aj.</a:t>
            </a:r>
            <a:endParaRPr lang="cs-CZ" sz="2200" dirty="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2746</TotalTime>
  <Words>1641</Words>
  <Application>Microsoft Office PowerPoint</Application>
  <PresentationFormat>Předvádění na obrazovce (4:3)</PresentationFormat>
  <Paragraphs>258</Paragraphs>
  <Slides>38</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38</vt:i4>
      </vt:variant>
    </vt:vector>
  </HeadingPairs>
  <TitlesOfParts>
    <vt:vector size="44" baseType="lpstr">
      <vt:lpstr>Arial</vt:lpstr>
      <vt:lpstr>Calibri</vt:lpstr>
      <vt:lpstr>Georgia</vt:lpstr>
      <vt:lpstr>Wingdings</vt:lpstr>
      <vt:lpstr>Wingdings 2</vt:lpstr>
      <vt:lpstr>Administrativní</vt:lpstr>
      <vt:lpstr>Strategický management a marketing</vt:lpstr>
      <vt:lpstr>SITUAČNÍ ANALÝZY</vt:lpstr>
      <vt:lpstr>Smyslem situační analýzy je: </vt:lpstr>
      <vt:lpstr>Marketingová situační analýza</vt:lpstr>
      <vt:lpstr>Analýza odvětví – základní charakteristika</vt:lpstr>
      <vt:lpstr>Obsah situační analýzy může být skryt pod označením 5C</vt:lpstr>
      <vt:lpstr>Možná kritéria hodnocení konkurence</vt:lpstr>
      <vt:lpstr>Marketingové prostředí podniku</vt:lpstr>
      <vt:lpstr> Marketingové prostředí podniku</vt:lpstr>
      <vt:lpstr>Marketingové prostředí podniku</vt:lpstr>
      <vt:lpstr>Analýza makroprostředí (externí prostředí podniku) </vt:lpstr>
      <vt:lpstr>SLEPTE – faktory S, L</vt:lpstr>
      <vt:lpstr>SLEPTE – faktory E, P</vt:lpstr>
      <vt:lpstr>SLEPTE – faktory T, E</vt:lpstr>
      <vt:lpstr>Shrnutí SLEPT(E) = (PEST)</vt:lpstr>
      <vt:lpstr>  Analýza mikroprostředí = Porterova analýza pěti sil  </vt:lpstr>
      <vt:lpstr>Grafické znázornění Porterovy analýzy … </vt:lpstr>
      <vt:lpstr>  Síla odběratelů </vt:lpstr>
      <vt:lpstr>Síla dodavatelů</vt:lpstr>
      <vt:lpstr>Substituční produkty</vt:lpstr>
      <vt:lpstr>Hrozba vstupu nových konkurentů</vt:lpstr>
      <vt:lpstr>Stávající konkurence</vt:lpstr>
      <vt:lpstr>   Analýza vnitřního prostředí podniku </vt:lpstr>
      <vt:lpstr>4C</vt:lpstr>
      <vt:lpstr>4C</vt:lpstr>
      <vt:lpstr>VRIO analýza Jay B. Barneyho</vt:lpstr>
      <vt:lpstr>Analýza zdrojů podniku  </vt:lpstr>
      <vt:lpstr>SWOT analýza</vt:lpstr>
      <vt:lpstr>Matice příležitostí a hrozeb</vt:lpstr>
      <vt:lpstr>Matice vlivu a důležitostí</vt:lpstr>
      <vt:lpstr>Matice EFE</vt:lpstr>
      <vt:lpstr>Matice TOWS</vt:lpstr>
      <vt:lpstr>Hodnotový řetězec</vt:lpstr>
      <vt:lpstr>Primární činnosti</vt:lpstr>
      <vt:lpstr>Podpůrné činnosti</vt:lpstr>
      <vt:lpstr>Dodatek</vt:lpstr>
      <vt:lpstr>Marketingová Situační Analýza</vt:lpstr>
      <vt:lpstr>Doporučená literatura pro tuto kapitolu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Petka</dc:creator>
  <cp:lastModifiedBy>Hewlett-Packard Company</cp:lastModifiedBy>
  <cp:revision>63</cp:revision>
  <dcterms:created xsi:type="dcterms:W3CDTF">2015-10-01T10:08:54Z</dcterms:created>
  <dcterms:modified xsi:type="dcterms:W3CDTF">2020-03-18T07:39:28Z</dcterms:modified>
</cp:coreProperties>
</file>