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300" r:id="rId4"/>
    <p:sldId id="269" r:id="rId5"/>
    <p:sldId id="272" r:id="rId6"/>
    <p:sldId id="257" r:id="rId7"/>
    <p:sldId id="258" r:id="rId8"/>
    <p:sldId id="259" r:id="rId9"/>
    <p:sldId id="260" r:id="rId10"/>
    <p:sldId id="273" r:id="rId11"/>
    <p:sldId id="274" r:id="rId12"/>
    <p:sldId id="261" r:id="rId13"/>
    <p:sldId id="262" r:id="rId14"/>
    <p:sldId id="270" r:id="rId15"/>
    <p:sldId id="263" r:id="rId16"/>
    <p:sldId id="264" r:id="rId17"/>
    <p:sldId id="265" r:id="rId18"/>
    <p:sldId id="27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B6C19-8F1C-4D58-9154-15057C2D6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83C133-25FB-4866-A239-13DD54F73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221E4D-9BA8-4F38-AD40-1899C173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622DBD-5F2E-4918-8BA4-EE0A4E2B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4ED89B-1305-4F80-A36E-FAF803D4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76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D5622-BC7D-4B72-B022-6184BBC2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335728-7D99-4D7C-9006-84F705E77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7F11F4-EF1B-423B-8AFB-D238190C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25D716-B58B-4DA0-8171-03363145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7F739E-9FE4-448B-8D7A-1AA29037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3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81CF9D-7A85-41BA-9A65-E1EFFED8F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20BE64-7511-4C31-9B04-0BAA984D9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50A7CA-1391-49D5-9BEA-9AD0BF89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824591-E736-48B2-86BC-CF2F7468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75EA6-D66C-48DF-839D-F1A4E72D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5A9AC-7B0F-43B3-95F6-BB9A3B5C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B7E68-3A7F-4CA5-B7DB-89477CCF4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0C77B0-E4DC-4479-A4D4-D0077970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5F675B-C85A-451E-8162-4AE400B8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7C8C86-D44A-4209-AE1E-022CCB14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62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9B375-D18D-45F7-A520-7C602142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9356DB-CD3E-4FB2-9027-EEAB42E19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AA5266-FA5B-4988-8D33-F360A6CB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B4C12A-CDB8-4265-A63C-506D0E7D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53DD0-E10E-493E-98EF-18C5273D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67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CF407-928A-4134-B819-9D485FE4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C1041-9484-419C-B136-56A9C31B7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31783E-34DD-4AF5-BACF-3B4816DDD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534E4B-0FFF-4D7A-AAA4-9BD02FBF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DF4EA9-74C1-4708-9B5E-75519D06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E1FED0-D788-41AA-BB93-2C1187D9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50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D7459-0BC2-4F5F-9C92-5BEF97F8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5635CF-E9D3-48D8-A1C8-59CE97686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E85A38-D0B4-4E80-B954-074A1E7C4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464174-896C-4F75-B227-7FF3F5A08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D48C87-FE1E-4F02-9FDC-9C69C6E01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C2C0BA4-F704-4BD0-B3B8-22AEDF01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2B018C1-9031-4ACC-8259-B7814CC2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7B2D30-C5CD-4553-9B89-52371289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1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05229-8FBE-4775-8719-7674D56B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BE1926-D9BD-4FB7-9AE2-97ED6168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DAB6C6-8B9C-4BB5-A184-047E1A08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2D50F1-C1EB-4128-988C-1975ED4F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63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77E737-C953-4186-B2D2-6E5301B1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3530C-587F-493C-8ABE-C591A10D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7D4426-C0EB-43DC-9C76-FA403C70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55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D1D3A-3C50-4A57-BC79-B003F887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E32C16-77A4-41A5-A944-164396DA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04FCD8-2AF6-43CF-986F-72D1E3EB2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CA2709-96BE-45C3-A37F-185A134A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7D0023-77EB-4359-8F9D-8D8B7943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9D4058-0DC3-410B-8B24-D0D5ED20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8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BB95E-FBBA-4D19-9461-4B1C3F00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CC6C2F-52FD-46B7-B03E-491BC0891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0D2637-5329-486E-9C2F-4028D1D09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5DB086-5071-4C8B-874C-DC614799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7A6-5E7E-426C-B846-3C369BDB0F3B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BC08B2-BB8F-4B29-9D2E-1B285157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B81732-133C-493C-A8E0-E9F52FDB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53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A8DDB8A-489B-414A-95CC-DDBD215A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24AB2E-C4F3-4041-BD1E-EE4BAFF64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B96F19-14B0-4D2E-802D-DCEEDFA00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D7A6-5E7E-426C-B846-3C369BDB0F3B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613225-6896-4E86-9EC1-EC2C44E2A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44E599-74C7-46B8-931F-257D6E83F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9D45-749B-4F04-A323-B9A84B606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96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0A8A6-6D5F-4F09-B9A0-955FDC689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Studená válka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5E5961-9515-4D89-9319-3751187A69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První krize</a:t>
            </a:r>
          </a:p>
        </p:txBody>
      </p:sp>
    </p:spTree>
    <p:extLst>
      <p:ext uri="{BB962C8B-B14F-4D97-AF65-F5344CB8AC3E}">
        <p14:creationId xmlns:p14="http://schemas.microsoft.com/office/powerpoint/2010/main" val="65299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5368"/>
            <a:ext cx="6048672" cy="67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2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0"/>
            <a:ext cx="4521994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60648"/>
            <a:ext cx="421423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2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Německá otázka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 válce rozdělení Německa do čtyř zón a Berlína do čtyř sektorů.</a:t>
            </a:r>
          </a:p>
          <a:p>
            <a:r>
              <a:rPr lang="cs-CZ" dirty="0"/>
              <a:t>Vytvoření tzv. </a:t>
            </a:r>
            <a:r>
              <a:rPr lang="cs-CZ" b="1" dirty="0" err="1"/>
              <a:t>Bizónie</a:t>
            </a:r>
            <a:r>
              <a:rPr lang="cs-CZ" dirty="0"/>
              <a:t> (spojení VB a US zóny), dohoda podepsána 2. prosince 1946 v New Yorku s platností od 1. ledna 1947.</a:t>
            </a:r>
          </a:p>
          <a:p>
            <a:r>
              <a:rPr lang="cs-CZ" dirty="0" err="1"/>
              <a:t>Bizónie</a:t>
            </a:r>
            <a:r>
              <a:rPr lang="cs-CZ" dirty="0"/>
              <a:t> zahrnovala více než polovinu poválečného území Německa, živořilo zde 39 miliónů (tj. 60%) německé populace, jednalo se o ekonomicky potenciálně nejvýznamnější země Německa.</a:t>
            </a:r>
          </a:p>
          <a:p>
            <a:r>
              <a:rPr lang="cs-CZ" dirty="0">
                <a:effectLst/>
              </a:rPr>
              <a:t>K tomuto území se v dubnu 1948 přidružila i Francie, čímž došlo k vytvoření tak zvané </a:t>
            </a:r>
            <a:r>
              <a:rPr lang="cs-CZ" b="1" dirty="0" err="1">
                <a:effectLst/>
              </a:rPr>
              <a:t>Trizónie</a:t>
            </a:r>
            <a:r>
              <a:rPr lang="cs-CZ" b="1" dirty="0"/>
              <a:t>.</a:t>
            </a:r>
          </a:p>
          <a:p>
            <a:r>
              <a:rPr lang="cs-CZ" b="1" dirty="0"/>
              <a:t>1949 – vytvoření dvou německých států</a:t>
            </a:r>
          </a:p>
        </p:txBody>
      </p:sp>
    </p:spTree>
    <p:extLst>
      <p:ext uri="{BB962C8B-B14F-4D97-AF65-F5344CB8AC3E}">
        <p14:creationId xmlns:p14="http://schemas.microsoft.com/office/powerpoint/2010/main" val="137193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606286"/>
            <a:ext cx="6678742" cy="534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2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604838"/>
            <a:ext cx="73723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4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Blokáda Berlína - příčiny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překážkou hospodářské obnovy </a:t>
            </a:r>
            <a:r>
              <a:rPr lang="cs-CZ" dirty="0" err="1"/>
              <a:t>Bizónie</a:t>
            </a:r>
            <a:r>
              <a:rPr lang="cs-CZ" dirty="0"/>
              <a:t> znehodnocená měna.</a:t>
            </a:r>
          </a:p>
          <a:p>
            <a:r>
              <a:rPr lang="cs-CZ" dirty="0"/>
              <a:t>USA (i SSSR) začaly připravovat provedení separátních měnových reforem.</a:t>
            </a:r>
          </a:p>
          <a:p>
            <a:r>
              <a:rPr lang="cs-CZ" dirty="0"/>
              <a:t>20. června 1948 v Londýně rozhodnuto o provedení separátní měnové reformy.</a:t>
            </a:r>
          </a:p>
          <a:p>
            <a:r>
              <a:rPr lang="cs-CZ" dirty="0"/>
              <a:t>Stalin byl připraven integrovat celou někdejší německou metropoli se sovětskou okupační zónou 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51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Blokáda Berlína - počátky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700" dirty="0"/>
              <a:t>V polovině května rozhodla sovětská vláda o provedení měnové reformy ve své okupační zóně, “sovětské” oběživo mělo platit i v západních sektorech Berlína, hlavní město tak mělo být vtaženo do sovětské hospodářské sféry.</a:t>
            </a:r>
          </a:p>
          <a:p>
            <a:r>
              <a:rPr lang="cs-CZ" sz="3700" dirty="0"/>
              <a:t>18. června 1948 oznámili velitelé okupačních sil v </a:t>
            </a:r>
            <a:r>
              <a:rPr lang="cs-CZ" sz="3700" dirty="0" err="1"/>
              <a:t>Trizónii</a:t>
            </a:r>
            <a:r>
              <a:rPr lang="cs-CZ" sz="3700" dirty="0"/>
              <a:t> (generálové </a:t>
            </a:r>
            <a:r>
              <a:rPr lang="cs-CZ" sz="3700" dirty="0" err="1"/>
              <a:t>Clay</a:t>
            </a:r>
            <a:r>
              <a:rPr lang="cs-CZ" sz="3700" dirty="0"/>
              <a:t>, </a:t>
            </a:r>
            <a:r>
              <a:rPr lang="cs-CZ" sz="3700" dirty="0" err="1"/>
              <a:t>Robertson</a:t>
            </a:r>
            <a:r>
              <a:rPr lang="cs-CZ" sz="3700" dirty="0"/>
              <a:t> a König) maršálu Sokolovskému provedení separátní měnové reformy ve svých pásmech, včetně svých pásem v Berlíně ke 20. červnu 1948.</a:t>
            </a:r>
          </a:p>
          <a:p>
            <a:r>
              <a:rPr lang="cs-CZ" sz="3700" dirty="0"/>
              <a:t>Rusové 22. června provedli vlastní měnová opatření a 24. června vyhlásili úplnou pozemní blokádu přístupových komunikací do Západního Berlína.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57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Berlínská 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Prolomení blokády silou by zřejmě znamenalo třetí světovou válku.</a:t>
            </a:r>
          </a:p>
          <a:p>
            <a:r>
              <a:rPr lang="cs-CZ" dirty="0"/>
              <a:t>Američtí generálové Lucius </a:t>
            </a:r>
            <a:r>
              <a:rPr lang="cs-CZ" dirty="0" err="1"/>
              <a:t>Clay</a:t>
            </a:r>
            <a:r>
              <a:rPr lang="cs-CZ" dirty="0"/>
              <a:t> a </a:t>
            </a:r>
            <a:r>
              <a:rPr lang="cs-CZ" dirty="0" err="1"/>
              <a:t>Curtis</a:t>
            </a:r>
            <a:r>
              <a:rPr lang="cs-CZ" dirty="0"/>
              <a:t> </a:t>
            </a:r>
            <a:r>
              <a:rPr lang="cs-CZ" dirty="0" err="1"/>
              <a:t>LeMay</a:t>
            </a:r>
            <a:r>
              <a:rPr lang="cs-CZ" dirty="0"/>
              <a:t>: myšlenka leteckého mostu.</a:t>
            </a:r>
          </a:p>
          <a:p>
            <a:r>
              <a:rPr lang="cs-CZ" dirty="0"/>
              <a:t>Od </a:t>
            </a:r>
            <a:r>
              <a:rPr lang="cs-CZ" b="1" dirty="0"/>
              <a:t>26. června 1948 </a:t>
            </a:r>
            <a:r>
              <a:rPr lang="cs-CZ" dirty="0"/>
              <a:t>dopravovala spojenecká letadla třemi koridory denně až 5000 tun potravin a dalšího zboží pro téměř dva milióny obyvatel.</a:t>
            </a:r>
          </a:p>
          <a:p>
            <a:r>
              <a:rPr lang="cs-CZ" dirty="0"/>
              <a:t>Celkem 318 dní přistávala dopravní letadla na letištích </a:t>
            </a:r>
            <a:r>
              <a:rPr lang="cs-CZ" dirty="0" err="1"/>
              <a:t>Tempelhof</a:t>
            </a:r>
            <a:r>
              <a:rPr lang="cs-CZ" dirty="0"/>
              <a:t> a </a:t>
            </a:r>
            <a:r>
              <a:rPr lang="cs-CZ" dirty="0" err="1"/>
              <a:t>Tegel</a:t>
            </a:r>
            <a:r>
              <a:rPr lang="cs-CZ" dirty="0"/>
              <a:t>, přivezla 1,5 miliónu tun životně důležitého nákladu, zahynulo 39 britských a 31 amerických letců, prví oběti studené války v centru Evropy.</a:t>
            </a:r>
          </a:p>
          <a:p>
            <a:r>
              <a:rPr lang="cs-CZ" b="1" dirty="0"/>
              <a:t>4. května 1949</a:t>
            </a:r>
            <a:r>
              <a:rPr lang="cs-CZ" dirty="0"/>
              <a:t> ohlášen konec sovětské blokády Západního Berlína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820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20" y="0"/>
            <a:ext cx="6537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Rooseveltův světový řád a vznik OSN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čtyř policistů (USA, VB, Čína a SSSR)</a:t>
            </a:r>
          </a:p>
          <a:p>
            <a:r>
              <a:rPr lang="cs-CZ" dirty="0"/>
              <a:t>Počátky OSN – Atlantická charta, Deklarace Spojených národů (1942)</a:t>
            </a:r>
          </a:p>
          <a:p>
            <a:r>
              <a:rPr lang="cs-CZ" dirty="0"/>
              <a:t>1945 – ustavující konference OSN v San Franciscu – přijetí Charty OSN</a:t>
            </a:r>
          </a:p>
          <a:p>
            <a:r>
              <a:rPr lang="cs-CZ" dirty="0"/>
              <a:t>10. 1. 1946 – první zasedání Valného shromáždění</a:t>
            </a:r>
          </a:p>
        </p:txBody>
      </p:sp>
    </p:spTree>
    <p:extLst>
      <p:ext uri="{BB962C8B-B14F-4D97-AF65-F5344CB8AC3E}">
        <p14:creationId xmlns:p14="http://schemas.microsoft.com/office/powerpoint/2010/main" val="409150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Sovětská politika na konci WW2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Tři hlavní proudy v sovětském vedení: </a:t>
            </a:r>
          </a:p>
          <a:p>
            <a:r>
              <a:rPr lang="cs-CZ" dirty="0"/>
              <a:t>1) </a:t>
            </a:r>
            <a:r>
              <a:rPr lang="cs-CZ" b="1" dirty="0"/>
              <a:t>Pragmatici</a:t>
            </a:r>
            <a:r>
              <a:rPr lang="cs-CZ" dirty="0"/>
              <a:t> (ekonom </a:t>
            </a:r>
            <a:r>
              <a:rPr lang="cs-CZ" dirty="0" err="1"/>
              <a:t>Jevgenij</a:t>
            </a:r>
            <a:r>
              <a:rPr lang="cs-CZ" dirty="0"/>
              <a:t> </a:t>
            </a:r>
            <a:r>
              <a:rPr lang="cs-CZ" dirty="0" err="1"/>
              <a:t>Samojlovič</a:t>
            </a:r>
            <a:r>
              <a:rPr lang="cs-CZ" dirty="0"/>
              <a:t> Varga) – při obnově bude možné se opřít o USA, s koncem kapitalismu nelze v nejbližší době počítat.</a:t>
            </a:r>
          </a:p>
          <a:p>
            <a:r>
              <a:rPr lang="cs-CZ" dirty="0"/>
              <a:t>2) </a:t>
            </a:r>
            <a:r>
              <a:rPr lang="cs-CZ" b="1" dirty="0"/>
              <a:t>Skeptici</a:t>
            </a:r>
            <a:r>
              <a:rPr lang="cs-CZ" dirty="0"/>
              <a:t> (Vjačeslav Molotov) – SSSR bude odkázán sám na sebe, a proto se musí postarat sám o sebe.</a:t>
            </a:r>
          </a:p>
          <a:p>
            <a:r>
              <a:rPr lang="cs-CZ" dirty="0"/>
              <a:t>3) </a:t>
            </a:r>
            <a:r>
              <a:rPr lang="cs-CZ" b="1" dirty="0"/>
              <a:t>Revolucionáři</a:t>
            </a:r>
            <a:r>
              <a:rPr lang="cs-CZ" dirty="0"/>
              <a:t> (Andrej Ždanov) – veškerou spolupráci s kapitalisty odmítali, export revoluce.</a:t>
            </a:r>
          </a:p>
        </p:txBody>
      </p:sp>
    </p:spTree>
    <p:extLst>
      <p:ext uri="{BB962C8B-B14F-4D97-AF65-F5344CB8AC3E}">
        <p14:creationId xmlns:p14="http://schemas.microsoft.com/office/powerpoint/2010/main" val="318251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Íránská 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Írán – strategické postavení během WWII</a:t>
            </a:r>
          </a:p>
          <a:p>
            <a:r>
              <a:rPr lang="cs-CZ" dirty="0"/>
              <a:t>Za 2. světové války zachovával Írán neutralitu, ale vzhledem k proněmeckým postojům byl po dohodě velmocí už v září roku 1941 obsazen sever země </a:t>
            </a:r>
            <a:r>
              <a:rPr lang="cs-CZ" b="1" dirty="0"/>
              <a:t>sovětskými</a:t>
            </a:r>
            <a:r>
              <a:rPr lang="cs-CZ" dirty="0"/>
              <a:t> a zbytek </a:t>
            </a:r>
            <a:r>
              <a:rPr lang="cs-CZ" b="1" dirty="0"/>
              <a:t>britskými</a:t>
            </a:r>
            <a:r>
              <a:rPr lang="cs-CZ" dirty="0"/>
              <a:t> vojsky.</a:t>
            </a:r>
          </a:p>
          <a:p>
            <a:r>
              <a:rPr lang="cs-CZ" dirty="0"/>
              <a:t>1942 – dohoda, že se nejedná o okupaci, Írán je spojenec a dojde k odchodu vojáků 6 měsíců po ukončení válečného konfliktu.</a:t>
            </a:r>
          </a:p>
          <a:p>
            <a:r>
              <a:rPr lang="cs-CZ" dirty="0"/>
              <a:t>1943 – na </a:t>
            </a:r>
            <a:r>
              <a:rPr lang="cs-CZ" b="1" dirty="0"/>
              <a:t>Teheránské konferenci </a:t>
            </a:r>
            <a:r>
              <a:rPr lang="cs-CZ" dirty="0"/>
              <a:t>uznání íránské nezávislosti a také to, že po ukončení války dodrží šestiměsíční lhůtu, stanovenou ke stažení svých vojsk z Íránu.</a:t>
            </a:r>
          </a:p>
          <a:p>
            <a:r>
              <a:rPr lang="cs-CZ" dirty="0"/>
              <a:t>Po WWII – snaha Stalina ovládnout sever země - SSSR nedodržel dohodnuté podmínky</a:t>
            </a:r>
          </a:p>
          <a:p>
            <a:r>
              <a:rPr lang="cs-CZ" dirty="0"/>
              <a:t>1945 – </a:t>
            </a:r>
            <a:r>
              <a:rPr lang="cs-CZ" b="1" dirty="0"/>
              <a:t>Ázerbajdžánská demokratická strana</a:t>
            </a:r>
            <a:r>
              <a:rPr lang="cs-CZ" dirty="0"/>
              <a:t> s pomocí Rudé armády) – Září 1945 – snaha zmocnit se Tabrízu</a:t>
            </a:r>
          </a:p>
          <a:p>
            <a:r>
              <a:rPr lang="cs-CZ" dirty="0"/>
              <a:t>Kritika ze strany USA – Stalin se stáhl</a:t>
            </a:r>
          </a:p>
          <a:p>
            <a:r>
              <a:rPr lang="cs-CZ" dirty="0"/>
              <a:t>1946 – íránská vojsko zasáhlo, představitelé ADS utekli do SSSR</a:t>
            </a:r>
          </a:p>
        </p:txBody>
      </p:sp>
    </p:spTree>
    <p:extLst>
      <p:ext uri="{BB962C8B-B14F-4D97-AF65-F5344CB8AC3E}">
        <p14:creationId xmlns:p14="http://schemas.microsoft.com/office/powerpoint/2010/main" val="250016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90" y="0"/>
            <a:ext cx="5693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6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roky míru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 září 1945 schválil Sbor náčelníků štábů memorandum o vojenské strategii USA v poválečném období, vycházel z monopolu atomové zbraně, detailní varianta prvního útoku (tzv. </a:t>
            </a:r>
            <a:r>
              <a:rPr lang="cs-CZ" b="1" dirty="0"/>
              <a:t>plán </a:t>
            </a:r>
            <a:r>
              <a:rPr lang="cs-CZ" b="1" dirty="0" err="1"/>
              <a:t>Charioteer</a:t>
            </a:r>
            <a:r>
              <a:rPr lang="cs-CZ" dirty="0"/>
              <a:t>).</a:t>
            </a:r>
          </a:p>
          <a:p>
            <a:r>
              <a:rPr lang="cs-CZ" dirty="0"/>
              <a:t>9. února 1946 Stalin ostře slovně napadl obě anglosaské mocnosti (“Dříve nebo později přijde nová válka”.), nová vlna represí v SSSR, oběti i váleční vítězové.</a:t>
            </a:r>
          </a:p>
          <a:p>
            <a:r>
              <a:rPr lang="cs-CZ" dirty="0"/>
              <a:t>Reakcí řeč W. Churchilla na </a:t>
            </a:r>
            <a:r>
              <a:rPr lang="cs-CZ" dirty="0" err="1"/>
              <a:t>Westminster</a:t>
            </a:r>
            <a:r>
              <a:rPr lang="cs-CZ" dirty="0"/>
              <a:t> </a:t>
            </a:r>
            <a:r>
              <a:rPr lang="cs-CZ" dirty="0" err="1"/>
              <a:t>College</a:t>
            </a:r>
            <a:r>
              <a:rPr lang="cs-CZ" dirty="0"/>
              <a:t> v severoamerickém </a:t>
            </a:r>
            <a:r>
              <a:rPr lang="cs-CZ" dirty="0" err="1"/>
              <a:t>Fultonu</a:t>
            </a:r>
            <a:r>
              <a:rPr lang="cs-CZ" dirty="0"/>
              <a:t> 5. března 1946 („Železná opona)</a:t>
            </a:r>
          </a:p>
        </p:txBody>
      </p:sp>
    </p:spTree>
    <p:extLst>
      <p:ext uri="{BB962C8B-B14F-4D97-AF65-F5344CB8AC3E}">
        <p14:creationId xmlns:p14="http://schemas.microsoft.com/office/powerpoint/2010/main" val="114767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ke Trumanově doktríně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1946 </a:t>
            </a:r>
            <a:r>
              <a:rPr lang="cs-CZ" dirty="0"/>
              <a:t>– </a:t>
            </a:r>
            <a:r>
              <a:rPr lang="cs-CZ" dirty="0" err="1"/>
              <a:t>Kennanův</a:t>
            </a:r>
            <a:r>
              <a:rPr lang="cs-CZ" dirty="0"/>
              <a:t> „Dlouhý telegram“</a:t>
            </a:r>
          </a:p>
          <a:p>
            <a:r>
              <a:rPr lang="cs-CZ" dirty="0"/>
              <a:t>První odezvou </a:t>
            </a:r>
            <a:r>
              <a:rPr lang="cs-CZ" b="1" dirty="0"/>
              <a:t>memorandum H. </a:t>
            </a:r>
            <a:r>
              <a:rPr lang="cs-CZ" b="1" dirty="0" err="1"/>
              <a:t>Freemana</a:t>
            </a:r>
            <a:r>
              <a:rPr lang="cs-CZ" b="1" dirty="0"/>
              <a:t> </a:t>
            </a:r>
            <a:r>
              <a:rPr lang="cs-CZ" b="1" dirty="0" err="1"/>
              <a:t>Matthewse</a:t>
            </a:r>
            <a:r>
              <a:rPr lang="cs-CZ" dirty="0"/>
              <a:t> z </a:t>
            </a:r>
            <a:r>
              <a:rPr lang="cs-CZ" b="1" dirty="0"/>
              <a:t>1. dubna 1946</a:t>
            </a:r>
            <a:r>
              <a:rPr lang="cs-CZ" dirty="0"/>
              <a:t> (autor zařadil mezi oblasti ohrožené komunismem střední a východní Evropu, Skandinávii, Balkán, Turecko, Írán, Afghánistán a severní Čínu) </a:t>
            </a:r>
          </a:p>
          <a:p>
            <a:r>
              <a:rPr lang="cs-CZ" dirty="0"/>
              <a:t>podobně vyznělo </a:t>
            </a:r>
            <a:r>
              <a:rPr lang="cs-CZ" b="1" dirty="0"/>
              <a:t>memorandum </a:t>
            </a:r>
            <a:r>
              <a:rPr lang="cs-CZ" b="1" dirty="0" err="1"/>
              <a:t>Clarka</a:t>
            </a:r>
            <a:r>
              <a:rPr lang="cs-CZ" b="1" dirty="0"/>
              <a:t> </a:t>
            </a:r>
            <a:r>
              <a:rPr lang="cs-CZ" b="1" dirty="0" err="1"/>
              <a:t>Clifforda</a:t>
            </a:r>
            <a:r>
              <a:rPr lang="cs-CZ" dirty="0"/>
              <a:t> z </a:t>
            </a:r>
            <a:r>
              <a:rPr lang="cs-CZ" b="1" dirty="0"/>
              <a:t>24. září 1946</a:t>
            </a:r>
            <a:r>
              <a:rPr lang="cs-CZ" dirty="0"/>
              <a:t> (zdůraznění globální odpovědnosti USA za bezpečnost všech demokratických států)</a:t>
            </a:r>
          </a:p>
          <a:p>
            <a:r>
              <a:rPr lang="cs-CZ" b="1" dirty="0" err="1"/>
              <a:t>Novikovův</a:t>
            </a:r>
            <a:r>
              <a:rPr lang="cs-CZ" b="1" dirty="0"/>
              <a:t> telegram </a:t>
            </a:r>
            <a:r>
              <a:rPr lang="cs-CZ" dirty="0"/>
              <a:t>– analýza americké zahraniční politiky –varoval před růstem amerických vojenských výdajů, snaze budovat vojenské základny ve vzdálených oblastech, pokusy získat spojence v blízkosti Sovětského svazu či americkým úsilím dosáhnout vedoucího postavení ve světě.</a:t>
            </a:r>
          </a:p>
        </p:txBody>
      </p:sp>
    </p:spTree>
    <p:extLst>
      <p:ext uri="{BB962C8B-B14F-4D97-AF65-F5344CB8AC3E}">
        <p14:creationId xmlns:p14="http://schemas.microsoft.com/office/powerpoint/2010/main" val="345400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Trumanova doktrína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VB se v zimě 1946-47 hospodářsky zhroutila, proto požádala o podporu USA.</a:t>
            </a:r>
          </a:p>
          <a:p>
            <a:r>
              <a:rPr lang="cs-CZ" b="1" dirty="0"/>
              <a:t>20.-22. února 1947 </a:t>
            </a:r>
            <a:r>
              <a:rPr lang="cs-CZ" dirty="0"/>
              <a:t>tři zásadní rozhodnutí labouristů: 1) přerušení pomoci řecké vládě, 2) předání odpovědnosti v Palestině OSN, 3) konečný odchod z Indie.</a:t>
            </a:r>
          </a:p>
          <a:p>
            <a:r>
              <a:rPr lang="cs-CZ" b="1" dirty="0"/>
              <a:t>12. března 1947 </a:t>
            </a:r>
            <a:r>
              <a:rPr lang="cs-CZ" dirty="0"/>
              <a:t>promluvil Truman před kongresem a požádal o 250 miliónů dolarů pro Řecko a 150 miliónů dolarů pro Turecko</a:t>
            </a:r>
          </a:p>
          <a:p>
            <a:r>
              <a:rPr lang="cs-CZ" dirty="0"/>
              <a:t>Na konci května 1947 zákon o pomoci rozšířen i na západní okupační zóny v Německu, Rakousku a Itálii.</a:t>
            </a:r>
          </a:p>
          <a:p>
            <a:r>
              <a:rPr lang="cs-CZ" dirty="0"/>
              <a:t>Obsahové jádro této tzv. Trumanovy doktríny spočívalo v </a:t>
            </a:r>
            <a:r>
              <a:rPr lang="cs-CZ" dirty="0" err="1"/>
              <a:t>Kennanově</a:t>
            </a:r>
            <a:r>
              <a:rPr lang="cs-CZ" dirty="0"/>
              <a:t> tezi o “zadržování komunismu”</a:t>
            </a:r>
          </a:p>
        </p:txBody>
      </p:sp>
    </p:spTree>
    <p:extLst>
      <p:ext uri="{BB962C8B-B14F-4D97-AF65-F5344CB8AC3E}">
        <p14:creationId xmlns:p14="http://schemas.microsoft.com/office/powerpoint/2010/main" val="339536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Marshallův 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Politika “zadržování” se plně realizovala právě v MP.</a:t>
            </a:r>
          </a:p>
          <a:p>
            <a:r>
              <a:rPr lang="cs-CZ" dirty="0"/>
              <a:t>Oficiálně projekt oznámil státní tajemník </a:t>
            </a:r>
            <a:r>
              <a:rPr lang="cs-CZ" dirty="0" err="1"/>
              <a:t>Marshall</a:t>
            </a:r>
            <a:r>
              <a:rPr lang="cs-CZ" dirty="0"/>
              <a:t> na Harvardu 5. června 1947.</a:t>
            </a:r>
          </a:p>
          <a:p>
            <a:r>
              <a:rPr lang="cs-CZ" b="1" dirty="0"/>
              <a:t>2. dubna 1948</a:t>
            </a:r>
            <a:r>
              <a:rPr lang="cs-CZ" dirty="0"/>
              <a:t> schválil kongres zákon o zahraniční pomoci, jeho působnost limitována 30. červnem 1952.</a:t>
            </a:r>
          </a:p>
          <a:p>
            <a:r>
              <a:rPr lang="cs-CZ" dirty="0"/>
              <a:t>Účastnické státy vytvořily v dubnu 1948 </a:t>
            </a:r>
            <a:r>
              <a:rPr lang="cs-CZ" b="1" dirty="0"/>
              <a:t>Organizaci pro evropskou hospodářskou spolupráci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8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Širokoúhlá obrazovka</PresentationFormat>
  <Paragraphs>62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Studená válka</vt:lpstr>
      <vt:lpstr>Rooseveltův světový řád a vznik OSN</vt:lpstr>
      <vt:lpstr>Sovětská politika na konci WW2</vt:lpstr>
      <vt:lpstr>Íránská krize</vt:lpstr>
      <vt:lpstr>Prezentace aplikace PowerPoint</vt:lpstr>
      <vt:lpstr>První roky míru</vt:lpstr>
      <vt:lpstr>Cesta ke Trumanově doktríně</vt:lpstr>
      <vt:lpstr>Trumanova doktrína</vt:lpstr>
      <vt:lpstr>Marshallův plán</vt:lpstr>
      <vt:lpstr>Prezentace aplikace PowerPoint</vt:lpstr>
      <vt:lpstr>Prezentace aplikace PowerPoint</vt:lpstr>
      <vt:lpstr>Německá otázka</vt:lpstr>
      <vt:lpstr>Prezentace aplikace PowerPoint</vt:lpstr>
      <vt:lpstr>Prezentace aplikace PowerPoint</vt:lpstr>
      <vt:lpstr>Blokáda Berlína - příčiny</vt:lpstr>
      <vt:lpstr>Blokáda Berlína - počátky</vt:lpstr>
      <vt:lpstr>Berlínská krize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Studená válka</dc:title>
  <dc:creator>Jaromír Soukup</dc:creator>
  <cp:lastModifiedBy>Jaromír Soukup</cp:lastModifiedBy>
  <cp:revision>1</cp:revision>
  <dcterms:created xsi:type="dcterms:W3CDTF">2020-03-17T10:27:57Z</dcterms:created>
  <dcterms:modified xsi:type="dcterms:W3CDTF">2020-03-17T10:28:52Z</dcterms:modified>
</cp:coreProperties>
</file>