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F273D-AC80-4DBA-B639-111ACCE10637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87B02-E552-403B-AD89-E3272C74B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377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687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66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871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487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13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866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659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CDE9-9BE5-4AB1-B14A-D1054DB33BA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698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0086-DB01-4A55-9648-969FBD290060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F2D8-C04F-4D66-A09D-ADEC30BA6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21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0086-DB01-4A55-9648-969FBD290060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F2D8-C04F-4D66-A09D-ADEC30BA6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44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0086-DB01-4A55-9648-969FBD290060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F2D8-C04F-4D66-A09D-ADEC30BA6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87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0086-DB01-4A55-9648-969FBD290060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F2D8-C04F-4D66-A09D-ADEC30BA6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74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0086-DB01-4A55-9648-969FBD290060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F2D8-C04F-4D66-A09D-ADEC30BA6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31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0086-DB01-4A55-9648-969FBD290060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F2D8-C04F-4D66-A09D-ADEC30BA6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55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0086-DB01-4A55-9648-969FBD290060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F2D8-C04F-4D66-A09D-ADEC30BA6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94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0086-DB01-4A55-9648-969FBD290060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F2D8-C04F-4D66-A09D-ADEC30BA6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96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0086-DB01-4A55-9648-969FBD290060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F2D8-C04F-4D66-A09D-ADEC30BA6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68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0086-DB01-4A55-9648-969FBD290060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F2D8-C04F-4D66-A09D-ADEC30BA6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93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0086-DB01-4A55-9648-969FBD290060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F2D8-C04F-4D66-A09D-ADEC30BA6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16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70086-DB01-4A55-9648-969FBD290060}" type="datetimeFigureOut">
              <a:rPr lang="cs-CZ" smtClean="0"/>
              <a:t>16. 3. 2020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1F2D8-C04F-4D66-A09D-ADEC30BA6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20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566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Rehabilitation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31504" y="1340768"/>
            <a:ext cx="8928992" cy="518457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Medical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medicamental</a:t>
            </a:r>
            <a:r>
              <a:rPr lang="cs-CZ" dirty="0" smtClean="0"/>
              <a:t> </a:t>
            </a:r>
            <a:r>
              <a:rPr lang="cs-CZ" dirty="0" err="1" smtClean="0"/>
              <a:t>treatment</a:t>
            </a:r>
            <a:r>
              <a:rPr lang="cs-CZ" dirty="0" smtClean="0"/>
              <a:t>, </a:t>
            </a:r>
            <a:r>
              <a:rPr lang="cs-CZ" dirty="0" err="1" smtClean="0"/>
              <a:t>surgery</a:t>
            </a:r>
            <a:r>
              <a:rPr lang="cs-CZ" dirty="0" smtClean="0"/>
              <a:t>, </a:t>
            </a:r>
            <a:r>
              <a:rPr lang="cs-CZ" dirty="0" err="1" smtClean="0"/>
              <a:t>rehabilitation</a:t>
            </a:r>
            <a:r>
              <a:rPr lang="cs-CZ" dirty="0" smtClean="0"/>
              <a:t>, </a:t>
            </a:r>
            <a:r>
              <a:rPr lang="cs-CZ" dirty="0" err="1" smtClean="0"/>
              <a:t>physiotherapy</a:t>
            </a:r>
            <a:endParaRPr lang="cs-CZ" dirty="0" smtClean="0"/>
          </a:p>
          <a:p>
            <a:r>
              <a:rPr lang="cs-CZ" b="1" dirty="0" err="1" smtClean="0"/>
              <a:t>Educative</a:t>
            </a:r>
            <a:r>
              <a:rPr lang="cs-CZ" dirty="0" smtClean="0"/>
              <a:t> – 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  <a:r>
              <a:rPr lang="cs-CZ" dirty="0" err="1" smtClean="0"/>
              <a:t>proffessional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endParaRPr lang="cs-CZ" dirty="0" smtClean="0"/>
          </a:p>
          <a:p>
            <a:r>
              <a:rPr lang="cs-CZ" b="1" dirty="0" err="1" smtClean="0"/>
              <a:t>Working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qualification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 smtClean="0"/>
              <a:t>requalification</a:t>
            </a:r>
            <a:r>
              <a:rPr lang="cs-CZ" dirty="0" smtClean="0"/>
              <a:t> </a:t>
            </a:r>
            <a:r>
              <a:rPr lang="cs-CZ" dirty="0"/>
              <a:t>,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 and </a:t>
            </a:r>
            <a:r>
              <a:rPr lang="cs-CZ" dirty="0" err="1" smtClean="0"/>
              <a:t>habits</a:t>
            </a:r>
            <a:endParaRPr lang="cs-CZ" dirty="0" smtClean="0"/>
          </a:p>
          <a:p>
            <a:r>
              <a:rPr lang="cs-CZ" b="1" dirty="0" err="1" smtClean="0"/>
              <a:t>Social</a:t>
            </a:r>
            <a:r>
              <a:rPr lang="cs-CZ" dirty="0" smtClean="0"/>
              <a:t> – </a:t>
            </a:r>
            <a:r>
              <a:rPr lang="cs-CZ" dirty="0" err="1" smtClean="0"/>
              <a:t>help</a:t>
            </a:r>
            <a:r>
              <a:rPr lang="cs-CZ" dirty="0" smtClean="0"/>
              <a:t> in </a:t>
            </a:r>
            <a:r>
              <a:rPr lang="cs-CZ" dirty="0" err="1" smtClean="0"/>
              <a:t>employment</a:t>
            </a:r>
            <a:r>
              <a:rPr lang="cs-CZ" dirty="0" smtClean="0"/>
              <a:t> </a:t>
            </a:r>
            <a:r>
              <a:rPr lang="cs-CZ" dirty="0" err="1" smtClean="0"/>
              <a:t>searching</a:t>
            </a:r>
            <a:r>
              <a:rPr lang="cs-CZ" dirty="0" smtClean="0"/>
              <a:t>, </a:t>
            </a:r>
            <a:r>
              <a:rPr lang="cs-CZ" dirty="0" err="1" smtClean="0"/>
              <a:t>ensuring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and </a:t>
            </a:r>
            <a:r>
              <a:rPr lang="cs-CZ" dirty="0" err="1" smtClean="0"/>
              <a:t>acts</a:t>
            </a:r>
            <a:r>
              <a:rPr lang="cs-CZ" dirty="0" smtClean="0"/>
              <a:t> </a:t>
            </a:r>
            <a:r>
              <a:rPr lang="cs-CZ" dirty="0" err="1" smtClean="0"/>
              <a:t>necessary</a:t>
            </a:r>
            <a:r>
              <a:rPr lang="cs-CZ" dirty="0" smtClean="0"/>
              <a:t> to a </a:t>
            </a:r>
            <a:r>
              <a:rPr lang="cs-CZ" dirty="0" err="1" smtClean="0"/>
              <a:t>life</a:t>
            </a:r>
            <a:r>
              <a:rPr lang="cs-CZ" dirty="0" smtClean="0"/>
              <a:t> in a </a:t>
            </a:r>
            <a:r>
              <a:rPr lang="cs-CZ" dirty="0" err="1" smtClean="0"/>
              <a:t>common</a:t>
            </a:r>
            <a:r>
              <a:rPr lang="cs-CZ" dirty="0" smtClean="0"/>
              <a:t> society</a:t>
            </a:r>
          </a:p>
          <a:p>
            <a:r>
              <a:rPr lang="cs-CZ" b="1" dirty="0" err="1" smtClean="0"/>
              <a:t>Psychological</a:t>
            </a:r>
            <a:r>
              <a:rPr lang="cs-CZ" dirty="0" smtClean="0"/>
              <a:t> – </a:t>
            </a:r>
            <a:r>
              <a:rPr lang="cs-CZ" dirty="0" err="1" smtClean="0"/>
              <a:t>psychotherapy</a:t>
            </a:r>
            <a:r>
              <a:rPr lang="cs-CZ" dirty="0" smtClean="0"/>
              <a:t>, </a:t>
            </a:r>
            <a:r>
              <a:rPr lang="cs-CZ" dirty="0" err="1" smtClean="0"/>
              <a:t>influencing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motives</a:t>
            </a:r>
            <a:r>
              <a:rPr lang="cs-CZ" dirty="0" smtClean="0"/>
              <a:t> and </a:t>
            </a:r>
            <a:r>
              <a:rPr lang="cs-CZ" dirty="0" err="1" smtClean="0"/>
              <a:t>attitudes</a:t>
            </a:r>
            <a:endParaRPr lang="cs-CZ" dirty="0" smtClean="0"/>
          </a:p>
          <a:p>
            <a:r>
              <a:rPr lang="cs-CZ" b="1" dirty="0" err="1" smtClean="0"/>
              <a:t>Technical</a:t>
            </a:r>
            <a:r>
              <a:rPr lang="cs-CZ" dirty="0" smtClean="0"/>
              <a:t> – </a:t>
            </a:r>
            <a:r>
              <a:rPr lang="cs-CZ" dirty="0" err="1" smtClean="0"/>
              <a:t>prosthetic</a:t>
            </a:r>
            <a:r>
              <a:rPr lang="cs-CZ" dirty="0" smtClean="0"/>
              <a:t> </a:t>
            </a:r>
            <a:r>
              <a:rPr lang="cs-CZ" dirty="0" err="1" smtClean="0"/>
              <a:t>devices</a:t>
            </a:r>
            <a:r>
              <a:rPr lang="cs-CZ" dirty="0" smtClean="0"/>
              <a:t> and </a:t>
            </a:r>
            <a:r>
              <a:rPr lang="cs-CZ" dirty="0" err="1" smtClean="0"/>
              <a:t>tools</a:t>
            </a:r>
            <a:r>
              <a:rPr lang="cs-CZ" dirty="0" smtClean="0"/>
              <a:t>, non-</a:t>
            </a:r>
            <a:r>
              <a:rPr lang="cs-CZ" dirty="0" err="1" smtClean="0"/>
              <a:t>barrier</a:t>
            </a:r>
            <a:r>
              <a:rPr lang="cs-CZ" dirty="0" smtClean="0"/>
              <a:t> </a:t>
            </a:r>
            <a:r>
              <a:rPr lang="cs-CZ" dirty="0" err="1" smtClean="0"/>
              <a:t>access</a:t>
            </a:r>
            <a:endParaRPr lang="cs-CZ" dirty="0" smtClean="0"/>
          </a:p>
          <a:p>
            <a:r>
              <a:rPr lang="cs-CZ" b="1" dirty="0" err="1" smtClean="0"/>
              <a:t>Legal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legislative</a:t>
            </a:r>
            <a:r>
              <a:rPr lang="cs-CZ" dirty="0" smtClean="0"/>
              <a:t> support to </a:t>
            </a:r>
            <a:r>
              <a:rPr lang="cs-CZ" dirty="0" err="1" smtClean="0"/>
              <a:t>ensurement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laws</a:t>
            </a:r>
            <a:r>
              <a:rPr lang="cs-CZ" dirty="0" smtClean="0"/>
              <a:t> and </a:t>
            </a:r>
            <a:r>
              <a:rPr lang="cs-CZ" dirty="0" err="1" smtClean="0"/>
              <a:t>necessary</a:t>
            </a:r>
            <a:r>
              <a:rPr lang="cs-CZ" dirty="0" smtClean="0"/>
              <a:t> care</a:t>
            </a:r>
          </a:p>
          <a:p>
            <a:r>
              <a:rPr lang="cs-CZ" b="1" dirty="0" err="1" smtClean="0"/>
              <a:t>Economical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organisation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labour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handicaped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7182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62526" y="2130426"/>
            <a:ext cx="10491537" cy="1470025"/>
          </a:xfrm>
        </p:spPr>
        <p:txBody>
          <a:bodyPr>
            <a:normAutofit/>
          </a:bodyPr>
          <a:lstStyle/>
          <a:p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/>
              <a:t>P</a:t>
            </a:r>
            <a:r>
              <a:rPr lang="cs-CZ" dirty="0" err="1" smtClean="0"/>
              <a:t>edagogical</a:t>
            </a:r>
            <a:r>
              <a:rPr lang="cs-CZ" dirty="0" smtClean="0"/>
              <a:t> </a:t>
            </a:r>
            <a:r>
              <a:rPr lang="cs-CZ" dirty="0" err="1"/>
              <a:t>D</a:t>
            </a:r>
            <a:r>
              <a:rPr lang="cs-CZ" dirty="0" err="1" smtClean="0"/>
              <a:t>iagnostics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51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Goals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special-pedagogical</a:t>
            </a:r>
            <a:r>
              <a:rPr lang="cs-CZ" dirty="0" smtClean="0"/>
              <a:t> </a:t>
            </a:r>
            <a:r>
              <a:rPr lang="cs-CZ" dirty="0" err="1" smtClean="0"/>
              <a:t>diagnostics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5520" y="1340768"/>
            <a:ext cx="8712968" cy="5184576"/>
          </a:xfrm>
        </p:spPr>
        <p:txBody>
          <a:bodyPr>
            <a:normAutofit fontScale="47500" lnSpcReduction="20000"/>
          </a:bodyPr>
          <a:lstStyle/>
          <a:p>
            <a:r>
              <a:rPr lang="cs-CZ" sz="5100" b="1" dirty="0" err="1"/>
              <a:t>Common</a:t>
            </a:r>
            <a:r>
              <a:rPr lang="cs-CZ" sz="5100" b="1" dirty="0"/>
              <a:t> </a:t>
            </a:r>
            <a:r>
              <a:rPr lang="cs-CZ" sz="5100" b="1" dirty="0" err="1"/>
              <a:t>goal</a:t>
            </a:r>
            <a:r>
              <a:rPr lang="cs-CZ" sz="5100" b="1" dirty="0"/>
              <a:t> </a:t>
            </a:r>
            <a:r>
              <a:rPr lang="cs-CZ" sz="5100" dirty="0"/>
              <a:t>– to </a:t>
            </a:r>
            <a:r>
              <a:rPr lang="cs-CZ" sz="5100" dirty="0" err="1"/>
              <a:t>recognise</a:t>
            </a:r>
            <a:r>
              <a:rPr lang="cs-CZ" sz="5100" dirty="0"/>
              <a:t> and </a:t>
            </a:r>
            <a:r>
              <a:rPr lang="cs-CZ" sz="5100" dirty="0" err="1"/>
              <a:t>characterise</a:t>
            </a:r>
            <a:r>
              <a:rPr lang="cs-CZ" sz="5100" dirty="0"/>
              <a:t> </a:t>
            </a:r>
            <a:r>
              <a:rPr lang="cs-CZ" sz="5100" dirty="0" err="1"/>
              <a:t>concrete</a:t>
            </a:r>
            <a:r>
              <a:rPr lang="cs-CZ" sz="5100" dirty="0"/>
              <a:t> handicap (in </a:t>
            </a:r>
            <a:r>
              <a:rPr lang="cs-CZ" sz="5100" dirty="0" err="1"/>
              <a:t>any</a:t>
            </a:r>
            <a:r>
              <a:rPr lang="cs-CZ" sz="5100" dirty="0"/>
              <a:t> area) as </a:t>
            </a:r>
            <a:r>
              <a:rPr lang="cs-CZ" sz="5100" dirty="0" err="1"/>
              <a:t>well</a:t>
            </a:r>
            <a:r>
              <a:rPr lang="cs-CZ" sz="5100" dirty="0"/>
              <a:t> as </a:t>
            </a:r>
            <a:r>
              <a:rPr lang="cs-CZ" sz="5100" dirty="0" err="1"/>
              <a:t>it</a:t>
            </a:r>
            <a:r>
              <a:rPr lang="cs-CZ" sz="5100" dirty="0"/>
              <a:t> </a:t>
            </a:r>
            <a:r>
              <a:rPr lang="cs-CZ" sz="5100" dirty="0" err="1"/>
              <a:t>is</a:t>
            </a:r>
            <a:r>
              <a:rPr lang="cs-CZ" sz="5100" dirty="0"/>
              <a:t> </a:t>
            </a:r>
            <a:r>
              <a:rPr lang="cs-CZ" sz="5100" dirty="0" err="1"/>
              <a:t>possible</a:t>
            </a:r>
            <a:endParaRPr lang="cs-CZ" sz="5100" dirty="0"/>
          </a:p>
          <a:p>
            <a:r>
              <a:rPr lang="cs-CZ" sz="5100" b="1" dirty="0" err="1"/>
              <a:t>Partial</a:t>
            </a:r>
            <a:r>
              <a:rPr lang="cs-CZ" sz="5100" b="1" dirty="0"/>
              <a:t> </a:t>
            </a:r>
            <a:r>
              <a:rPr lang="cs-CZ" sz="5100" b="1" dirty="0" err="1"/>
              <a:t>goals</a:t>
            </a:r>
            <a:r>
              <a:rPr lang="cs-CZ" sz="5100" dirty="0"/>
              <a:t>:</a:t>
            </a:r>
          </a:p>
          <a:p>
            <a:pPr>
              <a:buFontTx/>
              <a:buChar char="-"/>
            </a:pPr>
            <a:r>
              <a:rPr lang="cs-CZ" sz="5100" dirty="0" err="1"/>
              <a:t>Deliminate</a:t>
            </a:r>
            <a:r>
              <a:rPr lang="cs-CZ" sz="5100" dirty="0"/>
              <a:t>, </a:t>
            </a:r>
            <a:r>
              <a:rPr lang="cs-CZ" sz="5100" dirty="0" err="1"/>
              <a:t>which</a:t>
            </a:r>
            <a:r>
              <a:rPr lang="cs-CZ" sz="5100" dirty="0"/>
              <a:t> </a:t>
            </a:r>
            <a:r>
              <a:rPr lang="cs-CZ" sz="5100" dirty="0" err="1"/>
              <a:t>phenomenons</a:t>
            </a:r>
            <a:r>
              <a:rPr lang="cs-CZ" sz="5100" dirty="0"/>
              <a:t> </a:t>
            </a:r>
            <a:r>
              <a:rPr lang="cs-CZ" sz="5100" dirty="0" err="1"/>
              <a:t>belong</a:t>
            </a:r>
            <a:r>
              <a:rPr lang="cs-CZ" sz="5100" dirty="0"/>
              <a:t> to </a:t>
            </a:r>
            <a:r>
              <a:rPr lang="cs-CZ" sz="5100" dirty="0" err="1"/>
              <a:t>the</a:t>
            </a:r>
            <a:r>
              <a:rPr lang="cs-CZ" sz="5100" dirty="0"/>
              <a:t> </a:t>
            </a:r>
            <a:r>
              <a:rPr lang="cs-CZ" sz="5100" dirty="0" err="1"/>
              <a:t>field</a:t>
            </a:r>
            <a:r>
              <a:rPr lang="cs-CZ" sz="5100" dirty="0"/>
              <a:t> </a:t>
            </a:r>
            <a:r>
              <a:rPr lang="cs-CZ" sz="5100" dirty="0" err="1"/>
              <a:t>of</a:t>
            </a:r>
            <a:r>
              <a:rPr lang="cs-CZ" sz="5100" dirty="0"/>
              <a:t> </a:t>
            </a:r>
            <a:r>
              <a:rPr lang="cs-CZ" sz="5100" dirty="0" err="1"/>
              <a:t>special</a:t>
            </a:r>
            <a:r>
              <a:rPr lang="cs-CZ" sz="5100" dirty="0"/>
              <a:t> pedagogy</a:t>
            </a:r>
          </a:p>
          <a:p>
            <a:pPr>
              <a:buFontTx/>
              <a:buChar char="-"/>
            </a:pPr>
            <a:r>
              <a:rPr lang="cs-CZ" sz="5100" dirty="0" err="1"/>
              <a:t>Determination</a:t>
            </a:r>
            <a:r>
              <a:rPr lang="cs-CZ" sz="5100" dirty="0"/>
              <a:t>, </a:t>
            </a:r>
            <a:r>
              <a:rPr lang="cs-CZ" sz="5100" dirty="0" err="1"/>
              <a:t>if</a:t>
            </a:r>
            <a:r>
              <a:rPr lang="cs-CZ" sz="5100" dirty="0"/>
              <a:t> a </a:t>
            </a:r>
            <a:r>
              <a:rPr lang="cs-CZ" sz="5100" dirty="0" err="1"/>
              <a:t>diagnosed</a:t>
            </a:r>
            <a:r>
              <a:rPr lang="cs-CZ" sz="5100" dirty="0"/>
              <a:t> person </a:t>
            </a:r>
            <a:r>
              <a:rPr lang="cs-CZ" sz="5100" dirty="0" err="1"/>
              <a:t>is</a:t>
            </a:r>
            <a:r>
              <a:rPr lang="cs-CZ" sz="5100" dirty="0"/>
              <a:t> </a:t>
            </a:r>
            <a:r>
              <a:rPr lang="cs-CZ" sz="5100" dirty="0" err="1"/>
              <a:t>the</a:t>
            </a:r>
            <a:r>
              <a:rPr lang="cs-CZ" sz="5100" dirty="0"/>
              <a:t> </a:t>
            </a:r>
            <a:r>
              <a:rPr lang="cs-CZ" sz="5100" dirty="0" err="1"/>
              <a:t>object</a:t>
            </a:r>
            <a:r>
              <a:rPr lang="cs-CZ" sz="5100" dirty="0"/>
              <a:t> </a:t>
            </a:r>
            <a:r>
              <a:rPr lang="cs-CZ" sz="5100" dirty="0" err="1"/>
              <a:t>of</a:t>
            </a:r>
            <a:r>
              <a:rPr lang="cs-CZ" sz="5100" dirty="0"/>
              <a:t> </a:t>
            </a:r>
            <a:r>
              <a:rPr lang="cs-CZ" sz="5100" dirty="0" err="1"/>
              <a:t>interest</a:t>
            </a:r>
            <a:r>
              <a:rPr lang="cs-CZ" sz="5100" dirty="0"/>
              <a:t> </a:t>
            </a:r>
            <a:r>
              <a:rPr lang="cs-CZ" sz="5100" dirty="0" err="1"/>
              <a:t>of</a:t>
            </a:r>
            <a:r>
              <a:rPr lang="cs-CZ" sz="5100" dirty="0"/>
              <a:t> </a:t>
            </a:r>
            <a:r>
              <a:rPr lang="cs-CZ" sz="5100" dirty="0" err="1"/>
              <a:t>special</a:t>
            </a:r>
            <a:r>
              <a:rPr lang="cs-CZ" sz="5100" dirty="0"/>
              <a:t> pedagogy</a:t>
            </a:r>
          </a:p>
          <a:p>
            <a:pPr>
              <a:buFontTx/>
              <a:buChar char="-"/>
            </a:pPr>
            <a:r>
              <a:rPr lang="cs-CZ" sz="5100" dirty="0" err="1"/>
              <a:t>Recognition</a:t>
            </a:r>
            <a:r>
              <a:rPr lang="cs-CZ" sz="5100" dirty="0"/>
              <a:t>, </a:t>
            </a:r>
            <a:r>
              <a:rPr lang="cs-CZ" sz="5100" dirty="0" err="1"/>
              <a:t>who</a:t>
            </a:r>
            <a:r>
              <a:rPr lang="cs-CZ" sz="5100" dirty="0"/>
              <a:t> </a:t>
            </a:r>
            <a:r>
              <a:rPr lang="cs-CZ" sz="5100" dirty="0" err="1"/>
              <a:t>is</a:t>
            </a:r>
            <a:r>
              <a:rPr lang="cs-CZ" sz="5100" dirty="0"/>
              <a:t> </a:t>
            </a:r>
            <a:r>
              <a:rPr lang="cs-CZ" sz="5100" dirty="0" err="1"/>
              <a:t>threatened</a:t>
            </a:r>
            <a:r>
              <a:rPr lang="cs-CZ" sz="5100" dirty="0"/>
              <a:t> by a handicap </a:t>
            </a:r>
            <a:r>
              <a:rPr lang="cs-CZ" sz="5100" dirty="0" err="1"/>
              <a:t>development</a:t>
            </a:r>
            <a:r>
              <a:rPr lang="cs-CZ" sz="5100" dirty="0"/>
              <a:t> (</a:t>
            </a:r>
            <a:r>
              <a:rPr lang="cs-CZ" sz="5100" dirty="0" err="1"/>
              <a:t>or</a:t>
            </a:r>
            <a:r>
              <a:rPr lang="cs-CZ" sz="5100" dirty="0"/>
              <a:t> </a:t>
            </a:r>
            <a:r>
              <a:rPr lang="cs-CZ" sz="5100" dirty="0" err="1"/>
              <a:t>creation</a:t>
            </a:r>
            <a:r>
              <a:rPr lang="cs-CZ" sz="5100" dirty="0"/>
              <a:t>) </a:t>
            </a:r>
            <a:r>
              <a:rPr lang="cs-CZ" sz="5100" dirty="0" err="1"/>
              <a:t>with</a:t>
            </a:r>
            <a:r>
              <a:rPr lang="cs-CZ" sz="5100" dirty="0"/>
              <a:t> </a:t>
            </a:r>
            <a:r>
              <a:rPr lang="cs-CZ" sz="5100" dirty="0" err="1"/>
              <a:t>higher</a:t>
            </a:r>
            <a:r>
              <a:rPr lang="cs-CZ" sz="5100" dirty="0"/>
              <a:t> probability</a:t>
            </a:r>
          </a:p>
          <a:p>
            <a:pPr>
              <a:buFontTx/>
              <a:buChar char="-"/>
            </a:pPr>
            <a:r>
              <a:rPr lang="cs-CZ" sz="5100" dirty="0" err="1"/>
              <a:t>Determination</a:t>
            </a:r>
            <a:r>
              <a:rPr lang="cs-CZ" sz="5100" dirty="0"/>
              <a:t> </a:t>
            </a:r>
            <a:r>
              <a:rPr lang="cs-CZ" sz="5100" dirty="0"/>
              <a:t>and </a:t>
            </a:r>
            <a:r>
              <a:rPr lang="cs-CZ" sz="5100" dirty="0" err="1"/>
              <a:t>deliminate</a:t>
            </a:r>
            <a:r>
              <a:rPr lang="cs-CZ" sz="5100" dirty="0"/>
              <a:t> </a:t>
            </a:r>
            <a:r>
              <a:rPr lang="cs-CZ" sz="5100" dirty="0" err="1"/>
              <a:t>of</a:t>
            </a:r>
            <a:r>
              <a:rPr lang="cs-CZ" sz="5100" dirty="0"/>
              <a:t> </a:t>
            </a:r>
            <a:r>
              <a:rPr lang="cs-CZ" sz="5100" dirty="0" err="1"/>
              <a:t>teh</a:t>
            </a:r>
            <a:r>
              <a:rPr lang="cs-CZ" sz="5100" dirty="0"/>
              <a:t> </a:t>
            </a:r>
            <a:r>
              <a:rPr lang="cs-CZ" sz="5100" dirty="0" err="1"/>
              <a:t>phasis</a:t>
            </a:r>
            <a:r>
              <a:rPr lang="cs-CZ" sz="5100" dirty="0"/>
              <a:t> and </a:t>
            </a:r>
            <a:r>
              <a:rPr lang="cs-CZ" sz="5100" dirty="0" err="1"/>
              <a:t>level</a:t>
            </a:r>
            <a:r>
              <a:rPr lang="cs-CZ" sz="5100" dirty="0"/>
              <a:t> </a:t>
            </a:r>
            <a:r>
              <a:rPr lang="cs-CZ" sz="5100" dirty="0" err="1"/>
              <a:t>of</a:t>
            </a:r>
            <a:r>
              <a:rPr lang="cs-CZ" sz="5100" dirty="0"/>
              <a:t> </a:t>
            </a:r>
            <a:r>
              <a:rPr lang="cs-CZ" sz="5100" dirty="0" err="1"/>
              <a:t>disadvantage</a:t>
            </a:r>
            <a:endParaRPr lang="cs-CZ" sz="5100" dirty="0"/>
          </a:p>
          <a:p>
            <a:pPr>
              <a:buFontTx/>
              <a:buChar char="-"/>
            </a:pPr>
            <a:r>
              <a:rPr lang="cs-CZ" sz="5100" dirty="0" err="1"/>
              <a:t>Determination</a:t>
            </a:r>
            <a:r>
              <a:rPr lang="cs-CZ" sz="5100" dirty="0"/>
              <a:t> </a:t>
            </a:r>
            <a:r>
              <a:rPr lang="cs-CZ" sz="5100" dirty="0"/>
              <a:t> </a:t>
            </a:r>
            <a:r>
              <a:rPr lang="cs-CZ" sz="5100" dirty="0" err="1"/>
              <a:t>of</a:t>
            </a:r>
            <a:r>
              <a:rPr lang="cs-CZ" sz="5100" dirty="0"/>
              <a:t> </a:t>
            </a:r>
            <a:r>
              <a:rPr lang="cs-CZ" sz="5100" dirty="0" err="1"/>
              <a:t>causes</a:t>
            </a:r>
            <a:r>
              <a:rPr lang="cs-CZ" sz="5100" dirty="0"/>
              <a:t>, </a:t>
            </a:r>
            <a:r>
              <a:rPr lang="cs-CZ" sz="5100" dirty="0" err="1"/>
              <a:t>which</a:t>
            </a:r>
            <a:r>
              <a:rPr lang="cs-CZ" sz="5100" dirty="0"/>
              <a:t> led to a </a:t>
            </a:r>
            <a:r>
              <a:rPr lang="cs-CZ" sz="5100" dirty="0" err="1"/>
              <a:t>creation</a:t>
            </a:r>
            <a:r>
              <a:rPr lang="cs-CZ" sz="5100" dirty="0"/>
              <a:t> </a:t>
            </a:r>
            <a:r>
              <a:rPr lang="cs-CZ" sz="5100" dirty="0" err="1"/>
              <a:t>or</a:t>
            </a:r>
            <a:r>
              <a:rPr lang="cs-CZ" sz="5100" dirty="0"/>
              <a:t> </a:t>
            </a:r>
            <a:r>
              <a:rPr lang="cs-CZ" sz="5100" dirty="0" err="1"/>
              <a:t>development</a:t>
            </a:r>
            <a:r>
              <a:rPr lang="cs-CZ" sz="5100" dirty="0"/>
              <a:t> </a:t>
            </a:r>
            <a:r>
              <a:rPr lang="cs-CZ" sz="5100" dirty="0" err="1"/>
              <a:t>of</a:t>
            </a:r>
            <a:r>
              <a:rPr lang="cs-CZ" sz="5100" dirty="0"/>
              <a:t> </a:t>
            </a:r>
            <a:r>
              <a:rPr lang="cs-CZ" sz="5100" dirty="0" err="1"/>
              <a:t>the</a:t>
            </a:r>
            <a:r>
              <a:rPr lang="cs-CZ" sz="5100" dirty="0"/>
              <a:t> handicap (</a:t>
            </a:r>
            <a:r>
              <a:rPr lang="cs-CZ" sz="5100" dirty="0" err="1"/>
              <a:t>or</a:t>
            </a:r>
            <a:r>
              <a:rPr lang="cs-CZ" sz="5100" dirty="0"/>
              <a:t> </a:t>
            </a:r>
            <a:r>
              <a:rPr lang="cs-CZ" sz="5100" dirty="0" err="1"/>
              <a:t>increases</a:t>
            </a:r>
            <a:r>
              <a:rPr lang="cs-CZ" sz="5100" dirty="0"/>
              <a:t> probability </a:t>
            </a:r>
            <a:r>
              <a:rPr lang="cs-CZ" sz="5100" dirty="0" err="1"/>
              <a:t>of</a:t>
            </a:r>
            <a:r>
              <a:rPr lang="cs-CZ" sz="5100" dirty="0"/>
              <a:t> </a:t>
            </a:r>
            <a:r>
              <a:rPr lang="cs-CZ" sz="5100" dirty="0" err="1"/>
              <a:t>its</a:t>
            </a:r>
            <a:r>
              <a:rPr lang="cs-CZ" sz="5100" dirty="0"/>
              <a:t> </a:t>
            </a:r>
            <a:r>
              <a:rPr lang="cs-CZ" sz="5100" dirty="0" err="1"/>
              <a:t>occurence</a:t>
            </a:r>
            <a:r>
              <a:rPr lang="cs-CZ" sz="5100" dirty="0"/>
              <a:t>)</a:t>
            </a:r>
          </a:p>
          <a:p>
            <a:pPr>
              <a:buFontTx/>
              <a:buChar char="-"/>
            </a:pPr>
            <a:r>
              <a:rPr lang="cs-CZ" sz="5100" dirty="0" err="1"/>
              <a:t>Determination</a:t>
            </a:r>
            <a:r>
              <a:rPr lang="cs-CZ" sz="5100" dirty="0"/>
              <a:t> </a:t>
            </a:r>
            <a:r>
              <a:rPr lang="cs-CZ" sz="5100" dirty="0"/>
              <a:t> </a:t>
            </a:r>
            <a:r>
              <a:rPr lang="cs-CZ" sz="5100" dirty="0" err="1"/>
              <a:t>of</a:t>
            </a:r>
            <a:r>
              <a:rPr lang="cs-CZ" sz="5100" dirty="0"/>
              <a:t> </a:t>
            </a:r>
            <a:r>
              <a:rPr lang="cs-CZ" sz="5100" dirty="0" err="1"/>
              <a:t>methods</a:t>
            </a:r>
            <a:r>
              <a:rPr lang="cs-CZ" sz="5100" dirty="0"/>
              <a:t> </a:t>
            </a:r>
            <a:r>
              <a:rPr lang="cs-CZ" sz="5100" dirty="0" err="1"/>
              <a:t>leading</a:t>
            </a:r>
            <a:r>
              <a:rPr lang="cs-CZ" sz="5100" dirty="0"/>
              <a:t> to handicap </a:t>
            </a:r>
            <a:r>
              <a:rPr lang="cs-CZ" sz="5100" dirty="0" err="1"/>
              <a:t>elimination</a:t>
            </a:r>
            <a:r>
              <a:rPr lang="cs-CZ" sz="5100" dirty="0"/>
              <a:t> </a:t>
            </a:r>
            <a:r>
              <a:rPr lang="cs-CZ" sz="5100" dirty="0" err="1"/>
              <a:t>or</a:t>
            </a:r>
            <a:r>
              <a:rPr lang="cs-CZ" sz="5100" dirty="0"/>
              <a:t> </a:t>
            </a:r>
            <a:r>
              <a:rPr lang="cs-CZ" sz="5100" dirty="0" err="1"/>
              <a:t>correction</a:t>
            </a:r>
            <a:endParaRPr lang="cs-CZ" sz="5100" dirty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1655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Diagnosis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result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special-pedagogical</a:t>
            </a:r>
            <a:r>
              <a:rPr lang="cs-CZ" b="1" dirty="0" smtClean="0"/>
              <a:t> </a:t>
            </a:r>
            <a:r>
              <a:rPr lang="cs-CZ" b="1" dirty="0" err="1" smtClean="0"/>
              <a:t>diagnostics</a:t>
            </a:r>
            <a:endParaRPr lang="cs-CZ" b="1" dirty="0" smtClean="0"/>
          </a:p>
          <a:p>
            <a:r>
              <a:rPr lang="cs-CZ" b="1" dirty="0" err="1" smtClean="0"/>
              <a:t>Complex</a:t>
            </a:r>
            <a:r>
              <a:rPr lang="cs-CZ" b="1" dirty="0" smtClean="0"/>
              <a:t> </a:t>
            </a:r>
            <a:r>
              <a:rPr lang="cs-CZ" b="1" dirty="0" err="1" smtClean="0"/>
              <a:t>evaluation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person (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/>
              <a:t> </a:t>
            </a:r>
            <a:r>
              <a:rPr lang="cs-CZ" b="1" dirty="0" err="1" smtClean="0"/>
              <a:t>processs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pecial-pedagogical</a:t>
            </a:r>
            <a:r>
              <a:rPr lang="cs-CZ" b="1" dirty="0" smtClean="0"/>
              <a:t> care)</a:t>
            </a:r>
          </a:p>
          <a:p>
            <a:r>
              <a:rPr lang="cs-CZ" b="1" dirty="0" err="1" smtClean="0"/>
              <a:t>Starting</a:t>
            </a:r>
            <a:r>
              <a:rPr lang="cs-CZ" b="1" dirty="0" smtClean="0"/>
              <a:t> point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selection</a:t>
            </a:r>
            <a:r>
              <a:rPr lang="cs-CZ" b="1" dirty="0" smtClean="0"/>
              <a:t>, </a:t>
            </a:r>
            <a:r>
              <a:rPr lang="cs-CZ" b="1" dirty="0" err="1" smtClean="0"/>
              <a:t>determination</a:t>
            </a:r>
            <a:r>
              <a:rPr lang="cs-CZ" b="1" dirty="0" smtClean="0"/>
              <a:t> and </a:t>
            </a:r>
            <a:r>
              <a:rPr lang="cs-CZ" b="1" dirty="0" err="1" smtClean="0"/>
              <a:t>aplication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concrete</a:t>
            </a:r>
            <a:r>
              <a:rPr lang="cs-CZ" b="1" dirty="0" smtClean="0"/>
              <a:t> </a:t>
            </a:r>
            <a:r>
              <a:rPr lang="cs-CZ" b="1" dirty="0" err="1" smtClean="0"/>
              <a:t>educational</a:t>
            </a:r>
            <a:r>
              <a:rPr lang="cs-CZ" b="1" dirty="0" smtClean="0"/>
              <a:t> </a:t>
            </a:r>
            <a:r>
              <a:rPr lang="cs-CZ" b="1" dirty="0" err="1" smtClean="0"/>
              <a:t>methods</a:t>
            </a:r>
            <a:r>
              <a:rPr lang="cs-CZ" b="1" dirty="0" smtClean="0"/>
              <a:t> and </a:t>
            </a:r>
            <a:r>
              <a:rPr lang="cs-CZ" b="1" dirty="0" err="1" smtClean="0"/>
              <a:t>methods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disadvantaged</a:t>
            </a:r>
            <a:r>
              <a:rPr lang="cs-CZ" b="1" dirty="0" smtClean="0"/>
              <a:t> person </a:t>
            </a:r>
            <a:r>
              <a:rPr lang="cs-CZ" b="1" dirty="0" err="1" smtClean="0"/>
              <a:t>development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5271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Characteristics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special</a:t>
            </a:r>
            <a:r>
              <a:rPr lang="cs-CZ" dirty="0" smtClean="0"/>
              <a:t>- </a:t>
            </a:r>
            <a:r>
              <a:rPr lang="cs-CZ" dirty="0" err="1" smtClean="0"/>
              <a:t>pedagogical</a:t>
            </a:r>
            <a:r>
              <a:rPr lang="cs-CZ" dirty="0" smtClean="0"/>
              <a:t> </a:t>
            </a:r>
            <a:r>
              <a:rPr lang="cs-CZ" dirty="0" err="1" smtClean="0"/>
              <a:t>diagnostics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Diagnosis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not </a:t>
            </a:r>
            <a:r>
              <a:rPr lang="cs-CZ" b="1" dirty="0" err="1" smtClean="0"/>
              <a:t>finished</a:t>
            </a:r>
            <a:r>
              <a:rPr lang="cs-CZ" b="1" dirty="0" smtClean="0"/>
              <a:t> by </a:t>
            </a:r>
            <a:r>
              <a:rPr lang="cs-CZ" b="1" dirty="0" err="1" smtClean="0"/>
              <a:t>one</a:t>
            </a:r>
            <a:r>
              <a:rPr lang="cs-CZ" b="1" dirty="0" smtClean="0"/>
              <a:t> stance – </a:t>
            </a:r>
            <a:r>
              <a:rPr lang="cs-CZ" b="1" dirty="0" err="1" smtClean="0"/>
              <a:t>there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a </a:t>
            </a:r>
            <a:r>
              <a:rPr lang="cs-CZ" b="1" dirty="0" err="1" smtClean="0"/>
              <a:t>dynamical</a:t>
            </a:r>
            <a:r>
              <a:rPr lang="cs-CZ" b="1" dirty="0" smtClean="0"/>
              <a:t> and </a:t>
            </a:r>
            <a:r>
              <a:rPr lang="cs-CZ" b="1" dirty="0" err="1" smtClean="0"/>
              <a:t>continual</a:t>
            </a:r>
            <a:r>
              <a:rPr lang="cs-CZ" b="1" dirty="0" smtClean="0"/>
              <a:t> </a:t>
            </a:r>
            <a:r>
              <a:rPr lang="cs-CZ" b="1" dirty="0" err="1" smtClean="0"/>
              <a:t>character</a:t>
            </a:r>
            <a:endParaRPr lang="cs-CZ" b="1" dirty="0" smtClean="0"/>
          </a:p>
          <a:p>
            <a:r>
              <a:rPr lang="cs-CZ" u="sng" dirty="0" smtClean="0"/>
              <a:t>3 </a:t>
            </a:r>
            <a:r>
              <a:rPr lang="cs-CZ" u="sng" dirty="0" err="1" smtClean="0"/>
              <a:t>elementar</a:t>
            </a:r>
            <a:r>
              <a:rPr lang="cs-CZ" u="sng" dirty="0" smtClean="0"/>
              <a:t> </a:t>
            </a:r>
            <a:r>
              <a:rPr lang="cs-CZ" u="sng" dirty="0" err="1" smtClean="0"/>
              <a:t>phases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b="1" dirty="0" err="1" smtClean="0"/>
              <a:t>Entry</a:t>
            </a:r>
            <a:r>
              <a:rPr lang="cs-CZ" b="1" dirty="0" smtClean="0"/>
              <a:t> </a:t>
            </a:r>
            <a:r>
              <a:rPr lang="cs-CZ" b="1" dirty="0" err="1" smtClean="0"/>
              <a:t>diagnostical</a:t>
            </a:r>
            <a:r>
              <a:rPr lang="cs-CZ" b="1" dirty="0" smtClean="0"/>
              <a:t> </a:t>
            </a:r>
            <a:r>
              <a:rPr lang="cs-CZ" b="1" dirty="0" err="1" smtClean="0"/>
              <a:t>investigation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psychical</a:t>
            </a:r>
            <a:r>
              <a:rPr lang="cs-CZ" dirty="0" smtClean="0"/>
              <a:t> </a:t>
            </a:r>
            <a:r>
              <a:rPr lang="cs-CZ" dirty="0" err="1" smtClean="0"/>
              <a:t>functions</a:t>
            </a:r>
            <a:r>
              <a:rPr lang="cs-CZ" dirty="0" smtClean="0"/>
              <a:t>, </a:t>
            </a:r>
            <a:r>
              <a:rPr lang="cs-CZ" dirty="0" err="1" smtClean="0"/>
              <a:t>qualities</a:t>
            </a:r>
            <a:r>
              <a:rPr lang="cs-CZ" dirty="0" smtClean="0"/>
              <a:t>, </a:t>
            </a:r>
            <a:r>
              <a:rPr lang="cs-CZ" dirty="0" err="1" smtClean="0"/>
              <a:t>preconditions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  <a:endParaRPr lang="cs-CZ" dirty="0"/>
          </a:p>
          <a:p>
            <a:pPr>
              <a:buFontTx/>
              <a:buChar char="-"/>
            </a:pPr>
            <a:r>
              <a:rPr lang="cs-CZ" b="1" dirty="0" err="1" smtClean="0"/>
              <a:t>Continuous</a:t>
            </a:r>
            <a:r>
              <a:rPr lang="cs-CZ" b="1" dirty="0" smtClean="0"/>
              <a:t> </a:t>
            </a:r>
            <a:r>
              <a:rPr lang="cs-CZ" b="1" dirty="0" err="1" smtClean="0"/>
              <a:t>diagnostical</a:t>
            </a:r>
            <a:r>
              <a:rPr lang="cs-CZ" b="1" dirty="0" smtClean="0"/>
              <a:t> </a:t>
            </a:r>
            <a:r>
              <a:rPr lang="cs-CZ" b="1" dirty="0" err="1"/>
              <a:t>investigation</a:t>
            </a:r>
            <a:r>
              <a:rPr lang="cs-CZ" b="1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efectivity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running</a:t>
            </a:r>
            <a:r>
              <a:rPr lang="cs-CZ" dirty="0" smtClean="0"/>
              <a:t> </a:t>
            </a:r>
            <a:r>
              <a:rPr lang="cs-CZ" dirty="0" err="1" smtClean="0"/>
              <a:t>procedures</a:t>
            </a:r>
            <a:r>
              <a:rPr lang="cs-CZ" dirty="0" smtClean="0"/>
              <a:t> and </a:t>
            </a:r>
            <a:r>
              <a:rPr lang="cs-CZ" dirty="0" err="1" smtClean="0"/>
              <a:t>method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qualitative</a:t>
            </a:r>
            <a:r>
              <a:rPr lang="cs-CZ" dirty="0" smtClean="0"/>
              <a:t> as </a:t>
            </a:r>
            <a:r>
              <a:rPr lang="cs-CZ" dirty="0" err="1" smtClean="0"/>
              <a:t>well</a:t>
            </a:r>
            <a:r>
              <a:rPr lang="cs-CZ" dirty="0" smtClean="0"/>
              <a:t> as </a:t>
            </a:r>
            <a:r>
              <a:rPr lang="cs-CZ" dirty="0" err="1" smtClean="0"/>
              <a:t>quantitative</a:t>
            </a:r>
            <a:r>
              <a:rPr lang="cs-CZ" dirty="0" smtClean="0"/>
              <a:t> point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view</a:t>
            </a:r>
            <a:r>
              <a:rPr lang="cs-CZ" dirty="0" smtClean="0"/>
              <a:t>)</a:t>
            </a:r>
            <a:endParaRPr lang="cs-CZ" dirty="0"/>
          </a:p>
          <a:p>
            <a:pPr>
              <a:buFontTx/>
              <a:buChar char="-"/>
            </a:pPr>
            <a:r>
              <a:rPr lang="cs-CZ" b="1" dirty="0" err="1" smtClean="0"/>
              <a:t>Final</a:t>
            </a:r>
            <a:r>
              <a:rPr lang="cs-CZ" b="1" dirty="0"/>
              <a:t> </a:t>
            </a:r>
            <a:r>
              <a:rPr lang="cs-CZ" b="1" dirty="0" err="1"/>
              <a:t>diagnostical</a:t>
            </a:r>
            <a:r>
              <a:rPr lang="cs-CZ" b="1" dirty="0"/>
              <a:t> </a:t>
            </a:r>
            <a:r>
              <a:rPr lang="cs-CZ" b="1" dirty="0" err="1"/>
              <a:t>investigation</a:t>
            </a:r>
            <a:r>
              <a:rPr lang="cs-CZ" b="1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finish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special-pedagogical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57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Basic </a:t>
            </a:r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pedagogical</a:t>
            </a:r>
            <a:r>
              <a:rPr lang="cs-CZ" dirty="0" smtClean="0"/>
              <a:t> </a:t>
            </a:r>
            <a:r>
              <a:rPr lang="cs-CZ" dirty="0" err="1" smtClean="0"/>
              <a:t>diagnostics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1) </a:t>
            </a:r>
            <a:r>
              <a:rPr lang="cs-CZ" b="1" dirty="0" err="1" smtClean="0"/>
              <a:t>Clinical</a:t>
            </a:r>
            <a:r>
              <a:rPr lang="cs-CZ" b="1" dirty="0" smtClean="0"/>
              <a:t> </a:t>
            </a:r>
            <a:r>
              <a:rPr lang="cs-CZ" b="1" dirty="0" err="1" smtClean="0"/>
              <a:t>methods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2) Test </a:t>
            </a:r>
            <a:r>
              <a:rPr lang="cs-CZ" b="1" dirty="0" err="1" smtClean="0"/>
              <a:t>methods</a:t>
            </a:r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496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Clinical</a:t>
            </a:r>
            <a:r>
              <a:rPr lang="cs-CZ" b="1" dirty="0"/>
              <a:t> </a:t>
            </a:r>
            <a:r>
              <a:rPr lang="cs-CZ" b="1" dirty="0" err="1"/>
              <a:t>methods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512" y="1600200"/>
            <a:ext cx="8964488" cy="4781128"/>
          </a:xfrm>
        </p:spPr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goal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b="1" dirty="0" smtClean="0"/>
              <a:t>data </a:t>
            </a:r>
            <a:r>
              <a:rPr lang="cs-CZ" b="1" dirty="0" err="1" smtClean="0"/>
              <a:t>collection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investigated</a:t>
            </a:r>
            <a:r>
              <a:rPr lang="cs-CZ" dirty="0" smtClean="0"/>
              <a:t> person)</a:t>
            </a:r>
          </a:p>
          <a:p>
            <a:r>
              <a:rPr lang="cs-CZ" dirty="0" smtClean="0"/>
              <a:t>These </a:t>
            </a:r>
            <a:r>
              <a:rPr lang="cs-CZ" dirty="0" err="1" smtClean="0"/>
              <a:t>procedures</a:t>
            </a:r>
            <a:r>
              <a:rPr lang="cs-CZ" dirty="0" smtClean="0"/>
              <a:t> </a:t>
            </a:r>
            <a:r>
              <a:rPr lang="cs-CZ" dirty="0"/>
              <a:t>are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called</a:t>
            </a:r>
            <a:r>
              <a:rPr lang="cs-CZ" dirty="0"/>
              <a:t> </a:t>
            </a:r>
            <a:r>
              <a:rPr lang="cs-CZ" b="1" dirty="0" smtClean="0"/>
              <a:t>non-standard</a:t>
            </a:r>
          </a:p>
          <a:p>
            <a:pPr>
              <a:buFontTx/>
              <a:buChar char="-"/>
            </a:pPr>
            <a:r>
              <a:rPr lang="cs-CZ" b="1" dirty="0" err="1" smtClean="0"/>
              <a:t>Observation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b="1" dirty="0" smtClean="0"/>
              <a:t>Interview</a:t>
            </a:r>
          </a:p>
          <a:p>
            <a:pPr>
              <a:buFontTx/>
              <a:buChar char="-"/>
            </a:pPr>
            <a:r>
              <a:rPr lang="cs-CZ" b="1" dirty="0" err="1" smtClean="0"/>
              <a:t>Family</a:t>
            </a:r>
            <a:r>
              <a:rPr lang="cs-CZ" b="1" dirty="0" smtClean="0"/>
              <a:t> </a:t>
            </a:r>
            <a:r>
              <a:rPr lang="cs-CZ" b="1" dirty="0" err="1" smtClean="0"/>
              <a:t>anamnesis</a:t>
            </a:r>
            <a:r>
              <a:rPr lang="cs-CZ" b="1" dirty="0" smtClean="0"/>
              <a:t> (FA)</a:t>
            </a:r>
          </a:p>
          <a:p>
            <a:pPr>
              <a:buFontTx/>
              <a:buChar char="-"/>
            </a:pPr>
            <a:r>
              <a:rPr lang="cs-CZ" b="1" dirty="0" err="1" smtClean="0"/>
              <a:t>Personal</a:t>
            </a:r>
            <a:r>
              <a:rPr lang="cs-CZ" b="1" dirty="0" smtClean="0"/>
              <a:t> </a:t>
            </a:r>
            <a:r>
              <a:rPr lang="cs-CZ" b="1" dirty="0" err="1"/>
              <a:t>anamnesis</a:t>
            </a:r>
            <a:r>
              <a:rPr lang="cs-CZ" b="1" dirty="0"/>
              <a:t> (</a:t>
            </a:r>
            <a:r>
              <a:rPr lang="cs-CZ" b="1" dirty="0" smtClean="0"/>
              <a:t>PA)</a:t>
            </a:r>
          </a:p>
          <a:p>
            <a:pPr>
              <a:buFontTx/>
              <a:buChar char="-"/>
            </a:pP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analysis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activity</a:t>
            </a:r>
            <a:r>
              <a:rPr lang="cs-CZ" b="1" dirty="0" smtClean="0"/>
              <a:t> </a:t>
            </a:r>
            <a:r>
              <a:rPr lang="cs-CZ" b="1" dirty="0" err="1" smtClean="0"/>
              <a:t>products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necessarity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degree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erudition</a:t>
            </a:r>
            <a:r>
              <a:rPr lang="cs-CZ" dirty="0" smtClean="0"/>
              <a:t> and </a:t>
            </a:r>
            <a:r>
              <a:rPr lang="cs-CZ" dirty="0" err="1" smtClean="0"/>
              <a:t>ability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interpretation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409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Test </a:t>
            </a:r>
            <a:r>
              <a:rPr lang="cs-CZ" b="1" dirty="0" err="1"/>
              <a:t>methods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Standardized</a:t>
            </a:r>
            <a:r>
              <a:rPr lang="cs-CZ" b="1" dirty="0" smtClean="0"/>
              <a:t> </a:t>
            </a:r>
            <a:r>
              <a:rPr lang="cs-CZ" b="1" dirty="0" err="1" smtClean="0"/>
              <a:t>way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investigation</a:t>
            </a:r>
            <a:endParaRPr lang="cs-CZ" b="1" dirty="0" smtClean="0"/>
          </a:p>
          <a:p>
            <a:r>
              <a:rPr lang="cs-CZ" dirty="0" smtClean="0"/>
              <a:t>Test = quasi experiment</a:t>
            </a:r>
          </a:p>
          <a:p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goal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a </a:t>
            </a:r>
            <a:r>
              <a:rPr lang="cs-CZ" b="1" dirty="0" err="1" smtClean="0"/>
              <a:t>specialized</a:t>
            </a:r>
            <a:r>
              <a:rPr lang="cs-CZ" b="1" dirty="0" smtClean="0"/>
              <a:t> </a:t>
            </a:r>
            <a:r>
              <a:rPr lang="cs-CZ" b="1" dirty="0" err="1" smtClean="0"/>
              <a:t>investigationwith</a:t>
            </a:r>
            <a:r>
              <a:rPr lang="cs-CZ" b="1" dirty="0" smtClean="0"/>
              <a:t> </a:t>
            </a:r>
            <a:r>
              <a:rPr lang="cs-CZ" b="1" dirty="0" err="1" smtClean="0"/>
              <a:t>consequent</a:t>
            </a:r>
            <a:r>
              <a:rPr lang="cs-CZ" b="1" dirty="0" smtClean="0"/>
              <a:t> </a:t>
            </a:r>
            <a:r>
              <a:rPr lang="cs-CZ" b="1" dirty="0" err="1" smtClean="0"/>
              <a:t>professional</a:t>
            </a:r>
            <a:r>
              <a:rPr lang="cs-CZ" b="1" dirty="0" smtClean="0"/>
              <a:t> </a:t>
            </a:r>
            <a:r>
              <a:rPr lang="cs-CZ" b="1" dirty="0" err="1" smtClean="0"/>
              <a:t>statement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mostly</a:t>
            </a:r>
            <a:r>
              <a:rPr lang="cs-CZ" dirty="0" smtClean="0"/>
              <a:t>,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investigate</a:t>
            </a:r>
            <a:r>
              <a:rPr lang="cs-CZ" dirty="0" smtClean="0"/>
              <a:t> </a:t>
            </a:r>
            <a:r>
              <a:rPr lang="cs-CZ" dirty="0" err="1" smtClean="0"/>
              <a:t>certain</a:t>
            </a:r>
            <a:r>
              <a:rPr lang="cs-CZ" dirty="0" smtClean="0"/>
              <a:t>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attributes</a:t>
            </a:r>
            <a:r>
              <a:rPr lang="cs-CZ" dirty="0" smtClean="0"/>
              <a:t>, </a:t>
            </a:r>
            <a:r>
              <a:rPr lang="cs-CZ" dirty="0" err="1" smtClean="0"/>
              <a:t>abilities</a:t>
            </a:r>
            <a:r>
              <a:rPr lang="cs-CZ" dirty="0" smtClean="0"/>
              <a:t> and </a:t>
            </a:r>
            <a:r>
              <a:rPr lang="cs-CZ" dirty="0" err="1" smtClean="0"/>
              <a:t>qualities</a:t>
            </a:r>
            <a:r>
              <a:rPr lang="cs-CZ" dirty="0" smtClean="0"/>
              <a:t>)</a:t>
            </a:r>
          </a:p>
          <a:p>
            <a:r>
              <a:rPr lang="cs-CZ" b="1" u="sng" dirty="0" err="1" smtClean="0"/>
              <a:t>Idiografical</a:t>
            </a:r>
            <a:r>
              <a:rPr lang="cs-CZ" b="1" u="sng" dirty="0" smtClean="0"/>
              <a:t> and </a:t>
            </a:r>
            <a:r>
              <a:rPr lang="cs-CZ" b="1" u="sng" dirty="0" err="1" smtClean="0"/>
              <a:t>nomotetical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character</a:t>
            </a:r>
            <a:r>
              <a:rPr lang="cs-CZ" b="1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test </a:t>
            </a:r>
            <a:r>
              <a:rPr lang="cs-CZ" dirty="0" err="1" smtClean="0"/>
              <a:t>methods</a:t>
            </a:r>
            <a:endParaRPr lang="cs-CZ" dirty="0" smtClean="0"/>
          </a:p>
          <a:p>
            <a:pPr>
              <a:buFontTx/>
              <a:buChar char="-"/>
            </a:pPr>
            <a:r>
              <a:rPr lang="cs-CZ" b="1" dirty="0" smtClean="0"/>
              <a:t>Performance </a:t>
            </a:r>
            <a:r>
              <a:rPr lang="cs-CZ" b="1" dirty="0" err="1" smtClean="0"/>
              <a:t>tests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tests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inteligence, 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abilities</a:t>
            </a:r>
            <a:r>
              <a:rPr lang="cs-CZ" dirty="0" smtClean="0"/>
              <a:t> and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psychic</a:t>
            </a:r>
            <a:r>
              <a:rPr lang="cs-CZ" dirty="0" smtClean="0"/>
              <a:t> </a:t>
            </a:r>
            <a:r>
              <a:rPr lang="cs-CZ" dirty="0" err="1" smtClean="0"/>
              <a:t>functions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b="1" dirty="0" smtClean="0"/>
              <a:t>Personality </a:t>
            </a:r>
            <a:r>
              <a:rPr lang="cs-CZ" b="1" dirty="0" err="1" smtClean="0"/>
              <a:t>tests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projective</a:t>
            </a:r>
            <a:r>
              <a:rPr lang="cs-CZ" dirty="0" smtClean="0"/>
              <a:t> as </a:t>
            </a:r>
            <a:r>
              <a:rPr lang="cs-CZ" dirty="0" err="1" smtClean="0"/>
              <a:t>well</a:t>
            </a:r>
            <a:r>
              <a:rPr lang="cs-CZ" dirty="0" smtClean="0"/>
              <a:t> as </a:t>
            </a:r>
            <a:r>
              <a:rPr lang="cs-CZ" dirty="0" err="1" smtClean="0"/>
              <a:t>objective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r>
              <a:rPr lang="cs-CZ" dirty="0" smtClean="0"/>
              <a:t>, </a:t>
            </a:r>
            <a:r>
              <a:rPr lang="cs-CZ" dirty="0" err="1" smtClean="0"/>
              <a:t>questionnaires</a:t>
            </a:r>
            <a:r>
              <a:rPr lang="cs-CZ" dirty="0" smtClean="0"/>
              <a:t> and </a:t>
            </a:r>
            <a:r>
              <a:rPr lang="cs-CZ" dirty="0" err="1" smtClean="0"/>
              <a:t>assessing</a:t>
            </a:r>
            <a:r>
              <a:rPr lang="cs-CZ" dirty="0" smtClean="0"/>
              <a:t> </a:t>
            </a:r>
            <a:r>
              <a:rPr lang="cs-CZ" dirty="0" err="1" smtClean="0"/>
              <a:t>scales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51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special-pedagogical</a:t>
            </a:r>
            <a:r>
              <a:rPr lang="cs-CZ" dirty="0" smtClean="0"/>
              <a:t> </a:t>
            </a:r>
            <a:r>
              <a:rPr lang="cs-CZ" dirty="0" err="1" smtClean="0"/>
              <a:t>praxis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512" y="1600200"/>
            <a:ext cx="8712968" cy="4853136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goal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b="1" dirty="0" err="1" smtClean="0"/>
              <a:t>remove</a:t>
            </a:r>
            <a:r>
              <a:rPr lang="cs-CZ" b="1" dirty="0" smtClean="0"/>
              <a:t> </a:t>
            </a:r>
            <a:r>
              <a:rPr lang="cs-CZ" b="1" dirty="0" err="1" smtClean="0"/>
              <a:t>or</a:t>
            </a:r>
            <a:r>
              <a:rPr lang="cs-CZ" b="1" dirty="0" smtClean="0"/>
              <a:t> </a:t>
            </a:r>
            <a:r>
              <a:rPr lang="cs-CZ" b="1" dirty="0" err="1" smtClean="0"/>
              <a:t>partial</a:t>
            </a:r>
            <a:r>
              <a:rPr lang="cs-CZ" b="1" dirty="0" smtClean="0"/>
              <a:t> </a:t>
            </a:r>
            <a:r>
              <a:rPr lang="cs-CZ" b="1" dirty="0" err="1" smtClean="0"/>
              <a:t>elimination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negative </a:t>
            </a:r>
            <a:r>
              <a:rPr lang="cs-CZ" b="1" dirty="0" err="1" smtClean="0"/>
              <a:t>aspects</a:t>
            </a:r>
            <a:r>
              <a:rPr lang="cs-CZ" b="1" dirty="0" smtClean="0"/>
              <a:t> </a:t>
            </a:r>
            <a:r>
              <a:rPr lang="cs-CZ" dirty="0" err="1" smtClean="0"/>
              <a:t>connected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 </a:t>
            </a:r>
            <a:r>
              <a:rPr lang="cs-CZ" dirty="0" err="1" smtClean="0"/>
              <a:t>disadvantage</a:t>
            </a:r>
            <a:endParaRPr lang="cs-CZ" dirty="0" smtClean="0"/>
          </a:p>
          <a:p>
            <a:pPr>
              <a:buFontTx/>
              <a:buChar char="-"/>
            </a:pPr>
            <a:r>
              <a:rPr lang="cs-CZ" b="1" dirty="0" err="1" smtClean="0"/>
              <a:t>Reeducation</a:t>
            </a:r>
            <a:r>
              <a:rPr lang="cs-CZ" dirty="0" smtClean="0"/>
              <a:t> (</a:t>
            </a:r>
            <a:r>
              <a:rPr lang="cs-CZ" dirty="0" err="1" smtClean="0"/>
              <a:t>improvement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efficiency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damaged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disturbed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; </a:t>
            </a:r>
            <a:r>
              <a:rPr lang="cs-CZ" b="1" dirty="0" err="1" smtClean="0"/>
              <a:t>multisensorial</a:t>
            </a:r>
            <a:r>
              <a:rPr lang="cs-CZ" b="1" dirty="0" smtClean="0"/>
              <a:t> as </a:t>
            </a:r>
            <a:r>
              <a:rPr lang="cs-CZ" b="1" dirty="0" err="1" smtClean="0"/>
              <a:t>well</a:t>
            </a:r>
            <a:r>
              <a:rPr lang="cs-CZ" b="1" dirty="0" smtClean="0"/>
              <a:t> as </a:t>
            </a:r>
            <a:r>
              <a:rPr lang="cs-CZ" b="1" dirty="0" err="1" smtClean="0"/>
              <a:t>monosensorial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b="1" dirty="0" err="1"/>
              <a:t>C</a:t>
            </a:r>
            <a:r>
              <a:rPr lang="cs-CZ" b="1" dirty="0" err="1" smtClean="0"/>
              <a:t>ompensation</a:t>
            </a:r>
            <a:r>
              <a:rPr lang="cs-CZ" dirty="0" smtClean="0"/>
              <a:t>  </a:t>
            </a:r>
            <a:r>
              <a:rPr lang="cs-CZ" dirty="0"/>
              <a:t>(</a:t>
            </a:r>
            <a:r>
              <a:rPr lang="cs-CZ" dirty="0" err="1"/>
              <a:t>improvement</a:t>
            </a:r>
            <a:r>
              <a:rPr lang="cs-CZ" dirty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functions</a:t>
            </a:r>
            <a:r>
              <a:rPr lang="cs-CZ" dirty="0" smtClean="0"/>
              <a:t>; </a:t>
            </a:r>
            <a:r>
              <a:rPr lang="cs-CZ" dirty="0" err="1" smtClean="0"/>
              <a:t>mainly</a:t>
            </a:r>
            <a:r>
              <a:rPr lang="cs-CZ" dirty="0" smtClean="0"/>
              <a:t> </a:t>
            </a:r>
            <a:r>
              <a:rPr lang="cs-CZ" b="1" dirty="0" err="1"/>
              <a:t>multisensorial</a:t>
            </a:r>
            <a:r>
              <a:rPr lang="cs-CZ" b="1" dirty="0"/>
              <a:t> </a:t>
            </a:r>
            <a:r>
              <a:rPr lang="cs-CZ" dirty="0" err="1"/>
              <a:t>approach</a:t>
            </a:r>
            <a:r>
              <a:rPr lang="cs-CZ" dirty="0"/>
              <a:t>)</a:t>
            </a:r>
            <a:endParaRPr lang="cs-CZ" dirty="0" smtClean="0"/>
          </a:p>
          <a:p>
            <a:pPr>
              <a:buFontTx/>
              <a:buChar char="-"/>
            </a:pPr>
            <a:r>
              <a:rPr lang="cs-CZ" b="1" dirty="0" err="1" smtClean="0"/>
              <a:t>Rehabilitation</a:t>
            </a:r>
            <a:r>
              <a:rPr lang="cs-CZ" dirty="0" smtClean="0"/>
              <a:t> (</a:t>
            </a:r>
            <a:r>
              <a:rPr lang="cs-CZ" dirty="0" err="1" smtClean="0"/>
              <a:t>summary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approaches</a:t>
            </a:r>
            <a:r>
              <a:rPr lang="cs-CZ" dirty="0" smtClean="0"/>
              <a:t> </a:t>
            </a:r>
            <a:r>
              <a:rPr lang="cs-CZ" dirty="0" err="1" smtClean="0"/>
              <a:t>focused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modification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relations and </a:t>
            </a:r>
            <a:r>
              <a:rPr lang="cs-CZ" dirty="0" err="1" smtClean="0"/>
              <a:t>possibilities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as </a:t>
            </a:r>
            <a:r>
              <a:rPr lang="cs-CZ" dirty="0" err="1" smtClean="0"/>
              <a:t>well</a:t>
            </a:r>
            <a:r>
              <a:rPr lang="cs-CZ" dirty="0" smtClean="0"/>
              <a:t> as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self-realization</a:t>
            </a:r>
            <a:r>
              <a:rPr lang="cs-CZ" dirty="0" smtClean="0"/>
              <a:t>; </a:t>
            </a:r>
            <a:r>
              <a:rPr lang="cs-CZ" dirty="0" err="1" smtClean="0"/>
              <a:t>mainly</a:t>
            </a:r>
            <a:r>
              <a:rPr lang="cs-CZ" dirty="0" smtClean="0"/>
              <a:t> </a:t>
            </a:r>
            <a:r>
              <a:rPr lang="cs-CZ" dirty="0" err="1" smtClean="0"/>
              <a:t>comprehensive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b="1" dirty="0" err="1" smtClean="0"/>
              <a:t>Special</a:t>
            </a:r>
            <a:r>
              <a:rPr lang="cs-CZ" b="1" dirty="0" smtClean="0"/>
              <a:t> </a:t>
            </a:r>
            <a:r>
              <a:rPr lang="cs-CZ" b="1" dirty="0" err="1" smtClean="0"/>
              <a:t>education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disadvantaged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in  </a:t>
            </a:r>
            <a:r>
              <a:rPr lang="cs-CZ" dirty="0" err="1" smtClean="0"/>
              <a:t>institution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/>
              <a:t>)</a:t>
            </a:r>
            <a:endParaRPr lang="cs-CZ" dirty="0" smtClean="0"/>
          </a:p>
          <a:p>
            <a:pPr>
              <a:buFontTx/>
              <a:buChar char="-"/>
            </a:pPr>
            <a:r>
              <a:rPr lang="cs-CZ" b="1" dirty="0" err="1" smtClean="0"/>
              <a:t>Prevention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b="1" dirty="0" err="1" smtClean="0"/>
              <a:t>primary</a:t>
            </a:r>
            <a:r>
              <a:rPr lang="cs-CZ" b="1" dirty="0" smtClean="0"/>
              <a:t>, </a:t>
            </a:r>
            <a:r>
              <a:rPr lang="cs-CZ" b="1" dirty="0" err="1" smtClean="0"/>
              <a:t>secondary</a:t>
            </a:r>
            <a:r>
              <a:rPr lang="cs-CZ" b="1" dirty="0" smtClean="0"/>
              <a:t> and </a:t>
            </a:r>
            <a:r>
              <a:rPr lang="cs-CZ" b="1" dirty="0" err="1" smtClean="0"/>
              <a:t>tertiary</a:t>
            </a:r>
            <a:r>
              <a:rPr lang="cs-CZ" b="1" dirty="0" smtClean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111454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Office PowerPoint</Application>
  <PresentationFormat>Širokoúhlá obrazovka</PresentationFormat>
  <Paragraphs>63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Prezentace aplikace PowerPoint</vt:lpstr>
      <vt:lpstr>Special Pedagogical Diagnostics</vt:lpstr>
      <vt:lpstr>Goals of special-pedagogical diagnostics</vt:lpstr>
      <vt:lpstr>Diagnosis</vt:lpstr>
      <vt:lpstr>Characteristics of the special- pedagogical diagnostics</vt:lpstr>
      <vt:lpstr>Basic methods of special pedagogical diagnostics</vt:lpstr>
      <vt:lpstr>Clinical methods</vt:lpstr>
      <vt:lpstr>Test methods</vt:lpstr>
      <vt:lpstr>Common methods of the special-pedagogical praxis</vt:lpstr>
      <vt:lpstr>Rehabilitation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Kotlik</dc:creator>
  <cp:lastModifiedBy>Kotlik</cp:lastModifiedBy>
  <cp:revision>1</cp:revision>
  <dcterms:created xsi:type="dcterms:W3CDTF">2020-03-16T12:00:06Z</dcterms:created>
  <dcterms:modified xsi:type="dcterms:W3CDTF">2020-03-16T12:00:17Z</dcterms:modified>
</cp:coreProperties>
</file>