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3D8BF-5DA6-4711-96E2-E92921DF8DFF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CCDE9-9BE5-4AB1-B14A-D1054DB33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82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7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522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480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5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8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522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99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783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442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33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89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24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531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3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46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79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284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11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59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4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7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70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95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18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3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5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8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5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118D-98E8-4620-8A6F-1E58CE953201}" type="datetimeFigureOut">
              <a:rPr lang="cs-CZ" smtClean="0"/>
              <a:pPr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943A-52B8-4278-BEC9-B46401907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9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 smtClean="0"/>
              <a:t>Special</a:t>
            </a:r>
            <a:r>
              <a:rPr lang="cs-CZ" sz="5400" b="1" dirty="0" smtClean="0"/>
              <a:t> Pedagogy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89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subdisciplines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Special</a:t>
            </a:r>
            <a:r>
              <a:rPr lang="cs-CZ" b="1" dirty="0" smtClean="0"/>
              <a:t> pedagogy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people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combined</a:t>
            </a:r>
            <a:r>
              <a:rPr lang="cs-CZ" b="1" dirty="0" smtClean="0"/>
              <a:t> handicap</a:t>
            </a:r>
          </a:p>
          <a:p>
            <a:r>
              <a:rPr lang="cs-CZ" b="1" dirty="0" err="1" smtClean="0"/>
              <a:t>Special</a:t>
            </a:r>
            <a:r>
              <a:rPr lang="cs-CZ" b="1" dirty="0" smtClean="0"/>
              <a:t> pedagogy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people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partial</a:t>
            </a:r>
            <a:r>
              <a:rPr lang="cs-CZ" b="1" dirty="0" smtClean="0"/>
              <a:t> handicap </a:t>
            </a:r>
            <a:r>
              <a:rPr lang="cs-CZ" dirty="0" smtClean="0"/>
              <a:t>(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(</a:t>
            </a:r>
            <a:r>
              <a:rPr lang="cs-CZ" b="1" dirty="0" smtClean="0"/>
              <a:t>SPU</a:t>
            </a:r>
            <a:r>
              <a:rPr lang="cs-CZ" dirty="0" smtClean="0"/>
              <a:t>) –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area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ethopedy</a:t>
            </a:r>
            <a:r>
              <a:rPr lang="cs-CZ" dirty="0" smtClean="0"/>
              <a:t>, </a:t>
            </a:r>
            <a:r>
              <a:rPr lang="cs-CZ" b="1" dirty="0" err="1" smtClean="0"/>
              <a:t>disadvantage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field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fullfillment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b="1" dirty="0" err="1" smtClean="0"/>
              <a:t>demands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- 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 </a:t>
            </a:r>
            <a:r>
              <a:rPr lang="cs-CZ" dirty="0" err="1" smtClean="0"/>
              <a:t>labels</a:t>
            </a:r>
            <a:r>
              <a:rPr lang="cs-CZ" dirty="0" smtClean="0"/>
              <a:t> </a:t>
            </a:r>
            <a:r>
              <a:rPr lang="cs-CZ" b="1" dirty="0" err="1" smtClean="0"/>
              <a:t>partial</a:t>
            </a:r>
            <a:r>
              <a:rPr lang="cs-CZ" b="1" dirty="0" smtClean="0"/>
              <a:t> 	</a:t>
            </a:r>
            <a:r>
              <a:rPr lang="cs-CZ" b="1" dirty="0" err="1" smtClean="0"/>
              <a:t>handicaps</a:t>
            </a:r>
            <a:r>
              <a:rPr lang="cs-CZ" b="1" dirty="0" smtClean="0"/>
              <a:t> </a:t>
            </a:r>
            <a:r>
              <a:rPr lang="cs-CZ" dirty="0" smtClean="0"/>
              <a:t>as </a:t>
            </a:r>
            <a:r>
              <a:rPr lang="cs-CZ" b="1" dirty="0" err="1" smtClean="0"/>
              <a:t>disorders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51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</a:t>
            </a:r>
            <a:r>
              <a:rPr lang="cs-CZ" dirty="0" err="1" smtClean="0"/>
              <a:t>clasification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Disorder</a:t>
            </a:r>
            <a:r>
              <a:rPr lang="cs-CZ" b="1" dirty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abnormality in </a:t>
            </a:r>
            <a:r>
              <a:rPr lang="cs-CZ" dirty="0" err="1" smtClean="0"/>
              <a:t>psychological</a:t>
            </a:r>
            <a:r>
              <a:rPr lang="cs-CZ" dirty="0" smtClean="0"/>
              <a:t>, </a:t>
            </a:r>
            <a:r>
              <a:rPr lang="cs-CZ" dirty="0" err="1" smtClean="0"/>
              <a:t>physiologal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anatomical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 smtClean="0"/>
          </a:p>
          <a:p>
            <a:r>
              <a:rPr lang="cs-CZ" b="1" dirty="0" smtClean="0"/>
              <a:t>Handicap </a:t>
            </a:r>
            <a:r>
              <a:rPr lang="cs-CZ" dirty="0" smtClean="0"/>
              <a:t>= </a:t>
            </a:r>
            <a:r>
              <a:rPr lang="cs-CZ" dirty="0" err="1" smtClean="0"/>
              <a:t>unfavourable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a 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defect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limits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 </a:t>
            </a:r>
            <a:r>
              <a:rPr lang="cs-CZ" dirty="0" err="1" smtClean="0"/>
              <a:t>fulfillment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impossible</a:t>
            </a:r>
            <a:r>
              <a:rPr lang="cs-CZ" dirty="0" smtClean="0"/>
              <a:t> (in </a:t>
            </a:r>
            <a:r>
              <a:rPr lang="cs-CZ" dirty="0" err="1" smtClean="0"/>
              <a:t>comparison</a:t>
            </a:r>
            <a:r>
              <a:rPr lang="cs-CZ" dirty="0" smtClean="0"/>
              <a:t> to a major </a:t>
            </a:r>
            <a:r>
              <a:rPr lang="cs-CZ" dirty="0" err="1" smtClean="0"/>
              <a:t>population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Disadvantage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identical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term handicap,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terminological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73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clasification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to a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6855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lphaLcParenR"/>
            </a:pPr>
            <a:r>
              <a:rPr lang="cs-CZ" b="1" dirty="0" err="1" smtClean="0"/>
              <a:t>Somatical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dirty="0" smtClean="0"/>
              <a:t>(as a </a:t>
            </a:r>
            <a:r>
              <a:rPr lang="cs-CZ" dirty="0" err="1" smtClean="0"/>
              <a:t>consequence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ilness</a:t>
            </a:r>
            <a:r>
              <a:rPr lang="cs-CZ" dirty="0" smtClean="0"/>
              <a:t>, </a:t>
            </a:r>
            <a:r>
              <a:rPr lang="cs-CZ" dirty="0" err="1" smtClean="0"/>
              <a:t>injury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mobility – </a:t>
            </a:r>
            <a:r>
              <a:rPr lang="cs-CZ" dirty="0" err="1" smtClean="0"/>
              <a:t>congenital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gained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b="1" dirty="0" err="1" smtClean="0"/>
              <a:t>Communication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 </a:t>
            </a:r>
            <a:r>
              <a:rPr lang="cs-CZ" dirty="0" smtClean="0"/>
              <a:t>(</a:t>
            </a:r>
            <a:r>
              <a:rPr lang="cs-CZ" dirty="0" err="1" smtClean="0"/>
              <a:t>connected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stimulus </a:t>
            </a:r>
            <a:r>
              <a:rPr lang="cs-CZ" dirty="0" err="1" smtClean="0"/>
              <a:t>perception</a:t>
            </a:r>
            <a:r>
              <a:rPr lang="cs-CZ" dirty="0" smtClean="0"/>
              <a:t>, </a:t>
            </a:r>
            <a:r>
              <a:rPr lang="cs-CZ" dirty="0" err="1" smtClean="0"/>
              <a:t>processing</a:t>
            </a:r>
            <a:r>
              <a:rPr lang="cs-CZ" dirty="0" smtClean="0"/>
              <a:t> and </a:t>
            </a:r>
            <a:r>
              <a:rPr lang="cs-CZ" dirty="0" err="1" smtClean="0"/>
              <a:t>nosequent</a:t>
            </a:r>
            <a:r>
              <a:rPr lang="cs-CZ" dirty="0" smtClean="0"/>
              <a:t> </a:t>
            </a:r>
            <a:r>
              <a:rPr lang="cs-CZ" dirty="0" err="1" smtClean="0"/>
              <a:t>reaction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b="1" dirty="0" err="1" smtClean="0"/>
              <a:t>Mental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disadvatage</a:t>
            </a:r>
            <a:r>
              <a:rPr lang="cs-CZ" dirty="0" smtClean="0"/>
              <a:t> in a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cognitive</a:t>
            </a:r>
            <a:r>
              <a:rPr lang="cs-CZ" dirty="0" smtClean="0"/>
              <a:t> </a:t>
            </a:r>
            <a:r>
              <a:rPr lang="cs-CZ" dirty="0" err="1" smtClean="0"/>
              <a:t>abilities</a:t>
            </a:r>
            <a:r>
              <a:rPr lang="cs-CZ" dirty="0" smtClean="0"/>
              <a:t>; </a:t>
            </a:r>
            <a:r>
              <a:rPr lang="cs-CZ" dirty="0" err="1" smtClean="0"/>
              <a:t>congenital</a:t>
            </a:r>
            <a:r>
              <a:rPr lang="cs-CZ" dirty="0" smtClean="0"/>
              <a:t> –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retardation</a:t>
            </a:r>
            <a:r>
              <a:rPr lang="cs-CZ" dirty="0" smtClean="0"/>
              <a:t>, </a:t>
            </a:r>
            <a:r>
              <a:rPr lang="cs-CZ" dirty="0" err="1" smtClean="0"/>
              <a:t>gained</a:t>
            </a:r>
            <a:r>
              <a:rPr lang="cs-CZ" dirty="0" smtClean="0"/>
              <a:t> – </a:t>
            </a:r>
            <a:r>
              <a:rPr lang="cs-CZ" dirty="0" err="1" smtClean="0"/>
              <a:t>demency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b="1" dirty="0" err="1" smtClean="0"/>
              <a:t>Behaviour</a:t>
            </a:r>
            <a:r>
              <a:rPr lang="cs-CZ" b="1" dirty="0"/>
              <a:t> </a:t>
            </a:r>
            <a:r>
              <a:rPr lang="cs-CZ" b="1" dirty="0" err="1"/>
              <a:t>disorders</a:t>
            </a:r>
            <a:r>
              <a:rPr lang="cs-CZ" b="1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seriousness</a:t>
            </a:r>
            <a:r>
              <a:rPr lang="cs-CZ" dirty="0" smtClean="0"/>
              <a:t> and </a:t>
            </a:r>
            <a:r>
              <a:rPr lang="cs-CZ" dirty="0" err="1" smtClean="0"/>
              <a:t>dangeroussness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Disocial</a:t>
            </a:r>
            <a:r>
              <a:rPr lang="cs-CZ" b="1" dirty="0" smtClean="0"/>
              <a:t> </a:t>
            </a:r>
            <a:r>
              <a:rPr lang="cs-CZ" b="1" dirty="0" err="1" smtClean="0"/>
              <a:t>behaviour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b="1" dirty="0" err="1"/>
              <a:t>Asocial</a:t>
            </a:r>
            <a:r>
              <a:rPr lang="cs-CZ" b="1" dirty="0"/>
              <a:t> </a:t>
            </a:r>
            <a:r>
              <a:rPr lang="cs-CZ" b="1" dirty="0" err="1"/>
              <a:t>behaviour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b="1" dirty="0" err="1"/>
              <a:t>Antisocial</a:t>
            </a:r>
            <a:r>
              <a:rPr lang="cs-CZ" b="1" dirty="0"/>
              <a:t> </a:t>
            </a:r>
            <a:r>
              <a:rPr lang="cs-CZ" b="1" dirty="0" err="1"/>
              <a:t>behaviour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80981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clasification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to a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Handicaps</a:t>
            </a:r>
            <a:r>
              <a:rPr lang="cs-CZ" b="1" dirty="0" smtClean="0"/>
              <a:t> and not </a:t>
            </a:r>
            <a:r>
              <a:rPr lang="cs-CZ" b="1" dirty="0" err="1" smtClean="0"/>
              <a:t>serious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minimal</a:t>
            </a:r>
            <a:r>
              <a:rPr lang="cs-CZ" dirty="0" smtClean="0"/>
              <a:t> </a:t>
            </a:r>
            <a:r>
              <a:rPr lang="cs-CZ" dirty="0" err="1" smtClean="0"/>
              <a:t>differences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standard,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are </a:t>
            </a:r>
            <a:r>
              <a:rPr lang="cs-CZ" dirty="0" err="1" smtClean="0"/>
              <a:t>enough</a:t>
            </a:r>
            <a:r>
              <a:rPr lang="cs-CZ" dirty="0" smtClean="0"/>
              <a:t>, full </a:t>
            </a:r>
            <a:r>
              <a:rPr lang="cs-CZ" dirty="0" err="1" smtClean="0"/>
              <a:t>integration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Handicaps</a:t>
            </a:r>
            <a:r>
              <a:rPr lang="cs-CZ" b="1" dirty="0" smtClean="0"/>
              <a:t> and </a:t>
            </a:r>
            <a:r>
              <a:rPr lang="cs-CZ" b="1" dirty="0" err="1" smtClean="0"/>
              <a:t>middle</a:t>
            </a:r>
            <a:r>
              <a:rPr lang="cs-CZ" b="1" dirty="0" smtClean="0"/>
              <a:t> </a:t>
            </a:r>
            <a:r>
              <a:rPr lang="cs-CZ" b="1" dirty="0" err="1" smtClean="0"/>
              <a:t>level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and </a:t>
            </a:r>
            <a:r>
              <a:rPr lang="cs-CZ" dirty="0" err="1" smtClean="0"/>
              <a:t>approach</a:t>
            </a:r>
            <a:r>
              <a:rPr lang="cs-CZ" dirty="0" smtClean="0"/>
              <a:t> are </a:t>
            </a:r>
            <a:r>
              <a:rPr lang="cs-CZ" dirty="0" err="1" smtClean="0"/>
              <a:t>necessary</a:t>
            </a:r>
            <a:r>
              <a:rPr lang="cs-CZ" dirty="0" smtClean="0"/>
              <a:t>,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specialists</a:t>
            </a:r>
            <a:r>
              <a:rPr lang="cs-CZ" dirty="0" smtClean="0"/>
              <a:t> and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err="1" smtClean="0"/>
              <a:t>Handicaps</a:t>
            </a:r>
            <a:r>
              <a:rPr lang="cs-CZ" b="1" dirty="0" smtClean="0"/>
              <a:t> and </a:t>
            </a:r>
            <a:r>
              <a:rPr lang="cs-CZ" b="1" dirty="0" err="1" smtClean="0"/>
              <a:t>high</a:t>
            </a:r>
            <a:r>
              <a:rPr lang="cs-CZ" b="1" dirty="0" smtClean="0"/>
              <a:t> </a:t>
            </a:r>
            <a:r>
              <a:rPr lang="cs-CZ" b="1" dirty="0" err="1" smtClean="0"/>
              <a:t>level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all-day</a:t>
            </a:r>
            <a:r>
              <a:rPr lang="cs-CZ" dirty="0" smtClean="0"/>
              <a:t> care, full dependence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, limited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self-realization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22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64219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clasification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to a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genesis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Handicaps</a:t>
            </a:r>
            <a:r>
              <a:rPr lang="cs-CZ" b="1" dirty="0" smtClean="0"/>
              <a:t> and </a:t>
            </a:r>
            <a:r>
              <a:rPr lang="cs-CZ" b="1" dirty="0" err="1" smtClean="0"/>
              <a:t>birth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endParaRPr lang="cs-CZ" b="1" dirty="0" smtClean="0"/>
          </a:p>
          <a:p>
            <a:r>
              <a:rPr lang="cs-CZ" b="1" dirty="0" err="1" smtClean="0"/>
              <a:t>Handicaps</a:t>
            </a:r>
            <a:r>
              <a:rPr lang="cs-CZ" b="1" dirty="0" smtClean="0"/>
              <a:t> and </a:t>
            </a:r>
            <a:r>
              <a:rPr lang="cs-CZ" b="1" dirty="0" err="1" smtClean="0"/>
              <a:t>perinatal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endParaRPr lang="cs-CZ" b="1" dirty="0" smtClean="0"/>
          </a:p>
          <a:p>
            <a:r>
              <a:rPr lang="cs-CZ" b="1" dirty="0" err="1" smtClean="0"/>
              <a:t>Handicaps</a:t>
            </a:r>
            <a:r>
              <a:rPr lang="cs-CZ" b="1" dirty="0" smtClean="0"/>
              <a:t> and </a:t>
            </a:r>
            <a:r>
              <a:rPr lang="cs-CZ" b="1" dirty="0" err="1" smtClean="0"/>
              <a:t>postnatal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12587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LcParenR"/>
            </a:pPr>
            <a:r>
              <a:rPr lang="cs-CZ" b="1" dirty="0" err="1" smtClean="0"/>
              <a:t>Genetical</a:t>
            </a:r>
            <a:r>
              <a:rPr lang="cs-CZ" b="1" dirty="0" smtClean="0"/>
              <a:t> </a:t>
            </a:r>
            <a:r>
              <a:rPr lang="cs-CZ" b="1" dirty="0" err="1" smtClean="0"/>
              <a:t>predispositions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functon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genetic</a:t>
            </a:r>
            <a:r>
              <a:rPr lang="cs-CZ" dirty="0" smtClean="0"/>
              <a:t> </a:t>
            </a:r>
            <a:r>
              <a:rPr lang="cs-CZ" dirty="0" err="1" smtClean="0"/>
              <a:t>aparatus</a:t>
            </a:r>
            <a:r>
              <a:rPr lang="cs-CZ" dirty="0" smtClean="0"/>
              <a:t>, </a:t>
            </a:r>
            <a:r>
              <a:rPr lang="cs-CZ" dirty="0" err="1" smtClean="0"/>
              <a:t>chromozomal</a:t>
            </a:r>
            <a:r>
              <a:rPr lang="cs-CZ" dirty="0" smtClean="0"/>
              <a:t> </a:t>
            </a:r>
            <a:r>
              <a:rPr lang="cs-CZ" dirty="0" err="1" smtClean="0"/>
              <a:t>deviations</a:t>
            </a:r>
            <a:r>
              <a:rPr lang="cs-CZ" dirty="0" smtClean="0"/>
              <a:t> and </a:t>
            </a:r>
            <a:r>
              <a:rPr lang="cs-CZ" dirty="0" err="1" smtClean="0"/>
              <a:t>aberations</a:t>
            </a:r>
            <a:r>
              <a:rPr lang="cs-CZ" dirty="0" smtClean="0"/>
              <a:t> –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Down syndrom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b="1" dirty="0" err="1" smtClean="0"/>
              <a:t>An</a:t>
            </a:r>
            <a:r>
              <a:rPr lang="cs-CZ" b="1" dirty="0" smtClean="0"/>
              <a:t> influence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teratogennic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 err="1" smtClean="0"/>
              <a:t>Chemical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medicins</a:t>
            </a:r>
            <a:r>
              <a:rPr lang="cs-CZ" dirty="0" smtClean="0"/>
              <a:t>, </a:t>
            </a:r>
            <a:r>
              <a:rPr lang="cs-CZ" dirty="0" err="1" smtClean="0"/>
              <a:t>alcohol</a:t>
            </a:r>
            <a:r>
              <a:rPr lang="cs-CZ" dirty="0" smtClean="0"/>
              <a:t>, nicotin,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/>
              <a:t>d</a:t>
            </a:r>
            <a:r>
              <a:rPr lang="cs-CZ" dirty="0" err="1" smtClean="0"/>
              <a:t>uring</a:t>
            </a:r>
            <a:r>
              <a:rPr lang="cs-CZ" dirty="0" smtClean="0"/>
              <a:t> a </a:t>
            </a:r>
            <a:r>
              <a:rPr lang="cs-CZ" dirty="0" err="1" smtClean="0"/>
              <a:t>pregnancy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err="1" smtClean="0"/>
              <a:t>Physical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radiation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pregnancy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err="1" smtClean="0"/>
              <a:t>Biological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viral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foetus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–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rubella</a:t>
            </a:r>
            <a:r>
              <a:rPr lang="cs-CZ" dirty="0" smtClean="0"/>
              <a:t>; </a:t>
            </a:r>
            <a:r>
              <a:rPr lang="cs-CZ" dirty="0" err="1" smtClean="0"/>
              <a:t>further</a:t>
            </a:r>
            <a:r>
              <a:rPr lang="cs-CZ" dirty="0" smtClean="0"/>
              <a:t> stress and </a:t>
            </a:r>
            <a:r>
              <a:rPr lang="cs-CZ" dirty="0" err="1" smtClean="0"/>
              <a:t>deprivation</a:t>
            </a:r>
            <a:r>
              <a:rPr lang="cs-CZ" dirty="0" smtClean="0"/>
              <a:t>); </a:t>
            </a:r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vaccination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072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perinatal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b="1" dirty="0" err="1" smtClean="0"/>
              <a:t>consequencies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birth</a:t>
            </a:r>
            <a:r>
              <a:rPr lang="cs-CZ" b="1" dirty="0" smtClean="0"/>
              <a:t> </a:t>
            </a:r>
            <a:r>
              <a:rPr lang="cs-CZ" b="1" dirty="0" err="1" smtClean="0"/>
              <a:t>complications</a:t>
            </a:r>
            <a:r>
              <a:rPr lang="cs-CZ" b="1" dirty="0" smtClean="0"/>
              <a:t>, </a:t>
            </a:r>
            <a:r>
              <a:rPr lang="cs-CZ" dirty="0" err="1" smtClean="0"/>
              <a:t>thrifty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/>
              <a:t> </a:t>
            </a:r>
            <a:r>
              <a:rPr lang="cs-CZ" dirty="0" smtClean="0"/>
              <a:t>very long </a:t>
            </a:r>
            <a:r>
              <a:rPr lang="cs-CZ" dirty="0" err="1" smtClean="0"/>
              <a:t>birth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/>
              <a:t>C</a:t>
            </a:r>
            <a:r>
              <a:rPr lang="cs-CZ" b="1" dirty="0" err="1" smtClean="0"/>
              <a:t>onsequencies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asfyxion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winding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umbilical</a:t>
            </a:r>
            <a:r>
              <a:rPr lang="cs-CZ" dirty="0" smtClean="0"/>
              <a:t> </a:t>
            </a:r>
            <a:r>
              <a:rPr lang="cs-CZ" dirty="0" err="1" smtClean="0"/>
              <a:t>cord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foetal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Consequencies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mechanical</a:t>
            </a:r>
            <a:r>
              <a:rPr lang="cs-CZ" b="1" dirty="0" smtClean="0"/>
              <a:t> </a:t>
            </a:r>
            <a:r>
              <a:rPr lang="cs-CZ" b="1" dirty="0" err="1" smtClean="0"/>
              <a:t>damage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foetus</a:t>
            </a:r>
            <a:r>
              <a:rPr lang="cs-CZ" dirty="0" smtClean="0"/>
              <a:t> (</a:t>
            </a:r>
            <a:r>
              <a:rPr lang="cs-CZ" dirty="0" err="1" smtClean="0"/>
              <a:t>compression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head</a:t>
            </a:r>
            <a:r>
              <a:rPr lang="cs-CZ" dirty="0" smtClean="0"/>
              <a:t> and </a:t>
            </a:r>
            <a:r>
              <a:rPr lang="cs-CZ" dirty="0" err="1" smtClean="0"/>
              <a:t>consequent</a:t>
            </a:r>
            <a:r>
              <a:rPr lang="cs-CZ" dirty="0" smtClean="0"/>
              <a:t> </a:t>
            </a:r>
            <a:r>
              <a:rPr lang="cs-CZ" dirty="0" err="1" smtClean="0"/>
              <a:t>cerebral</a:t>
            </a:r>
            <a:r>
              <a:rPr lang="cs-CZ" dirty="0" smtClean="0"/>
              <a:t> </a:t>
            </a:r>
            <a:r>
              <a:rPr lang="cs-CZ" dirty="0" err="1" smtClean="0"/>
              <a:t>haemorrhage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8275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Handicaps</a:t>
            </a:r>
            <a:r>
              <a:rPr lang="cs-CZ" dirty="0" smtClean="0"/>
              <a:t> and </a:t>
            </a:r>
            <a:r>
              <a:rPr lang="cs-CZ" dirty="0" err="1" smtClean="0"/>
              <a:t>postnatal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An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chemical</a:t>
            </a:r>
            <a:r>
              <a:rPr lang="cs-CZ" dirty="0" smtClean="0"/>
              <a:t>, </a:t>
            </a:r>
            <a:r>
              <a:rPr lang="cs-CZ" dirty="0" err="1" smtClean="0"/>
              <a:t>biological</a:t>
            </a:r>
            <a:r>
              <a:rPr lang="cs-CZ" dirty="0" smtClean="0"/>
              <a:t> and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Chemical</a:t>
            </a:r>
            <a:r>
              <a:rPr lang="cs-CZ" dirty="0" smtClean="0"/>
              <a:t> (</a:t>
            </a:r>
            <a:r>
              <a:rPr lang="cs-CZ" dirty="0" err="1" smtClean="0"/>
              <a:t>analogous</a:t>
            </a:r>
            <a:r>
              <a:rPr lang="cs-CZ" dirty="0" smtClean="0"/>
              <a:t> to </a:t>
            </a:r>
            <a:r>
              <a:rPr lang="cs-CZ" dirty="0" err="1" smtClean="0"/>
              <a:t>prenatal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– </a:t>
            </a:r>
            <a:r>
              <a:rPr lang="cs-CZ" dirty="0" err="1" smtClean="0"/>
              <a:t>alcohol</a:t>
            </a:r>
            <a:r>
              <a:rPr lang="cs-CZ" dirty="0" smtClean="0"/>
              <a:t>, </a:t>
            </a:r>
            <a:r>
              <a:rPr lang="cs-CZ" dirty="0" err="1" smtClean="0"/>
              <a:t>drugs</a:t>
            </a:r>
            <a:r>
              <a:rPr lang="cs-CZ" dirty="0" smtClean="0"/>
              <a:t>, </a:t>
            </a:r>
            <a:r>
              <a:rPr lang="cs-CZ" dirty="0" err="1" smtClean="0"/>
              <a:t>medicins</a:t>
            </a:r>
            <a:r>
              <a:rPr lang="cs-CZ" dirty="0" smtClean="0"/>
              <a:t>, </a:t>
            </a:r>
            <a:r>
              <a:rPr lang="cs-CZ" dirty="0" err="1" smtClean="0"/>
              <a:t>poisons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., </a:t>
            </a:r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carcinogenic</a:t>
            </a:r>
            <a:r>
              <a:rPr lang="cs-CZ" dirty="0" smtClean="0"/>
              <a:t> </a:t>
            </a:r>
            <a:r>
              <a:rPr lang="cs-CZ" dirty="0" err="1" smtClean="0"/>
              <a:t>agents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(</a:t>
            </a:r>
            <a:r>
              <a:rPr lang="cs-CZ" dirty="0" err="1" smtClean="0"/>
              <a:t>viral</a:t>
            </a:r>
            <a:r>
              <a:rPr lang="cs-CZ" dirty="0" smtClean="0"/>
              <a:t> and </a:t>
            </a:r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–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inflammatory</a:t>
            </a:r>
            <a:r>
              <a:rPr lang="cs-CZ" dirty="0" smtClean="0"/>
              <a:t> brain </a:t>
            </a:r>
            <a:r>
              <a:rPr lang="cs-CZ" dirty="0" err="1" smtClean="0"/>
              <a:t>diseases</a:t>
            </a:r>
            <a:r>
              <a:rPr lang="cs-CZ" dirty="0" smtClean="0"/>
              <a:t>; </a:t>
            </a:r>
            <a:r>
              <a:rPr lang="cs-CZ" dirty="0" err="1" smtClean="0"/>
              <a:t>injuries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(</a:t>
            </a:r>
            <a:r>
              <a:rPr lang="cs-CZ" dirty="0" err="1" smtClean="0"/>
              <a:t>improper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,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, stress, </a:t>
            </a:r>
            <a:r>
              <a:rPr lang="cs-CZ" dirty="0" err="1" smtClean="0"/>
              <a:t>deprivation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.,  </a:t>
            </a:r>
            <a:r>
              <a:rPr lang="cs-CZ" dirty="0" err="1" smtClean="0"/>
              <a:t>psychical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senzorical</a:t>
            </a:r>
            <a:r>
              <a:rPr lang="cs-CZ" dirty="0" smtClean="0"/>
              <a:t> </a:t>
            </a:r>
            <a:r>
              <a:rPr lang="cs-CZ" dirty="0" err="1" smtClean="0"/>
              <a:t>izolation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Disadvatages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0912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attitude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society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moving</a:t>
            </a:r>
            <a:r>
              <a:rPr lang="cs-CZ" b="1" dirty="0" smtClean="0"/>
              <a:t> </a:t>
            </a:r>
            <a:r>
              <a:rPr lang="cs-CZ" b="1" dirty="0" err="1" smtClean="0"/>
              <a:t>among</a:t>
            </a:r>
            <a:r>
              <a:rPr lang="cs-CZ" b="1" dirty="0" smtClean="0"/>
              <a:t> 2 </a:t>
            </a:r>
            <a:r>
              <a:rPr lang="cs-CZ" b="1" dirty="0" err="1" smtClean="0"/>
              <a:t>poles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integration</a:t>
            </a:r>
            <a:r>
              <a:rPr lang="cs-CZ" dirty="0" smtClean="0"/>
              <a:t> and </a:t>
            </a:r>
            <a:r>
              <a:rPr lang="cs-CZ" dirty="0" err="1" smtClean="0"/>
              <a:t>segregation</a:t>
            </a:r>
            <a:endParaRPr lang="cs-CZ" dirty="0" smtClean="0"/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necessarity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integration</a:t>
            </a:r>
            <a:r>
              <a:rPr lang="cs-CZ" b="1" dirty="0" smtClean="0"/>
              <a:t> </a:t>
            </a:r>
            <a:r>
              <a:rPr lang="cs-CZ" b="1" dirty="0" err="1" smtClean="0"/>
              <a:t>borders</a:t>
            </a:r>
            <a:r>
              <a:rPr lang="cs-CZ" b="1" dirty="0" smtClean="0"/>
              <a:t> </a:t>
            </a:r>
            <a:r>
              <a:rPr lang="cs-CZ" b="1" dirty="0" err="1" smtClean="0"/>
              <a:t>demarcation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borders</a:t>
            </a:r>
            <a:r>
              <a:rPr lang="cs-CZ" dirty="0" smtClean="0"/>
              <a:t> are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mainly</a:t>
            </a:r>
            <a:r>
              <a:rPr lang="cs-CZ" dirty="0" smtClean="0"/>
              <a:t> by a </a:t>
            </a:r>
            <a:r>
              <a:rPr lang="cs-CZ" dirty="0" err="1" smtClean="0"/>
              <a:t>kind</a:t>
            </a:r>
            <a:r>
              <a:rPr lang="cs-CZ" dirty="0" smtClean="0"/>
              <a:t> and 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disadvatage</a:t>
            </a:r>
            <a:endParaRPr lang="cs-CZ" dirty="0" smtClean="0"/>
          </a:p>
          <a:p>
            <a:r>
              <a:rPr lang="cs-CZ" b="1" dirty="0" err="1" smtClean="0"/>
              <a:t>Integration</a:t>
            </a:r>
            <a:r>
              <a:rPr lang="cs-CZ" dirty="0" smtClean="0"/>
              <a:t> =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to a full </a:t>
            </a:r>
            <a:r>
              <a:rPr lang="cs-CZ" dirty="0" err="1" smtClean="0"/>
              <a:t>involvement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handicaped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and his/her </a:t>
            </a:r>
            <a:r>
              <a:rPr lang="cs-CZ" dirty="0" err="1" smtClean="0"/>
              <a:t>fusion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society; in </a:t>
            </a:r>
            <a:r>
              <a:rPr lang="cs-CZ" dirty="0" err="1" smtClean="0"/>
              <a:t>according</a:t>
            </a:r>
            <a:r>
              <a:rPr lang="cs-CZ" dirty="0" smtClean="0"/>
              <a:t> to WHO,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rehabilitation</a:t>
            </a:r>
            <a:r>
              <a:rPr lang="cs-CZ" b="1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participate</a:t>
            </a:r>
            <a:r>
              <a:rPr lang="cs-CZ" dirty="0" smtClean="0"/>
              <a:t> on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r>
              <a:rPr lang="cs-CZ" b="1" dirty="0" err="1" smtClean="0"/>
              <a:t>Integrated</a:t>
            </a:r>
            <a:r>
              <a:rPr lang="cs-CZ" b="1" dirty="0" smtClean="0"/>
              <a:t> </a:t>
            </a:r>
            <a:r>
              <a:rPr lang="cs-CZ" b="1" dirty="0" err="1" smtClean="0"/>
              <a:t>education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 smtClean="0"/>
              <a:t>full </a:t>
            </a:r>
            <a:r>
              <a:rPr lang="cs-CZ" b="1" dirty="0" err="1" smtClean="0"/>
              <a:t>involvement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human</a:t>
            </a:r>
            <a:r>
              <a:rPr lang="cs-CZ" b="1" dirty="0" smtClean="0"/>
              <a:t> to a </a:t>
            </a:r>
            <a:r>
              <a:rPr lang="cs-CZ" b="1" dirty="0" err="1" smtClean="0"/>
              <a:t>common</a:t>
            </a:r>
            <a:r>
              <a:rPr lang="cs-CZ" b="1" dirty="0" smtClean="0"/>
              <a:t> </a:t>
            </a:r>
            <a:r>
              <a:rPr lang="cs-CZ" b="1" dirty="0" err="1" smtClean="0"/>
              <a:t>edcational</a:t>
            </a:r>
            <a:r>
              <a:rPr lang="cs-CZ" b="1" dirty="0" smtClean="0"/>
              <a:t> </a:t>
            </a:r>
            <a:r>
              <a:rPr lang="cs-CZ" b="1" dirty="0" err="1" smtClean="0"/>
              <a:t>process</a:t>
            </a:r>
            <a:r>
              <a:rPr lang="cs-CZ" b="1" dirty="0" smtClean="0"/>
              <a:t> (</a:t>
            </a:r>
            <a:r>
              <a:rPr lang="cs-CZ" b="1" dirty="0" err="1" smtClean="0"/>
              <a:t>together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intact</a:t>
            </a:r>
            <a:r>
              <a:rPr lang="cs-CZ" b="1" dirty="0" smtClean="0"/>
              <a:t> </a:t>
            </a:r>
            <a:r>
              <a:rPr lang="cs-CZ" b="1" dirty="0" err="1" smtClean="0"/>
              <a:t>people</a:t>
            </a:r>
            <a:r>
              <a:rPr lang="cs-CZ" b="1" dirty="0" smtClean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654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Models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Medical</a:t>
            </a:r>
            <a:r>
              <a:rPr lang="cs-CZ" b="1" dirty="0" smtClean="0"/>
              <a:t> model </a:t>
            </a:r>
            <a:r>
              <a:rPr lang="cs-CZ" dirty="0" smtClean="0"/>
              <a:t>(</a:t>
            </a:r>
            <a:r>
              <a:rPr lang="cs-CZ" dirty="0" err="1" smtClean="0"/>
              <a:t>rising</a:t>
            </a:r>
            <a:r>
              <a:rPr lang="cs-CZ" dirty="0" smtClean="0"/>
              <a:t> up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treatment</a:t>
            </a:r>
            <a:r>
              <a:rPr lang="cs-CZ" dirty="0" smtClean="0"/>
              <a:t> and </a:t>
            </a:r>
            <a:r>
              <a:rPr lang="cs-CZ" dirty="0" err="1" smtClean="0"/>
              <a:t>overcoming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handicap,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necessary</a:t>
            </a:r>
            <a:r>
              <a:rPr lang="cs-CZ" dirty="0" smtClean="0"/>
              <a:t>, </a:t>
            </a:r>
            <a:r>
              <a:rPr lang="cs-CZ" dirty="0" err="1" smtClean="0"/>
              <a:t>integration</a:t>
            </a:r>
            <a:r>
              <a:rPr lang="cs-CZ" dirty="0" smtClean="0"/>
              <a:t> = to </a:t>
            </a:r>
            <a:r>
              <a:rPr lang="cs-CZ" dirty="0" err="1" smtClean="0"/>
              <a:t>adapt</a:t>
            </a:r>
            <a:r>
              <a:rPr lang="cs-CZ" dirty="0" smtClean="0"/>
              <a:t> </a:t>
            </a:r>
            <a:r>
              <a:rPr lang="cs-CZ" dirty="0" err="1" smtClean="0"/>
              <a:t>himself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herself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Socially</a:t>
            </a:r>
            <a:r>
              <a:rPr lang="cs-CZ" b="1" dirty="0" smtClean="0"/>
              <a:t>-</a:t>
            </a:r>
            <a:r>
              <a:rPr lang="cs-CZ" b="1" dirty="0" err="1" smtClean="0"/>
              <a:t>patological</a:t>
            </a:r>
            <a:r>
              <a:rPr lang="cs-CZ" b="1" dirty="0" smtClean="0"/>
              <a:t> model </a:t>
            </a:r>
            <a:r>
              <a:rPr lang="cs-CZ" dirty="0" smtClean="0"/>
              <a:t>(</a:t>
            </a:r>
            <a:r>
              <a:rPr lang="cs-CZ" dirty="0" err="1" smtClean="0"/>
              <a:t>rising</a:t>
            </a:r>
            <a:r>
              <a:rPr lang="cs-CZ" dirty="0" smtClean="0"/>
              <a:t> up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basis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social</a:t>
            </a:r>
            <a:r>
              <a:rPr lang="cs-CZ" dirty="0" smtClean="0"/>
              <a:t> adaptability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diskcimination</a:t>
            </a:r>
            <a:r>
              <a:rPr lang="cs-CZ" dirty="0" smtClean="0"/>
              <a:t>,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a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 smtClean="0"/>
          </a:p>
          <a:p>
            <a:r>
              <a:rPr lang="cs-CZ" b="1" dirty="0" err="1" smtClean="0"/>
              <a:t>Environmental</a:t>
            </a:r>
            <a:r>
              <a:rPr lang="cs-CZ" b="1" dirty="0" smtClean="0"/>
              <a:t> model </a:t>
            </a:r>
            <a:r>
              <a:rPr lang="cs-CZ" dirty="0" smtClean="0"/>
              <a:t>(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/>
              <a:t>i</a:t>
            </a:r>
            <a:r>
              <a:rPr lang="cs-CZ" dirty="0" err="1" smtClean="0"/>
              <a:t>tself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friendly</a:t>
            </a:r>
            <a:r>
              <a:rPr lang="cs-CZ" dirty="0" smtClean="0"/>
              <a:t> to a </a:t>
            </a:r>
            <a:r>
              <a:rPr lang="cs-CZ" dirty="0" err="1" smtClean="0"/>
              <a:t>disadvataged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;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Antropological</a:t>
            </a:r>
            <a:r>
              <a:rPr lang="cs-CZ" b="1" dirty="0" smtClean="0"/>
              <a:t> model </a:t>
            </a:r>
            <a:r>
              <a:rPr lang="cs-CZ" dirty="0" smtClean="0"/>
              <a:t>(</a:t>
            </a:r>
            <a:r>
              <a:rPr lang="cs-CZ" dirty="0" err="1" smtClean="0"/>
              <a:t>primary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improving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, but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interpersonal</a:t>
            </a:r>
            <a:r>
              <a:rPr lang="cs-CZ" dirty="0" smtClean="0"/>
              <a:t> relations and </a:t>
            </a:r>
            <a:r>
              <a:rPr lang="cs-CZ" dirty="0" err="1" smtClean="0"/>
              <a:t>interaktion</a:t>
            </a:r>
            <a:r>
              <a:rPr lang="cs-CZ" dirty="0" smtClean="0"/>
              <a:t>, very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respect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regards</a:t>
            </a:r>
            <a:r>
              <a:rPr lang="cs-CZ" dirty="0" smtClean="0"/>
              <a:t> to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uniquity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and his </a:t>
            </a:r>
            <a:r>
              <a:rPr lang="cs-CZ" dirty="0" err="1" smtClean="0"/>
              <a:t>or</a:t>
            </a:r>
            <a:r>
              <a:rPr lang="cs-CZ" dirty="0" smtClean="0"/>
              <a:t> her </a:t>
            </a:r>
            <a:r>
              <a:rPr lang="cs-CZ" dirty="0" err="1" smtClean="0"/>
              <a:t>needs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123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Demarkation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lies</a:t>
            </a:r>
            <a:r>
              <a:rPr lang="cs-CZ" dirty="0" smtClean="0"/>
              <a:t> in a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b="1" dirty="0" err="1" smtClean="0"/>
              <a:t>special</a:t>
            </a:r>
            <a:r>
              <a:rPr lang="cs-CZ" b="1" dirty="0" smtClean="0"/>
              <a:t> </a:t>
            </a:r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needs</a:t>
            </a:r>
            <a:endParaRPr lang="cs-CZ" b="1" dirty="0" smtClean="0"/>
          </a:p>
          <a:p>
            <a:r>
              <a:rPr lang="cs-CZ" dirty="0" err="1" smtClean="0"/>
              <a:t>Special</a:t>
            </a:r>
            <a:r>
              <a:rPr lang="cs-CZ" dirty="0" smtClean="0"/>
              <a:t> pedagogy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concerned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disadvantaged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(</a:t>
            </a:r>
            <a:r>
              <a:rPr lang="cs-CZ" b="1" dirty="0" err="1" smtClean="0"/>
              <a:t>physically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b="1" dirty="0" err="1" smtClean="0"/>
              <a:t>psychically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b="1" dirty="0" err="1" smtClean="0"/>
              <a:t>socially</a:t>
            </a:r>
            <a:r>
              <a:rPr lang="cs-CZ" dirty="0" smtClean="0"/>
              <a:t>)</a:t>
            </a:r>
            <a:endParaRPr lang="cs-CZ" b="1" dirty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/>
              <a:t>education</a:t>
            </a:r>
            <a:r>
              <a:rPr lang="cs-CZ" b="1" dirty="0" smtClean="0"/>
              <a:t> (</a:t>
            </a:r>
            <a:r>
              <a:rPr lang="cs-CZ" b="1" i="1" dirty="0" smtClean="0"/>
              <a:t>de iure </a:t>
            </a:r>
            <a:r>
              <a:rPr lang="cs-CZ" b="1" dirty="0" smtClean="0"/>
              <a:t>and </a:t>
            </a:r>
            <a:r>
              <a:rPr lang="cs-CZ" b="1" i="1" dirty="0" smtClean="0"/>
              <a:t>in </a:t>
            </a:r>
            <a:r>
              <a:rPr lang="cs-CZ" b="1" i="1" dirty="0" err="1" smtClean="0"/>
              <a:t>fact</a:t>
            </a:r>
            <a:r>
              <a:rPr lang="cs-CZ" b="1" dirty="0" smtClean="0"/>
              <a:t>)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special</a:t>
            </a:r>
            <a:r>
              <a:rPr lang="cs-CZ" b="1" dirty="0" smtClean="0"/>
              <a:t> pedagogy???</a:t>
            </a:r>
            <a:endParaRPr lang="cs-CZ" dirty="0"/>
          </a:p>
          <a:p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environment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99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Subject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SP </a:t>
            </a:r>
            <a:r>
              <a:rPr lang="cs-CZ" dirty="0" smtClean="0"/>
              <a:t>–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disadvantages</a:t>
            </a:r>
            <a:r>
              <a:rPr lang="cs-CZ" dirty="0" smtClean="0"/>
              <a:t> and so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satisfy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(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determined</a:t>
            </a:r>
            <a:r>
              <a:rPr lang="cs-CZ" dirty="0" smtClean="0"/>
              <a:t> by a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handicap),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b="1" dirty="0" err="1" smtClean="0"/>
              <a:t>special</a:t>
            </a:r>
            <a:r>
              <a:rPr lang="cs-CZ" b="1" dirty="0" smtClean="0"/>
              <a:t> </a:t>
            </a:r>
            <a:r>
              <a:rPr lang="cs-CZ" b="1" dirty="0" err="1" smtClean="0"/>
              <a:t>procedures</a:t>
            </a:r>
            <a:r>
              <a:rPr lang="cs-CZ" b="1" dirty="0" smtClean="0"/>
              <a:t> </a:t>
            </a:r>
            <a:r>
              <a:rPr lang="cs-CZ" dirty="0" smtClean="0"/>
              <a:t>and </a:t>
            </a:r>
            <a:r>
              <a:rPr lang="cs-CZ" b="1" dirty="0" err="1" smtClean="0"/>
              <a:t>methods</a:t>
            </a:r>
            <a:endParaRPr lang="cs-CZ" b="1" dirty="0" smtClean="0"/>
          </a:p>
          <a:p>
            <a:r>
              <a:rPr lang="cs-CZ" b="1" dirty="0" err="1" smtClean="0"/>
              <a:t>Main</a:t>
            </a:r>
            <a:r>
              <a:rPr lang="cs-CZ" b="1" dirty="0" smtClean="0"/>
              <a:t> </a:t>
            </a:r>
            <a:r>
              <a:rPr lang="cs-CZ" b="1" dirty="0" err="1" smtClean="0"/>
              <a:t>needs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,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self-realization</a:t>
            </a:r>
            <a:r>
              <a:rPr lang="cs-CZ" b="1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self-development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8463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17971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Main</a:t>
            </a:r>
            <a:r>
              <a:rPr lang="cs-CZ" b="1" dirty="0" smtClean="0"/>
              <a:t> </a:t>
            </a:r>
            <a:r>
              <a:rPr lang="cs-CZ" b="1" dirty="0" err="1" smtClean="0"/>
              <a:t>goals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1) </a:t>
            </a:r>
            <a:r>
              <a:rPr lang="cs-CZ" dirty="0" smtClean="0"/>
              <a:t>to </a:t>
            </a:r>
            <a:r>
              <a:rPr lang="cs-CZ" dirty="0" err="1" smtClean="0"/>
              <a:t>reach</a:t>
            </a:r>
            <a:r>
              <a:rPr lang="cs-CZ" dirty="0" smtClean="0"/>
              <a:t> a </a:t>
            </a:r>
            <a:r>
              <a:rPr lang="cs-CZ" dirty="0" err="1" smtClean="0"/>
              <a:t>maximal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socialization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(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respect</a:t>
            </a:r>
            <a:r>
              <a:rPr lang="cs-CZ" dirty="0" smtClean="0"/>
              <a:t> to a </a:t>
            </a:r>
            <a:r>
              <a:rPr lang="cs-CZ" dirty="0" err="1" smtClean="0"/>
              <a:t>character</a:t>
            </a:r>
            <a:r>
              <a:rPr lang="cs-CZ" dirty="0" smtClean="0"/>
              <a:t>, </a:t>
            </a:r>
            <a:r>
              <a:rPr lang="cs-CZ" dirty="0" err="1" smtClean="0"/>
              <a:t>extent</a:t>
            </a:r>
            <a:r>
              <a:rPr lang="cs-CZ" dirty="0" smtClean="0"/>
              <a:t> and </a:t>
            </a:r>
            <a:r>
              <a:rPr lang="cs-CZ" dirty="0" err="1" smtClean="0"/>
              <a:t>seriousness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disadvantage</a:t>
            </a:r>
            <a:r>
              <a:rPr lang="cs-CZ" dirty="0" smtClean="0"/>
              <a:t> in a </a:t>
            </a:r>
            <a:r>
              <a:rPr lang="cs-CZ" dirty="0" err="1" smtClean="0"/>
              <a:t>certain</a:t>
            </a:r>
            <a:r>
              <a:rPr lang="cs-CZ" dirty="0" smtClean="0"/>
              <a:t> area</a:t>
            </a:r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conected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 </a:t>
            </a:r>
            <a:r>
              <a:rPr lang="cs-CZ" dirty="0" err="1" smtClean="0"/>
              <a:t>necessarity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	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	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dirty="0" smtClean="0"/>
              <a:t>) </a:t>
            </a:r>
            <a:r>
              <a:rPr lang="cs-CZ" dirty="0"/>
              <a:t>to </a:t>
            </a:r>
            <a:r>
              <a:rPr lang="cs-CZ" dirty="0" err="1"/>
              <a:t>reach</a:t>
            </a:r>
            <a:r>
              <a:rPr lang="cs-CZ" dirty="0"/>
              <a:t> a </a:t>
            </a:r>
            <a:r>
              <a:rPr lang="cs-CZ" dirty="0" err="1"/>
              <a:t>change</a:t>
            </a:r>
            <a:r>
              <a:rPr lang="cs-CZ" dirty="0"/>
              <a:t> in </a:t>
            </a:r>
            <a:r>
              <a:rPr lang="cs-CZ" dirty="0" err="1"/>
              <a:t>attitudes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major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(</a:t>
            </a:r>
            <a:r>
              <a:rPr lang="cs-CZ" dirty="0" err="1"/>
              <a:t>attitudes</a:t>
            </a:r>
            <a:r>
              <a:rPr lang="cs-CZ" dirty="0"/>
              <a:t> to </a:t>
            </a:r>
            <a:r>
              <a:rPr lang="cs-CZ" dirty="0" err="1"/>
              <a:t>disadvantaged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Other</a:t>
            </a:r>
            <a:r>
              <a:rPr lang="cs-CZ" b="1" dirty="0" smtClean="0"/>
              <a:t> </a:t>
            </a:r>
            <a:r>
              <a:rPr lang="cs-CZ" b="1" dirty="0" err="1" smtClean="0"/>
              <a:t>goals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reach</a:t>
            </a:r>
            <a:r>
              <a:rPr lang="cs-CZ" dirty="0" smtClean="0"/>
              <a:t> a </a:t>
            </a:r>
            <a:r>
              <a:rPr lang="cs-CZ" dirty="0" err="1" smtClean="0"/>
              <a:t>certain</a:t>
            </a:r>
            <a:r>
              <a:rPr lang="cs-CZ" dirty="0" smtClean="0"/>
              <a:t> grade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sequential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a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sphere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196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Historical</a:t>
            </a:r>
            <a:r>
              <a:rPr lang="cs-CZ" dirty="0" smtClean="0"/>
              <a:t> and </a:t>
            </a:r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conceptions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Visible</a:t>
            </a:r>
            <a:r>
              <a:rPr lang="cs-CZ" b="1" dirty="0" smtClean="0"/>
              <a:t> </a:t>
            </a:r>
            <a:r>
              <a:rPr lang="cs-CZ" b="1" dirty="0" err="1" smtClean="0"/>
              <a:t>sequential</a:t>
            </a:r>
            <a:r>
              <a:rPr lang="cs-CZ" b="1" dirty="0" smtClean="0"/>
              <a:t> </a:t>
            </a:r>
            <a:r>
              <a:rPr lang="cs-CZ" b="1" dirty="0" err="1" smtClean="0"/>
              <a:t>development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attitude</a:t>
            </a:r>
            <a:r>
              <a:rPr lang="cs-CZ" b="1" dirty="0" smtClean="0"/>
              <a:t> and </a:t>
            </a:r>
            <a:r>
              <a:rPr lang="cs-CZ" b="1" dirty="0" err="1" smtClean="0"/>
              <a:t>behaviour</a:t>
            </a:r>
            <a:r>
              <a:rPr lang="cs-CZ" b="1" dirty="0" smtClean="0"/>
              <a:t> </a:t>
            </a:r>
            <a:r>
              <a:rPr lang="cs-CZ" b="1" dirty="0" err="1" smtClean="0"/>
              <a:t>towards</a:t>
            </a:r>
            <a:r>
              <a:rPr lang="cs-CZ" b="1" dirty="0" smtClean="0"/>
              <a:t> </a:t>
            </a:r>
            <a:r>
              <a:rPr lang="cs-CZ" b="1" dirty="0" err="1" smtClean="0"/>
              <a:t>disadvantaged</a:t>
            </a:r>
            <a:r>
              <a:rPr lang="cs-CZ" b="1" dirty="0" smtClean="0"/>
              <a:t> </a:t>
            </a:r>
            <a:r>
              <a:rPr lang="cs-CZ" b="1" dirty="0" err="1" smtClean="0"/>
              <a:t>people</a:t>
            </a:r>
            <a:endParaRPr lang="cs-CZ" b="1" dirty="0" smtClean="0"/>
          </a:p>
          <a:p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attitude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a major </a:t>
            </a:r>
            <a:r>
              <a:rPr lang="cs-CZ" u="sng" dirty="0" err="1" smtClean="0"/>
              <a:t>population</a:t>
            </a:r>
            <a:r>
              <a:rPr lang="cs-CZ" u="sng" dirty="0" smtClean="0"/>
              <a:t>:</a:t>
            </a:r>
          </a:p>
          <a:p>
            <a:pPr>
              <a:buFontTx/>
              <a:buChar char="-"/>
            </a:pPr>
            <a:r>
              <a:rPr lang="cs-CZ" b="1" dirty="0" err="1" smtClean="0"/>
              <a:t>Represive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disinterest</a:t>
            </a:r>
            <a:r>
              <a:rPr lang="cs-CZ" dirty="0" smtClean="0"/>
              <a:t>, </a:t>
            </a:r>
            <a:r>
              <a:rPr lang="cs-CZ" dirty="0" err="1" smtClean="0"/>
              <a:t>refusing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helping</a:t>
            </a:r>
            <a:r>
              <a:rPr lang="cs-CZ" dirty="0" smtClean="0"/>
              <a:t>, </a:t>
            </a:r>
            <a:r>
              <a:rPr lang="cs-CZ" dirty="0" err="1" smtClean="0"/>
              <a:t>elimination</a:t>
            </a:r>
            <a:r>
              <a:rPr lang="cs-CZ" dirty="0" smtClean="0"/>
              <a:t>; </a:t>
            </a:r>
            <a:r>
              <a:rPr lang="cs-CZ" dirty="0" err="1" smtClean="0"/>
              <a:t>antics</a:t>
            </a:r>
            <a:r>
              <a:rPr lang="cs-CZ" dirty="0" smtClean="0"/>
              <a:t> and early medieval </a:t>
            </a:r>
            <a:r>
              <a:rPr lang="cs-CZ" dirty="0" err="1" smtClean="0"/>
              <a:t>age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Segregative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society;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random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, </a:t>
            </a:r>
            <a:r>
              <a:rPr lang="cs-CZ" dirty="0" err="1" smtClean="0"/>
              <a:t>minimal</a:t>
            </a:r>
            <a:r>
              <a:rPr lang="cs-CZ" dirty="0" smtClean="0"/>
              <a:t> </a:t>
            </a:r>
            <a:r>
              <a:rPr lang="cs-CZ" dirty="0" err="1" smtClean="0"/>
              <a:t>possibility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self-realisation</a:t>
            </a:r>
            <a:r>
              <a:rPr lang="cs-CZ" dirty="0" smtClean="0"/>
              <a:t>; medieval </a:t>
            </a:r>
            <a:r>
              <a:rPr lang="cs-CZ" dirty="0" err="1" smtClean="0"/>
              <a:t>age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Charitative</a:t>
            </a:r>
            <a:r>
              <a:rPr lang="cs-CZ" dirty="0" smtClean="0"/>
              <a:t>  (</a:t>
            </a:r>
            <a:r>
              <a:rPr lang="cs-CZ" dirty="0" err="1" smtClean="0"/>
              <a:t>the</a:t>
            </a:r>
            <a:r>
              <a:rPr lang="cs-CZ" dirty="0" smtClean="0"/>
              <a:t> label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poor</a:t>
            </a:r>
            <a:r>
              <a:rPr lang="cs-CZ" dirty="0" smtClean="0"/>
              <a:t> =)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</a:t>
            </a:r>
            <a:r>
              <a:rPr lang="cs-CZ" dirty="0" smtClean="0"/>
              <a:t> </a:t>
            </a:r>
            <a:r>
              <a:rPr lang="cs-CZ" dirty="0" err="1" smtClean="0"/>
              <a:t>helping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treatment</a:t>
            </a:r>
            <a:r>
              <a:rPr lang="cs-CZ" dirty="0" smtClean="0"/>
              <a:t>; </a:t>
            </a:r>
            <a:r>
              <a:rPr lang="cs-CZ" dirty="0" err="1" smtClean="0"/>
              <a:t>church</a:t>
            </a:r>
            <a:r>
              <a:rPr lang="cs-CZ" dirty="0" smtClean="0"/>
              <a:t> </a:t>
            </a:r>
            <a:r>
              <a:rPr lang="cs-CZ" dirty="0" err="1" smtClean="0"/>
              <a:t>orders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.;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rennaisance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Humanistic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natural dignity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80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Humanistic</a:t>
            </a:r>
            <a:r>
              <a:rPr lang="cs-CZ" b="1" dirty="0" smtClean="0"/>
              <a:t> </a:t>
            </a:r>
            <a:r>
              <a:rPr lang="cs-CZ" b="1" dirty="0" err="1" smtClean="0"/>
              <a:t>tendencies</a:t>
            </a:r>
            <a:r>
              <a:rPr lang="cs-CZ" b="1" dirty="0" smtClean="0"/>
              <a:t> (</a:t>
            </a:r>
            <a:r>
              <a:rPr lang="cs-CZ" b="1" dirty="0" err="1" smtClean="0"/>
              <a:t>prevailing</a:t>
            </a:r>
            <a:r>
              <a:rPr lang="cs-CZ" b="1" dirty="0" smtClean="0"/>
              <a:t> </a:t>
            </a:r>
            <a:r>
              <a:rPr lang="cs-CZ" b="1" dirty="0" err="1" smtClean="0"/>
              <a:t>nowadays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to a </a:t>
            </a:r>
            <a:r>
              <a:rPr lang="cs-CZ" dirty="0" err="1" smtClean="0"/>
              <a:t>maximal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society </a:t>
            </a:r>
            <a:r>
              <a:rPr lang="cs-CZ" dirty="0" err="1" smtClean="0"/>
              <a:t>level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Very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makroregions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, </a:t>
            </a:r>
            <a:r>
              <a:rPr lang="cs-CZ" dirty="0" err="1" smtClean="0"/>
              <a:t>ekonomical</a:t>
            </a:r>
            <a:r>
              <a:rPr lang="cs-CZ" dirty="0" smtClean="0"/>
              <a:t> and </a:t>
            </a:r>
            <a:r>
              <a:rPr lang="cs-CZ" dirty="0" err="1" smtClean="0"/>
              <a:t>psychosocial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and </a:t>
            </a:r>
            <a:r>
              <a:rPr lang="cs-CZ" dirty="0" err="1" smtClean="0"/>
              <a:t>consulting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Legislative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989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affiliated</a:t>
            </a:r>
            <a:r>
              <a:rPr lang="cs-CZ" dirty="0" smtClean="0"/>
              <a:t>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branches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Pedagogy</a:t>
            </a:r>
          </a:p>
          <a:p>
            <a:r>
              <a:rPr lang="cs-CZ" b="1" dirty="0" smtClean="0"/>
              <a:t>Psychology </a:t>
            </a:r>
            <a:r>
              <a:rPr lang="cs-CZ" dirty="0" smtClean="0"/>
              <a:t>(</a:t>
            </a:r>
            <a:r>
              <a:rPr lang="cs-CZ" dirty="0" err="1" smtClean="0"/>
              <a:t>evolutionary</a:t>
            </a:r>
            <a:r>
              <a:rPr lang="cs-CZ" dirty="0" smtClean="0"/>
              <a:t>, </a:t>
            </a:r>
            <a:r>
              <a:rPr lang="cs-CZ" dirty="0" err="1" smtClean="0"/>
              <a:t>pedagogical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, psychopatology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b="1" dirty="0" err="1" smtClean="0"/>
              <a:t>Medicine</a:t>
            </a:r>
            <a:r>
              <a:rPr lang="cs-CZ" b="1" dirty="0" smtClean="0"/>
              <a:t> </a:t>
            </a:r>
            <a:r>
              <a:rPr lang="cs-CZ" dirty="0" smtClean="0"/>
              <a:t>(somatology, psychiatry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b="1" dirty="0" smtClean="0"/>
              <a:t>Biology</a:t>
            </a:r>
            <a:r>
              <a:rPr lang="cs-CZ" dirty="0" smtClean="0"/>
              <a:t> (</a:t>
            </a:r>
            <a:r>
              <a:rPr lang="cs-CZ" dirty="0" err="1" smtClean="0"/>
              <a:t>physiology</a:t>
            </a:r>
            <a:r>
              <a:rPr lang="cs-CZ" dirty="0" smtClean="0"/>
              <a:t>, anatomy)</a:t>
            </a:r>
          </a:p>
          <a:p>
            <a:r>
              <a:rPr lang="cs-CZ" b="1" dirty="0" smtClean="0"/>
              <a:t>Sociology</a:t>
            </a:r>
          </a:p>
          <a:p>
            <a:r>
              <a:rPr lang="cs-CZ" b="1" dirty="0" err="1" smtClean="0"/>
              <a:t>Philosophy</a:t>
            </a:r>
            <a:endParaRPr lang="cs-CZ" b="1" dirty="0" smtClean="0"/>
          </a:p>
          <a:p>
            <a:r>
              <a:rPr lang="cs-CZ" b="1" dirty="0" err="1" smtClean="0"/>
              <a:t>Ethics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66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special</a:t>
            </a:r>
            <a:r>
              <a:rPr lang="cs-CZ" dirty="0" smtClean="0"/>
              <a:t>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b="1" dirty="0" err="1" smtClean="0"/>
              <a:t>important</a:t>
            </a:r>
            <a:r>
              <a:rPr lang="cs-CZ" b="1" dirty="0" smtClean="0"/>
              <a:t> </a:t>
            </a:r>
            <a:r>
              <a:rPr lang="cs-CZ" b="1" dirty="0" err="1" smtClean="0"/>
              <a:t>because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different</a:t>
            </a:r>
            <a:r>
              <a:rPr lang="cs-CZ" b="1" dirty="0" smtClean="0"/>
              <a:t> </a:t>
            </a:r>
            <a:r>
              <a:rPr lang="cs-CZ" b="1" dirty="0" err="1" smtClean="0"/>
              <a:t>character</a:t>
            </a:r>
            <a:r>
              <a:rPr lang="cs-CZ" b="1" dirty="0" smtClean="0"/>
              <a:t>, </a:t>
            </a:r>
            <a:r>
              <a:rPr lang="cs-CZ" b="1" dirty="0" err="1" smtClean="0"/>
              <a:t>extent</a:t>
            </a:r>
            <a:r>
              <a:rPr lang="cs-CZ" b="1" dirty="0" smtClean="0"/>
              <a:t> and </a:t>
            </a:r>
            <a:r>
              <a:rPr lang="cs-CZ" b="1" dirty="0" err="1" smtClean="0"/>
              <a:t>level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disadvantage</a:t>
            </a:r>
            <a:r>
              <a:rPr lang="cs-CZ" b="1" dirty="0" smtClean="0"/>
              <a:t> (so, </a:t>
            </a:r>
            <a:r>
              <a:rPr lang="cs-CZ" b="1" dirty="0" err="1" smtClean="0"/>
              <a:t>there</a:t>
            </a:r>
            <a:r>
              <a:rPr lang="cs-CZ" b="1" dirty="0" smtClean="0"/>
              <a:t> are </a:t>
            </a:r>
            <a:r>
              <a:rPr lang="cs-CZ" b="1" dirty="0" err="1" smtClean="0"/>
              <a:t>different</a:t>
            </a:r>
            <a:r>
              <a:rPr lang="cs-CZ" b="1" dirty="0" smtClean="0"/>
              <a:t> </a:t>
            </a:r>
            <a:r>
              <a:rPr lang="cs-CZ" b="1" dirty="0" err="1" smtClean="0"/>
              <a:t>demands</a:t>
            </a:r>
            <a:r>
              <a:rPr lang="cs-CZ" b="1" dirty="0" smtClean="0"/>
              <a:t> on a </a:t>
            </a:r>
            <a:r>
              <a:rPr lang="cs-CZ" b="1" dirty="0" err="1" smtClean="0"/>
              <a:t>compensation</a:t>
            </a:r>
            <a:r>
              <a:rPr lang="cs-CZ" b="1" dirty="0" smtClean="0"/>
              <a:t> and </a:t>
            </a:r>
            <a:r>
              <a:rPr lang="cs-CZ" b="1" dirty="0" err="1" smtClean="0"/>
              <a:t>help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division</a:t>
            </a:r>
            <a:r>
              <a:rPr lang="cs-CZ" b="1" dirty="0" smtClean="0"/>
              <a:t> </a:t>
            </a:r>
            <a:r>
              <a:rPr lang="cs-CZ" b="1" dirty="0" err="1" smtClean="0"/>
              <a:t>reflects</a:t>
            </a:r>
            <a:r>
              <a:rPr lang="cs-CZ" b="1" dirty="0" smtClean="0"/>
              <a:t> </a:t>
            </a:r>
            <a:r>
              <a:rPr lang="cs-CZ" b="1" dirty="0" err="1" smtClean="0"/>
              <a:t>kind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disorder</a:t>
            </a:r>
            <a:r>
              <a:rPr lang="cs-CZ" b="1" dirty="0" smtClean="0"/>
              <a:t> and </a:t>
            </a:r>
            <a:r>
              <a:rPr lang="cs-CZ" b="1" dirty="0" err="1" smtClean="0"/>
              <a:t>also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consequent</a:t>
            </a:r>
            <a:r>
              <a:rPr lang="cs-CZ" b="1" dirty="0" smtClean="0"/>
              <a:t> handicap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67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pedagogy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Ethopedy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therapy</a:t>
            </a:r>
            <a:r>
              <a:rPr lang="cs-CZ" dirty="0" smtClean="0"/>
              <a:t> and </a:t>
            </a:r>
            <a:r>
              <a:rPr lang="cs-CZ" dirty="0" err="1" smtClean="0"/>
              <a:t>correction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and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Psychopedy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 and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) </a:t>
            </a:r>
          </a:p>
          <a:p>
            <a:r>
              <a:rPr lang="cs-CZ" b="1" dirty="0" err="1" smtClean="0"/>
              <a:t>Somatopedy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 and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, </a:t>
            </a:r>
            <a:r>
              <a:rPr lang="cs-CZ" dirty="0" err="1" smtClean="0"/>
              <a:t>illness</a:t>
            </a:r>
            <a:r>
              <a:rPr lang="cs-CZ" dirty="0" smtClean="0"/>
              <a:t>, </a:t>
            </a:r>
            <a:r>
              <a:rPr lang="cs-CZ" dirty="0" err="1" smtClean="0"/>
              <a:t>helath</a:t>
            </a:r>
            <a:r>
              <a:rPr lang="cs-CZ" dirty="0" smtClean="0"/>
              <a:t> </a:t>
            </a:r>
            <a:r>
              <a:rPr lang="cs-CZ" dirty="0" err="1" smtClean="0"/>
              <a:t>weakening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lowered</a:t>
            </a:r>
            <a:r>
              <a:rPr lang="cs-CZ" dirty="0" smtClean="0"/>
              <a:t> mobility)</a:t>
            </a:r>
          </a:p>
          <a:p>
            <a:r>
              <a:rPr lang="cs-CZ" b="1" dirty="0" smtClean="0"/>
              <a:t>Logopedy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 and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Surdopedy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 and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hearing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Oftalmopedy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 and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optical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r>
              <a:rPr lang="cs-CZ" dirty="0" smtClean="0"/>
              <a:t>); X </a:t>
            </a:r>
            <a:r>
              <a:rPr lang="cs-CZ" b="1" dirty="0" err="1" smtClean="0"/>
              <a:t>typhlopedy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903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1240</Words>
  <Application>Microsoft Office PowerPoint</Application>
  <PresentationFormat>Předvádění na obrazovce (4:3)</PresentationFormat>
  <Paragraphs>120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Special Pedagogy</vt:lpstr>
      <vt:lpstr>Demarkation of a branch of special pedagogy</vt:lpstr>
      <vt:lpstr>The subject of a special pedagogy</vt:lpstr>
      <vt:lpstr>Goals of a special pedagogy</vt:lpstr>
      <vt:lpstr>Historical and recent conceptions  of special pedagogy</vt:lpstr>
      <vt:lpstr>Recent special pedagogy</vt:lpstr>
      <vt:lpstr>The main affiliated scientific branches</vt:lpstr>
      <vt:lpstr>The division of a special pedagogy</vt:lpstr>
      <vt:lpstr>The division of special pedagogy II.</vt:lpstr>
      <vt:lpstr>Other subdisciplines of special pedagogy</vt:lpstr>
      <vt:lpstr>Handicaps clasification</vt:lpstr>
      <vt:lpstr>Handicaps and disadvantages clasification in accordance to a kind of disorder</vt:lpstr>
      <vt:lpstr>Handicaps and disadvantages clasification in accordance to a level of disorder</vt:lpstr>
      <vt:lpstr>Handicaps and disadvantages clasification in accordance to a time of their genesis</vt:lpstr>
      <vt:lpstr>Handicaps and birth disorders</vt:lpstr>
      <vt:lpstr>Handicaps and perinatal disorders</vt:lpstr>
      <vt:lpstr>Handicaps and postnatal disorders</vt:lpstr>
      <vt:lpstr>Disadvatages and possibilities of an integration</vt:lpstr>
      <vt:lpstr>Models of integration attitudes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pedagogika</dc:title>
  <dc:creator>kotlik</dc:creator>
  <cp:lastModifiedBy>Kotlik</cp:lastModifiedBy>
  <cp:revision>85</cp:revision>
  <dcterms:created xsi:type="dcterms:W3CDTF">2014-02-15T17:07:02Z</dcterms:created>
  <dcterms:modified xsi:type="dcterms:W3CDTF">2020-03-16T11:57:38Z</dcterms:modified>
</cp:coreProperties>
</file>