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3" r:id="rId3"/>
    <p:sldId id="284" r:id="rId4"/>
    <p:sldId id="257" r:id="rId5"/>
    <p:sldId id="258" r:id="rId6"/>
    <p:sldId id="265" r:id="rId7"/>
    <p:sldId id="266" r:id="rId8"/>
    <p:sldId id="267" r:id="rId9"/>
    <p:sldId id="273" r:id="rId10"/>
    <p:sldId id="259" r:id="rId11"/>
    <p:sldId id="274" r:id="rId12"/>
    <p:sldId id="268" r:id="rId13"/>
    <p:sldId id="260" r:id="rId14"/>
    <p:sldId id="269" r:id="rId15"/>
    <p:sldId id="275" r:id="rId16"/>
    <p:sldId id="261" r:id="rId17"/>
    <p:sldId id="276" r:id="rId18"/>
    <p:sldId id="272" r:id="rId19"/>
    <p:sldId id="262" r:id="rId20"/>
    <p:sldId id="277" r:id="rId21"/>
    <p:sldId id="263" r:id="rId22"/>
    <p:sldId id="278" r:id="rId23"/>
    <p:sldId id="279" r:id="rId24"/>
    <p:sldId id="280" r:id="rId25"/>
    <p:sldId id="281" r:id="rId26"/>
    <p:sldId id="264" r:id="rId27"/>
    <p:sldId id="270" r:id="rId28"/>
    <p:sldId id="271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69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10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463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62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43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470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58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5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70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7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09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5EC1D4A-A796-47C3-A63E-CE236FB377E2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18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33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F59AA8-D088-4F73-9B59-8B31497A61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Jan </a:t>
            </a:r>
            <a:r>
              <a:rPr lang="cs-CZ" dirty="0" smtClean="0"/>
              <a:t>Bezzemek</a:t>
            </a:r>
            <a:br>
              <a:rPr lang="cs-CZ" dirty="0" smtClean="0"/>
            </a:br>
            <a:r>
              <a:rPr lang="cs-CZ" dirty="0" err="1" smtClean="0"/>
              <a:t>magna</a:t>
            </a:r>
            <a:r>
              <a:rPr lang="cs-CZ" dirty="0" smtClean="0"/>
              <a:t> charta</a:t>
            </a:r>
            <a:br>
              <a:rPr lang="cs-CZ" dirty="0" smtClean="0"/>
            </a:br>
            <a:r>
              <a:rPr lang="cs-CZ" dirty="0" smtClean="0"/>
              <a:t>princ </a:t>
            </a:r>
            <a:r>
              <a:rPr lang="cs-CZ" dirty="0" err="1" smtClean="0"/>
              <a:t>ludvík</a:t>
            </a:r>
            <a:r>
              <a:rPr lang="cs-CZ" dirty="0" smtClean="0"/>
              <a:t> králem</a:t>
            </a:r>
            <a:endParaRPr lang="en-GB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42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67466-9579-4888-8E6B-0F7C80930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908720"/>
            <a:ext cx="7729728" cy="1188720"/>
          </a:xfrm>
        </p:spPr>
        <p:txBody>
          <a:bodyPr/>
          <a:lstStyle/>
          <a:p>
            <a:r>
              <a:rPr lang="cs-CZ" dirty="0"/>
              <a:t>Králem Anglie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CC42D8-459E-4FD0-8F04-1509CFC85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44" y="2582072"/>
            <a:ext cx="7729728" cy="3101983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6. dubna 1199 umírá Richard </a:t>
            </a:r>
            <a:r>
              <a:rPr lang="cs-CZ" dirty="0">
                <a:sym typeface="Wingdings" panose="05000000000000000000" pitchFamily="2" charset="2"/>
              </a:rPr>
              <a:t> Jan se zmocnil pokladu v Chinonu (Robert z </a:t>
            </a:r>
            <a:r>
              <a:rPr lang="cs-CZ" dirty="0" err="1">
                <a:sym typeface="Wingdings" panose="05000000000000000000" pitchFamily="2" charset="2"/>
              </a:rPr>
              <a:t>Tornhamu</a:t>
            </a:r>
            <a:r>
              <a:rPr lang="cs-CZ" dirty="0">
                <a:sym typeface="Wingdings" panose="05000000000000000000" pitchFamily="2" charset="2"/>
              </a:rPr>
              <a:t> mu otevřel brány města) </a:t>
            </a:r>
          </a:p>
          <a:p>
            <a:r>
              <a:rPr lang="cs-CZ" dirty="0">
                <a:sym typeface="Wingdings" panose="05000000000000000000" pitchFamily="2" charset="2"/>
              </a:rPr>
              <a:t>Do Anglie vyslán Hubert Walter a William </a:t>
            </a:r>
            <a:r>
              <a:rPr lang="cs-CZ" dirty="0" err="1">
                <a:sym typeface="Wingdings" panose="05000000000000000000" pitchFamily="2" charset="2"/>
              </a:rPr>
              <a:t>Marshal</a:t>
            </a:r>
            <a:r>
              <a:rPr lang="cs-CZ" dirty="0">
                <a:sym typeface="Wingdings" panose="05000000000000000000" pitchFamily="2" charset="2"/>
              </a:rPr>
              <a:t>  přesvědčili barony o Janově nároku </a:t>
            </a:r>
          </a:p>
          <a:p>
            <a:r>
              <a:rPr lang="cs-CZ" dirty="0">
                <a:sym typeface="Wingdings" panose="05000000000000000000" pitchFamily="2" charset="2"/>
              </a:rPr>
              <a:t>27. května 1199 – korunován arcibiskupem Hubertem Walterem králem Anglie </a:t>
            </a:r>
          </a:p>
          <a:p>
            <a:r>
              <a:rPr lang="cs-CZ" dirty="0">
                <a:sym typeface="Wingdings" panose="05000000000000000000" pitchFamily="2" charset="2"/>
              </a:rPr>
              <a:t>Duben – září 1199 válka s Arthurem Bretaňským a Filipem Augustem  leden 1200 jednání o míru </a:t>
            </a:r>
          </a:p>
          <a:p>
            <a:r>
              <a:rPr lang="cs-CZ" dirty="0">
                <a:sym typeface="Wingdings" panose="05000000000000000000" pitchFamily="2" charset="2"/>
              </a:rPr>
              <a:t>22. května 1200 – smlouva z </a:t>
            </a:r>
            <a:r>
              <a:rPr lang="cs-CZ" dirty="0" err="1">
                <a:sym typeface="Wingdings" panose="05000000000000000000" pitchFamily="2" charset="2"/>
              </a:rPr>
              <a:t>Gouletu</a:t>
            </a:r>
            <a:r>
              <a:rPr lang="cs-CZ" dirty="0">
                <a:sym typeface="Wingdings" panose="05000000000000000000" pitchFamily="2" charset="2"/>
              </a:rPr>
              <a:t>  Jan uznán králem Anglie, uzavřena sňatková smlouva  Janova neteř Blanka Kastilská si vzala syna Filipa Augusta Ludvíka </a:t>
            </a:r>
          </a:p>
          <a:p>
            <a:r>
              <a:rPr lang="cs-CZ" dirty="0">
                <a:sym typeface="Wingdings" panose="05000000000000000000" pitchFamily="2" charset="2"/>
              </a:rPr>
              <a:t>Srpen 1200 – sňatek Jana Bezzemka s Isabelou z </a:t>
            </a:r>
            <a:r>
              <a:rPr lang="cs-CZ" dirty="0" err="1">
                <a:sym typeface="Wingdings" panose="05000000000000000000" pitchFamily="2" charset="2"/>
              </a:rPr>
              <a:t>Angouleme</a:t>
            </a:r>
            <a:r>
              <a:rPr lang="cs-CZ" dirty="0">
                <a:sym typeface="Wingdings" panose="05000000000000000000" pitchFamily="2" charset="2"/>
              </a:rPr>
              <a:t> (s Isabelou z Gloucesteru rozvod r. 1199)  konflikt s Hugem ź </a:t>
            </a:r>
            <a:r>
              <a:rPr lang="cs-CZ" dirty="0" err="1">
                <a:sym typeface="Wingdings" panose="05000000000000000000" pitchFamily="2" charset="2"/>
              </a:rPr>
              <a:t>Lusignanu</a:t>
            </a:r>
            <a:r>
              <a:rPr lang="cs-CZ" dirty="0">
                <a:sym typeface="Wingdings" panose="05000000000000000000" pitchFamily="2" charset="2"/>
              </a:rPr>
              <a:t>  odvolání ke dvoru Filipa Augusta  1202 konfiskace kontinentálních držav – nová válka s Francií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818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 photograph of a medieval tomb with a carving of Isabella on top. She is lying with her hands clasped, wearing a blue dres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60648"/>
            <a:ext cx="725207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3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A coloured map of medieval France, showing the Angevin territories in the west, the royal French territories in the east, and the Duchy of Toulouse in the sout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7249"/>
            <a:ext cx="5976664" cy="68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87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9CF0C-5201-4FB1-A238-FBC07B2A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980728"/>
            <a:ext cx="7729728" cy="1188720"/>
          </a:xfrm>
        </p:spPr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Loss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Normandy“ 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346C85-0EE0-4251-AF5D-7493B52F5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560" y="2654080"/>
            <a:ext cx="7729728" cy="310198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1202 – 1204 válka s Filipem Augustem </a:t>
            </a:r>
            <a:r>
              <a:rPr lang="cs-CZ" dirty="0">
                <a:sym typeface="Wingdings" panose="05000000000000000000" pitchFamily="2" charset="2"/>
              </a:rPr>
              <a:t> Jan porazil Arthura Bretaňského u </a:t>
            </a:r>
            <a:r>
              <a:rPr lang="cs-CZ" dirty="0" err="1">
                <a:sym typeface="Wingdings" panose="05000000000000000000" pitchFamily="2" charset="2"/>
              </a:rPr>
              <a:t>Mirabeau</a:t>
            </a:r>
            <a:r>
              <a:rPr lang="cs-CZ" dirty="0">
                <a:sym typeface="Wingdings" panose="05000000000000000000" pitchFamily="2" charset="2"/>
              </a:rPr>
              <a:t>  po </a:t>
            </a:r>
            <a:r>
              <a:rPr lang="cs-CZ" dirty="0" err="1">
                <a:sym typeface="Wingdings" panose="05000000000000000000" pitchFamily="2" charset="2"/>
              </a:rPr>
              <a:t>Arthurově</a:t>
            </a:r>
            <a:r>
              <a:rPr lang="cs-CZ" dirty="0">
                <a:sym typeface="Wingdings" panose="05000000000000000000" pitchFamily="2" charset="2"/>
              </a:rPr>
              <a:t> zmizení vzpoura Bretonců, Filip obnovil útok na Normandii  dobytí </a:t>
            </a:r>
            <a:r>
              <a:rPr lang="cs-CZ" dirty="0" err="1">
                <a:sym typeface="Wingdings" panose="05000000000000000000" pitchFamily="2" charset="2"/>
              </a:rPr>
              <a:t>Vaudreuil</a:t>
            </a:r>
            <a:r>
              <a:rPr lang="cs-CZ" dirty="0">
                <a:sym typeface="Wingdings" panose="05000000000000000000" pitchFamily="2" charset="2"/>
              </a:rPr>
              <a:t>; obléhání </a:t>
            </a:r>
            <a:r>
              <a:rPr lang="cs-CZ" dirty="0" err="1">
                <a:sym typeface="Wingdings" panose="05000000000000000000" pitchFamily="2" charset="2"/>
              </a:rPr>
              <a:t>Chateau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Gaillardu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 err="1">
                <a:sym typeface="Wingdings" panose="05000000000000000000" pitchFamily="2" charset="2"/>
              </a:rPr>
              <a:t>Chateau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Gaillard</a:t>
            </a:r>
            <a:r>
              <a:rPr lang="cs-CZ" dirty="0">
                <a:sym typeface="Wingdings" panose="05000000000000000000" pitchFamily="2" charset="2"/>
              </a:rPr>
              <a:t> – obrana Rouenu – obléhán od konce léta 1203 do března 1204 (Filip postupně dobyl </a:t>
            </a:r>
            <a:r>
              <a:rPr lang="cs-CZ" dirty="0" err="1">
                <a:sym typeface="Wingdings" panose="05000000000000000000" pitchFamily="2" charset="2"/>
              </a:rPr>
              <a:t>Andely</a:t>
            </a:r>
            <a:r>
              <a:rPr lang="cs-CZ" dirty="0">
                <a:sym typeface="Wingdings" panose="05000000000000000000" pitchFamily="2" charset="2"/>
              </a:rPr>
              <a:t> i předpolí hradu – s obléháním </a:t>
            </a:r>
            <a:r>
              <a:rPr lang="cs-CZ" dirty="0" err="1">
                <a:sym typeface="Wingdings" panose="05000000000000000000" pitchFamily="2" charset="2"/>
              </a:rPr>
              <a:t>Gaillardu</a:t>
            </a:r>
            <a:r>
              <a:rPr lang="cs-CZ" dirty="0">
                <a:sym typeface="Wingdings" panose="05000000000000000000" pitchFamily="2" charset="2"/>
              </a:rPr>
              <a:t> spojen masakr civilních obyvatel, vyhnaných z hradu) 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po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dobytí </a:t>
            </a:r>
            <a:r>
              <a:rPr lang="cs-CZ" dirty="0" err="1">
                <a:sym typeface="Wingdings" panose="05000000000000000000" pitchFamily="2" charset="2"/>
              </a:rPr>
              <a:t>Gaillardu</a:t>
            </a:r>
            <a:r>
              <a:rPr lang="cs-CZ" dirty="0">
                <a:sym typeface="Wingdings" panose="05000000000000000000" pitchFamily="2" charset="2"/>
              </a:rPr>
              <a:t> útok na Rouen 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obsa</a:t>
            </a:r>
            <a:r>
              <a:rPr lang="cs-CZ" dirty="0">
                <a:sym typeface="Wingdings" panose="05000000000000000000" pitchFamily="2" charset="2"/>
              </a:rPr>
              <a:t>zen v červnu 1204  definitivní ztráta Normandie (Jan odjel do Anglie už v prosinci 1203) </a:t>
            </a:r>
          </a:p>
          <a:p>
            <a:r>
              <a:rPr lang="cs-CZ" dirty="0">
                <a:sym typeface="Wingdings" panose="05000000000000000000" pitchFamily="2" charset="2"/>
              </a:rPr>
              <a:t>V letech 1204 – 1205 ztraceno i Anjou </a:t>
            </a:r>
          </a:p>
          <a:p>
            <a:r>
              <a:rPr lang="cs-CZ" dirty="0">
                <a:sym typeface="Wingdings" panose="05000000000000000000" pitchFamily="2" charset="2"/>
              </a:rPr>
              <a:t>Janovy pokusy o znovudobytí kontinentálních držav selhaly </a:t>
            </a:r>
            <a:r>
              <a:rPr lang="en-GB" dirty="0">
                <a:sym typeface="Wingdings" panose="05000000000000000000" pitchFamily="2" charset="2"/>
              </a:rPr>
              <a:t> 1206 </a:t>
            </a:r>
            <a:r>
              <a:rPr lang="en-GB" dirty="0" err="1">
                <a:sym typeface="Wingdings" panose="05000000000000000000" pitchFamily="2" charset="2"/>
              </a:rPr>
              <a:t>smlouva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z </a:t>
            </a:r>
            <a:r>
              <a:rPr lang="cs-CZ" dirty="0" err="1">
                <a:sym typeface="Wingdings" panose="05000000000000000000" pitchFamily="2" charset="2"/>
              </a:rPr>
              <a:t>Thouars</a:t>
            </a:r>
            <a:r>
              <a:rPr lang="cs-CZ" dirty="0">
                <a:sym typeface="Wingdings" panose="05000000000000000000" pitchFamily="2" charset="2"/>
              </a:rPr>
              <a:t> – dvouleté příměří (Janovi se podařilo ubránit Poitou a </a:t>
            </a:r>
            <a:r>
              <a:rPr lang="cs-CZ" dirty="0" err="1">
                <a:sym typeface="Wingdings" panose="05000000000000000000" pitchFamily="2" charset="2"/>
              </a:rPr>
              <a:t>Akvitánii</a:t>
            </a:r>
            <a:r>
              <a:rPr lang="cs-CZ" dirty="0">
                <a:sym typeface="Wingdings" panose="05000000000000000000" pitchFamily="2" charset="2"/>
              </a:rPr>
              <a:t>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718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s://upload.wikimedia.org/wikipedia/commons/1/12/Territorial_Conquests_of_Philip_II_of_Fr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076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n illuminated picture of King John riding a white horse and accompanied by four hounds. The king is chasing a stag, and several rabbits can be seen at the bottom of the pictur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0"/>
            <a:ext cx="8136904" cy="67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752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1BCFD-973E-4B41-807D-5232CA78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980728"/>
            <a:ext cx="7729728" cy="1188720"/>
          </a:xfrm>
        </p:spPr>
        <p:txBody>
          <a:bodyPr/>
          <a:lstStyle/>
          <a:p>
            <a:r>
              <a:rPr lang="cs-CZ" dirty="0"/>
              <a:t>Spory s papežem 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C0FCD5-9029-4E41-8E06-364F300F9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560" y="2654080"/>
            <a:ext cx="7729728" cy="310198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1205 – zemřel arcibiskup z Canterbury Hubert Walter </a:t>
            </a:r>
            <a:r>
              <a:rPr lang="cs-CZ" dirty="0" smtClean="0">
                <a:sym typeface="Wingdings" panose="05000000000000000000" pitchFamily="2" charset="2"/>
              </a:rPr>
              <a:t> nutnost nové volby</a:t>
            </a:r>
          </a:p>
          <a:p>
            <a:r>
              <a:rPr lang="cs-CZ" dirty="0" smtClean="0"/>
              <a:t>Jan prosazoval svého kandidáta – Johna de </a:t>
            </a:r>
            <a:r>
              <a:rPr lang="cs-CZ" dirty="0" err="1" smtClean="0"/>
              <a:t>Gray</a:t>
            </a:r>
            <a:r>
              <a:rPr lang="cs-CZ" dirty="0" smtClean="0"/>
              <a:t> (snaha zajistit si vliv na nejvýznamnější stolec v Anglii – tradiční nárok anglických králů) – někteří mniši z Canterbury vybrali svého kandidáta (mnicha Reginalda)  </a:t>
            </a:r>
          </a:p>
          <a:p>
            <a:r>
              <a:rPr lang="cs-CZ" dirty="0" smtClean="0"/>
              <a:t>Inocenc III. obě volby zrušil a navrhl zvolit svého vlastního </a:t>
            </a:r>
            <a:r>
              <a:rPr lang="cs-CZ" dirty="0" err="1" smtClean="0"/>
              <a:t>exponenta</a:t>
            </a:r>
            <a:r>
              <a:rPr lang="cs-CZ" dirty="0" smtClean="0"/>
              <a:t> – </a:t>
            </a:r>
            <a:r>
              <a:rPr lang="cs-CZ" dirty="0" err="1" smtClean="0"/>
              <a:t>Stephena</a:t>
            </a:r>
            <a:r>
              <a:rPr lang="cs-CZ" dirty="0" smtClean="0"/>
              <a:t> </a:t>
            </a:r>
            <a:r>
              <a:rPr lang="cs-CZ" dirty="0" err="1" smtClean="0"/>
              <a:t>Langtona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 v červnu 1207 byl vysvěcen  Jan jeho volbu neuznal (poukázal na narušení tradičních práv anglického krále dohlížet na volbu a hlavně konsekraci biskupů)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1208 – Inocenc III. uvalil na Anglii interdikt  většina biskupů odešla do exilu (v zemi zůstal </a:t>
            </a:r>
            <a:r>
              <a:rPr lang="cs-CZ" dirty="0" err="1" smtClean="0">
                <a:sym typeface="Wingdings" panose="05000000000000000000" pitchFamily="2" charset="2"/>
              </a:rPr>
              <a:t>Pierre</a:t>
            </a:r>
            <a:r>
              <a:rPr lang="cs-CZ" dirty="0" smtClean="0">
                <a:sym typeface="Wingdings" panose="05000000000000000000" pitchFamily="2" charset="2"/>
              </a:rPr>
              <a:t> des </a:t>
            </a:r>
            <a:r>
              <a:rPr lang="cs-CZ" dirty="0" err="1" smtClean="0">
                <a:sym typeface="Wingdings" panose="05000000000000000000" pitchFamily="2" charset="2"/>
              </a:rPr>
              <a:t>Roches</a:t>
            </a:r>
            <a:r>
              <a:rPr lang="cs-CZ" dirty="0" smtClean="0">
                <a:sym typeface="Wingdings" panose="05000000000000000000" pitchFamily="2" charset="2"/>
              </a:rPr>
              <a:t>, biskup z Winchesteru a straník krále Jana)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1209 – exkomunikace krále Jana  vyjednávání byla neúspěšná – v r. 1211 přerušena  za Inocencovy podpory začal Filip August plánovat invazi do Anglie (jeho syn Ludvík se měl stát anglickým králem)  obnovení Janových jednání z papežstvím – ochota uznat </a:t>
            </a:r>
            <a:r>
              <a:rPr lang="cs-CZ" dirty="0" err="1" smtClean="0">
                <a:sym typeface="Wingdings" panose="05000000000000000000" pitchFamily="2" charset="2"/>
              </a:rPr>
              <a:t>Langtona</a:t>
            </a:r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Květen 1213 – Jan uzavřel smír s papežem  </a:t>
            </a:r>
            <a:r>
              <a:rPr lang="cs-CZ" dirty="0" err="1" smtClean="0">
                <a:sym typeface="Wingdings" panose="05000000000000000000" pitchFamily="2" charset="2"/>
              </a:rPr>
              <a:t>Langton</a:t>
            </a:r>
            <a:r>
              <a:rPr lang="cs-CZ" dirty="0" smtClean="0">
                <a:sym typeface="Wingdings" panose="05000000000000000000" pitchFamily="2" charset="2"/>
              </a:rPr>
              <a:t> se vrátil do Anglie, Jan přijal Anglii jako papežské léno s ročním poplatkem 1000 marek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Filipova připravená invazní flotila byla zničena zásahem Viléma </a:t>
            </a:r>
            <a:r>
              <a:rPr lang="cs-CZ" dirty="0" err="1" smtClean="0">
                <a:sym typeface="Wingdings" panose="05000000000000000000" pitchFamily="2" charset="2"/>
              </a:rPr>
              <a:t>Longsworda</a:t>
            </a:r>
            <a:r>
              <a:rPr lang="cs-CZ" dirty="0" smtClean="0">
                <a:sym typeface="Wingdings" panose="05000000000000000000" pitchFamily="2" charset="2"/>
              </a:rPr>
              <a:t> (nevlastní Janův bratr) v přístavu </a:t>
            </a:r>
            <a:r>
              <a:rPr lang="cs-CZ" dirty="0" err="1" smtClean="0">
                <a:sym typeface="Wingdings" panose="05000000000000000000" pitchFamily="2" charset="2"/>
              </a:rPr>
              <a:t>Damme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318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c/c9/John_Thomas_maquette_017.jpg/800px-John_Thomas_maquette_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0"/>
            <a:ext cx="500045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82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painting of Pope Innocent III, wearing his formal robes and a tall, pointed ha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188640"/>
            <a:ext cx="5124450" cy="644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28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7568" y="1052736"/>
            <a:ext cx="7729728" cy="1188720"/>
          </a:xfrm>
        </p:spPr>
        <p:txBody>
          <a:bodyPr/>
          <a:lstStyle/>
          <a:p>
            <a:r>
              <a:rPr lang="cs-CZ" dirty="0" smtClean="0"/>
              <a:t>počátky krize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7568" y="2726088"/>
            <a:ext cx="7729728" cy="3101983"/>
          </a:xfrm>
        </p:spPr>
        <p:txBody>
          <a:bodyPr/>
          <a:lstStyle/>
          <a:p>
            <a:r>
              <a:rPr lang="cs-CZ" dirty="0" smtClean="0"/>
              <a:t>1213 – Jan chystal novou kampaň s cílem znovu dobýt ztracené kontinentální državy </a:t>
            </a:r>
            <a:r>
              <a:rPr lang="cs-CZ" dirty="0" smtClean="0">
                <a:sym typeface="Wingdings" panose="05000000000000000000" pitchFamily="2" charset="2"/>
              </a:rPr>
              <a:t> baroni odmítají se invaze účastnit  jádro opozice kolem Roberta </a:t>
            </a:r>
            <a:r>
              <a:rPr lang="cs-CZ" dirty="0" err="1" smtClean="0">
                <a:sym typeface="Wingdings" panose="05000000000000000000" pitchFamily="2" charset="2"/>
              </a:rPr>
              <a:t>fitzWaltera</a:t>
            </a:r>
            <a:r>
              <a:rPr lang="cs-CZ" dirty="0" smtClean="0">
                <a:sym typeface="Wingdings" panose="05000000000000000000" pitchFamily="2" charset="2"/>
              </a:rPr>
              <a:t> a Eustacha de </a:t>
            </a:r>
            <a:r>
              <a:rPr lang="cs-CZ" dirty="0" err="1" smtClean="0">
                <a:sym typeface="Wingdings" panose="05000000000000000000" pitchFamily="2" charset="2"/>
              </a:rPr>
              <a:t>Vesci</a:t>
            </a:r>
            <a:r>
              <a:rPr lang="cs-CZ" dirty="0" smtClean="0">
                <a:sym typeface="Wingdings" panose="05000000000000000000" pitchFamily="2" charset="2"/>
              </a:rPr>
              <a:t> (v roce 1212 chystali proti králi převrat během jeho kampaně ve Walesu) – vžil se pro ně název </a:t>
            </a:r>
            <a:r>
              <a:rPr lang="cs-CZ" i="1" dirty="0" err="1" smtClean="0">
                <a:sym typeface="Wingdings" panose="05000000000000000000" pitchFamily="2" charset="2"/>
              </a:rPr>
              <a:t>The</a:t>
            </a:r>
            <a:r>
              <a:rPr lang="cs-CZ" i="1" dirty="0" smtClean="0">
                <a:sym typeface="Wingdings" panose="05000000000000000000" pitchFamily="2" charset="2"/>
              </a:rPr>
              <a:t> </a:t>
            </a:r>
            <a:r>
              <a:rPr lang="cs-CZ" i="1" dirty="0" err="1" smtClean="0">
                <a:sym typeface="Wingdings" panose="05000000000000000000" pitchFamily="2" charset="2"/>
              </a:rPr>
              <a:t>northerners</a:t>
            </a:r>
            <a:r>
              <a:rPr lang="cs-CZ" i="1" dirty="0" smtClean="0">
                <a:sym typeface="Wingdings" panose="05000000000000000000" pitchFamily="2" charset="2"/>
              </a:rPr>
              <a:t>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únor 1214 – Jan se vylodil v La </a:t>
            </a:r>
            <a:r>
              <a:rPr lang="cs-CZ" dirty="0" err="1" smtClean="0">
                <a:sym typeface="Wingdings" panose="05000000000000000000" pitchFamily="2" charset="2"/>
              </a:rPr>
              <a:t>Rochelle</a:t>
            </a:r>
            <a:r>
              <a:rPr lang="cs-CZ" dirty="0" smtClean="0">
                <a:sym typeface="Wingdings" panose="05000000000000000000" pitchFamily="2" charset="2"/>
              </a:rPr>
              <a:t>, další část armády na severu Francie vedl jeho nevlastní bratr Vilém </a:t>
            </a:r>
            <a:r>
              <a:rPr lang="cs-CZ" dirty="0" err="1" smtClean="0">
                <a:sym typeface="Wingdings" panose="05000000000000000000" pitchFamily="2" charset="2"/>
              </a:rPr>
              <a:t>Longsword</a:t>
            </a:r>
            <a:r>
              <a:rPr lang="cs-CZ" dirty="0" smtClean="0">
                <a:sym typeface="Wingdings" panose="05000000000000000000" pitchFamily="2" charset="2"/>
              </a:rPr>
              <a:t> (</a:t>
            </a:r>
            <a:r>
              <a:rPr lang="cs-CZ" dirty="0" err="1" smtClean="0">
                <a:sym typeface="Wingdings" panose="05000000000000000000" pitchFamily="2" charset="2"/>
              </a:rPr>
              <a:t>Longespée</a:t>
            </a:r>
            <a:r>
              <a:rPr lang="cs-CZ" dirty="0" smtClean="0">
                <a:sym typeface="Wingdings" panose="05000000000000000000" pitchFamily="2" charset="2"/>
              </a:rPr>
              <a:t>)  ve Flandrech se k němu přidali angličtí spojenci - císař Ota IV., flanderský hrabě </a:t>
            </a:r>
            <a:r>
              <a:rPr lang="cs-CZ" dirty="0" err="1" smtClean="0">
                <a:sym typeface="Wingdings" panose="05000000000000000000" pitchFamily="2" charset="2"/>
              </a:rPr>
              <a:t>Ferrand</a:t>
            </a:r>
            <a:r>
              <a:rPr lang="cs-CZ" dirty="0" smtClean="0">
                <a:sym typeface="Wingdings" panose="05000000000000000000" pitchFamily="2" charset="2"/>
              </a:rPr>
              <a:t>, boulogneský hrabě </a:t>
            </a:r>
            <a:r>
              <a:rPr lang="cs-CZ" dirty="0" err="1" smtClean="0">
                <a:sym typeface="Wingdings" panose="05000000000000000000" pitchFamily="2" charset="2"/>
              </a:rPr>
              <a:t>Renaud</a:t>
            </a:r>
            <a:r>
              <a:rPr lang="cs-CZ" dirty="0" smtClean="0">
                <a:sym typeface="Wingdings" panose="05000000000000000000" pitchFamily="2" charset="2"/>
              </a:rPr>
              <a:t> z </a:t>
            </a:r>
            <a:r>
              <a:rPr lang="cs-CZ" dirty="0" err="1" smtClean="0">
                <a:sym typeface="Wingdings" panose="05000000000000000000" pitchFamily="2" charset="2"/>
              </a:rPr>
              <a:t>Dammartinu</a:t>
            </a:r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Jan vstoupil do Angers a oblehl pevnost </a:t>
            </a:r>
            <a:r>
              <a:rPr lang="cs-CZ" dirty="0" err="1" smtClean="0">
                <a:sym typeface="Wingdings" panose="05000000000000000000" pitchFamily="2" charset="2"/>
              </a:rPr>
              <a:t>Roche</a:t>
            </a:r>
            <a:r>
              <a:rPr lang="cs-CZ" dirty="0" smtClean="0">
                <a:sym typeface="Wingdings" panose="05000000000000000000" pitchFamily="2" charset="2"/>
              </a:rPr>
              <a:t>-au-</a:t>
            </a:r>
            <a:r>
              <a:rPr lang="cs-CZ" dirty="0" err="1" smtClean="0">
                <a:sym typeface="Wingdings" panose="05000000000000000000" pitchFamily="2" charset="2"/>
              </a:rPr>
              <a:t>moine</a:t>
            </a:r>
            <a:r>
              <a:rPr lang="cs-CZ" dirty="0" smtClean="0">
                <a:sym typeface="Wingdings" panose="05000000000000000000" pitchFamily="2" charset="2"/>
              </a:rPr>
              <a:t>  byl donucen k ústupu princem Ludvíkem  Jan se stáhnul zpět do La </a:t>
            </a:r>
            <a:r>
              <a:rPr lang="cs-CZ" dirty="0" err="1" smtClean="0">
                <a:sym typeface="Wingdings" panose="05000000000000000000" pitchFamily="2" charset="2"/>
              </a:rPr>
              <a:t>Rochelle</a:t>
            </a:r>
            <a:r>
              <a:rPr lang="cs-CZ" dirty="0" smtClean="0">
                <a:sym typeface="Wingdings" panose="05000000000000000000" pitchFamily="2" charset="2"/>
              </a:rPr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466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908720"/>
            <a:ext cx="7729728" cy="1188720"/>
          </a:xfrm>
        </p:spPr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W.L. </a:t>
            </a:r>
            <a:r>
              <a:rPr lang="cs-CZ" dirty="0" err="1" smtClean="0"/>
              <a:t>Warren</a:t>
            </a:r>
            <a:r>
              <a:rPr lang="cs-CZ" dirty="0" smtClean="0"/>
              <a:t>, </a:t>
            </a:r>
            <a:r>
              <a:rPr lang="cs-CZ" i="1" dirty="0" smtClean="0"/>
              <a:t>King John, </a:t>
            </a:r>
            <a:r>
              <a:rPr lang="cs-CZ" dirty="0" smtClean="0"/>
              <a:t>1997 </a:t>
            </a:r>
          </a:p>
          <a:p>
            <a:r>
              <a:rPr lang="cs-CZ" dirty="0" err="1" smtClean="0"/>
              <a:t>Marc</a:t>
            </a:r>
            <a:r>
              <a:rPr lang="cs-CZ" dirty="0" smtClean="0"/>
              <a:t> Morris, </a:t>
            </a:r>
            <a:r>
              <a:rPr lang="cs-CZ" i="1" dirty="0" smtClean="0"/>
              <a:t>King John: </a:t>
            </a:r>
            <a:r>
              <a:rPr lang="cs-CZ" i="1" dirty="0" err="1" smtClean="0"/>
              <a:t>Treachery</a:t>
            </a:r>
            <a:r>
              <a:rPr lang="cs-CZ" i="1" dirty="0" smtClean="0"/>
              <a:t>, </a:t>
            </a:r>
            <a:r>
              <a:rPr lang="cs-CZ" i="1" dirty="0" err="1" smtClean="0"/>
              <a:t>tyranny</a:t>
            </a:r>
            <a:r>
              <a:rPr lang="cs-CZ" i="1" dirty="0" smtClean="0"/>
              <a:t> and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road</a:t>
            </a:r>
            <a:r>
              <a:rPr lang="cs-CZ" i="1" dirty="0" smtClean="0"/>
              <a:t> to Magna </a:t>
            </a:r>
            <a:r>
              <a:rPr lang="cs-CZ" i="1" dirty="0" err="1" smtClean="0"/>
              <a:t>Carta</a:t>
            </a:r>
            <a:r>
              <a:rPr lang="cs-CZ" i="1" dirty="0" smtClean="0"/>
              <a:t>, </a:t>
            </a:r>
            <a:r>
              <a:rPr lang="cs-CZ" dirty="0" smtClean="0"/>
              <a:t>2016</a:t>
            </a:r>
          </a:p>
          <a:p>
            <a:r>
              <a:rPr lang="cs-CZ" dirty="0" err="1" smtClean="0"/>
              <a:t>Stephen</a:t>
            </a:r>
            <a:r>
              <a:rPr lang="cs-CZ" dirty="0" smtClean="0"/>
              <a:t> </a:t>
            </a:r>
            <a:r>
              <a:rPr lang="cs-CZ" dirty="0" err="1" smtClean="0"/>
              <a:t>Chruch</a:t>
            </a:r>
            <a:r>
              <a:rPr lang="cs-CZ" dirty="0" smtClean="0"/>
              <a:t>, </a:t>
            </a:r>
            <a:r>
              <a:rPr lang="cs-CZ" i="1" dirty="0" smtClean="0"/>
              <a:t>King John: </a:t>
            </a:r>
            <a:r>
              <a:rPr lang="cs-CZ" i="1" dirty="0" err="1" smtClean="0"/>
              <a:t>England</a:t>
            </a:r>
            <a:r>
              <a:rPr lang="cs-CZ" i="1" dirty="0" smtClean="0"/>
              <a:t>, Magna </a:t>
            </a:r>
            <a:r>
              <a:rPr lang="cs-CZ" i="1" dirty="0" err="1" smtClean="0"/>
              <a:t>Carta</a:t>
            </a:r>
            <a:r>
              <a:rPr lang="cs-CZ" i="1" dirty="0" smtClean="0"/>
              <a:t> and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making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tyrant</a:t>
            </a:r>
            <a:r>
              <a:rPr lang="cs-CZ" i="1" dirty="0" smtClean="0"/>
              <a:t>, </a:t>
            </a:r>
            <a:r>
              <a:rPr lang="cs-CZ" dirty="0" smtClean="0"/>
              <a:t>2015</a:t>
            </a:r>
          </a:p>
          <a:p>
            <a:r>
              <a:rPr lang="cs-CZ" dirty="0" smtClean="0"/>
              <a:t>Ralph V. Turner, </a:t>
            </a:r>
            <a:r>
              <a:rPr lang="cs-CZ" i="1" dirty="0" smtClean="0"/>
              <a:t>King John: </a:t>
            </a:r>
            <a:r>
              <a:rPr lang="cs-CZ" i="1" dirty="0" err="1" smtClean="0"/>
              <a:t>England‘s</a:t>
            </a:r>
            <a:r>
              <a:rPr lang="cs-CZ" i="1" dirty="0" smtClean="0"/>
              <a:t> </a:t>
            </a:r>
            <a:r>
              <a:rPr lang="cs-CZ" i="1" dirty="0" err="1" smtClean="0"/>
              <a:t>Evil</a:t>
            </a:r>
            <a:r>
              <a:rPr lang="cs-CZ" i="1" dirty="0" smtClean="0"/>
              <a:t> King?, </a:t>
            </a:r>
            <a:r>
              <a:rPr lang="cs-CZ" dirty="0" smtClean="0"/>
              <a:t>1994</a:t>
            </a:r>
          </a:p>
          <a:p>
            <a:r>
              <a:rPr lang="cs-CZ" dirty="0" err="1" smtClean="0"/>
              <a:t>Stephen</a:t>
            </a:r>
            <a:r>
              <a:rPr lang="cs-CZ" dirty="0" smtClean="0"/>
              <a:t> </a:t>
            </a:r>
            <a:r>
              <a:rPr lang="cs-CZ" dirty="0" err="1" smtClean="0"/>
              <a:t>Church</a:t>
            </a:r>
            <a:r>
              <a:rPr lang="cs-CZ" dirty="0" smtClean="0"/>
              <a:t> (</a:t>
            </a:r>
            <a:r>
              <a:rPr lang="cs-CZ" dirty="0" err="1" smtClean="0"/>
              <a:t>ed</a:t>
            </a:r>
            <a:r>
              <a:rPr lang="cs-CZ" dirty="0" smtClean="0"/>
              <a:t>.), </a:t>
            </a:r>
            <a:r>
              <a:rPr lang="cs-CZ" i="1" dirty="0" smtClean="0"/>
              <a:t>King John: New </a:t>
            </a:r>
            <a:r>
              <a:rPr lang="cs-CZ" i="1" dirty="0" err="1" smtClean="0"/>
              <a:t>interpretations</a:t>
            </a:r>
            <a:r>
              <a:rPr lang="cs-CZ" i="1" dirty="0" smtClean="0"/>
              <a:t>, </a:t>
            </a:r>
            <a:r>
              <a:rPr lang="cs-CZ" dirty="0" smtClean="0"/>
              <a:t>2007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510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ohn of England vs Louis VIII of F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620688"/>
            <a:ext cx="10967864" cy="515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774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neděle u </a:t>
            </a:r>
            <a:r>
              <a:rPr lang="cs-CZ" dirty="0" err="1" smtClean="0"/>
              <a:t>Bouvines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27. července 1214</a:t>
            </a:r>
          </a:p>
          <a:p>
            <a:r>
              <a:rPr lang="cs-CZ" dirty="0" smtClean="0"/>
              <a:t>Filip August proti koalici Janových spojenců (anglická armáda vedená nevlastním bratrem krále Jana Vilémem) </a:t>
            </a:r>
          </a:p>
          <a:p>
            <a:r>
              <a:rPr lang="cs-CZ" dirty="0" smtClean="0"/>
              <a:t> drtivá porážka Janových spojenců </a:t>
            </a:r>
            <a:r>
              <a:rPr lang="cs-CZ" dirty="0" smtClean="0">
                <a:sym typeface="Wingdings" panose="05000000000000000000" pitchFamily="2" charset="2"/>
              </a:rPr>
              <a:t> Ota IV. uprchl, hrabě flanderský, hrabě z </a:t>
            </a:r>
            <a:r>
              <a:rPr lang="cs-CZ" dirty="0" err="1" smtClean="0">
                <a:sym typeface="Wingdings" panose="05000000000000000000" pitchFamily="2" charset="2"/>
              </a:rPr>
              <a:t>Boulogne</a:t>
            </a:r>
            <a:r>
              <a:rPr lang="cs-CZ" dirty="0" smtClean="0">
                <a:sym typeface="Wingdings" panose="05000000000000000000" pitchFamily="2" charset="2"/>
              </a:rPr>
              <a:t> a Vilém </a:t>
            </a:r>
            <a:r>
              <a:rPr lang="cs-CZ" dirty="0" err="1" smtClean="0">
                <a:sym typeface="Wingdings" panose="05000000000000000000" pitchFamily="2" charset="2"/>
              </a:rPr>
              <a:t>Longsword</a:t>
            </a:r>
            <a:r>
              <a:rPr lang="cs-CZ" dirty="0" smtClean="0">
                <a:sym typeface="Wingdings" panose="05000000000000000000" pitchFamily="2" charset="2"/>
              </a:rPr>
              <a:t> byli zajati a převezeni do Paříže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Filip se připojil k silám svého syna Ludvíka v Poitou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říjen 1214 – uzavřeno pětileté příměří  Jan se o měsíc později vrátil do Anglie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3763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https://upload.wikimedia.org/wikipedia/commons/7/74/Bataille_de_Bouv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46826"/>
            <a:ext cx="7128792" cy="68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28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taille de Bouvines gagnee par Philippe Augu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692696"/>
            <a:ext cx="10319792" cy="507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799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0/0e/Bataille_de_Bouvine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0"/>
            <a:ext cx="10267950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794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9/99/Bouvines_Monument_au_morts.jpg/1280px-Bouvines_Monument_au_mo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0"/>
            <a:ext cx="9167664" cy="687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115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 byl Jan král?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do roku 1203 – správa království podobná jako za jeho předchůdců</a:t>
            </a:r>
          </a:p>
          <a:p>
            <a:r>
              <a:rPr lang="cs-CZ" dirty="0" smtClean="0"/>
              <a:t>zlom nastává po ztrátě Normandie </a:t>
            </a:r>
            <a:r>
              <a:rPr lang="cs-CZ" dirty="0" smtClean="0">
                <a:sym typeface="Wingdings" panose="05000000000000000000" pitchFamily="2" charset="2"/>
              </a:rPr>
              <a:t> Jan trávil podstatně více času v Anglii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velmi aktivní shromažďování finančních prostředků – především vymáhání dluhů a pokut  Jan dokázal nahromadit značné množství peněz („bohatý král“)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pokračuje rozvoj soudnictví (</a:t>
            </a:r>
            <a:r>
              <a:rPr lang="cs-CZ" dirty="0" err="1" smtClean="0">
                <a:sym typeface="Wingdings" panose="05000000000000000000" pitchFamily="2" charset="2"/>
              </a:rPr>
              <a:t>common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law</a:t>
            </a:r>
            <a:r>
              <a:rPr lang="cs-CZ" dirty="0" smtClean="0">
                <a:sym typeface="Wingdings" panose="05000000000000000000" pitchFamily="2" charset="2"/>
              </a:rPr>
              <a:t>) a královských úřadu  z doby krále Jana pocházejí první souvislé záznamy tzv. </a:t>
            </a:r>
            <a:r>
              <a:rPr lang="cs-CZ" dirty="0" err="1" smtClean="0">
                <a:sym typeface="Wingdings" panose="05000000000000000000" pitchFamily="2" charset="2"/>
              </a:rPr>
              <a:t>chancery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rolls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smtClean="0">
                <a:sym typeface="Wingdings" panose="05000000000000000000" pitchFamily="2" charset="2"/>
              </a:rPr>
              <a:t>a dalších úředních záznamů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počátky anglického královského loďstva (vítězství u </a:t>
            </a:r>
            <a:r>
              <a:rPr lang="cs-CZ" dirty="0" err="1" smtClean="0">
                <a:sym typeface="Wingdings" panose="05000000000000000000" pitchFamily="2" charset="2"/>
              </a:rPr>
              <a:t>Damme</a:t>
            </a:r>
            <a:r>
              <a:rPr lang="cs-CZ" dirty="0" smtClean="0">
                <a:sym typeface="Wingdings" panose="05000000000000000000" pitchFamily="2" charset="2"/>
              </a:rPr>
              <a:t>)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relativně obratná diplomacie (léta 1199 – 1200; jednání s papežem…)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vojenské úspěchy – 1210: kampaň v Irsku; 1211: kampaň ve Walesu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275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A photograph of a hand written medieval pipe roll, with a handwritten list of entries and a formal stamp in the centre of the docu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88640"/>
            <a:ext cx="1018064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627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photograph of the &quot;heads&quot; side of a silver co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404664"/>
            <a:ext cx="5772150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499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7568" y="764704"/>
            <a:ext cx="7729728" cy="1188720"/>
          </a:xfrm>
        </p:spPr>
        <p:txBody>
          <a:bodyPr/>
          <a:lstStyle/>
          <a:p>
            <a:r>
              <a:rPr lang="cs-CZ" dirty="0" smtClean="0"/>
              <a:t>Počátky krize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7568" y="2438056"/>
            <a:ext cx="7729728" cy="310198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Jan se vrátil do Anglie na podzim 1214 </a:t>
            </a:r>
            <a:r>
              <a:rPr lang="cs-CZ" dirty="0" smtClean="0">
                <a:sym typeface="Wingdings" panose="05000000000000000000" pitchFamily="2" charset="2"/>
              </a:rPr>
              <a:t> narazil na opozici baronů, kteří odmítli zaplatit tzv. </a:t>
            </a:r>
            <a:r>
              <a:rPr lang="cs-CZ" dirty="0" err="1" smtClean="0">
                <a:sym typeface="Wingdings" panose="05000000000000000000" pitchFamily="2" charset="2"/>
              </a:rPr>
              <a:t>scutage</a:t>
            </a:r>
            <a:r>
              <a:rPr lang="cs-CZ" dirty="0" smtClean="0">
                <a:sym typeface="Wingdings" panose="05000000000000000000" pitchFamily="2" charset="2"/>
              </a:rPr>
              <a:t> (</a:t>
            </a:r>
            <a:r>
              <a:rPr lang="cs-CZ" dirty="0" err="1" smtClean="0">
                <a:sym typeface="Wingdings" panose="05000000000000000000" pitchFamily="2" charset="2"/>
              </a:rPr>
              <a:t>shied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money</a:t>
            </a:r>
            <a:r>
              <a:rPr lang="cs-CZ" dirty="0" smtClean="0">
                <a:sym typeface="Wingdings" panose="05000000000000000000" pitchFamily="2" charset="2"/>
              </a:rPr>
              <a:t> – </a:t>
            </a:r>
            <a:r>
              <a:rPr lang="cs-CZ" dirty="0" err="1" smtClean="0">
                <a:sym typeface="Wingdings" panose="05000000000000000000" pitchFamily="2" charset="2"/>
              </a:rPr>
              <a:t>štítovné</a:t>
            </a:r>
            <a:r>
              <a:rPr lang="cs-CZ" dirty="0" smtClean="0">
                <a:sym typeface="Wingdings" panose="05000000000000000000" pitchFamily="2" charset="2"/>
              </a:rPr>
              <a:t>; náhrada za vojenskou službu)  požadovali potvrzeni tzv.  </a:t>
            </a:r>
            <a:r>
              <a:rPr lang="cs-CZ" i="1" dirty="0" err="1" smtClean="0">
                <a:sym typeface="Wingdings" panose="05000000000000000000" pitchFamily="2" charset="2"/>
              </a:rPr>
              <a:t>Coronation</a:t>
            </a:r>
            <a:r>
              <a:rPr lang="cs-CZ" i="1" dirty="0" smtClean="0">
                <a:sym typeface="Wingdings" panose="05000000000000000000" pitchFamily="2" charset="2"/>
              </a:rPr>
              <a:t> Charter </a:t>
            </a:r>
            <a:r>
              <a:rPr lang="cs-CZ" dirty="0" smtClean="0">
                <a:sym typeface="Wingdings" panose="05000000000000000000" pitchFamily="2" charset="2"/>
              </a:rPr>
              <a:t>Jindřicha I. z roku 1100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Jan se setkal s opozicí v lednu 1215 v Londýně  další setkání, na kterém měly být problémy vyřešeny naplánováno na duben v </a:t>
            </a:r>
            <a:r>
              <a:rPr lang="cs-CZ" dirty="0" err="1" smtClean="0">
                <a:sym typeface="Wingdings" panose="05000000000000000000" pitchFamily="2" charset="2"/>
              </a:rPr>
              <a:t>Northamptonu</a:t>
            </a:r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Jan v březnu přijal kříž  zajistil si tak ochranu ze strany svatého stolce jako křižák  Inocenc III. vyzval barony, aby nevytvářeli spolky proti králi, Jana vyzval, aby naslouchal požadavkům baronů, jsou-li </a:t>
            </a:r>
            <a:r>
              <a:rPr lang="cs-CZ" dirty="0" err="1" smtClean="0">
                <a:sym typeface="Wingdings" panose="05000000000000000000" pitchFamily="2" charset="2"/>
              </a:rPr>
              <a:t>orpávněné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Jan se do </a:t>
            </a:r>
            <a:r>
              <a:rPr lang="cs-CZ" dirty="0" err="1" smtClean="0">
                <a:sym typeface="Wingdings" panose="05000000000000000000" pitchFamily="2" charset="2"/>
              </a:rPr>
              <a:t>Northamptonu</a:t>
            </a:r>
            <a:r>
              <a:rPr lang="cs-CZ" dirty="0" smtClean="0">
                <a:sym typeface="Wingdings" panose="05000000000000000000" pitchFamily="2" charset="2"/>
              </a:rPr>
              <a:t> nedostavil  5. května 1215 mu baroni odřekli poslušnost  17. května baronům otevřel brány Londýn (i přesto, že Jan mu týden předtím vydal listinu, potvrzující jeho privilegia)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036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908720"/>
            <a:ext cx="7729728" cy="1188720"/>
          </a:xfrm>
        </p:spPr>
        <p:txBody>
          <a:bodyPr/>
          <a:lstStyle/>
          <a:p>
            <a:r>
              <a:rPr lang="cs-CZ" dirty="0" smtClean="0"/>
              <a:t>Prameny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Ralph </a:t>
            </a:r>
            <a:r>
              <a:rPr lang="cs-CZ" dirty="0" err="1" smtClean="0"/>
              <a:t>Coggeshall</a:t>
            </a:r>
            <a:r>
              <a:rPr lang="cs-CZ" dirty="0" smtClean="0"/>
              <a:t>, </a:t>
            </a:r>
            <a:r>
              <a:rPr lang="cs-CZ" i="1" dirty="0" err="1" smtClean="0"/>
              <a:t>Chronicon</a:t>
            </a:r>
            <a:r>
              <a:rPr lang="cs-CZ" i="1" dirty="0" smtClean="0"/>
              <a:t> </a:t>
            </a:r>
            <a:r>
              <a:rPr lang="cs-CZ" i="1" dirty="0" err="1" smtClean="0"/>
              <a:t>Anglicanum</a:t>
            </a:r>
            <a:r>
              <a:rPr lang="cs-CZ" i="1" dirty="0" smtClean="0"/>
              <a:t> </a:t>
            </a:r>
          </a:p>
          <a:p>
            <a:r>
              <a:rPr lang="cs-CZ" i="1" dirty="0" err="1" smtClean="0"/>
              <a:t>Barnwellské</a:t>
            </a:r>
            <a:r>
              <a:rPr lang="cs-CZ" i="1" dirty="0" smtClean="0"/>
              <a:t> anály </a:t>
            </a:r>
          </a:p>
          <a:p>
            <a:r>
              <a:rPr lang="cs-CZ" dirty="0" smtClean="0"/>
              <a:t>Roger z </a:t>
            </a:r>
            <a:r>
              <a:rPr lang="cs-CZ" dirty="0" err="1" smtClean="0"/>
              <a:t>Wendoveru</a:t>
            </a:r>
            <a:r>
              <a:rPr lang="cs-CZ" dirty="0" smtClean="0"/>
              <a:t>, </a:t>
            </a:r>
            <a:r>
              <a:rPr lang="cs-CZ" i="1" dirty="0" err="1" smtClean="0"/>
              <a:t>Flores</a:t>
            </a:r>
            <a:r>
              <a:rPr lang="cs-CZ" i="1" dirty="0" smtClean="0"/>
              <a:t> </a:t>
            </a:r>
            <a:r>
              <a:rPr lang="cs-CZ" i="1" dirty="0" err="1" smtClean="0"/>
              <a:t>Historiarum</a:t>
            </a:r>
            <a:r>
              <a:rPr lang="cs-CZ" i="1" dirty="0" smtClean="0"/>
              <a:t> </a:t>
            </a:r>
          </a:p>
          <a:p>
            <a:r>
              <a:rPr lang="cs-CZ" dirty="0" smtClean="0"/>
              <a:t>Roger z </a:t>
            </a:r>
            <a:r>
              <a:rPr lang="cs-CZ" dirty="0" err="1" smtClean="0"/>
              <a:t>Howdenu</a:t>
            </a:r>
            <a:r>
              <a:rPr lang="cs-CZ" dirty="0" smtClean="0"/>
              <a:t>, </a:t>
            </a:r>
            <a:r>
              <a:rPr lang="cs-CZ" i="1" dirty="0" err="1" smtClean="0"/>
              <a:t>Chronica</a:t>
            </a:r>
            <a:r>
              <a:rPr lang="cs-CZ" i="1" dirty="0" smtClean="0"/>
              <a:t> </a:t>
            </a:r>
          </a:p>
          <a:p>
            <a:r>
              <a:rPr lang="cs-CZ" dirty="0" smtClean="0"/>
              <a:t>Ralph z </a:t>
            </a:r>
            <a:r>
              <a:rPr lang="cs-CZ" dirty="0" err="1" smtClean="0"/>
              <a:t>Diceta</a:t>
            </a:r>
            <a:r>
              <a:rPr lang="cs-CZ" dirty="0" smtClean="0"/>
              <a:t>, </a:t>
            </a:r>
            <a:r>
              <a:rPr lang="cs-CZ" i="1" dirty="0" err="1" smtClean="0"/>
              <a:t>Ymagines</a:t>
            </a:r>
            <a:r>
              <a:rPr lang="cs-CZ" i="1" dirty="0" smtClean="0"/>
              <a:t> </a:t>
            </a:r>
            <a:r>
              <a:rPr lang="cs-CZ" i="1" dirty="0" err="1" smtClean="0"/>
              <a:t>Historiarum</a:t>
            </a:r>
            <a:r>
              <a:rPr lang="cs-CZ" i="1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0073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5560" y="908720"/>
            <a:ext cx="7729728" cy="1188720"/>
          </a:xfrm>
        </p:spPr>
        <p:txBody>
          <a:bodyPr/>
          <a:lstStyle/>
          <a:p>
            <a:r>
              <a:rPr lang="cs-CZ" dirty="0" smtClean="0"/>
              <a:t>Magna Charta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5560" y="2582072"/>
            <a:ext cx="7729728" cy="310198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10. června – Jan souhlasil s jednáním o požadavcích baronů (</a:t>
            </a:r>
            <a:r>
              <a:rPr lang="cs-CZ" i="1" dirty="0" err="1" smtClean="0"/>
              <a:t>Articles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Barons</a:t>
            </a:r>
            <a:r>
              <a:rPr lang="cs-CZ" i="1" dirty="0" smtClean="0"/>
              <a:t> </a:t>
            </a:r>
            <a:r>
              <a:rPr lang="cs-CZ" dirty="0" smtClean="0"/>
              <a:t> - základ pro Magnu Chartu) </a:t>
            </a:r>
          </a:p>
          <a:p>
            <a:r>
              <a:rPr lang="cs-CZ" dirty="0" smtClean="0"/>
              <a:t>15. června – setkání v </a:t>
            </a:r>
            <a:r>
              <a:rPr lang="cs-CZ" dirty="0" err="1" smtClean="0"/>
              <a:t>Runnymede</a:t>
            </a:r>
            <a:r>
              <a:rPr lang="cs-CZ" dirty="0" smtClean="0"/>
              <a:t> mezi Londýnem a Windsorem </a:t>
            </a:r>
            <a:r>
              <a:rPr lang="cs-CZ" dirty="0" smtClean="0">
                <a:sym typeface="Wingdings" panose="05000000000000000000" pitchFamily="2" charset="2"/>
              </a:rPr>
              <a:t> 19. června Jan připojil svojí pečeť k Magně Chartě, byl obnoven mír, většina baronů přísahali králi věrnost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63 článků – nejrůznější právní zásady, garantované různým skupinám svobodného obyvatelstva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paragraf 39 – </a:t>
            </a:r>
            <a:r>
              <a:rPr lang="cs-CZ" b="1" i="1" dirty="0"/>
              <a:t>„Žádný svobodný člověk nesmí být zatčen a uvězněn ani postaven mimo zákon nebo vyhoštěn nebo jakkoliv jinak poškozen bez řádného soudu jemu rovných nebo dle práva této země</a:t>
            </a:r>
            <a:r>
              <a:rPr lang="cs-CZ" b="1" i="1" dirty="0" smtClean="0"/>
              <a:t>.“</a:t>
            </a:r>
          </a:p>
          <a:p>
            <a:r>
              <a:rPr lang="cs-CZ" dirty="0" smtClean="0"/>
              <a:t>paragraf 61 (tzv. bezpečnostní klausule) </a:t>
            </a:r>
            <a:r>
              <a:rPr lang="cs-CZ" dirty="0"/>
              <a:t>- </a:t>
            </a:r>
            <a:r>
              <a:rPr lang="cs-CZ" i="1" dirty="0"/>
              <a:t>„Dáváme a zaručujeme jim [baronům] následující ujištění: baroni si vyberou nějakých dvacet pět baronů z oblasti, ze které chtějí, a ti budou ze všech sil udržovat, prosazovat a dohlížet na mír a svobody, které jsme jim [král Jan] zaručili a potvrdili touto </a:t>
            </a:r>
            <a:r>
              <a:rPr lang="cs-CZ" i="1" dirty="0" smtClean="0"/>
              <a:t>listinou...“</a:t>
            </a:r>
          </a:p>
          <a:p>
            <a:r>
              <a:rPr lang="cs-CZ" dirty="0" smtClean="0"/>
              <a:t>paragraf 52 – „</a:t>
            </a:r>
            <a:r>
              <a:rPr lang="cs-CZ" i="1" dirty="0" smtClean="0"/>
              <a:t>Byl-li někdo bez řádného soudu sobě rovných připraven o půdu, hrady, svobody nebo práva, ihned mu je navrátím. A vyvstane-li ohledně toho nějaký spor, nechť je rozhodnut 25 barony, jmenovanými v bezpečnostní klausuli.“  </a:t>
            </a:r>
          </a:p>
          <a:p>
            <a:r>
              <a:rPr lang="cs-CZ" dirty="0" smtClean="0"/>
              <a:t>další články řešily např. vdovy a sňatky, míry a váhy nebo sirotky a poručnictví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979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c/cd/Article-barons-add-ms-4838.jpg/800px-Article-barons-add-ms-4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13" y="0"/>
            <a:ext cx="3678676" cy="692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845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Magna Carta (British Library Cotton MS Augustus II.10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06" y="348361"/>
            <a:ext cx="9047802" cy="602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148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f/f1/Magna_Carta_%281225_version_with_seal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336" y="130628"/>
            <a:ext cx="3276394" cy="657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343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d/d6/A_Chronicle_of_England_-_Page_226_-_John_Signs_the_Great_Charter.jpg/1024px-A_Chronicle_of_England_-_Page_226_-_John_Signs_the_Great_Char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5" y="0"/>
            <a:ext cx="8484136" cy="68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638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Poslední válka krále Jana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Jan vnímal Magnu Chartu pouze jako prostředek pro získání času </a:t>
            </a:r>
            <a:r>
              <a:rPr lang="cs-CZ" dirty="0" smtClean="0">
                <a:sym typeface="Wingdings" panose="05000000000000000000" pitchFamily="2" charset="2"/>
              </a:rPr>
              <a:t> začal shromažďovat vojáky, poslal list papeži s žádostí o zrušení Magny Charty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list Inocence III. s odpovědí došel do Anglie na začátku září 1215  papež se ostře postavil proti Magně Chartě a odsoudil ji jako </a:t>
            </a:r>
            <a:r>
              <a:rPr lang="cs-CZ" i="1" dirty="0" smtClean="0">
                <a:sym typeface="Wingdings" panose="05000000000000000000" pitchFamily="2" charset="2"/>
              </a:rPr>
              <a:t>zavržení hodnou a podlou ale také protiprávní </a:t>
            </a:r>
            <a:r>
              <a:rPr lang="cs-CZ" dirty="0" smtClean="0">
                <a:sym typeface="Wingdings" panose="05000000000000000000" pitchFamily="2" charset="2"/>
              </a:rPr>
              <a:t> 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Jan začal obléhat hrad Rochester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Baroni (vedeni Robertem </a:t>
            </a:r>
            <a:r>
              <a:rPr lang="cs-CZ" dirty="0" err="1" smtClean="0">
                <a:sym typeface="Wingdings" panose="05000000000000000000" pitchFamily="2" charset="2"/>
              </a:rPr>
              <a:t>fitzWalterem</a:t>
            </a:r>
            <a:r>
              <a:rPr lang="cs-CZ" dirty="0" smtClean="0">
                <a:sym typeface="Wingdings" panose="05000000000000000000" pitchFamily="2" charset="2"/>
              </a:rPr>
              <a:t> a </a:t>
            </a:r>
            <a:r>
              <a:rPr lang="cs-CZ" dirty="0" err="1" smtClean="0">
                <a:sym typeface="Wingdings" panose="05000000000000000000" pitchFamily="2" charset="2"/>
              </a:rPr>
              <a:t>Sehierem</a:t>
            </a:r>
            <a:r>
              <a:rPr lang="cs-CZ" dirty="0" smtClean="0">
                <a:sym typeface="Wingdings" panose="05000000000000000000" pitchFamily="2" charset="2"/>
              </a:rPr>
              <a:t> de Quincy) vyslali poselstvo do Paříže  nabídli trůn synovi Filipa Augusta Ludvíkovi  Ludvík nabídku přijal, ale pomocné sbory vyslal až na konci roku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Rochester padl po 7 týdnech obléhání (posádka kapitulovala 30. listopadu) – Jan nechal zapálit dřevěné podpěry pod jednou z věží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po pádu Rochesteru pokračoval Jan v tažení na sever a do Skotska (v lednu 1216 dobyl </a:t>
            </a:r>
            <a:r>
              <a:rPr lang="cs-CZ" dirty="0" err="1" smtClean="0">
                <a:sym typeface="Wingdings" panose="05000000000000000000" pitchFamily="2" charset="2"/>
              </a:rPr>
              <a:t>Berwick</a:t>
            </a:r>
            <a:r>
              <a:rPr lang="cs-CZ" dirty="0" smtClean="0">
                <a:sym typeface="Wingdings" panose="05000000000000000000" pitchFamily="2" charset="2"/>
              </a:rPr>
              <a:t>); druhá část královského vojska pod velením Viléma ze </a:t>
            </a:r>
            <a:r>
              <a:rPr lang="cs-CZ" dirty="0" err="1" smtClean="0">
                <a:sym typeface="Wingdings" panose="05000000000000000000" pitchFamily="2" charset="2"/>
              </a:rPr>
              <a:t>Salisbury</a:t>
            </a:r>
            <a:r>
              <a:rPr lang="cs-CZ" dirty="0" smtClean="0">
                <a:sym typeface="Wingdings" panose="05000000000000000000" pitchFamily="2" charset="2"/>
              </a:rPr>
              <a:t> operovala na jihu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461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ochester Castle Keep and Bailey 0038stc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29" y="596299"/>
            <a:ext cx="9663751" cy="557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138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0/05/Innozenz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1" y="333866"/>
            <a:ext cx="4721885" cy="594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761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7528" y="1268760"/>
            <a:ext cx="8393926" cy="2895600"/>
          </a:xfrm>
        </p:spPr>
        <p:txBody>
          <a:bodyPr>
            <a:normAutofit fontScale="90000"/>
          </a:bodyPr>
          <a:lstStyle/>
          <a:p>
            <a:pPr algn="just"/>
            <a:r>
              <a:rPr lang="cs-CZ" sz="2000" dirty="0"/>
              <a:t>Odmítáme [Inocenc III.] jen tak přehlížet tak nestoudnou troufalost, která tupí Apoštolský stolec, poškozuje královská práva, zostuzuje anglický lid a ohrožuje křížovou výpravu|...| My [Inocenc] , ve jménu všemohoucího Boha, Otce, Syna a Ducha svatého a z autority sv. Petra a Pavla naprosto odmítáme a odsuzujeme tuto úmluvu, pod hrozbou exkomunikace nařizujeme, že král se nemusí na domluvu ohlížet a baroni nemají trvat na jejím dodržování. Prohlašujeme listinu za neplatnou a navždy pozbývající </a:t>
            </a:r>
            <a:r>
              <a:rPr lang="cs-CZ" sz="2000" dirty="0" smtClean="0"/>
              <a:t>platnost.</a:t>
            </a:r>
            <a:endParaRPr lang="cs-CZ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272591" y="4164360"/>
            <a:ext cx="7536554" cy="381000"/>
          </a:xfrm>
        </p:spPr>
        <p:txBody>
          <a:bodyPr/>
          <a:lstStyle/>
          <a:p>
            <a:r>
              <a:rPr lang="cs-CZ" dirty="0" smtClean="0"/>
              <a:t>list Inocence III. Janu Bezzemkovi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190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17794" y="198103"/>
            <a:ext cx="7729728" cy="1188720"/>
          </a:xfrm>
        </p:spPr>
        <p:txBody>
          <a:bodyPr/>
          <a:lstStyle/>
          <a:p>
            <a:r>
              <a:rPr lang="cs-CZ" dirty="0" smtClean="0"/>
              <a:t>Ludvík Francouzský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3512" y="1628800"/>
            <a:ext cx="8915400" cy="5015345"/>
          </a:xfrm>
        </p:spPr>
        <p:txBody>
          <a:bodyPr/>
          <a:lstStyle/>
          <a:p>
            <a:r>
              <a:rPr lang="cs-CZ" dirty="0" smtClean="0"/>
              <a:t>narodil se v roce 1187 (následník francouzského trůnu – syn Filipa II. Augusta a Isabely </a:t>
            </a:r>
            <a:r>
              <a:rPr lang="cs-CZ" dirty="0" err="1" smtClean="0"/>
              <a:t>Henegavské</a:t>
            </a:r>
            <a:r>
              <a:rPr lang="cs-CZ" dirty="0" smtClean="0"/>
              <a:t>) </a:t>
            </a:r>
          </a:p>
          <a:p>
            <a:r>
              <a:rPr lang="cs-CZ" dirty="0" smtClean="0"/>
              <a:t>nároky na anglický trůn: v r. 1200 uzavřen na základě smlouvy z </a:t>
            </a:r>
            <a:r>
              <a:rPr lang="cs-CZ" dirty="0" err="1" smtClean="0"/>
              <a:t>Gouletu</a:t>
            </a:r>
            <a:r>
              <a:rPr lang="cs-CZ" dirty="0" smtClean="0"/>
              <a:t> sňatek s vnučkou Jindřicha II. Blankou Kastilskou </a:t>
            </a:r>
          </a:p>
          <a:p>
            <a:r>
              <a:rPr lang="cs-CZ" dirty="0" smtClean="0"/>
              <a:t>zkušený vojenský velitel (porážka Jana Bezzemka u </a:t>
            </a:r>
            <a:r>
              <a:rPr lang="cs-CZ" dirty="0" err="1" smtClean="0"/>
              <a:t>Roche</a:t>
            </a:r>
            <a:r>
              <a:rPr lang="cs-CZ" dirty="0" smtClean="0"/>
              <a:t>-au-</a:t>
            </a:r>
            <a:r>
              <a:rPr lang="cs-CZ" dirty="0" err="1" smtClean="0"/>
              <a:t>Moine</a:t>
            </a:r>
            <a:r>
              <a:rPr lang="cs-CZ" dirty="0" smtClean="0"/>
              <a:t> v r. 1214; vojenské kampaně proti Albigenským…)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39816" y="4136472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Jindřich II.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82320" y="4702601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Eleonora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80779" y="4698607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Alfonso Kastilský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683861" y="4718470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Filip II. August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41053" y="5377176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Blanka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814491" y="5393045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Ludvík VIII.</a:t>
            </a:r>
            <a:endParaRPr lang="cs-CZ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5057333" y="4409233"/>
            <a:ext cx="0" cy="397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4439816" y="5067939"/>
            <a:ext cx="0" cy="309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7408648" y="5067939"/>
            <a:ext cx="0" cy="309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4321063" y="4903136"/>
            <a:ext cx="2612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4902953" y="5561842"/>
            <a:ext cx="1828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55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1BF305-4A1A-413F-B6C4-BD5B45CB6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24744"/>
            <a:ext cx="7729728" cy="1188720"/>
          </a:xfrm>
        </p:spPr>
        <p:txBody>
          <a:bodyPr/>
          <a:lstStyle/>
          <a:p>
            <a:r>
              <a:rPr lang="cs-CZ" dirty="0"/>
              <a:t>Dětství a mládí 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01E24A-240A-40BF-938F-047F3B55A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Narozen 24. prosince 1167 v Oxfordu</a:t>
            </a:r>
          </a:p>
          <a:p>
            <a:r>
              <a:rPr lang="cs-CZ" dirty="0"/>
              <a:t>Nejmladší z dětí Jindřicha II. a Eleonory </a:t>
            </a:r>
            <a:r>
              <a:rPr lang="cs-CZ" dirty="0" err="1"/>
              <a:t>Akvitánské</a:t>
            </a:r>
            <a:r>
              <a:rPr lang="cs-CZ" dirty="0"/>
              <a:t> </a:t>
            </a:r>
          </a:p>
          <a:p>
            <a:r>
              <a:rPr lang="cs-CZ" dirty="0"/>
              <a:t>Netýkalo se ho ustanovení z </a:t>
            </a:r>
            <a:r>
              <a:rPr lang="cs-CZ" dirty="0" err="1"/>
              <a:t>Montmirail</a:t>
            </a:r>
            <a:r>
              <a:rPr lang="cs-CZ" dirty="0"/>
              <a:t> z r. 1169 </a:t>
            </a:r>
          </a:p>
          <a:p>
            <a:r>
              <a:rPr lang="cs-CZ" dirty="0"/>
              <a:t>Vychovával ho </a:t>
            </a:r>
            <a:r>
              <a:rPr lang="cs-CZ" dirty="0" err="1"/>
              <a:t>Ranulf</a:t>
            </a:r>
            <a:r>
              <a:rPr lang="cs-CZ" dirty="0"/>
              <a:t> </a:t>
            </a:r>
            <a:r>
              <a:rPr lang="cs-CZ" dirty="0" err="1"/>
              <a:t>Glanvill</a:t>
            </a:r>
            <a:r>
              <a:rPr lang="cs-CZ" dirty="0"/>
              <a:t> </a:t>
            </a:r>
          </a:p>
          <a:p>
            <a:r>
              <a:rPr lang="cs-CZ" dirty="0"/>
              <a:t>1174 – zasnouben z dcerou </a:t>
            </a:r>
            <a:r>
              <a:rPr lang="cs-CZ" dirty="0" err="1"/>
              <a:t>hraběte</a:t>
            </a:r>
            <a:r>
              <a:rPr lang="cs-CZ" dirty="0"/>
              <a:t> </a:t>
            </a:r>
            <a:r>
              <a:rPr lang="cs-CZ" dirty="0" err="1"/>
              <a:t>Humberta</a:t>
            </a:r>
            <a:r>
              <a:rPr lang="cs-CZ" dirty="0"/>
              <a:t> z </a:t>
            </a:r>
            <a:r>
              <a:rPr lang="cs-CZ" dirty="0" err="1"/>
              <a:t>Maurienne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brzy zemřela</a:t>
            </a:r>
          </a:p>
          <a:p>
            <a:r>
              <a:rPr lang="cs-CZ" dirty="0">
                <a:sym typeface="Wingdings" panose="05000000000000000000" pitchFamily="2" charset="2"/>
              </a:rPr>
              <a:t>1176 – zasnouben s Isabelou z Gloucesteru  </a:t>
            </a:r>
          </a:p>
          <a:p>
            <a:r>
              <a:rPr lang="cs-CZ" dirty="0">
                <a:sym typeface="Wingdings" panose="05000000000000000000" pitchFamily="2" charset="2"/>
              </a:rPr>
              <a:t>1177 – Jan určen budoucím králem Irska (v dospělosti </a:t>
            </a:r>
            <a:r>
              <a:rPr lang="cs-CZ" dirty="0" err="1">
                <a:sym typeface="Wingdings" panose="05000000000000000000" pitchFamily="2" charset="2"/>
              </a:rPr>
              <a:t>použival</a:t>
            </a:r>
            <a:r>
              <a:rPr lang="cs-CZ" dirty="0">
                <a:sym typeface="Wingdings" panose="05000000000000000000" pitchFamily="2" charset="2"/>
              </a:rPr>
              <a:t> titul </a:t>
            </a:r>
            <a:r>
              <a:rPr lang="cs-CZ" i="1" dirty="0" err="1">
                <a:sym typeface="Wingdings" panose="05000000000000000000" pitchFamily="2" charset="2"/>
              </a:rPr>
              <a:t>Dominus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Hiberniae</a:t>
            </a:r>
            <a:r>
              <a:rPr lang="cs-CZ" dirty="0">
                <a:sym typeface="Wingdings" panose="05000000000000000000" pitchFamily="2" charset="2"/>
              </a:rPr>
              <a:t>) </a:t>
            </a:r>
          </a:p>
          <a:p>
            <a:r>
              <a:rPr lang="cs-CZ" dirty="0">
                <a:sym typeface="Wingdings" panose="05000000000000000000" pitchFamily="2" charset="2"/>
              </a:rPr>
              <a:t>1183 – zemřel Jindřich Mladík  změna dynastického uspořádání  Richard dědicem trůnu; má předat </a:t>
            </a:r>
            <a:r>
              <a:rPr lang="cs-CZ" dirty="0" err="1">
                <a:sym typeface="Wingdings" panose="05000000000000000000" pitchFamily="2" charset="2"/>
              </a:rPr>
              <a:t>Akvitánii</a:t>
            </a:r>
            <a:r>
              <a:rPr lang="cs-CZ" dirty="0">
                <a:sym typeface="Wingdings" panose="05000000000000000000" pitchFamily="2" charset="2"/>
              </a:rPr>
              <a:t> Janovi  odmítá </a:t>
            </a:r>
            <a:endParaRPr lang="cs-CZ" dirty="0"/>
          </a:p>
          <a:p>
            <a:r>
              <a:rPr lang="cs-CZ" dirty="0"/>
              <a:t>1185 – výprava do Irska </a:t>
            </a:r>
            <a:r>
              <a:rPr lang="cs-CZ" dirty="0">
                <a:sym typeface="Wingdings" panose="05000000000000000000" pitchFamily="2" charset="2"/>
              </a:rPr>
              <a:t> končí nezdarem (Jana doprovází Gerald z Walesu)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521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3/3b/Coronation_of_Louis_VIII_and_Blanche_of_Castille_1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67" y="130628"/>
            <a:ext cx="6114596" cy="658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243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ealRobertFitzWalter(d123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923" y="587313"/>
            <a:ext cx="5592082" cy="561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559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620688"/>
            <a:ext cx="7729728" cy="1188720"/>
          </a:xfrm>
        </p:spPr>
        <p:txBody>
          <a:bodyPr/>
          <a:lstStyle/>
          <a:p>
            <a:r>
              <a:rPr lang="cs-CZ" dirty="0" smtClean="0"/>
              <a:t>Kdo měl v r. 1215 nárok na trůn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420888"/>
            <a:ext cx="7729728" cy="310198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Ludvík žádný vlastní nárok na trůn neměl – vládl by </a:t>
            </a:r>
            <a:r>
              <a:rPr lang="cs-CZ" i="1" dirty="0" smtClean="0"/>
              <a:t>iure </a:t>
            </a:r>
            <a:r>
              <a:rPr lang="cs-CZ" i="1" dirty="0" err="1" smtClean="0"/>
              <a:t>uxoris</a:t>
            </a:r>
            <a:r>
              <a:rPr lang="cs-CZ" i="1" dirty="0" smtClean="0"/>
              <a:t> </a:t>
            </a:r>
            <a:r>
              <a:rPr lang="cs-CZ" dirty="0" smtClean="0"/>
              <a:t>– nárok měla jeho manželka Blanka – trůn by měl být nabídnut jí </a:t>
            </a:r>
          </a:p>
          <a:p>
            <a:r>
              <a:rPr lang="cs-CZ" dirty="0" smtClean="0"/>
              <a:t>Ota IV. Brunšvický (syn Jindřicha Lva a Matyldy Anglické, tj. vnuk Jindřicha II.) </a:t>
            </a:r>
            <a:r>
              <a:rPr lang="cs-CZ" dirty="0" smtClean="0">
                <a:sym typeface="Wingdings" panose="05000000000000000000" pitchFamily="2" charset="2"/>
              </a:rPr>
              <a:t> vychováván v Anglii, dobré vztahy s Richardem Lví Srdce; spojenec Jana Bezzemka; po porážce u </a:t>
            </a:r>
            <a:r>
              <a:rPr lang="cs-CZ" dirty="0" err="1" smtClean="0">
                <a:sym typeface="Wingdings" panose="05000000000000000000" pitchFamily="2" charset="2"/>
              </a:rPr>
              <a:t>Bouvines</a:t>
            </a:r>
            <a:r>
              <a:rPr lang="cs-CZ" dirty="0" smtClean="0">
                <a:sym typeface="Wingdings" panose="05000000000000000000" pitchFamily="2" charset="2"/>
              </a:rPr>
              <a:t> ztrácel postavení v Říši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Otův starší bratr Jindřich, falckrabě rýnský 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Eleonora z Bretaně – sestra Arthura Bretaňského, tj. disponovala stejnými nároky, jako on; držena v Anglii v opatrovnictví krále Jana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sourozenci Blanky Kastilské (Jindřich – od 1214 kastilský král; Eleonora – od 1221 aragonská královna; </a:t>
            </a:r>
            <a:r>
              <a:rPr lang="cs-CZ" dirty="0" err="1" smtClean="0">
                <a:sym typeface="Wingdings" panose="05000000000000000000" pitchFamily="2" charset="2"/>
              </a:rPr>
              <a:t>Urraca</a:t>
            </a:r>
            <a:r>
              <a:rPr lang="cs-CZ" dirty="0" smtClean="0">
                <a:sym typeface="Wingdings" panose="05000000000000000000" pitchFamily="2" charset="2"/>
              </a:rPr>
              <a:t> – od 1212 portugalská královna…)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Johana – sestra Jana Bezzemka – bývalá královna Sicílie, provdaná za Raymunda z Toulouse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543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 illuminated diagram showing Henry II and the heads of his children; coloured lines connect the two to show the lineal desc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692696"/>
            <a:ext cx="11016194" cy="503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288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79138" y="1193875"/>
            <a:ext cx="262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Jindřich II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79138" y="2676031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Richard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79138" y="2042675"/>
            <a:ext cx="321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Matylda ∞ Jindřich Lev 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79138" y="3309387"/>
            <a:ext cx="3908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Geoffrey</a:t>
            </a:r>
            <a:r>
              <a:rPr lang="cs-CZ" sz="1400" dirty="0" smtClean="0"/>
              <a:t> ∞ Konstancie Bretaňská 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79138" y="3942743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Eleonora ∞ Alfonso Kastilský 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79137" y="4576099"/>
            <a:ext cx="2879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Johana ∞ Raymund z Toulouse 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79137" y="5209455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Jan</a:t>
            </a:r>
            <a:r>
              <a:rPr lang="cs-CZ" sz="1400" dirty="0" smtClean="0"/>
              <a:t> ∞ Isabela z </a:t>
            </a:r>
            <a:r>
              <a:rPr lang="cs-CZ" sz="1400" dirty="0" err="1" smtClean="0"/>
              <a:t>Angouleme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58905" y="2051576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Jindřich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579143" y="2042674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Ota IV.</a:t>
            </a:r>
            <a:endParaRPr lang="cs-CZ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793393" y="3300485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Arthur (+1203)</a:t>
            </a:r>
            <a:endParaRPr lang="cs-CZ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481668" y="3291583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Eleonora</a:t>
            </a:r>
            <a:endParaRPr lang="cs-CZ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355985" y="3942743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Blanka ∞ Ludvík VIII. </a:t>
            </a:r>
            <a:endParaRPr lang="cs-CZ" sz="1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926000" y="4576097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Raymund</a:t>
            </a:r>
            <a:endParaRPr lang="cs-CZ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640992" y="5209453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Jindřich (III.)</a:t>
            </a:r>
            <a:endParaRPr lang="cs-CZ" sz="1400" b="1" dirty="0"/>
          </a:p>
        </p:txBody>
      </p:sp>
      <p:cxnSp>
        <p:nvCxnSpPr>
          <p:cNvPr id="17" name="Pravoúhlá spojnice 16"/>
          <p:cNvCxnSpPr/>
          <p:nvPr/>
        </p:nvCxnSpPr>
        <p:spPr>
          <a:xfrm rot="10800000" flipV="1">
            <a:off x="2063553" y="1378541"/>
            <a:ext cx="218704" cy="39848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>
            <a:stCxn id="5" idx="1"/>
          </p:cNvCxnSpPr>
          <p:nvPr/>
        </p:nvCxnSpPr>
        <p:spPr>
          <a:xfrm flipH="1" flipV="1">
            <a:off x="2172904" y="2196562"/>
            <a:ext cx="406234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>
            <a:stCxn id="3" idx="1"/>
          </p:cNvCxnSpPr>
          <p:nvPr/>
        </p:nvCxnSpPr>
        <p:spPr>
          <a:xfrm flipH="1" flipV="1">
            <a:off x="2172904" y="2829918"/>
            <a:ext cx="406234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>
            <a:stCxn id="6" idx="1"/>
          </p:cNvCxnSpPr>
          <p:nvPr/>
        </p:nvCxnSpPr>
        <p:spPr>
          <a:xfrm flipH="1" flipV="1">
            <a:off x="2172904" y="3463274"/>
            <a:ext cx="406234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>
            <a:stCxn id="7" idx="1"/>
          </p:cNvCxnSpPr>
          <p:nvPr/>
        </p:nvCxnSpPr>
        <p:spPr>
          <a:xfrm flipH="1" flipV="1">
            <a:off x="2172904" y="4096629"/>
            <a:ext cx="406234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" name="Přímá spojnice 11263"/>
          <p:cNvCxnSpPr>
            <a:stCxn id="8" idx="1"/>
          </p:cNvCxnSpPr>
          <p:nvPr/>
        </p:nvCxnSpPr>
        <p:spPr>
          <a:xfrm flipH="1" flipV="1">
            <a:off x="2172904" y="4729986"/>
            <a:ext cx="406233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7" name="Přímá spojnice 11266"/>
          <p:cNvCxnSpPr>
            <a:stCxn id="9" idx="1"/>
          </p:cNvCxnSpPr>
          <p:nvPr/>
        </p:nvCxnSpPr>
        <p:spPr>
          <a:xfrm flipH="1" flipV="1">
            <a:off x="2063552" y="5363341"/>
            <a:ext cx="515585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1" name="Pravoúhlá spojnice 11270"/>
          <p:cNvCxnSpPr/>
          <p:nvPr/>
        </p:nvCxnSpPr>
        <p:spPr>
          <a:xfrm flipV="1">
            <a:off x="3499477" y="1762244"/>
            <a:ext cx="3271651" cy="219384"/>
          </a:xfrm>
          <a:prstGeom prst="bentConnector3">
            <a:avLst>
              <a:gd name="adj1" fmla="val -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9" name="Přímá spojnice 11278"/>
          <p:cNvCxnSpPr/>
          <p:nvPr/>
        </p:nvCxnSpPr>
        <p:spPr>
          <a:xfrm>
            <a:off x="6771128" y="1762244"/>
            <a:ext cx="0" cy="219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1" name="Přímá spojnice 11280"/>
          <p:cNvCxnSpPr/>
          <p:nvPr/>
        </p:nvCxnSpPr>
        <p:spPr>
          <a:xfrm>
            <a:off x="5793393" y="1762244"/>
            <a:ext cx="0" cy="280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ravoúhlá spojnice 49"/>
          <p:cNvCxnSpPr/>
          <p:nvPr/>
        </p:nvCxnSpPr>
        <p:spPr>
          <a:xfrm flipV="1">
            <a:off x="3559841" y="3023553"/>
            <a:ext cx="4420591" cy="250539"/>
          </a:xfrm>
          <a:prstGeom prst="bentConnector3">
            <a:avLst>
              <a:gd name="adj1" fmla="val 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5" name="Přímá spojnice 11284"/>
          <p:cNvCxnSpPr/>
          <p:nvPr/>
        </p:nvCxnSpPr>
        <p:spPr>
          <a:xfrm flipH="1">
            <a:off x="6313929" y="3034679"/>
            <a:ext cx="1" cy="336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9" name="Přímá spojnice 11288"/>
          <p:cNvCxnSpPr/>
          <p:nvPr/>
        </p:nvCxnSpPr>
        <p:spPr>
          <a:xfrm>
            <a:off x="7980432" y="3032454"/>
            <a:ext cx="0" cy="3032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ovéPole 59"/>
          <p:cNvSpPr txBox="1"/>
          <p:nvPr/>
        </p:nvSpPr>
        <p:spPr>
          <a:xfrm>
            <a:off x="7414373" y="3942743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Jindřich Kastilský</a:t>
            </a:r>
            <a:endParaRPr lang="cs-CZ" sz="1400" dirty="0"/>
          </a:p>
        </p:txBody>
      </p:sp>
      <p:sp>
        <p:nvSpPr>
          <p:cNvPr id="61" name="TextovéPole 60"/>
          <p:cNvSpPr txBox="1"/>
          <p:nvPr/>
        </p:nvSpPr>
        <p:spPr>
          <a:xfrm>
            <a:off x="9203590" y="3933841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Eleonora </a:t>
            </a:r>
            <a:r>
              <a:rPr lang="cs-CZ" sz="1400" dirty="0" err="1" smtClean="0"/>
              <a:t>Aeagonská</a:t>
            </a:r>
            <a:endParaRPr lang="cs-CZ" sz="1400" dirty="0"/>
          </a:p>
        </p:txBody>
      </p:sp>
      <p:cxnSp>
        <p:nvCxnSpPr>
          <p:cNvPr id="62" name="Pravoúhlá spojnice 61"/>
          <p:cNvCxnSpPr/>
          <p:nvPr/>
        </p:nvCxnSpPr>
        <p:spPr>
          <a:xfrm flipV="1">
            <a:off x="3583097" y="3714324"/>
            <a:ext cx="6673440" cy="257038"/>
          </a:xfrm>
          <a:prstGeom prst="bentConnector3">
            <a:avLst>
              <a:gd name="adj1" fmla="val -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5" name="Přímá spojnice 11294"/>
          <p:cNvCxnSpPr/>
          <p:nvPr/>
        </p:nvCxnSpPr>
        <p:spPr>
          <a:xfrm>
            <a:off x="10256537" y="3714324"/>
            <a:ext cx="0" cy="228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5640992" y="3714324"/>
            <a:ext cx="0" cy="257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8083352" y="3714324"/>
            <a:ext cx="0" cy="228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>
            <a:stCxn id="8" idx="3"/>
            <a:endCxn id="15" idx="1"/>
          </p:cNvCxnSpPr>
          <p:nvPr/>
        </p:nvCxnSpPr>
        <p:spPr>
          <a:xfrm flipV="1">
            <a:off x="5458905" y="4729986"/>
            <a:ext cx="467095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>
            <a:stCxn id="9" idx="3"/>
            <a:endCxn id="16" idx="1"/>
          </p:cNvCxnSpPr>
          <p:nvPr/>
        </p:nvCxnSpPr>
        <p:spPr>
          <a:xfrm flipV="1">
            <a:off x="5203584" y="5363342"/>
            <a:ext cx="437408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2798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e/e7/Otto_IV._und_Papst_Innocenz_III._reichen_sich_vor_den_ankommenden_Schiffen_Friedrichs_II._die_H%C3%A4nde.jpg/800px-Otto_IV._und_Papst_Innocenz_III._reichen_sich_vor_den_ankommenden_Schiffen_Friedrichs_II._die_H%C3%A4n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616" y="188191"/>
            <a:ext cx="5201761" cy="64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3440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836712"/>
            <a:ext cx="7729728" cy="1188720"/>
          </a:xfrm>
        </p:spPr>
        <p:txBody>
          <a:bodyPr/>
          <a:lstStyle/>
          <a:p>
            <a:r>
              <a:rPr lang="cs-CZ" dirty="0" smtClean="0"/>
              <a:t>francouzská invaze a smrt krále Jana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420888"/>
            <a:ext cx="7729728" cy="310198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na jaře 1216 – Jan Bezzemek pokračoval v tažení Anglií </a:t>
            </a:r>
            <a:r>
              <a:rPr lang="cs-CZ" dirty="0" smtClean="0">
                <a:sym typeface="Wingdings" panose="05000000000000000000" pitchFamily="2" charset="2"/>
              </a:rPr>
              <a:t> někteří baroni se mu poddali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jednání o přijetí Ludvíka Francouzského – duben 1216 na sněmu v </a:t>
            </a:r>
            <a:r>
              <a:rPr lang="cs-CZ" dirty="0" err="1" smtClean="0">
                <a:sym typeface="Wingdings" panose="05000000000000000000" pitchFamily="2" charset="2"/>
              </a:rPr>
              <a:t>Melunu</a:t>
            </a:r>
            <a:r>
              <a:rPr lang="cs-CZ" dirty="0" smtClean="0">
                <a:sym typeface="Wingdings" panose="05000000000000000000" pitchFamily="2" charset="2"/>
              </a:rPr>
              <a:t>  poselstvo anglických baronů předložilo argumenty pro sesazení Jana z trůnu (vražda Arthura Bretaňského, vydědění Richardem r. 1194, přijetí Anglie v léno od papeže) – většina těchto argumentů nebyla zcela podložená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papežský legát přesvědčoval Ludvíka, aby se chystané invaze do Anglie zřekl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21. května 1216 – Ludvík se vylodil v Anglii (u ostrova </a:t>
            </a:r>
            <a:r>
              <a:rPr lang="cs-CZ" dirty="0" err="1" smtClean="0">
                <a:sym typeface="Wingdings" panose="05000000000000000000" pitchFamily="2" charset="2"/>
              </a:rPr>
              <a:t>Thanet</a:t>
            </a:r>
            <a:r>
              <a:rPr lang="cs-CZ" dirty="0" smtClean="0">
                <a:sym typeface="Wingdings" panose="05000000000000000000" pitchFamily="2" charset="2"/>
              </a:rPr>
              <a:t>)  Jan vylodění nijak nezabránil; Ludvík pokračoval do Canterbury, podařilo se mu obsadit hrady v Kentu a v červnu 1216 byl uvítán v Londýně – baroni Ludvíkovi složili přísahy věrnosti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Ludvíkovo tažení Anglií – v podstatě se mu podařilo ovládnout jihovýchodní části Anglie, přidali se k němu i někteří další baroni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obléhání Doveru  Ludvík byl nakonec nucen podepsat příměří s Hubertem de </a:t>
            </a:r>
            <a:r>
              <a:rPr lang="cs-CZ" dirty="0" err="1" smtClean="0">
                <a:sym typeface="Wingdings" panose="05000000000000000000" pitchFamily="2" charset="2"/>
              </a:rPr>
              <a:t>Burgh</a:t>
            </a:r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obléhání Lincolnu rovněž bezvýsledné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Jan táhnul na sever  v noci z 18. na 19. října zemřel v Newarku po záchvatu dysentérie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0661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upload.wikimedia.org/wikipedia/commons/thumb/6/6e/Dover_Castle_aerial_view.jpg/1280px-Dover_Castle_aerial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052736"/>
            <a:ext cx="10466680" cy="468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4172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1458446"/>
            <a:ext cx="8393926" cy="2895600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A jestliže pak neuspokojili královu zlomyslnost a touhu po ničení, poslal [král Jan] tyto svoje buřiče, aby za pochodu vypalovali města...|...| a všechno obyvatelstvo, bez rozdílu stavu a postavení, které se neskrylo na půdě kostela bylo zajímáno a poté co bylo mučeno bylo vydíráno pro výkupné. A baronům věrní kasteláni v pevnostech, když se doslechli, že se blíží král, opouštěli svoje hrady, hledali útočiště na tajných místech, zanechávali tam svoje majetky jako lup pro své </a:t>
            </a:r>
            <a:r>
              <a:rPr lang="cs-CZ" sz="2000" dirty="0" smtClean="0"/>
              <a:t>nepřátele.</a:t>
            </a:r>
            <a:endParaRPr lang="cs-CZ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344599" y="4354046"/>
            <a:ext cx="7536554" cy="381000"/>
          </a:xfrm>
        </p:spPr>
        <p:txBody>
          <a:bodyPr/>
          <a:lstStyle/>
          <a:p>
            <a:r>
              <a:rPr lang="cs-CZ" dirty="0" smtClean="0"/>
              <a:t>Roger </a:t>
            </a:r>
            <a:r>
              <a:rPr lang="cs-CZ" dirty="0" err="1" smtClean="0"/>
              <a:t>Wendover</a:t>
            </a:r>
            <a:r>
              <a:rPr lang="cs-CZ" dirty="0" smtClean="0"/>
              <a:t>, </a:t>
            </a:r>
            <a:r>
              <a:rPr lang="cs-CZ" i="1" dirty="0" err="1" smtClean="0"/>
              <a:t>Flores</a:t>
            </a:r>
            <a:r>
              <a:rPr lang="cs-CZ" i="1" dirty="0" smtClean="0"/>
              <a:t> </a:t>
            </a:r>
            <a:r>
              <a:rPr lang="cs-CZ" i="1" dirty="0" err="1" smtClean="0"/>
              <a:t>Historiarum</a:t>
            </a:r>
            <a:r>
              <a:rPr lang="cs-CZ" i="1" dirty="0" smtClean="0"/>
              <a:t>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4866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458446"/>
            <a:ext cx="8393926" cy="2895600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Celá země byla pokryta těmito údy ďáblovými jako sarančaty, která se sešla ze vzdálených koutů země, aby z jejího povrchu všechno vymazala |...| běhajíc s tasenými meči a dýkami, prohledávali města, domy, hřbitovy i kostely, každého olupujíc, nešetřili ani ženy ani děti; tam, kde byli nalezeni, byli královi nepřátelé vězněni v řetězech a nuceni k zaplacení vysokého výkupného. Dokonce i kněží, stojící před vlastními oltáři, z Křížem Páně v rukou, oděni ve svá posvátná roucha, byli zatýkáni, mučeni, okrádáni a bylo s nimi špatně zacházeno.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16607" y="4354046"/>
            <a:ext cx="7536554" cy="381000"/>
          </a:xfrm>
        </p:spPr>
        <p:txBody>
          <a:bodyPr/>
          <a:lstStyle/>
          <a:p>
            <a:r>
              <a:rPr lang="cs-CZ" dirty="0" smtClean="0"/>
              <a:t>Roger </a:t>
            </a:r>
            <a:r>
              <a:rPr lang="cs-CZ" dirty="0" err="1" smtClean="0"/>
              <a:t>Wendover</a:t>
            </a:r>
            <a:r>
              <a:rPr lang="cs-CZ" dirty="0" smtClean="0"/>
              <a:t>, </a:t>
            </a:r>
            <a:r>
              <a:rPr lang="cs-CZ" i="1" dirty="0" err="1" smtClean="0"/>
              <a:t>Flores</a:t>
            </a:r>
            <a:r>
              <a:rPr lang="cs-CZ" i="1" dirty="0" smtClean="0"/>
              <a:t> </a:t>
            </a:r>
            <a:r>
              <a:rPr lang="cs-CZ" i="1" dirty="0" err="1" smtClean="0"/>
              <a:t>Hisrtoriarum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17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32D03-B30B-4BCB-8440-92B268B2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 časů krále Richarda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41CBC5-4CF9-41A8-BF5F-5DE43D943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1189 – sňatek s Isabelou z Gloucesteru </a:t>
            </a:r>
          </a:p>
          <a:p>
            <a:r>
              <a:rPr lang="cs-CZ" dirty="0"/>
              <a:t>Richard Janovi předal rozsáhlé statky v Anglii (Devon, </a:t>
            </a:r>
            <a:r>
              <a:rPr lang="cs-CZ" dirty="0" err="1"/>
              <a:t>Cornwall</a:t>
            </a:r>
            <a:r>
              <a:rPr lang="cs-CZ" dirty="0"/>
              <a:t>, </a:t>
            </a:r>
            <a:r>
              <a:rPr lang="cs-CZ" dirty="0" err="1"/>
              <a:t>Dorset</a:t>
            </a:r>
            <a:r>
              <a:rPr lang="cs-CZ" dirty="0"/>
              <a:t>, Derby, </a:t>
            </a:r>
            <a:r>
              <a:rPr lang="cs-CZ" dirty="0" err="1"/>
              <a:t>Lancaster</a:t>
            </a:r>
            <a:r>
              <a:rPr lang="cs-CZ" dirty="0"/>
              <a:t>, Somerset) a v Normandii (hrabství </a:t>
            </a:r>
            <a:r>
              <a:rPr lang="cs-CZ" dirty="0" err="1"/>
              <a:t>Mortain</a:t>
            </a:r>
            <a:r>
              <a:rPr lang="cs-CZ" dirty="0"/>
              <a:t> – titul </a:t>
            </a:r>
            <a:r>
              <a:rPr lang="cs-CZ" i="1" dirty="0" err="1"/>
              <a:t>dux</a:t>
            </a:r>
            <a:r>
              <a:rPr lang="cs-CZ" i="1" dirty="0"/>
              <a:t> </a:t>
            </a:r>
            <a:r>
              <a:rPr lang="cs-CZ" i="1" dirty="0" err="1"/>
              <a:t>moretonii</a:t>
            </a:r>
            <a:r>
              <a:rPr lang="cs-CZ" i="1" dirty="0"/>
              <a:t> </a:t>
            </a:r>
            <a:r>
              <a:rPr lang="cs-CZ" dirty="0"/>
              <a:t>Jan používal až do května 1199) </a:t>
            </a:r>
          </a:p>
          <a:p>
            <a:r>
              <a:rPr lang="cs-CZ" dirty="0"/>
              <a:t>Na setkání v Normandii počátkem r. 1190 – Jan musel složit přísahu, že po tři roky nevkročí na anglickou půdu </a:t>
            </a:r>
            <a:r>
              <a:rPr lang="cs-CZ" dirty="0">
                <a:sym typeface="Wingdings" panose="05000000000000000000" pitchFamily="2" charset="2"/>
              </a:rPr>
              <a:t> později na nátlak Eleonory odvolána </a:t>
            </a:r>
          </a:p>
          <a:p>
            <a:r>
              <a:rPr lang="cs-CZ" dirty="0">
                <a:sym typeface="Wingdings" panose="05000000000000000000" pitchFamily="2" charset="2"/>
              </a:rPr>
              <a:t>1191 – Jan se postavil do čela odporu proti kancléři Williamu </a:t>
            </a:r>
            <a:r>
              <a:rPr lang="cs-CZ" dirty="0" err="1">
                <a:sym typeface="Wingdings" panose="05000000000000000000" pitchFamily="2" charset="2"/>
              </a:rPr>
              <a:t>Longchampoví</a:t>
            </a:r>
            <a:r>
              <a:rPr lang="cs-CZ" dirty="0">
                <a:sym typeface="Wingdings" panose="05000000000000000000" pitchFamily="2" charset="2"/>
              </a:rPr>
              <a:t> – červenec 1191 – smlouva ve Winchesteru (Jan uznán následníkem trůnu – bez vědomí Richarda); říjen 1191 – sněm ve Sv. Pavlu v Londýně – </a:t>
            </a:r>
            <a:r>
              <a:rPr lang="cs-CZ" dirty="0" err="1">
                <a:sym typeface="Wingdings" panose="05000000000000000000" pitchFamily="2" charset="2"/>
              </a:rPr>
              <a:t>Longchamp</a:t>
            </a:r>
            <a:r>
              <a:rPr lang="cs-CZ" dirty="0">
                <a:sym typeface="Wingdings" panose="05000000000000000000" pitchFamily="2" charset="2"/>
              </a:rPr>
              <a:t> sesazen, Jan potvrzen jako následník elitami? </a:t>
            </a:r>
          </a:p>
          <a:p>
            <a:r>
              <a:rPr lang="cs-CZ" dirty="0">
                <a:sym typeface="Wingdings" panose="05000000000000000000" pitchFamily="2" charset="2"/>
              </a:rPr>
              <a:t>1192 – 1194 Jan konspiruje s Filipem Augustem proti Richardovi </a:t>
            </a:r>
          </a:p>
          <a:p>
            <a:r>
              <a:rPr lang="cs-CZ" dirty="0">
                <a:sym typeface="Wingdings" panose="05000000000000000000" pitchFamily="2" charset="2"/>
              </a:rPr>
              <a:t>1195 – 1199 „vzorný bratr“ – pověřován diplomatickými misemi a vedením vojska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1404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1268760"/>
            <a:ext cx="8393926" cy="2895600"/>
          </a:xfrm>
        </p:spPr>
        <p:txBody>
          <a:bodyPr>
            <a:normAutofit fontScale="90000"/>
          </a:bodyPr>
          <a:lstStyle/>
          <a:p>
            <a:pPr algn="just"/>
            <a:r>
              <a:rPr lang="cs-CZ" sz="2000" dirty="0"/>
              <a:t>Někteří byli věšeni za pas, někteří za chodidla a za nohy, jiní za ruce a další za svoje prsty a paže |...| byla jim do jejich ubohých očí sypána sůl smíšená s octem |...| jiní byli přivázáni na trojnožky nebo na rošty nad rozpálené uhlí a pak jejich opečená těla byla ponořena do studené vody, kde zemřeli. |...| A nikdo se neopovážil vykročit za hranici pozemku kostela. |...| a baroni se váleli v Londýně a starali se jen o svoje jídlo a pití |...| a zatímco oni spali, král nespal, dokud nezískal všechen jejich majetek a celou zemi, jejich hrady a města pod svojí kontrolu, od jihu až po Skotské </a:t>
            </a:r>
            <a:r>
              <a:rPr lang="cs-CZ" sz="2000" dirty="0" smtClean="0"/>
              <a:t>moře. </a:t>
            </a:r>
            <a:endParaRPr lang="cs-CZ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128575" y="4164360"/>
            <a:ext cx="7536554" cy="381000"/>
          </a:xfrm>
        </p:spPr>
        <p:txBody>
          <a:bodyPr/>
          <a:lstStyle/>
          <a:p>
            <a:r>
              <a:rPr lang="cs-CZ" dirty="0" smtClean="0"/>
              <a:t>Roger </a:t>
            </a:r>
            <a:r>
              <a:rPr lang="cs-CZ" dirty="0" err="1" smtClean="0"/>
              <a:t>Wendover</a:t>
            </a:r>
            <a:r>
              <a:rPr lang="cs-CZ" dirty="0" smtClean="0"/>
              <a:t>, </a:t>
            </a:r>
            <a:r>
              <a:rPr lang="cs-CZ" i="1" dirty="0" err="1" smtClean="0"/>
              <a:t>Flores</a:t>
            </a:r>
            <a:r>
              <a:rPr lang="cs-CZ" i="1" dirty="0" smtClean="0"/>
              <a:t> </a:t>
            </a:r>
            <a:r>
              <a:rPr lang="cs-CZ" i="1" dirty="0" err="1" smtClean="0"/>
              <a:t>Historiarum</a:t>
            </a:r>
            <a:r>
              <a:rPr lang="cs-CZ" i="1" dirty="0" smtClean="0"/>
              <a:t>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1442775" y="5013206"/>
            <a:ext cx="8915399" cy="1555864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9617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9948" y="548680"/>
            <a:ext cx="7729728" cy="1188720"/>
          </a:xfrm>
        </p:spPr>
        <p:txBody>
          <a:bodyPr/>
          <a:lstStyle/>
          <a:p>
            <a:r>
              <a:rPr lang="cs-CZ" dirty="0" smtClean="0"/>
              <a:t>konec Ludvíkova tažení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9948" y="2204864"/>
            <a:ext cx="7837735" cy="4176464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následníkem trůnu Janův nejstarší syn Jindřich (narozen 1207) </a:t>
            </a:r>
            <a:r>
              <a:rPr lang="cs-CZ" dirty="0" smtClean="0">
                <a:sym typeface="Wingdings" panose="05000000000000000000" pitchFamily="2" charset="2"/>
              </a:rPr>
              <a:t> narychlo zorganizována korunovace v Gloucesteru 28. října 1216 (Jindřich předtím pobýval na hradě </a:t>
            </a:r>
            <a:r>
              <a:rPr lang="cs-CZ" dirty="0" err="1" smtClean="0">
                <a:sym typeface="Wingdings" panose="05000000000000000000" pitchFamily="2" charset="2"/>
              </a:rPr>
              <a:t>Devizes</a:t>
            </a:r>
            <a:r>
              <a:rPr lang="cs-CZ" dirty="0" smtClean="0">
                <a:sym typeface="Wingdings" panose="05000000000000000000" pitchFamily="2" charset="2"/>
              </a:rPr>
              <a:t>)  korunovaci provedl biskup z Winchesteru </a:t>
            </a:r>
            <a:r>
              <a:rPr lang="cs-CZ" dirty="0" err="1" smtClean="0">
                <a:sym typeface="Wingdings" panose="05000000000000000000" pitchFamily="2" charset="2"/>
              </a:rPr>
              <a:t>Pierre</a:t>
            </a:r>
            <a:r>
              <a:rPr lang="cs-CZ" dirty="0" smtClean="0">
                <a:sym typeface="Wingdings" panose="05000000000000000000" pitchFamily="2" charset="2"/>
              </a:rPr>
              <a:t> des </a:t>
            </a:r>
            <a:r>
              <a:rPr lang="cs-CZ" dirty="0" err="1" smtClean="0">
                <a:sym typeface="Wingdings" panose="05000000000000000000" pitchFamily="2" charset="2"/>
              </a:rPr>
              <a:t>Roches</a:t>
            </a:r>
            <a:r>
              <a:rPr lang="cs-CZ" dirty="0" smtClean="0">
                <a:sym typeface="Wingdings" panose="05000000000000000000" pitchFamily="2" charset="2"/>
              </a:rPr>
              <a:t> za asistence papežského legáta </a:t>
            </a:r>
            <a:r>
              <a:rPr lang="cs-CZ" dirty="0" err="1" smtClean="0">
                <a:sym typeface="Wingdings" panose="05000000000000000000" pitchFamily="2" charset="2"/>
              </a:rPr>
              <a:t>Gualy</a:t>
            </a:r>
            <a:r>
              <a:rPr lang="cs-CZ" dirty="0" smtClean="0">
                <a:sym typeface="Wingdings" panose="05000000000000000000" pitchFamily="2" charset="2"/>
              </a:rPr>
              <a:t>, regentem byl určen William </a:t>
            </a:r>
            <a:r>
              <a:rPr lang="cs-CZ" dirty="0" err="1" smtClean="0">
                <a:sym typeface="Wingdings" panose="05000000000000000000" pitchFamily="2" charset="2"/>
              </a:rPr>
              <a:t>Marshal</a:t>
            </a:r>
            <a:r>
              <a:rPr lang="cs-CZ" dirty="0" smtClean="0">
                <a:sym typeface="Wingdings" panose="05000000000000000000" pitchFamily="2" charset="2"/>
              </a:rPr>
              <a:t>, earl z </a:t>
            </a:r>
            <a:r>
              <a:rPr lang="cs-CZ" dirty="0" err="1" smtClean="0">
                <a:sym typeface="Wingdings" panose="05000000000000000000" pitchFamily="2" charset="2"/>
              </a:rPr>
              <a:t>Pembroke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krátce po korunovaci znovu vydána Magna Charta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Smrtí Jana Bezzemka v podstatě zanikl hlavní důvod vzpoury  někteří baroni se přidali na stranu Jindřicha III., někteří zatím váhali a vyčkávali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Ludvík uzavřel na konci roku s Jindřichem příměří (nejprve do poloviny ledna, později prodloužené do Velikonoc) a odjel do Francie získat posily a prostředky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Ludvík se vrátil s posilami do Anglie v dubnu  20. května poražen královskými vojsky u Lincolnu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Ludvíkova flotila poražena 24. srpna u </a:t>
            </a:r>
            <a:r>
              <a:rPr lang="cs-CZ" dirty="0" err="1" smtClean="0">
                <a:sym typeface="Wingdings" panose="05000000000000000000" pitchFamily="2" charset="2"/>
              </a:rPr>
              <a:t>Sandwiche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12. září 1217 – smlouva z </a:t>
            </a:r>
            <a:r>
              <a:rPr lang="cs-CZ" dirty="0" err="1" smtClean="0">
                <a:sym typeface="Wingdings" panose="05000000000000000000" pitchFamily="2" charset="2"/>
              </a:rPr>
              <a:t>Lambethu</a:t>
            </a:r>
            <a:r>
              <a:rPr lang="cs-CZ" dirty="0" smtClean="0">
                <a:sym typeface="Wingdings" panose="05000000000000000000" pitchFamily="2" charset="2"/>
              </a:rPr>
              <a:t> – Ludvík se zřekl nároků na anglický trůn, dostal odškodné 10 000 marek, jeho vojska se musela stáhnout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Jindřich byl uznán anglickým králem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3470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thumb/8/80/Lincoln_Castle_view.jpg/1280px-Lincoln_Castle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680" y="252466"/>
            <a:ext cx="9132125" cy="60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2545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nuscript picture of Henry III's coro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989" y="344384"/>
            <a:ext cx="5329398" cy="600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88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69DBAC-161A-405E-BECE-FECB4FFCF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9152" y="1268760"/>
            <a:ext cx="4270248" cy="704087"/>
          </a:xfrm>
        </p:spPr>
        <p:txBody>
          <a:bodyPr/>
          <a:lstStyle/>
          <a:p>
            <a:r>
              <a:rPr lang="cs-CZ" i="1" dirty="0"/>
              <a:t>Gesta </a:t>
            </a:r>
            <a:r>
              <a:rPr lang="cs-CZ" i="1" dirty="0" err="1"/>
              <a:t>Regis</a:t>
            </a:r>
            <a:endParaRPr lang="en-GB" i="1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C3A994C-1DC7-4A7A-8C75-B8E724E07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9152" y="2098577"/>
            <a:ext cx="4270248" cy="25967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1600" dirty="0"/>
              <a:t>Hrabě Jan, králův bratr, arcibiskup z Rouenu a všichni biskupové, </a:t>
            </a:r>
            <a:r>
              <a:rPr lang="cs-CZ" sz="1600" dirty="0" err="1"/>
              <a:t>hrabata</a:t>
            </a:r>
            <a:r>
              <a:rPr lang="cs-CZ" sz="1600" dirty="0"/>
              <a:t> a baroni z království, kteří byli přítomni, přiznali pak Londýňanům jejich komunu a přísahali, že budou zachovávat výsady měšťanů Londýna dokud to bude králova vůle. A londýnští měšťané, biskupové, </a:t>
            </a:r>
            <a:r>
              <a:rPr lang="cs-CZ" sz="1600" dirty="0" err="1"/>
              <a:t>hrabata</a:t>
            </a:r>
            <a:r>
              <a:rPr lang="cs-CZ" sz="1600" dirty="0"/>
              <a:t> a baroni přísahali pak věrnost (</a:t>
            </a:r>
            <a:r>
              <a:rPr lang="cs-CZ" sz="1600" dirty="0" err="1"/>
              <a:t>fidelitates</a:t>
            </a:r>
            <a:r>
              <a:rPr lang="cs-CZ" sz="1600" dirty="0"/>
              <a:t>) králi Richardovi, a Janovi, </a:t>
            </a:r>
            <a:r>
              <a:rPr lang="cs-CZ" sz="1600" dirty="0" err="1"/>
              <a:t>hraběti</a:t>
            </a:r>
            <a:r>
              <a:rPr lang="cs-CZ" sz="1600" dirty="0"/>
              <a:t> z </a:t>
            </a:r>
            <a:r>
              <a:rPr lang="cs-CZ" sz="1600" dirty="0" err="1"/>
              <a:t>Mortain</a:t>
            </a:r>
            <a:r>
              <a:rPr lang="cs-CZ" sz="1600" dirty="0"/>
              <a:t>, jeho bratrovi že zachovají věrnost (salva </a:t>
            </a:r>
            <a:r>
              <a:rPr lang="cs-CZ" sz="1600" dirty="0" err="1"/>
              <a:t>fidelitate</a:t>
            </a:r>
            <a:r>
              <a:rPr lang="cs-CZ" sz="1600" dirty="0"/>
              <a:t>) a že ho přijmou jako svého pána a krále, kdyby král zemřel bez potomků.</a:t>
            </a:r>
            <a:endParaRPr lang="en-GB" sz="1600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2E4843F-AB1F-4106-9358-599330E2F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4032" y="2098577"/>
            <a:ext cx="4253484" cy="259677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cs-CZ" i="1" dirty="0"/>
              <a:t>V ten stejný den také </a:t>
            </a:r>
            <a:r>
              <a:rPr lang="cs-CZ" i="1" dirty="0" err="1"/>
              <a:t>hrabě</a:t>
            </a:r>
            <a:r>
              <a:rPr lang="cs-CZ" i="1" dirty="0"/>
              <a:t> z </a:t>
            </a:r>
            <a:r>
              <a:rPr lang="cs-CZ" i="1" dirty="0" err="1"/>
              <a:t>Mortain</a:t>
            </a:r>
            <a:r>
              <a:rPr lang="cs-CZ" i="1" dirty="0"/>
              <a:t>, arcibiskup z Rouenu a všichni ostatní královští </a:t>
            </a:r>
            <a:r>
              <a:rPr lang="cs-CZ" i="1" dirty="0" err="1"/>
              <a:t>justiciáři</a:t>
            </a:r>
            <a:r>
              <a:rPr lang="cs-CZ" i="1" dirty="0"/>
              <a:t> přiznali londýnským měšťanům jejich komunu. A </a:t>
            </a:r>
            <a:r>
              <a:rPr lang="cs-CZ" i="1" dirty="0" err="1"/>
              <a:t>hrabě</a:t>
            </a:r>
            <a:r>
              <a:rPr lang="cs-CZ" i="1" dirty="0"/>
              <a:t> z </a:t>
            </a:r>
            <a:r>
              <a:rPr lang="cs-CZ" i="1" dirty="0" err="1"/>
              <a:t>Mortain</a:t>
            </a:r>
            <a:r>
              <a:rPr lang="cs-CZ" i="1" dirty="0"/>
              <a:t>, arcibiskup z Rouenu a ostatní královští </a:t>
            </a:r>
            <a:r>
              <a:rPr lang="cs-CZ" i="1" dirty="0" err="1"/>
              <a:t>justiciáři</a:t>
            </a:r>
            <a:r>
              <a:rPr lang="cs-CZ" i="1" dirty="0"/>
              <a:t> přísahali, že budou slavně a neporušitelně dodržovat toto privilegium tak dlouho, dokud to bude králova vůle. Londýnští měšťané pak přísahali, že budou věrně sloužit králi Richardovi a jeho dědicům (</a:t>
            </a:r>
            <a:r>
              <a:rPr lang="cs-CZ" i="1" dirty="0" err="1"/>
              <a:t>fidele</a:t>
            </a:r>
            <a:r>
              <a:rPr lang="cs-CZ" i="1" dirty="0"/>
              <a:t> </a:t>
            </a:r>
            <a:r>
              <a:rPr lang="cs-CZ" i="1" dirty="0" err="1"/>
              <a:t>servitium</a:t>
            </a:r>
            <a:r>
              <a:rPr lang="cs-CZ" i="1" dirty="0"/>
              <a:t> </a:t>
            </a:r>
            <a:r>
              <a:rPr lang="cs-CZ" i="1" dirty="0" err="1"/>
              <a:t>juraverunt</a:t>
            </a:r>
            <a:r>
              <a:rPr lang="cs-CZ" i="1" dirty="0"/>
              <a:t>) a pakliže tento zemře bez potomků, že přijmou </a:t>
            </a:r>
            <a:r>
              <a:rPr lang="cs-CZ" i="1" dirty="0" err="1"/>
              <a:t>hraběte</a:t>
            </a:r>
            <a:r>
              <a:rPr lang="cs-CZ" i="1" dirty="0"/>
              <a:t> Jana, bratra krále Richarda, jako krále a pána. A přísahali mu pak věrnost přede všemi lidmi (</a:t>
            </a:r>
            <a:r>
              <a:rPr lang="cs-CZ" i="1" dirty="0" err="1"/>
              <a:t>juraverunt</a:t>
            </a:r>
            <a:r>
              <a:rPr lang="cs-CZ" i="1" dirty="0"/>
              <a:t> </a:t>
            </a:r>
            <a:r>
              <a:rPr lang="cs-CZ" i="1" dirty="0" err="1"/>
              <a:t>ei</a:t>
            </a:r>
            <a:r>
              <a:rPr lang="cs-CZ" i="1" dirty="0"/>
              <a:t> </a:t>
            </a:r>
            <a:r>
              <a:rPr lang="cs-CZ" i="1" dirty="0" err="1"/>
              <a:t>fidelitatem</a:t>
            </a:r>
            <a:r>
              <a:rPr lang="cs-CZ" i="1" dirty="0"/>
              <a:t> </a:t>
            </a:r>
            <a:r>
              <a:rPr lang="cs-CZ" i="1" dirty="0" err="1"/>
              <a:t>contra</a:t>
            </a:r>
            <a:r>
              <a:rPr lang="cs-CZ" i="1" dirty="0"/>
              <a:t> </a:t>
            </a:r>
            <a:r>
              <a:rPr lang="cs-CZ" i="1" dirty="0" err="1"/>
              <a:t>omnes</a:t>
            </a:r>
            <a:r>
              <a:rPr lang="cs-CZ" i="1" dirty="0"/>
              <a:t> </a:t>
            </a:r>
            <a:r>
              <a:rPr lang="cs-CZ" i="1" dirty="0" err="1"/>
              <a:t>homines</a:t>
            </a:r>
            <a:r>
              <a:rPr lang="cs-CZ" i="1" dirty="0"/>
              <a:t>) a že rovněž zachovají věrnost (salva </a:t>
            </a:r>
            <a:r>
              <a:rPr lang="cs-CZ" i="1" dirty="0" err="1"/>
              <a:t>fidelitate</a:t>
            </a:r>
            <a:r>
              <a:rPr lang="cs-CZ" i="1" dirty="0"/>
              <a:t>) králi Richardovi, jeho bratrovi.</a:t>
            </a:r>
            <a:endParaRPr lang="en-GB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49B72E7-1ACC-4B98-B17B-562B2DCF41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4032" y="1268760"/>
            <a:ext cx="4270248" cy="704087"/>
          </a:xfrm>
        </p:spPr>
        <p:txBody>
          <a:bodyPr/>
          <a:lstStyle/>
          <a:p>
            <a:r>
              <a:rPr lang="cs-CZ" i="1" dirty="0"/>
              <a:t>Kronika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988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7528" y="908720"/>
            <a:ext cx="8393926" cy="2895600"/>
          </a:xfrm>
        </p:spPr>
        <p:txBody>
          <a:bodyPr>
            <a:normAutofit fontScale="90000"/>
          </a:bodyPr>
          <a:lstStyle/>
          <a:p>
            <a:pPr algn="just"/>
            <a:r>
              <a:rPr lang="cs-CZ" sz="2000" dirty="0" smtClean="0"/>
              <a:t>Všem, kteří tento list budou číst, Jan, pán Irska, hrabě z </a:t>
            </a:r>
            <a:r>
              <a:rPr lang="cs-CZ" sz="2000" dirty="0" err="1" smtClean="0"/>
              <a:t>Mortain</a:t>
            </a:r>
            <a:r>
              <a:rPr lang="cs-CZ" sz="2000" dirty="0" smtClean="0"/>
              <a:t>, zdraví. Oznamuji všem, že jsem uzavřel přátelství a smlouvu s </a:t>
            </a:r>
            <a:r>
              <a:rPr lang="cs-CZ" sz="2000" dirty="0" err="1" smtClean="0"/>
              <a:t>Balduinem</a:t>
            </a:r>
            <a:r>
              <a:rPr lang="cs-CZ" sz="2000" dirty="0" smtClean="0"/>
              <a:t>, hrabětem flanderským a </a:t>
            </a:r>
            <a:r>
              <a:rPr lang="cs-CZ" sz="2000" dirty="0" err="1"/>
              <a:t>h</a:t>
            </a:r>
            <a:r>
              <a:rPr lang="cs-CZ" sz="2000" dirty="0" err="1" smtClean="0"/>
              <a:t>enegavským</a:t>
            </a:r>
            <a:r>
              <a:rPr lang="cs-CZ" sz="2000" dirty="0" smtClean="0"/>
              <a:t> z vůle a se souhlasem mého bratra, slavného krále Richarda a sice, že zemře-li řečený král bez potomků od své právoplatné manželky, neuzavřu a ani nemůžu uzavřít mír nebo smlouvu s králem Francie bez souhlasu a vůle řečeného hraběte a stejně tak hrabě neuzavře a nesmí uzavřít mír ani smlouvu s králem Francie bez mého vědomí. A budiž známo, že tato smlouva a přátelství bude trvat mezi námi na věky a také mezi našimi dědici, kteří budou držet naše země po nás…   </a:t>
            </a:r>
            <a:endParaRPr lang="cs-CZ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272591" y="3804320"/>
            <a:ext cx="7536554" cy="381000"/>
          </a:xfrm>
        </p:spPr>
        <p:txBody>
          <a:bodyPr/>
          <a:lstStyle/>
          <a:p>
            <a:r>
              <a:rPr lang="cs-CZ" dirty="0" smtClean="0"/>
              <a:t>smlouva mezi Janem z </a:t>
            </a:r>
            <a:r>
              <a:rPr lang="cs-CZ" dirty="0" err="1" smtClean="0"/>
              <a:t>Mortain</a:t>
            </a:r>
            <a:r>
              <a:rPr lang="cs-CZ" dirty="0" smtClean="0"/>
              <a:t> a </a:t>
            </a:r>
            <a:r>
              <a:rPr lang="cs-CZ" dirty="0" err="1" smtClean="0"/>
              <a:t>Balduinem</a:t>
            </a:r>
            <a:r>
              <a:rPr lang="cs-CZ" dirty="0" smtClean="0"/>
              <a:t> Flanderským z roku 1197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1586791" y="4653166"/>
            <a:ext cx="8915399" cy="1555864"/>
          </a:xfrm>
        </p:spPr>
        <p:txBody>
          <a:bodyPr/>
          <a:lstStyle/>
          <a:p>
            <a:pPr algn="just"/>
            <a:r>
              <a:rPr lang="cs-CZ" dirty="0" smtClean="0"/>
              <a:t>smlouva navazuje na uzavření přátelské smlouvy mezi králem Richardem a </a:t>
            </a:r>
            <a:r>
              <a:rPr lang="cs-CZ" dirty="0" err="1" smtClean="0"/>
              <a:t>Balduinem</a:t>
            </a:r>
            <a:r>
              <a:rPr lang="cs-CZ" dirty="0" smtClean="0"/>
              <a:t> Flanderským, kde Jan figuroval jako pojistka a zavazoval se dohlížet na dodržování smlouvy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26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2" y="1458446"/>
            <a:ext cx="8393926" cy="2895600"/>
          </a:xfrm>
        </p:spPr>
        <p:txBody>
          <a:bodyPr>
            <a:normAutofit fontScale="90000"/>
          </a:bodyPr>
          <a:lstStyle/>
          <a:p>
            <a:pPr algn="just"/>
            <a:r>
              <a:rPr lang="cs-CZ" sz="2000" dirty="0"/>
              <a:t>Všem, kteří tento list budou číst, Jan, pán Irska, hrabě z </a:t>
            </a:r>
            <a:r>
              <a:rPr lang="cs-CZ" sz="2000" dirty="0" err="1"/>
              <a:t>Mortain</a:t>
            </a:r>
            <a:r>
              <a:rPr lang="cs-CZ" sz="2000" dirty="0"/>
              <a:t>, zdraví. Oznamuji všem, že jsem uzavřel </a:t>
            </a:r>
            <a:r>
              <a:rPr lang="cs-CZ" sz="2000" dirty="0" smtClean="0"/>
              <a:t>z vůle a za souhlasu </a:t>
            </a:r>
            <a:r>
              <a:rPr lang="cs-CZ" sz="2000" dirty="0" err="1" smtClean="0"/>
              <a:t>Bladuina</a:t>
            </a:r>
            <a:r>
              <a:rPr lang="cs-CZ" sz="2000" dirty="0" smtClean="0"/>
              <a:t>, hraběte flanderského a </a:t>
            </a:r>
            <a:r>
              <a:rPr lang="cs-CZ" sz="2000" dirty="0" err="1" smtClean="0"/>
              <a:t>henegavského</a:t>
            </a:r>
            <a:r>
              <a:rPr lang="cs-CZ" sz="2000" dirty="0" smtClean="0"/>
              <a:t> smlouvu s Filipem z </a:t>
            </a:r>
            <a:r>
              <a:rPr lang="cs-CZ" sz="2000" dirty="0" err="1" smtClean="0"/>
              <a:t>Namuru</a:t>
            </a:r>
            <a:r>
              <a:rPr lang="cs-CZ" sz="2000" dirty="0" smtClean="0"/>
              <a:t>, mým druhem, bratrem řečeného hraběte </a:t>
            </a:r>
            <a:r>
              <a:rPr lang="cs-CZ" sz="2000" dirty="0" err="1" smtClean="0"/>
              <a:t>Balduina</a:t>
            </a:r>
            <a:r>
              <a:rPr lang="cs-CZ" sz="2000" dirty="0" smtClean="0"/>
              <a:t>, a sice, že </a:t>
            </a:r>
            <a:r>
              <a:rPr lang="cs-CZ" sz="2000" dirty="0"/>
              <a:t>zemře-li řečený </a:t>
            </a:r>
            <a:r>
              <a:rPr lang="cs-CZ" sz="2000" dirty="0" smtClean="0"/>
              <a:t>hrabě </a:t>
            </a:r>
            <a:r>
              <a:rPr lang="cs-CZ" sz="2000" dirty="0" err="1" smtClean="0"/>
              <a:t>Balduin</a:t>
            </a:r>
            <a:r>
              <a:rPr lang="cs-CZ" sz="2000" dirty="0" smtClean="0"/>
              <a:t> </a:t>
            </a:r>
            <a:r>
              <a:rPr lang="cs-CZ" sz="2000" dirty="0"/>
              <a:t>bez potomků od své právoplatné manželky, neuzavřu a ani nemůžu uzavřít mír nebo smlouvu s králem Francie bez souhlasu a vůle řečeného </a:t>
            </a:r>
            <a:r>
              <a:rPr lang="cs-CZ" sz="2000" dirty="0" smtClean="0"/>
              <a:t>hraběte Filipa </a:t>
            </a:r>
            <a:r>
              <a:rPr lang="cs-CZ" sz="2000" dirty="0"/>
              <a:t>a stejně tak </a:t>
            </a:r>
            <a:r>
              <a:rPr lang="cs-CZ" sz="2000" dirty="0" smtClean="0"/>
              <a:t>hrabě Filip </a:t>
            </a:r>
            <a:r>
              <a:rPr lang="cs-CZ" sz="2000" dirty="0"/>
              <a:t>neuzavře a nesmí uzavřít mír ani smlouvu s králem Francie bez mého vědomí.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88615" y="4354046"/>
            <a:ext cx="7536554" cy="381000"/>
          </a:xfrm>
        </p:spPr>
        <p:txBody>
          <a:bodyPr/>
          <a:lstStyle/>
          <a:p>
            <a:r>
              <a:rPr lang="cs-CZ" dirty="0" smtClean="0"/>
              <a:t>smlouva mezi Janem z </a:t>
            </a:r>
            <a:r>
              <a:rPr lang="cs-CZ" dirty="0" err="1" smtClean="0"/>
              <a:t>Mortain</a:t>
            </a:r>
            <a:r>
              <a:rPr lang="cs-CZ" dirty="0" smtClean="0"/>
              <a:t> a Filipem z </a:t>
            </a:r>
            <a:r>
              <a:rPr lang="cs-CZ" dirty="0" err="1" smtClean="0"/>
              <a:t>Namuru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731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0/0c/John_of_England_%28John_Lackland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16632"/>
            <a:ext cx="4032448" cy="66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8031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450</TotalTime>
  <Words>3008</Words>
  <Application>Microsoft Office PowerPoint</Application>
  <PresentationFormat>Širokoúhlá obrazovka</PresentationFormat>
  <Paragraphs>161</Paragraphs>
  <Slides>53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7" baseType="lpstr">
      <vt:lpstr>Arial</vt:lpstr>
      <vt:lpstr>Gill Sans MT</vt:lpstr>
      <vt:lpstr>Wingdings</vt:lpstr>
      <vt:lpstr>Parcel</vt:lpstr>
      <vt:lpstr>Jan Bezzemek magna charta princ ludvík králem</vt:lpstr>
      <vt:lpstr>Literatura</vt:lpstr>
      <vt:lpstr>Prameny</vt:lpstr>
      <vt:lpstr>Dětství a mládí </vt:lpstr>
      <vt:lpstr>Za časů krále Richarda</vt:lpstr>
      <vt:lpstr>Prezentace aplikace PowerPoint</vt:lpstr>
      <vt:lpstr>Všem, kteří tento list budou číst, Jan, pán Irska, hrabě z Mortain, zdraví. Oznamuji všem, že jsem uzavřel přátelství a smlouvu s Balduinem, hrabětem flanderským a henegavským z vůle a se souhlasem mého bratra, slavného krále Richarda a sice, že zemře-li řečený král bez potomků od své právoplatné manželky, neuzavřu a ani nemůžu uzavřít mír nebo smlouvu s králem Francie bez souhlasu a vůle řečeného hraběte a stejně tak hrabě neuzavře a nesmí uzavřít mír ani smlouvu s králem Francie bez mého vědomí. A budiž známo, že tato smlouva a přátelství bude trvat mezi námi na věky a také mezi našimi dědici, kteří budou držet naše země po nás…   </vt:lpstr>
      <vt:lpstr>Všem, kteří tento list budou číst, Jan, pán Irska, hrabě z Mortain, zdraví. Oznamuji všem, že jsem uzavřel z vůle a za souhlasu Bladuina, hraběte flanderského a henegavského smlouvu s Filipem z Namuru, mým druhem, bratrem řečeného hraběte Balduina, a sice, že zemře-li řečený hrabě Balduin bez potomků od své právoplatné manželky, neuzavřu a ani nemůžu uzavřít mír nebo smlouvu s králem Francie bez souhlasu a vůle řečeného hraběte Filipa a stejně tak hrabě Filip neuzavře a nesmí uzavřít mír ani smlouvu s králem Francie bez mého vědomí. </vt:lpstr>
      <vt:lpstr>Prezentace aplikace PowerPoint</vt:lpstr>
      <vt:lpstr>Králem Anglie</vt:lpstr>
      <vt:lpstr>Prezentace aplikace PowerPoint</vt:lpstr>
      <vt:lpstr>Prezentace aplikace PowerPoint</vt:lpstr>
      <vt:lpstr>„Loss of Normandy“ </vt:lpstr>
      <vt:lpstr>Prezentace aplikace PowerPoint</vt:lpstr>
      <vt:lpstr>Prezentace aplikace PowerPoint</vt:lpstr>
      <vt:lpstr>Spory s papežem </vt:lpstr>
      <vt:lpstr>Prezentace aplikace PowerPoint</vt:lpstr>
      <vt:lpstr>Prezentace aplikace PowerPoint</vt:lpstr>
      <vt:lpstr>počátky krize</vt:lpstr>
      <vt:lpstr>Prezentace aplikace PowerPoint</vt:lpstr>
      <vt:lpstr>neděle u Bouvines</vt:lpstr>
      <vt:lpstr>Prezentace aplikace PowerPoint</vt:lpstr>
      <vt:lpstr>Prezentace aplikace PowerPoint</vt:lpstr>
      <vt:lpstr>Prezentace aplikace PowerPoint</vt:lpstr>
      <vt:lpstr>Prezentace aplikace PowerPoint</vt:lpstr>
      <vt:lpstr>Jaký byl Jan král?</vt:lpstr>
      <vt:lpstr>Prezentace aplikace PowerPoint</vt:lpstr>
      <vt:lpstr>Prezentace aplikace PowerPoint</vt:lpstr>
      <vt:lpstr>Počátky krize</vt:lpstr>
      <vt:lpstr>Magna Charta</vt:lpstr>
      <vt:lpstr>Prezentace aplikace PowerPoint</vt:lpstr>
      <vt:lpstr>Prezentace aplikace PowerPoint</vt:lpstr>
      <vt:lpstr>Prezentace aplikace PowerPoint</vt:lpstr>
      <vt:lpstr>Prezentace aplikace PowerPoint</vt:lpstr>
      <vt:lpstr>Poslední válka krále Jana</vt:lpstr>
      <vt:lpstr>Prezentace aplikace PowerPoint</vt:lpstr>
      <vt:lpstr>Prezentace aplikace PowerPoint</vt:lpstr>
      <vt:lpstr>Odmítáme [Inocenc III.] jen tak přehlížet tak nestoudnou troufalost, která tupí Apoštolský stolec, poškozuje královská práva, zostuzuje anglický lid a ohrožuje křížovou výpravu|...| My [Inocenc] , ve jménu všemohoucího Boha, Otce, Syna a Ducha svatého a z autority sv. Petra a Pavla naprosto odmítáme a odsuzujeme tuto úmluvu, pod hrozbou exkomunikace nařizujeme, že král se nemusí na domluvu ohlížet a baroni nemají trvat na jejím dodržování. Prohlašujeme listinu za neplatnou a navždy pozbývající platnost.</vt:lpstr>
      <vt:lpstr>Ludvík Francouzský </vt:lpstr>
      <vt:lpstr>Prezentace aplikace PowerPoint</vt:lpstr>
      <vt:lpstr>Prezentace aplikace PowerPoint</vt:lpstr>
      <vt:lpstr>Kdo měl v r. 1215 nárok na trůn</vt:lpstr>
      <vt:lpstr>Prezentace aplikace PowerPoint</vt:lpstr>
      <vt:lpstr>Prezentace aplikace PowerPoint</vt:lpstr>
      <vt:lpstr>Prezentace aplikace PowerPoint</vt:lpstr>
      <vt:lpstr>francouzská invaze a smrt krále Jana</vt:lpstr>
      <vt:lpstr>Prezentace aplikace PowerPoint</vt:lpstr>
      <vt:lpstr>A jestliže pak neuspokojili královu zlomyslnost a touhu po ničení, poslal [král Jan] tyto svoje buřiče, aby za pochodu vypalovali města...|...| a všechno obyvatelstvo, bez rozdílu stavu a postavení, které se neskrylo na půdě kostela bylo zajímáno a poté co bylo mučeno bylo vydíráno pro výkupné. A baronům věrní kasteláni v pevnostech, když se doslechli, že se blíží král, opouštěli svoje hrady, hledali útočiště na tajných místech, zanechávali tam svoje majetky jako lup pro své nepřátele.</vt:lpstr>
      <vt:lpstr>Celá země byla pokryta těmito údy ďáblovými jako sarančaty, která se sešla ze vzdálených koutů země, aby z jejího povrchu všechno vymazala |...| běhajíc s tasenými meči a dýkami, prohledávali města, domy, hřbitovy i kostely, každého olupujíc, nešetřili ani ženy ani děti; tam, kde byli nalezeni, byli královi nepřátelé vězněni v řetězech a nuceni k zaplacení vysokého výkupného. Dokonce i kněží, stojící před vlastními oltáři, z Křížem Páně v rukou, oděni ve svá posvátná roucha, byli zatýkáni, mučeni, okrádáni a bylo s nimi špatně zacházeno.</vt:lpstr>
      <vt:lpstr>Někteří byli věšeni za pas, někteří za chodidla a za nohy, jiní za ruce a další za svoje prsty a paže |...| byla jim do jejich ubohých očí sypána sůl smíšená s octem |...| jiní byli přivázáni na trojnožky nebo na rošty nad rozpálené uhlí a pak jejich opečená těla byla ponořena do studené vody, kde zemřeli. |...| A nikdo se neopovážil vykročit za hranici pozemku kostela. |...| a baroni se váleli v Londýně a starali se jen o svoje jídlo a pití |...| a zatímco oni spali, král nespal, dokud nezískal všechen jejich majetek a celou zemi, jejich hrady a města pod svojí kontrolu, od jihu až po Skotské moře. </vt:lpstr>
      <vt:lpstr>konec Ludvíkova tažení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Bezzemek</dc:title>
  <dc:creator>Jan Malý</dc:creator>
  <cp:lastModifiedBy>Malý Jan</cp:lastModifiedBy>
  <cp:revision>53</cp:revision>
  <dcterms:created xsi:type="dcterms:W3CDTF">2017-12-12T17:47:49Z</dcterms:created>
  <dcterms:modified xsi:type="dcterms:W3CDTF">2020-03-13T08:33:18Z</dcterms:modified>
</cp:coreProperties>
</file>