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36"/>
  </p:notesMasterIdLst>
  <p:handoutMasterIdLst>
    <p:handoutMasterId r:id="rId37"/>
  </p:handoutMasterIdLst>
  <p:sldIdLst>
    <p:sldId id="256" r:id="rId2"/>
    <p:sldId id="257" r:id="rId3"/>
    <p:sldId id="258" r:id="rId4"/>
    <p:sldId id="259" r:id="rId5"/>
    <p:sldId id="260" r:id="rId6"/>
    <p:sldId id="276" r:id="rId7"/>
    <p:sldId id="277" r:id="rId8"/>
    <p:sldId id="278" r:id="rId9"/>
    <p:sldId id="261" r:id="rId10"/>
    <p:sldId id="271" r:id="rId11"/>
    <p:sldId id="279" r:id="rId12"/>
    <p:sldId id="262" r:id="rId13"/>
    <p:sldId id="275" r:id="rId14"/>
    <p:sldId id="280" r:id="rId15"/>
    <p:sldId id="263" r:id="rId16"/>
    <p:sldId id="264" r:id="rId17"/>
    <p:sldId id="281" r:id="rId18"/>
    <p:sldId id="282" r:id="rId19"/>
    <p:sldId id="283" r:id="rId20"/>
    <p:sldId id="267" r:id="rId21"/>
    <p:sldId id="266" r:id="rId22"/>
    <p:sldId id="268" r:id="rId23"/>
    <p:sldId id="269" r:id="rId24"/>
    <p:sldId id="270" r:id="rId25"/>
    <p:sldId id="265" r:id="rId26"/>
    <p:sldId id="272" r:id="rId27"/>
    <p:sldId id="274" r:id="rId28"/>
    <p:sldId id="284" r:id="rId29"/>
    <p:sldId id="285" r:id="rId30"/>
    <p:sldId id="286" r:id="rId31"/>
    <p:sldId id="287" r:id="rId32"/>
    <p:sldId id="288" r:id="rId33"/>
    <p:sldId id="273" r:id="rId34"/>
    <p:sldId id="289" r:id="rId35"/>
  </p:sldIdLst>
  <p:sldSz cx="13439775" cy="7559675"/>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A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60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Zástupný symbol pro záhlaví 1"/>
          <p:cNvSpPr txBox="1">
            <a:spLocks noGrp="1"/>
          </p:cNvSpPr>
          <p:nvPr>
            <p:ph type="hdr" sz="quarter"/>
          </p:nvPr>
        </p:nvSpPr>
        <p:spPr>
          <a:xfrm>
            <a:off x="0" y="0"/>
            <a:ext cx="3280680" cy="534240"/>
          </a:xfrm>
          <a:prstGeom prst="rect">
            <a:avLst/>
          </a:prstGeom>
          <a:noFill/>
          <a:ln>
            <a:noFill/>
          </a:ln>
        </p:spPr>
        <p:txBody>
          <a:bodyPr vert="horz" lIns="90000" tIns="45000" rIns="90000" bIns="45000" compatLnSpc="0">
            <a:noAutofit/>
          </a:bodyPr>
          <a:lstStyle/>
          <a:p>
            <a:pPr marL="0" marR="0" lvl="0" indent="0" rtl="0" hangingPunct="0">
              <a:lnSpc>
                <a:spcPct val="100000"/>
              </a:lnSpc>
              <a:spcBef>
                <a:spcPts val="0"/>
              </a:spcBef>
              <a:spcAft>
                <a:spcPts val="0"/>
              </a:spcAft>
              <a:buNone/>
              <a:tabLst/>
              <a:defRPr sz="1400"/>
            </a:pPr>
            <a:endParaRPr lang="de-DE" sz="1400" b="0" i="0" u="none" strike="noStrike" kern="1200">
              <a:ln>
                <a:noFill/>
              </a:ln>
              <a:latin typeface="Arial" pitchFamily="18"/>
              <a:ea typeface="Andale Sans UI" pitchFamily="2"/>
              <a:cs typeface="Tahoma" pitchFamily="2"/>
            </a:endParaRPr>
          </a:p>
        </p:txBody>
      </p:sp>
      <p:sp>
        <p:nvSpPr>
          <p:cNvPr id="3" name="Zástupný symbol pro datum 2"/>
          <p:cNvSpPr txBox="1">
            <a:spLocks noGrp="1"/>
          </p:cNvSpPr>
          <p:nvPr>
            <p:ph type="dt" sz="quarter" idx="1"/>
          </p:nvPr>
        </p:nvSpPr>
        <p:spPr>
          <a:xfrm>
            <a:off x="4278960" y="0"/>
            <a:ext cx="3280680" cy="534240"/>
          </a:xfrm>
          <a:prstGeom prst="rect">
            <a:avLst/>
          </a:prstGeom>
          <a:noFill/>
          <a:ln>
            <a:noFill/>
          </a:ln>
        </p:spPr>
        <p:txBody>
          <a:bodyPr vert="horz" lIns="90000" tIns="45000" rIns="90000" bIns="45000" compatLnSpc="0">
            <a:noAutofit/>
          </a:bodyPr>
          <a:lstStyle/>
          <a:p>
            <a:pPr marL="0" marR="0" lvl="0" indent="0" algn="r" rtl="0" hangingPunct="0">
              <a:lnSpc>
                <a:spcPct val="100000"/>
              </a:lnSpc>
              <a:spcBef>
                <a:spcPts val="0"/>
              </a:spcBef>
              <a:spcAft>
                <a:spcPts val="0"/>
              </a:spcAft>
              <a:buNone/>
              <a:tabLst/>
              <a:defRPr sz="1400"/>
            </a:pPr>
            <a:endParaRPr lang="de-DE" sz="1400" b="0" i="0" u="none" strike="noStrike" kern="1200">
              <a:ln>
                <a:noFill/>
              </a:ln>
              <a:latin typeface="Arial" pitchFamily="18"/>
              <a:ea typeface="Andale Sans UI" pitchFamily="2"/>
              <a:cs typeface="Tahoma" pitchFamily="2"/>
            </a:endParaRPr>
          </a:p>
        </p:txBody>
      </p:sp>
      <p:sp>
        <p:nvSpPr>
          <p:cNvPr id="4" name="Zástupný symbol pro zápatí 3"/>
          <p:cNvSpPr txBox="1">
            <a:spLocks noGrp="1"/>
          </p:cNvSpPr>
          <p:nvPr>
            <p:ph type="ftr" sz="quarter" idx="2"/>
          </p:nvPr>
        </p:nvSpPr>
        <p:spPr>
          <a:xfrm>
            <a:off x="0" y="10157400"/>
            <a:ext cx="3280680" cy="534240"/>
          </a:xfrm>
          <a:prstGeom prst="rect">
            <a:avLst/>
          </a:prstGeom>
          <a:noFill/>
          <a:ln>
            <a:noFill/>
          </a:ln>
        </p:spPr>
        <p:txBody>
          <a:bodyPr vert="horz" lIns="90000" tIns="45000" rIns="90000" bIns="45000" anchor="b" compatLnSpc="0">
            <a:noAutofit/>
          </a:bodyPr>
          <a:lstStyle/>
          <a:p>
            <a:pPr marL="0" marR="0" lvl="0" indent="0" rtl="0" hangingPunct="0">
              <a:lnSpc>
                <a:spcPct val="100000"/>
              </a:lnSpc>
              <a:spcBef>
                <a:spcPts val="0"/>
              </a:spcBef>
              <a:spcAft>
                <a:spcPts val="0"/>
              </a:spcAft>
              <a:buNone/>
              <a:tabLst/>
              <a:defRPr sz="1400"/>
            </a:pPr>
            <a:endParaRPr lang="de-DE" sz="1400" b="0" i="0" u="none" strike="noStrike" kern="1200">
              <a:ln>
                <a:noFill/>
              </a:ln>
              <a:latin typeface="Arial" pitchFamily="18"/>
              <a:ea typeface="Andale Sans UI" pitchFamily="2"/>
              <a:cs typeface="Tahoma" pitchFamily="2"/>
            </a:endParaRPr>
          </a:p>
        </p:txBody>
      </p:sp>
      <p:sp>
        <p:nvSpPr>
          <p:cNvPr id="5" name="Zástupný symbol pro číslo snímku 4"/>
          <p:cNvSpPr txBox="1">
            <a:spLocks noGrp="1"/>
          </p:cNvSpPr>
          <p:nvPr>
            <p:ph type="sldNum" sz="quarter" idx="3"/>
          </p:nvPr>
        </p:nvSpPr>
        <p:spPr>
          <a:xfrm>
            <a:off x="4278960" y="10157400"/>
            <a:ext cx="3280680" cy="534240"/>
          </a:xfrm>
          <a:prstGeom prst="rect">
            <a:avLst/>
          </a:prstGeom>
          <a:noFill/>
          <a:ln>
            <a:noFill/>
          </a:ln>
        </p:spPr>
        <p:txBody>
          <a:bodyPr vert="horz" lIns="90000" tIns="45000" rIns="90000" bIns="45000" anchor="b" compatLnSpc="0">
            <a:noAutofit/>
          </a:bodyPr>
          <a:lstStyle/>
          <a:p>
            <a:pPr marL="0" marR="0" lvl="0" indent="0" algn="r" rtl="0" hangingPunct="0">
              <a:lnSpc>
                <a:spcPct val="100000"/>
              </a:lnSpc>
              <a:spcBef>
                <a:spcPts val="0"/>
              </a:spcBef>
              <a:spcAft>
                <a:spcPts val="0"/>
              </a:spcAft>
              <a:buNone/>
              <a:tabLst/>
              <a:defRPr sz="1400"/>
            </a:pPr>
            <a:fld id="{95EB0B73-EF02-41E8-B528-F00F6E882D9F}" type="slidenum">
              <a:t>‹#›</a:t>
            </a:fld>
            <a:endParaRPr lang="de-DE" sz="1400" b="0" i="0" u="none" strike="noStrike" kern="1200">
              <a:ln>
                <a:noFill/>
              </a:ln>
              <a:latin typeface="Arial" pitchFamily="18"/>
              <a:ea typeface="Andale Sans UI" pitchFamily="2"/>
              <a:cs typeface="Tahoma" pitchFamily="2"/>
            </a:endParaRPr>
          </a:p>
        </p:txBody>
      </p:sp>
    </p:spTree>
    <p:extLst>
      <p:ext uri="{BB962C8B-B14F-4D97-AF65-F5344CB8AC3E}">
        <p14:creationId xmlns:p14="http://schemas.microsoft.com/office/powerpoint/2010/main" val="1388200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idx="2"/>
          </p:nvPr>
        </p:nvSpPr>
        <p:spPr>
          <a:xfrm>
            <a:off x="215900" y="812800"/>
            <a:ext cx="7126288" cy="4008438"/>
          </a:xfrm>
          <a:prstGeom prst="rect">
            <a:avLst/>
          </a:prstGeom>
          <a:noFill/>
          <a:ln>
            <a:noFill/>
            <a:prstDash val="solid"/>
          </a:ln>
        </p:spPr>
      </p:sp>
      <p:sp>
        <p:nvSpPr>
          <p:cNvPr id="3" name="Zástupný symbol pro poznámky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zxx-none"/>
          </a:p>
        </p:txBody>
      </p:sp>
      <p:sp>
        <p:nvSpPr>
          <p:cNvPr id="4" name="Zástupný symbol pro záhlaví 3"/>
          <p:cNvSpPr txBox="1">
            <a:spLocks noGrp="1"/>
          </p:cNvSpPr>
          <p:nvPr>
            <p:ph type="hdr" sz="quarter"/>
          </p:nvPr>
        </p:nvSpPr>
        <p:spPr>
          <a:xfrm>
            <a:off x="0" y="0"/>
            <a:ext cx="3280680" cy="534240"/>
          </a:xfrm>
          <a:prstGeom prst="rect">
            <a:avLst/>
          </a:prstGeom>
          <a:noFill/>
          <a:ln>
            <a:noFill/>
          </a:ln>
        </p:spPr>
        <p:txBody>
          <a:bodyPr lIns="0" tIns="0" rIns="0" bIns="0">
            <a:noAutofit/>
          </a:bodyPr>
          <a:lstStyle>
            <a:lvl1pPr lvl="0" rtl="0" hangingPunct="0">
              <a:buNone/>
              <a:tabLst/>
              <a:defRPr lang="zxx-none" sz="1400" kern="1200">
                <a:latin typeface="Times New Roman" pitchFamily="18"/>
                <a:ea typeface="Andale Sans UI" pitchFamily="2"/>
                <a:cs typeface="Tahoma" pitchFamily="2"/>
              </a:defRPr>
            </a:lvl1pPr>
          </a:lstStyle>
          <a:p>
            <a:pPr lvl="0"/>
            <a:endParaRPr lang="zxx-none"/>
          </a:p>
        </p:txBody>
      </p:sp>
      <p:sp>
        <p:nvSpPr>
          <p:cNvPr id="5" name="Zástupný symbol pro datum 4"/>
          <p:cNvSpPr txBox="1">
            <a:spLocks noGrp="1"/>
          </p:cNvSpPr>
          <p:nvPr>
            <p:ph type="dt" idx="1"/>
          </p:nvPr>
        </p:nvSpPr>
        <p:spPr>
          <a:xfrm>
            <a:off x="4278960" y="0"/>
            <a:ext cx="3280680" cy="534240"/>
          </a:xfrm>
          <a:prstGeom prst="rect">
            <a:avLst/>
          </a:prstGeom>
          <a:noFill/>
          <a:ln>
            <a:noFill/>
          </a:ln>
        </p:spPr>
        <p:txBody>
          <a:bodyPr lIns="0" tIns="0" rIns="0" bIns="0">
            <a:noAutofit/>
          </a:bodyPr>
          <a:lstStyle>
            <a:lvl1pPr lvl="0" algn="r" rtl="0" hangingPunct="0">
              <a:buNone/>
              <a:tabLst/>
              <a:defRPr lang="zxx-none" sz="1400" kern="1200">
                <a:latin typeface="Times New Roman" pitchFamily="18"/>
                <a:ea typeface="Andale Sans UI" pitchFamily="2"/>
                <a:cs typeface="Tahoma" pitchFamily="2"/>
              </a:defRPr>
            </a:lvl1pPr>
          </a:lstStyle>
          <a:p>
            <a:pPr lvl="0"/>
            <a:endParaRPr lang="zxx-none"/>
          </a:p>
        </p:txBody>
      </p:sp>
      <p:sp>
        <p:nvSpPr>
          <p:cNvPr id="6" name="Zástupný symbol pro zápatí 5"/>
          <p:cNvSpPr txBox="1">
            <a:spLocks noGrp="1"/>
          </p:cNvSpPr>
          <p:nvPr>
            <p:ph type="ftr" sz="quarter" idx="4"/>
          </p:nvPr>
        </p:nvSpPr>
        <p:spPr>
          <a:xfrm>
            <a:off x="0" y="10157400"/>
            <a:ext cx="3280680" cy="534240"/>
          </a:xfrm>
          <a:prstGeom prst="rect">
            <a:avLst/>
          </a:prstGeom>
          <a:noFill/>
          <a:ln>
            <a:noFill/>
          </a:ln>
        </p:spPr>
        <p:txBody>
          <a:bodyPr lIns="0" tIns="0" rIns="0" bIns="0" anchor="b">
            <a:noAutofit/>
          </a:bodyPr>
          <a:lstStyle>
            <a:lvl1pPr lvl="0" rtl="0" hangingPunct="0">
              <a:buNone/>
              <a:tabLst/>
              <a:defRPr lang="zxx-none" sz="1400" kern="1200">
                <a:latin typeface="Times New Roman" pitchFamily="18"/>
                <a:ea typeface="Andale Sans UI" pitchFamily="2"/>
                <a:cs typeface="Tahoma" pitchFamily="2"/>
              </a:defRPr>
            </a:lvl1pPr>
          </a:lstStyle>
          <a:p>
            <a:pPr lvl="0"/>
            <a:endParaRPr lang="zxx-none"/>
          </a:p>
        </p:txBody>
      </p:sp>
      <p:sp>
        <p:nvSpPr>
          <p:cNvPr id="7" name="Zástupný symbol pro číslo snímku 6"/>
          <p:cNvSpPr txBox="1">
            <a:spLocks noGrp="1"/>
          </p:cNvSpPr>
          <p:nvPr>
            <p:ph type="sldNum" sz="quarter" idx="5"/>
          </p:nvPr>
        </p:nvSpPr>
        <p:spPr>
          <a:xfrm>
            <a:off x="4278960" y="10157400"/>
            <a:ext cx="3280680" cy="534240"/>
          </a:xfrm>
          <a:prstGeom prst="rect">
            <a:avLst/>
          </a:prstGeom>
          <a:noFill/>
          <a:ln>
            <a:noFill/>
          </a:ln>
        </p:spPr>
        <p:txBody>
          <a:bodyPr lIns="0" tIns="0" rIns="0" bIns="0" anchor="b">
            <a:noAutofit/>
          </a:bodyPr>
          <a:lstStyle>
            <a:lvl1pPr lvl="0" algn="r" rtl="0" hangingPunct="0">
              <a:buNone/>
              <a:tabLst/>
              <a:defRPr lang="zxx-none" sz="1400" kern="1200">
                <a:latin typeface="Times New Roman" pitchFamily="18"/>
                <a:ea typeface="Andale Sans UI" pitchFamily="2"/>
                <a:cs typeface="Tahoma" pitchFamily="2"/>
              </a:defRPr>
            </a:lvl1pPr>
          </a:lstStyle>
          <a:p>
            <a:pPr lvl="0"/>
            <a:fld id="{257C8071-754E-4D26-843E-8A8A4F176116}" type="slidenum">
              <a:t>‹#›</a:t>
            </a:fld>
            <a:endParaRPr lang="zxx-none"/>
          </a:p>
        </p:txBody>
      </p:sp>
    </p:spTree>
    <p:extLst>
      <p:ext uri="{BB962C8B-B14F-4D97-AF65-F5344CB8AC3E}">
        <p14:creationId xmlns:p14="http://schemas.microsoft.com/office/powerpoint/2010/main" val="4010626933"/>
      </p:ext>
    </p:extLst>
  </p:cSld>
  <p:clrMap bg1="lt1" tx1="dk1" bg2="lt2" tx2="dk2" accent1="accent1" accent2="accent2" accent3="accent3" accent4="accent4" accent5="accent5" accent6="accent6" hlink="hlink" folHlink="folHlink"/>
  <p:notesStyle>
    <a:lvl1pPr marL="216000" marR="0" indent="-216000" rtl="0" hangingPunct="0">
      <a:tabLst/>
      <a:defRPr lang="zxx-none" sz="2000" b="0" i="0" u="none" strike="noStrike" kern="1200">
        <a:ln>
          <a:noFill/>
        </a:ln>
        <a:latin typeface="Arial" pitchFamily="18"/>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763971" y="2630943"/>
            <a:ext cx="9911834" cy="1814322"/>
          </a:xfrm>
          <a:solidFill>
            <a:srgbClr val="FFFFFF"/>
          </a:solidFill>
          <a:ln w="38100">
            <a:solidFill>
              <a:srgbClr val="404040"/>
            </a:solidFill>
          </a:ln>
        </p:spPr>
        <p:txBody>
          <a:bodyPr lIns="274320" rIns="274320" anchor="ctr" anchorCtr="1">
            <a:normAutofit/>
          </a:bodyPr>
          <a:lstStyle>
            <a:lvl1pPr algn="ctr">
              <a:defRPr sz="4189">
                <a:solidFill>
                  <a:srgbClr val="262626"/>
                </a:solidFill>
              </a:defRPr>
            </a:lvl1pPr>
          </a:lstStyle>
          <a:p>
            <a:r>
              <a:rPr lang="cs-CZ" smtClean="0"/>
              <a:t>Kliknutím lze upravit styl.</a:t>
            </a:r>
            <a:endParaRPr lang="en-US" dirty="0"/>
          </a:p>
        </p:txBody>
      </p:sp>
      <p:sp>
        <p:nvSpPr>
          <p:cNvPr id="3" name="Subtitle 2"/>
          <p:cNvSpPr>
            <a:spLocks noGrp="1"/>
          </p:cNvSpPr>
          <p:nvPr>
            <p:ph type="subTitle" idx="1"/>
          </p:nvPr>
        </p:nvSpPr>
        <p:spPr>
          <a:xfrm>
            <a:off x="2971031" y="4797873"/>
            <a:ext cx="7497714" cy="1366754"/>
          </a:xfrm>
          <a:noFill/>
        </p:spPr>
        <p:txBody>
          <a:bodyPr>
            <a:normAutofit/>
          </a:bodyPr>
          <a:lstStyle>
            <a:lvl1pPr marL="0" indent="0" algn="ctr">
              <a:buNone/>
              <a:defRPr sz="2205">
                <a:solidFill>
                  <a:schemeClr val="tx1">
                    <a:lumMod val="75000"/>
                    <a:lumOff val="25000"/>
                  </a:schemeClr>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cs-CZ" smtClean="0"/>
              <a:t>Kliknutím můžete upravit styl předlohy.</a:t>
            </a:r>
            <a:endParaRPr lang="en-US" dirty="0"/>
          </a:p>
        </p:txBody>
      </p:sp>
      <p:sp>
        <p:nvSpPr>
          <p:cNvPr id="7" name="Date Placeholder 6"/>
          <p:cNvSpPr>
            <a:spLocks noGrp="1"/>
          </p:cNvSpPr>
          <p:nvPr>
            <p:ph type="dt" sz="half" idx="10"/>
          </p:nvPr>
        </p:nvSpPr>
        <p:spPr/>
        <p:txBody>
          <a:bodyPr/>
          <a:lstStyle/>
          <a:p>
            <a:pPr lvl="0"/>
            <a:endParaRPr lang="zxx-none"/>
          </a:p>
        </p:txBody>
      </p:sp>
      <p:sp>
        <p:nvSpPr>
          <p:cNvPr id="8" name="Footer Placeholder 7"/>
          <p:cNvSpPr>
            <a:spLocks noGrp="1"/>
          </p:cNvSpPr>
          <p:nvPr>
            <p:ph type="ftr" sz="quarter" idx="11"/>
          </p:nvPr>
        </p:nvSpPr>
        <p:spPr/>
        <p:txBody>
          <a:bodyPr/>
          <a:lstStyle/>
          <a:p>
            <a:pPr lvl="0"/>
            <a:endParaRPr lang="zxx-none"/>
          </a:p>
        </p:txBody>
      </p:sp>
      <p:sp>
        <p:nvSpPr>
          <p:cNvPr id="9" name="Slide Number Placeholder 8"/>
          <p:cNvSpPr>
            <a:spLocks noGrp="1"/>
          </p:cNvSpPr>
          <p:nvPr>
            <p:ph type="sldNum" sz="quarter" idx="12"/>
          </p:nvPr>
        </p:nvSpPr>
        <p:spPr/>
        <p:txBody>
          <a:bodyPr/>
          <a:lstStyle/>
          <a:p>
            <a:pPr lvl="0"/>
            <a:fld id="{1A2E1789-6534-4940-B1B8-4354F64EB9F1}" type="slidenum">
              <a:rPr lang="zxx-none" smtClean="0"/>
              <a:t>‹#›</a:t>
            </a:fld>
            <a:endParaRPr lang="zxx-none"/>
          </a:p>
        </p:txBody>
      </p:sp>
    </p:spTree>
    <p:extLst>
      <p:ext uri="{BB962C8B-B14F-4D97-AF65-F5344CB8AC3E}">
        <p14:creationId xmlns:p14="http://schemas.microsoft.com/office/powerpoint/2010/main" val="412342120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lvl="0"/>
            <a:endParaRPr lang="zxx-none"/>
          </a:p>
        </p:txBody>
      </p:sp>
      <p:sp>
        <p:nvSpPr>
          <p:cNvPr id="5" name="Footer Placeholder 4"/>
          <p:cNvSpPr>
            <a:spLocks noGrp="1"/>
          </p:cNvSpPr>
          <p:nvPr>
            <p:ph type="ftr" sz="quarter" idx="11"/>
          </p:nvPr>
        </p:nvSpPr>
        <p:spPr/>
        <p:txBody>
          <a:bodyPr/>
          <a:lstStyle/>
          <a:p>
            <a:pPr lvl="0"/>
            <a:endParaRPr lang="zxx-none"/>
          </a:p>
        </p:txBody>
      </p:sp>
      <p:sp>
        <p:nvSpPr>
          <p:cNvPr id="6" name="Slide Number Placeholder 5"/>
          <p:cNvSpPr>
            <a:spLocks noGrp="1"/>
          </p:cNvSpPr>
          <p:nvPr>
            <p:ph type="sldNum" sz="quarter" idx="12"/>
          </p:nvPr>
        </p:nvSpPr>
        <p:spPr/>
        <p:txBody>
          <a:bodyPr/>
          <a:lstStyle/>
          <a:p>
            <a:pPr lvl="0"/>
            <a:fld id="{8989A2C5-C322-483C-86A7-10F276192B14}" type="slidenum">
              <a:rPr lang="zxx-none" smtClean="0"/>
              <a:t>‹#›</a:t>
            </a:fld>
            <a:endParaRPr lang="zxx-none"/>
          </a:p>
        </p:txBody>
      </p:sp>
    </p:spTree>
    <p:extLst>
      <p:ext uri="{BB962C8B-B14F-4D97-AF65-F5344CB8AC3E}">
        <p14:creationId xmlns:p14="http://schemas.microsoft.com/office/powerpoint/2010/main" val="413707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38704" y="1033156"/>
            <a:ext cx="1431512" cy="5493364"/>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2459479" y="1033156"/>
            <a:ext cx="6832866" cy="5493364"/>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lvl="0"/>
            <a:endParaRPr lang="zxx-none"/>
          </a:p>
        </p:txBody>
      </p:sp>
      <p:sp>
        <p:nvSpPr>
          <p:cNvPr id="5" name="Footer Placeholder 4"/>
          <p:cNvSpPr>
            <a:spLocks noGrp="1"/>
          </p:cNvSpPr>
          <p:nvPr>
            <p:ph type="ftr" sz="quarter" idx="11"/>
          </p:nvPr>
        </p:nvSpPr>
        <p:spPr/>
        <p:txBody>
          <a:bodyPr/>
          <a:lstStyle/>
          <a:p>
            <a:pPr lvl="0"/>
            <a:endParaRPr lang="zxx-none"/>
          </a:p>
        </p:txBody>
      </p:sp>
      <p:sp>
        <p:nvSpPr>
          <p:cNvPr id="6" name="Slide Number Placeholder 5"/>
          <p:cNvSpPr>
            <a:spLocks noGrp="1"/>
          </p:cNvSpPr>
          <p:nvPr>
            <p:ph type="sldNum" sz="quarter" idx="12"/>
          </p:nvPr>
        </p:nvSpPr>
        <p:spPr/>
        <p:txBody>
          <a:bodyPr/>
          <a:lstStyle/>
          <a:p>
            <a:pPr lvl="0"/>
            <a:fld id="{4861792F-7898-4530-88BE-103DFAACC4BC}" type="slidenum">
              <a:rPr lang="zxx-none" smtClean="0"/>
              <a:t>‹#›</a:t>
            </a:fld>
            <a:endParaRPr lang="zxx-none"/>
          </a:p>
        </p:txBody>
      </p:sp>
    </p:spTree>
    <p:extLst>
      <p:ext uri="{BB962C8B-B14F-4D97-AF65-F5344CB8AC3E}">
        <p14:creationId xmlns:p14="http://schemas.microsoft.com/office/powerpoint/2010/main" val="1602973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3141623" y="671971"/>
            <a:ext cx="9252992" cy="3191863"/>
          </a:xfrm>
        </p:spPr>
        <p:txBody>
          <a:bodyPr anchor="ctr">
            <a:normAutofit/>
          </a:bodyPr>
          <a:lstStyle>
            <a:lvl1pPr algn="l">
              <a:defRPr sz="5291" b="0" cap="none"/>
            </a:lvl1pPr>
          </a:lstStyle>
          <a:p>
            <a:r>
              <a:rPr lang="cs-CZ"/>
              <a:t>Kliknutím lze upravit styl.</a:t>
            </a:r>
            <a:endParaRPr lang="en-US" dirty="0"/>
          </a:p>
        </p:txBody>
      </p:sp>
      <p:sp>
        <p:nvSpPr>
          <p:cNvPr id="13" name="Text Placeholder 9"/>
          <p:cNvSpPr>
            <a:spLocks noGrp="1"/>
          </p:cNvSpPr>
          <p:nvPr>
            <p:ph type="body" sz="quarter" idx="13"/>
          </p:nvPr>
        </p:nvSpPr>
        <p:spPr>
          <a:xfrm>
            <a:off x="3610189" y="3863834"/>
            <a:ext cx="8307873" cy="419982"/>
          </a:xfrm>
        </p:spPr>
        <p:txBody>
          <a:bodyPr anchor="ctr">
            <a:noAutofit/>
          </a:bodyPr>
          <a:lstStyle>
            <a:lvl1pPr marL="0" indent="0">
              <a:buFontTx/>
              <a:buNone/>
              <a:defRPr sz="1764">
                <a:solidFill>
                  <a:schemeClr val="tx1">
                    <a:lumMod val="50000"/>
                    <a:lumOff val="50000"/>
                  </a:schemeClr>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cs-CZ"/>
              <a:t>Upravte styly předlohy textu.</a:t>
            </a:r>
          </a:p>
        </p:txBody>
      </p:sp>
      <p:sp>
        <p:nvSpPr>
          <p:cNvPr id="3" name="Text Placeholder 2"/>
          <p:cNvSpPr>
            <a:spLocks noGrp="1"/>
          </p:cNvSpPr>
          <p:nvPr>
            <p:ph type="body" idx="1"/>
          </p:nvPr>
        </p:nvSpPr>
        <p:spPr>
          <a:xfrm>
            <a:off x="2854202" y="4799529"/>
            <a:ext cx="9827834" cy="1715052"/>
          </a:xfrm>
        </p:spPr>
        <p:txBody>
          <a:bodyPr anchor="ctr">
            <a:normAutofit/>
          </a:bodyPr>
          <a:lstStyle>
            <a:lvl1pPr marL="0" indent="0" algn="l">
              <a:buNone/>
              <a:defRPr sz="1984">
                <a:solidFill>
                  <a:schemeClr val="tx1">
                    <a:lumMod val="65000"/>
                    <a:lumOff val="3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pPr lvl="0"/>
            <a:endParaRPr lang="zxx-none"/>
          </a:p>
        </p:txBody>
      </p:sp>
      <p:sp>
        <p:nvSpPr>
          <p:cNvPr id="5" name="Footer Placeholder 4"/>
          <p:cNvSpPr>
            <a:spLocks noGrp="1"/>
          </p:cNvSpPr>
          <p:nvPr>
            <p:ph type="ftr" sz="quarter" idx="11"/>
          </p:nvPr>
        </p:nvSpPr>
        <p:spPr/>
        <p:txBody>
          <a:bodyPr/>
          <a:lstStyle/>
          <a:p>
            <a:pPr lvl="0"/>
            <a:endParaRPr lang="zxx-none"/>
          </a:p>
        </p:txBody>
      </p:sp>
      <p:sp>
        <p:nvSpPr>
          <p:cNvPr id="6" name="Slide Number Placeholder 5"/>
          <p:cNvSpPr>
            <a:spLocks noGrp="1"/>
          </p:cNvSpPr>
          <p:nvPr>
            <p:ph type="sldNum" sz="quarter" idx="12"/>
          </p:nvPr>
        </p:nvSpPr>
        <p:spPr>
          <a:xfrm>
            <a:off x="586240" y="3576063"/>
            <a:ext cx="859571" cy="402483"/>
          </a:xfrm>
        </p:spPr>
        <p:txBody>
          <a:bodyPr/>
          <a:lstStyle/>
          <a:p>
            <a:pPr lvl="0"/>
            <a:fld id="{31333468-41DE-47B2-902E-ACEB40C4CE73}" type="slidenum">
              <a:rPr lang="zxx-none" smtClean="0"/>
              <a:t>‹#›</a:t>
            </a:fld>
            <a:endParaRPr lang="zxx-none"/>
          </a:p>
        </p:txBody>
      </p:sp>
    </p:spTree>
    <p:extLst>
      <p:ext uri="{BB962C8B-B14F-4D97-AF65-F5344CB8AC3E}">
        <p14:creationId xmlns:p14="http://schemas.microsoft.com/office/powerpoint/2010/main" val="783479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pPr lvl="0"/>
            <a:endParaRPr lang="zxx-none"/>
          </a:p>
        </p:txBody>
      </p:sp>
      <p:sp>
        <p:nvSpPr>
          <p:cNvPr id="8" name="Footer Placeholder 7"/>
          <p:cNvSpPr>
            <a:spLocks noGrp="1"/>
          </p:cNvSpPr>
          <p:nvPr>
            <p:ph type="ftr" sz="quarter" idx="11"/>
          </p:nvPr>
        </p:nvSpPr>
        <p:spPr/>
        <p:txBody>
          <a:bodyPr/>
          <a:lstStyle/>
          <a:p>
            <a:pPr lvl="0"/>
            <a:endParaRPr lang="zxx-none"/>
          </a:p>
        </p:txBody>
      </p:sp>
      <p:sp>
        <p:nvSpPr>
          <p:cNvPr id="9" name="Slide Number Placeholder 8"/>
          <p:cNvSpPr>
            <a:spLocks noGrp="1"/>
          </p:cNvSpPr>
          <p:nvPr>
            <p:ph type="sldNum" sz="quarter" idx="12"/>
          </p:nvPr>
        </p:nvSpPr>
        <p:spPr/>
        <p:txBody>
          <a:bodyPr/>
          <a:lstStyle/>
          <a:p>
            <a:pPr lvl="0"/>
            <a:fld id="{31333468-41DE-47B2-902E-ACEB40C4CE73}" type="slidenum">
              <a:rPr lang="zxx-none" smtClean="0"/>
              <a:t>‹#›</a:t>
            </a:fld>
            <a:endParaRPr lang="zxx-none"/>
          </a:p>
        </p:txBody>
      </p:sp>
    </p:spTree>
    <p:extLst>
      <p:ext uri="{BB962C8B-B14F-4D97-AF65-F5344CB8AC3E}">
        <p14:creationId xmlns:p14="http://schemas.microsoft.com/office/powerpoint/2010/main" val="115198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763971" y="2630943"/>
            <a:ext cx="9911834" cy="1814322"/>
          </a:xfrm>
          <a:solidFill>
            <a:srgbClr val="FFFFFF"/>
          </a:solidFill>
          <a:ln w="38100">
            <a:solidFill>
              <a:srgbClr val="404040"/>
            </a:solidFill>
          </a:ln>
        </p:spPr>
        <p:txBody>
          <a:bodyPr lIns="274320" rIns="274320" anchor="ctr" anchorCtr="1">
            <a:normAutofit/>
          </a:bodyPr>
          <a:lstStyle>
            <a:lvl1pPr>
              <a:defRPr sz="4189">
                <a:solidFill>
                  <a:srgbClr val="262626"/>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2971031" y="4797786"/>
            <a:ext cx="7497714" cy="1394519"/>
          </a:xfrm>
        </p:spPr>
        <p:txBody>
          <a:bodyPr anchor="t" anchorCtr="1">
            <a:normAutofit/>
          </a:bodyPr>
          <a:lstStyle>
            <a:lvl1pPr marL="0" indent="0">
              <a:buNone/>
              <a:defRPr sz="2205">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cs-CZ" smtClean="0"/>
              <a:t>Upravte styly předlohy textu.</a:t>
            </a:r>
          </a:p>
        </p:txBody>
      </p:sp>
      <p:sp>
        <p:nvSpPr>
          <p:cNvPr id="7" name="Date Placeholder 6"/>
          <p:cNvSpPr>
            <a:spLocks noGrp="1"/>
          </p:cNvSpPr>
          <p:nvPr>
            <p:ph type="dt" sz="half" idx="10"/>
          </p:nvPr>
        </p:nvSpPr>
        <p:spPr/>
        <p:txBody>
          <a:bodyPr/>
          <a:lstStyle/>
          <a:p>
            <a:pPr lvl="0"/>
            <a:endParaRPr lang="zxx-none"/>
          </a:p>
        </p:txBody>
      </p:sp>
      <p:sp>
        <p:nvSpPr>
          <p:cNvPr id="8" name="Footer Placeholder 7"/>
          <p:cNvSpPr>
            <a:spLocks noGrp="1"/>
          </p:cNvSpPr>
          <p:nvPr>
            <p:ph type="ftr" sz="quarter" idx="11"/>
          </p:nvPr>
        </p:nvSpPr>
        <p:spPr/>
        <p:txBody>
          <a:bodyPr/>
          <a:lstStyle/>
          <a:p>
            <a:pPr lvl="0"/>
            <a:endParaRPr lang="zxx-none"/>
          </a:p>
        </p:txBody>
      </p:sp>
      <p:sp>
        <p:nvSpPr>
          <p:cNvPr id="9" name="Slide Number Placeholder 8"/>
          <p:cNvSpPr>
            <a:spLocks noGrp="1"/>
          </p:cNvSpPr>
          <p:nvPr>
            <p:ph type="sldNum" sz="quarter" idx="12"/>
          </p:nvPr>
        </p:nvSpPr>
        <p:spPr/>
        <p:txBody>
          <a:bodyPr/>
          <a:lstStyle/>
          <a:p>
            <a:pPr lvl="0"/>
            <a:fld id="{749E68CE-FF22-40DF-B3DF-0396DCC8C557}" type="slidenum">
              <a:rPr lang="zxx-none" smtClean="0"/>
              <a:t>‹#›</a:t>
            </a:fld>
            <a:endParaRPr lang="zxx-none"/>
          </a:p>
        </p:txBody>
      </p:sp>
    </p:spTree>
    <p:extLst>
      <p:ext uri="{BB962C8B-B14F-4D97-AF65-F5344CB8AC3E}">
        <p14:creationId xmlns:p14="http://schemas.microsoft.com/office/powerpoint/2010/main" val="361348412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743811" y="2907955"/>
            <a:ext cx="4708960" cy="3419361"/>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987003" y="2907955"/>
            <a:ext cx="4707280" cy="3419361"/>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8" name="Date Placeholder 7"/>
          <p:cNvSpPr>
            <a:spLocks noGrp="1"/>
          </p:cNvSpPr>
          <p:nvPr>
            <p:ph type="dt" sz="half" idx="10"/>
          </p:nvPr>
        </p:nvSpPr>
        <p:spPr/>
        <p:txBody>
          <a:bodyPr/>
          <a:lstStyle/>
          <a:p>
            <a:pPr lvl="0"/>
            <a:endParaRPr lang="zxx-none"/>
          </a:p>
        </p:txBody>
      </p:sp>
      <p:sp>
        <p:nvSpPr>
          <p:cNvPr id="9" name="Footer Placeholder 8"/>
          <p:cNvSpPr>
            <a:spLocks noGrp="1"/>
          </p:cNvSpPr>
          <p:nvPr>
            <p:ph type="ftr" sz="quarter" idx="11"/>
          </p:nvPr>
        </p:nvSpPr>
        <p:spPr/>
        <p:txBody>
          <a:bodyPr/>
          <a:lstStyle/>
          <a:p>
            <a:pPr lvl="0"/>
            <a:endParaRPr lang="zxx-none"/>
          </a:p>
        </p:txBody>
      </p:sp>
      <p:sp>
        <p:nvSpPr>
          <p:cNvPr id="10" name="Slide Number Placeholder 9"/>
          <p:cNvSpPr>
            <a:spLocks noGrp="1"/>
          </p:cNvSpPr>
          <p:nvPr>
            <p:ph type="sldNum" sz="quarter" idx="12"/>
          </p:nvPr>
        </p:nvSpPr>
        <p:spPr/>
        <p:txBody>
          <a:bodyPr/>
          <a:lstStyle/>
          <a:p>
            <a:pPr lvl="0"/>
            <a:fld id="{10999088-C1A3-48CC-A135-158C62791843}" type="slidenum">
              <a:rPr lang="zxx-none" smtClean="0"/>
              <a:t>‹#›</a:t>
            </a:fld>
            <a:endParaRPr lang="zxx-none"/>
          </a:p>
        </p:txBody>
      </p:sp>
    </p:spTree>
    <p:extLst>
      <p:ext uri="{BB962C8B-B14F-4D97-AF65-F5344CB8AC3E}">
        <p14:creationId xmlns:p14="http://schemas.microsoft.com/office/powerpoint/2010/main" val="2074882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5491" y="2550132"/>
            <a:ext cx="4707281" cy="776126"/>
          </a:xfrm>
        </p:spPr>
        <p:txBody>
          <a:bodyPr anchor="b" anchorCtr="1">
            <a:normAutofit/>
          </a:bodyPr>
          <a:lstStyle>
            <a:lvl1pPr marL="0" indent="0" algn="ctr">
              <a:buNone/>
              <a:defRPr sz="2094" b="0" cap="all" spc="110" baseline="0">
                <a:solidFill>
                  <a:schemeClr val="accent2">
                    <a:lumMod val="75000"/>
                  </a:schemeClr>
                </a:solidFill>
              </a:defRPr>
            </a:lvl1pPr>
            <a:lvl2pPr marL="503972" indent="0">
              <a:buNone/>
              <a:defRPr sz="2094"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cs-CZ" smtClean="0"/>
              <a:t>Upravte styly předlohy textu.</a:t>
            </a:r>
          </a:p>
        </p:txBody>
      </p:sp>
      <p:sp>
        <p:nvSpPr>
          <p:cNvPr id="4" name="Content Placeholder 3"/>
          <p:cNvSpPr>
            <a:spLocks noGrp="1"/>
          </p:cNvSpPr>
          <p:nvPr>
            <p:ph sz="half" idx="2"/>
          </p:nvPr>
        </p:nvSpPr>
        <p:spPr>
          <a:xfrm>
            <a:off x="1745491" y="3464851"/>
            <a:ext cx="4707281" cy="2862465"/>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6" name="Content Placeholder 5"/>
          <p:cNvSpPr>
            <a:spLocks noGrp="1"/>
          </p:cNvSpPr>
          <p:nvPr>
            <p:ph sz="quarter" idx="4"/>
          </p:nvPr>
        </p:nvSpPr>
        <p:spPr>
          <a:xfrm>
            <a:off x="6987003" y="3464851"/>
            <a:ext cx="4688802" cy="2862465"/>
          </a:xfrm>
        </p:spPr>
        <p:txBody>
          <a:bodyPr/>
          <a:lstStyle>
            <a:lvl5pPr>
              <a:defRPr/>
            </a:lvl5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1" name="Text Placeholder 4"/>
          <p:cNvSpPr>
            <a:spLocks noGrp="1"/>
          </p:cNvSpPr>
          <p:nvPr>
            <p:ph type="body" sz="quarter" idx="13"/>
          </p:nvPr>
        </p:nvSpPr>
        <p:spPr>
          <a:xfrm>
            <a:off x="6987003" y="2550132"/>
            <a:ext cx="4707281" cy="776126"/>
          </a:xfrm>
        </p:spPr>
        <p:txBody>
          <a:bodyPr anchor="b" anchorCtr="1">
            <a:normAutofit/>
          </a:bodyPr>
          <a:lstStyle>
            <a:lvl1pPr marL="0" indent="0" algn="ctr">
              <a:buNone/>
              <a:defRPr sz="2094" b="0" cap="all" spc="110" baseline="0">
                <a:solidFill>
                  <a:schemeClr val="accent2">
                    <a:lumMod val="75000"/>
                  </a:schemeClr>
                </a:solidFill>
              </a:defRPr>
            </a:lvl1pPr>
            <a:lvl2pPr marL="503972" indent="0">
              <a:buNone/>
              <a:defRPr sz="2094"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cs-CZ" smtClean="0"/>
              <a:t>Upravte styly předlohy textu.</a:t>
            </a:r>
          </a:p>
        </p:txBody>
      </p:sp>
      <p:sp>
        <p:nvSpPr>
          <p:cNvPr id="7" name="Date Placeholder 6"/>
          <p:cNvSpPr>
            <a:spLocks noGrp="1"/>
          </p:cNvSpPr>
          <p:nvPr>
            <p:ph type="dt" sz="half" idx="10"/>
          </p:nvPr>
        </p:nvSpPr>
        <p:spPr/>
        <p:txBody>
          <a:bodyPr/>
          <a:lstStyle/>
          <a:p>
            <a:pPr lvl="0"/>
            <a:endParaRPr lang="zxx-none"/>
          </a:p>
        </p:txBody>
      </p:sp>
      <p:sp>
        <p:nvSpPr>
          <p:cNvPr id="8" name="Footer Placeholder 7"/>
          <p:cNvSpPr>
            <a:spLocks noGrp="1"/>
          </p:cNvSpPr>
          <p:nvPr>
            <p:ph type="ftr" sz="quarter" idx="11"/>
          </p:nvPr>
        </p:nvSpPr>
        <p:spPr/>
        <p:txBody>
          <a:bodyPr/>
          <a:lstStyle/>
          <a:p>
            <a:pPr lvl="0"/>
            <a:endParaRPr lang="zxx-none"/>
          </a:p>
        </p:txBody>
      </p:sp>
      <p:sp>
        <p:nvSpPr>
          <p:cNvPr id="9" name="Slide Number Placeholder 8"/>
          <p:cNvSpPr>
            <a:spLocks noGrp="1"/>
          </p:cNvSpPr>
          <p:nvPr>
            <p:ph type="sldNum" sz="quarter" idx="12"/>
          </p:nvPr>
        </p:nvSpPr>
        <p:spPr/>
        <p:txBody>
          <a:bodyPr/>
          <a:lstStyle/>
          <a:p>
            <a:pPr lvl="0"/>
            <a:fld id="{5F774B6A-9DDC-42E1-8AA9-0EB66351D380}" type="slidenum">
              <a:rPr lang="zxx-none" smtClean="0"/>
              <a:t>‹#›</a:t>
            </a:fld>
            <a:endParaRPr lang="zxx-none"/>
          </a:p>
        </p:txBody>
      </p:sp>
      <p:sp>
        <p:nvSpPr>
          <p:cNvPr id="10" name="Title 9"/>
          <p:cNvSpPr>
            <a:spLocks noGrp="1"/>
          </p:cNvSpPr>
          <p:nvPr>
            <p:ph type="title"/>
          </p:nvPr>
        </p:nvSpPr>
        <p:spPr/>
        <p:txBody>
          <a:bodyPr/>
          <a:lstStyle/>
          <a:p>
            <a:r>
              <a:rPr lang="cs-CZ" smtClean="0"/>
              <a:t>Kliknutím lze upravit styl.</a:t>
            </a:r>
            <a:endParaRPr lang="en-US" dirty="0"/>
          </a:p>
        </p:txBody>
      </p:sp>
    </p:spTree>
    <p:extLst>
      <p:ext uri="{BB962C8B-B14F-4D97-AF65-F5344CB8AC3E}">
        <p14:creationId xmlns:p14="http://schemas.microsoft.com/office/powerpoint/2010/main" val="235672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pPr lvl="0"/>
            <a:endParaRPr lang="zxx-none"/>
          </a:p>
        </p:txBody>
      </p:sp>
      <p:sp>
        <p:nvSpPr>
          <p:cNvPr id="4" name="Footer Placeholder 3"/>
          <p:cNvSpPr>
            <a:spLocks noGrp="1"/>
          </p:cNvSpPr>
          <p:nvPr>
            <p:ph type="ftr" sz="quarter" idx="11"/>
          </p:nvPr>
        </p:nvSpPr>
        <p:spPr/>
        <p:txBody>
          <a:bodyPr/>
          <a:lstStyle/>
          <a:p>
            <a:pPr lvl="0"/>
            <a:endParaRPr lang="zxx-none"/>
          </a:p>
        </p:txBody>
      </p:sp>
      <p:sp>
        <p:nvSpPr>
          <p:cNvPr id="5" name="Slide Number Placeholder 4"/>
          <p:cNvSpPr>
            <a:spLocks noGrp="1"/>
          </p:cNvSpPr>
          <p:nvPr>
            <p:ph type="sldNum" sz="quarter" idx="12"/>
          </p:nvPr>
        </p:nvSpPr>
        <p:spPr/>
        <p:txBody>
          <a:bodyPr/>
          <a:lstStyle/>
          <a:p>
            <a:pPr lvl="0"/>
            <a:fld id="{034BFDD2-F023-4536-8E4B-E44F7B66E0B1}" type="slidenum">
              <a:rPr lang="zxx-none" smtClean="0"/>
              <a:t>‹#›</a:t>
            </a:fld>
            <a:endParaRPr lang="zxx-none"/>
          </a:p>
        </p:txBody>
      </p:sp>
    </p:spTree>
    <p:extLst>
      <p:ext uri="{BB962C8B-B14F-4D97-AF65-F5344CB8AC3E}">
        <p14:creationId xmlns:p14="http://schemas.microsoft.com/office/powerpoint/2010/main" val="117116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zxx-none"/>
          </a:p>
        </p:txBody>
      </p:sp>
      <p:sp>
        <p:nvSpPr>
          <p:cNvPr id="3" name="Footer Placeholder 2"/>
          <p:cNvSpPr>
            <a:spLocks noGrp="1"/>
          </p:cNvSpPr>
          <p:nvPr>
            <p:ph type="ftr" sz="quarter" idx="11"/>
          </p:nvPr>
        </p:nvSpPr>
        <p:spPr/>
        <p:txBody>
          <a:bodyPr/>
          <a:lstStyle/>
          <a:p>
            <a:pPr lvl="0"/>
            <a:endParaRPr lang="zxx-none"/>
          </a:p>
        </p:txBody>
      </p:sp>
      <p:sp>
        <p:nvSpPr>
          <p:cNvPr id="4" name="Slide Number Placeholder 3"/>
          <p:cNvSpPr>
            <a:spLocks noGrp="1"/>
          </p:cNvSpPr>
          <p:nvPr>
            <p:ph type="sldNum" sz="quarter" idx="12"/>
          </p:nvPr>
        </p:nvSpPr>
        <p:spPr/>
        <p:txBody>
          <a:bodyPr/>
          <a:lstStyle/>
          <a:p>
            <a:pPr lvl="0"/>
            <a:fld id="{180B95B3-1133-4CB5-8E59-08FD57DAECCC}" type="slidenum">
              <a:rPr lang="zxx-none" smtClean="0"/>
              <a:t>‹#›</a:t>
            </a:fld>
            <a:endParaRPr lang="zxx-none"/>
          </a:p>
        </p:txBody>
      </p:sp>
    </p:spTree>
    <p:extLst>
      <p:ext uri="{BB962C8B-B14F-4D97-AF65-F5344CB8AC3E}">
        <p14:creationId xmlns:p14="http://schemas.microsoft.com/office/powerpoint/2010/main" val="128822461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719888" cy="7559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87025" y="2473405"/>
            <a:ext cx="4945837" cy="1258289"/>
          </a:xfrm>
          <a:solidFill>
            <a:srgbClr val="FFFFFF"/>
          </a:solidFill>
          <a:ln>
            <a:solidFill>
              <a:srgbClr val="404040"/>
            </a:solidFill>
          </a:ln>
        </p:spPr>
        <p:txBody>
          <a:bodyPr anchor="ctr" anchorCtr="1">
            <a:normAutofit/>
          </a:bodyPr>
          <a:lstStyle>
            <a:lvl1pPr>
              <a:defRPr sz="2425">
                <a:solidFill>
                  <a:srgbClr val="262626"/>
                </a:solidFill>
              </a:defRPr>
            </a:lvl1pPr>
          </a:lstStyle>
          <a:p>
            <a:r>
              <a:rPr lang="cs-CZ" smtClean="0"/>
              <a:t>Kliknutím lze upravit styl.</a:t>
            </a:r>
            <a:endParaRPr lang="en-US" dirty="0"/>
          </a:p>
        </p:txBody>
      </p:sp>
      <p:sp>
        <p:nvSpPr>
          <p:cNvPr id="3" name="Content Placeholder 2"/>
          <p:cNvSpPr>
            <a:spLocks noGrp="1"/>
          </p:cNvSpPr>
          <p:nvPr>
            <p:ph idx="1"/>
          </p:nvPr>
        </p:nvSpPr>
        <p:spPr>
          <a:xfrm>
            <a:off x="7425476" y="887002"/>
            <a:ext cx="5308711" cy="5785671"/>
          </a:xfrm>
        </p:spPr>
        <p:txBody>
          <a:bodyPr>
            <a:normAutofit/>
          </a:bodyPr>
          <a:lstStyle>
            <a:lvl1pPr>
              <a:defRPr sz="2094">
                <a:solidFill>
                  <a:schemeClr val="tx1"/>
                </a:solidFill>
              </a:defRPr>
            </a:lvl1pPr>
            <a:lvl2pPr>
              <a:defRPr sz="1764">
                <a:solidFill>
                  <a:schemeClr val="tx1"/>
                </a:solidFill>
              </a:defRPr>
            </a:lvl2pPr>
            <a:lvl3pPr>
              <a:defRPr sz="1764">
                <a:solidFill>
                  <a:schemeClr val="tx1"/>
                </a:solidFill>
              </a:defRPr>
            </a:lvl3pPr>
            <a:lvl4pPr>
              <a:defRPr sz="1764">
                <a:solidFill>
                  <a:schemeClr val="tx1"/>
                </a:solidFill>
              </a:defRPr>
            </a:lvl4pPr>
            <a:lvl5pPr>
              <a:defRPr sz="1764">
                <a:solidFill>
                  <a:schemeClr val="tx1"/>
                </a:solidFill>
              </a:defRPr>
            </a:lvl5pPr>
            <a:lvl6pPr>
              <a:defRPr sz="1764"/>
            </a:lvl6pPr>
            <a:lvl7pPr>
              <a:defRPr sz="1764"/>
            </a:lvl7pPr>
            <a:lvl8pPr>
              <a:defRPr sz="1764"/>
            </a:lvl8pPr>
            <a:lvl9pPr>
              <a:defRPr sz="1764"/>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229739" y="3913127"/>
            <a:ext cx="4183130" cy="2418518"/>
          </a:xfrm>
        </p:spPr>
        <p:txBody>
          <a:bodyPr anchor="t" anchorCtr="1">
            <a:normAutofit/>
          </a:bodyPr>
          <a:lstStyle>
            <a:lvl1pPr marL="0" indent="0" algn="ctr">
              <a:buNone/>
              <a:defRPr sz="1653">
                <a:solidFill>
                  <a:srgbClr val="FFFFFF"/>
                </a:solidFill>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cs-CZ" smtClean="0"/>
              <a:t>Upravte styly předlohy textu.</a:t>
            </a:r>
          </a:p>
        </p:txBody>
      </p:sp>
      <p:sp>
        <p:nvSpPr>
          <p:cNvPr id="9" name="Date Placeholder 8"/>
          <p:cNvSpPr>
            <a:spLocks noGrp="1"/>
          </p:cNvSpPr>
          <p:nvPr>
            <p:ph type="dt" sz="half" idx="10"/>
          </p:nvPr>
        </p:nvSpPr>
        <p:spPr/>
        <p:txBody>
          <a:bodyPr/>
          <a:lstStyle/>
          <a:p>
            <a:pPr lvl="0"/>
            <a:endParaRPr lang="zxx-none"/>
          </a:p>
        </p:txBody>
      </p:sp>
      <p:sp>
        <p:nvSpPr>
          <p:cNvPr id="10" name="Footer Placeholder 9"/>
          <p:cNvSpPr>
            <a:spLocks noGrp="1"/>
          </p:cNvSpPr>
          <p:nvPr>
            <p:ph type="ftr" sz="quarter" idx="11"/>
          </p:nvPr>
        </p:nvSpPr>
        <p:spPr>
          <a:xfrm>
            <a:off x="887026" y="6874264"/>
            <a:ext cx="5649288" cy="352785"/>
          </a:xfrm>
        </p:spPr>
        <p:txBody>
          <a:bodyPr/>
          <a:lstStyle>
            <a:lvl1pPr>
              <a:defRPr>
                <a:solidFill>
                  <a:srgbClr val="FFFFFF">
                    <a:alpha val="70000"/>
                  </a:srgbClr>
                </a:solidFill>
              </a:defRPr>
            </a:lvl1pPr>
          </a:lstStyle>
          <a:p>
            <a:pPr lvl="0"/>
            <a:endParaRPr lang="zxx-none"/>
          </a:p>
        </p:txBody>
      </p:sp>
      <p:sp>
        <p:nvSpPr>
          <p:cNvPr id="11" name="Slide Number Placeholder 10"/>
          <p:cNvSpPr>
            <a:spLocks noGrp="1"/>
          </p:cNvSpPr>
          <p:nvPr>
            <p:ph type="sldNum" sz="quarter" idx="12"/>
          </p:nvPr>
        </p:nvSpPr>
        <p:spPr/>
        <p:txBody>
          <a:bodyPr/>
          <a:lstStyle/>
          <a:p>
            <a:pPr lvl="0"/>
            <a:fld id="{A84B730D-0B0A-4C52-9E83-32EA93C2E7EC}" type="slidenum">
              <a:rPr lang="zxx-none" smtClean="0"/>
              <a:t>‹#›</a:t>
            </a:fld>
            <a:endParaRPr lang="zxx-none"/>
          </a:p>
        </p:txBody>
      </p:sp>
    </p:spTree>
    <p:extLst>
      <p:ext uri="{BB962C8B-B14F-4D97-AF65-F5344CB8AC3E}">
        <p14:creationId xmlns:p14="http://schemas.microsoft.com/office/powerpoint/2010/main" val="398651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1" y="0"/>
            <a:ext cx="6719886" cy="7559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91270" y="2473405"/>
            <a:ext cx="4955033" cy="1250730"/>
          </a:xfrm>
          <a:solidFill>
            <a:srgbClr val="FFFFFF"/>
          </a:solidFill>
          <a:ln>
            <a:solidFill>
              <a:srgbClr val="404040"/>
            </a:solidFill>
          </a:ln>
        </p:spPr>
        <p:txBody>
          <a:bodyPr anchor="ctr" anchorCtr="1">
            <a:noAutofit/>
          </a:bodyPr>
          <a:lstStyle>
            <a:lvl1pPr>
              <a:defRPr sz="2425">
                <a:solidFill>
                  <a:srgbClr val="262626"/>
                </a:solidFill>
              </a:defRPr>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719887" y="0"/>
            <a:ext cx="6726608" cy="7559675"/>
          </a:xfrm>
          <a:solidFill>
            <a:schemeClr val="bg1">
              <a:lumMod val="75000"/>
            </a:schemeClr>
          </a:solidFill>
        </p:spPr>
        <p:txBody>
          <a:bodyPr anchor="t"/>
          <a:lstStyle>
            <a:lvl1pPr marL="0" indent="0">
              <a:buNone/>
              <a:defRPr sz="3527">
                <a:solidFill>
                  <a:schemeClr val="bg1">
                    <a:lumMod val="85000"/>
                    <a:lumOff val="15000"/>
                  </a:schemeClr>
                </a:solidFill>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229739" y="3913128"/>
            <a:ext cx="4183130" cy="2418519"/>
          </a:xfrm>
        </p:spPr>
        <p:txBody>
          <a:bodyPr anchor="t" anchorCtr="1">
            <a:normAutofit/>
          </a:bodyPr>
          <a:lstStyle>
            <a:lvl1pPr marL="0" indent="0" algn="ctr">
              <a:buNone/>
              <a:defRPr sz="1653">
                <a:solidFill>
                  <a:srgbClr val="FFFFFF"/>
                </a:solidFill>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cs-CZ" smtClean="0"/>
              <a:t>Upravte styly předlohy textu.</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lvl="0"/>
            <a:endParaRPr lang="zxx-none"/>
          </a:p>
        </p:txBody>
      </p:sp>
      <p:sp>
        <p:nvSpPr>
          <p:cNvPr id="9" name="Footer Placeholder 8"/>
          <p:cNvSpPr>
            <a:spLocks noGrp="1"/>
          </p:cNvSpPr>
          <p:nvPr>
            <p:ph type="ftr" sz="quarter" idx="11"/>
          </p:nvPr>
        </p:nvSpPr>
        <p:spPr>
          <a:xfrm>
            <a:off x="887026" y="6874264"/>
            <a:ext cx="5649288" cy="352785"/>
          </a:xfrm>
        </p:spPr>
        <p:txBody>
          <a:bodyPr/>
          <a:lstStyle>
            <a:lvl1pPr>
              <a:defRPr>
                <a:solidFill>
                  <a:srgbClr val="FFFFFF">
                    <a:alpha val="70000"/>
                  </a:srgbClr>
                </a:solidFill>
              </a:defRPr>
            </a:lvl1pPr>
          </a:lstStyle>
          <a:p>
            <a:pPr lvl="0"/>
            <a:endParaRPr lang="zxx-none"/>
          </a:p>
        </p:txBody>
      </p:sp>
      <p:sp>
        <p:nvSpPr>
          <p:cNvPr id="10" name="Slide Number Placeholder 9"/>
          <p:cNvSpPr>
            <a:spLocks noGrp="1"/>
          </p:cNvSpPr>
          <p:nvPr>
            <p:ph type="sldNum" sz="quarter" idx="12"/>
          </p:nvPr>
        </p:nvSpPr>
        <p:spPr/>
        <p:txBody>
          <a:bodyPr/>
          <a:lstStyle/>
          <a:p>
            <a:pPr lvl="0"/>
            <a:fld id="{245887E9-7C2E-476B-83D6-0CCB9CAA27BC}" type="slidenum">
              <a:rPr lang="zxx-none" smtClean="0"/>
              <a:t>‹#›</a:t>
            </a:fld>
            <a:endParaRPr lang="zxx-none"/>
          </a:p>
        </p:txBody>
      </p:sp>
    </p:spTree>
    <p:extLst>
      <p:ext uri="{BB962C8B-B14F-4D97-AF65-F5344CB8AC3E}">
        <p14:creationId xmlns:p14="http://schemas.microsoft.com/office/powerpoint/2010/main" val="380526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459479" y="1063394"/>
            <a:ext cx="8520817" cy="1310344"/>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2459479" y="2907955"/>
            <a:ext cx="8520817" cy="341936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21903" y="6877139"/>
            <a:ext cx="3035575" cy="357115"/>
          </a:xfrm>
          <a:prstGeom prst="rect">
            <a:avLst/>
          </a:prstGeom>
        </p:spPr>
        <p:txBody>
          <a:bodyPr vert="horz" lIns="91440" tIns="45720" rIns="91440" bIns="45720" rtlCol="0" anchor="ctr"/>
          <a:lstStyle>
            <a:lvl1pPr algn="r">
              <a:defRPr sz="1157">
                <a:solidFill>
                  <a:schemeClr val="tx1">
                    <a:alpha val="70000"/>
                  </a:schemeClr>
                </a:solidFill>
              </a:defRPr>
            </a:lvl1pPr>
          </a:lstStyle>
          <a:p>
            <a:pPr lvl="0"/>
            <a:endParaRPr lang="zxx-none"/>
          </a:p>
        </p:txBody>
      </p:sp>
      <p:sp>
        <p:nvSpPr>
          <p:cNvPr id="5" name="Footer Placeholder 4"/>
          <p:cNvSpPr>
            <a:spLocks noGrp="1"/>
          </p:cNvSpPr>
          <p:nvPr>
            <p:ph type="ftr" sz="quarter" idx="3"/>
          </p:nvPr>
        </p:nvSpPr>
        <p:spPr>
          <a:xfrm>
            <a:off x="1763971" y="6874264"/>
            <a:ext cx="6505139" cy="352785"/>
          </a:xfrm>
          <a:prstGeom prst="rect">
            <a:avLst/>
          </a:prstGeom>
        </p:spPr>
        <p:txBody>
          <a:bodyPr vert="horz" lIns="91440" tIns="45720" rIns="91440" bIns="45720" rtlCol="0" anchor="ctr"/>
          <a:lstStyle>
            <a:lvl1pPr algn="l">
              <a:defRPr sz="1157">
                <a:solidFill>
                  <a:schemeClr val="tx1">
                    <a:alpha val="70000"/>
                  </a:schemeClr>
                </a:solidFill>
              </a:defRPr>
            </a:lvl1pPr>
          </a:lstStyle>
          <a:p>
            <a:pPr lvl="0"/>
            <a:endParaRPr lang="zxx-none"/>
          </a:p>
        </p:txBody>
      </p:sp>
      <p:sp>
        <p:nvSpPr>
          <p:cNvPr id="6" name="Slide Number Placeholder 5"/>
          <p:cNvSpPr>
            <a:spLocks noGrp="1"/>
          </p:cNvSpPr>
          <p:nvPr>
            <p:ph type="sldNum" sz="quarter" idx="4"/>
          </p:nvPr>
        </p:nvSpPr>
        <p:spPr>
          <a:xfrm>
            <a:off x="11860031" y="6854105"/>
            <a:ext cx="403193" cy="403183"/>
          </a:xfrm>
          <a:prstGeom prst="ellipse">
            <a:avLst/>
          </a:prstGeom>
          <a:solidFill>
            <a:srgbClr val="1D1D1D">
              <a:alpha val="70000"/>
            </a:srgbClr>
          </a:solidFill>
        </p:spPr>
        <p:txBody>
          <a:bodyPr vert="horz" lIns="18288" tIns="45720" rIns="18288" bIns="45720" rtlCol="0" anchor="ctr">
            <a:noAutofit/>
          </a:bodyPr>
          <a:lstStyle>
            <a:lvl1pPr algn="ctr">
              <a:defRPr sz="1213" spc="0" baseline="0">
                <a:solidFill>
                  <a:srgbClr val="FFFFFF"/>
                </a:solidFill>
              </a:defRPr>
            </a:lvl1pPr>
          </a:lstStyle>
          <a:p>
            <a:pPr lvl="0"/>
            <a:fld id="{31333468-41DE-47B2-902E-ACEB40C4CE73}" type="slidenum">
              <a:rPr lang="zxx-none" smtClean="0"/>
              <a:t>‹#›</a:t>
            </a:fld>
            <a:endParaRPr lang="zxx-none"/>
          </a:p>
        </p:txBody>
      </p:sp>
    </p:spTree>
    <p:extLst>
      <p:ext uri="{BB962C8B-B14F-4D97-AF65-F5344CB8AC3E}">
        <p14:creationId xmlns:p14="http://schemas.microsoft.com/office/powerpoint/2010/main" val="90664085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ctr" defTabSz="1007943" rtl="0" eaLnBrk="1" latinLnBrk="0" hangingPunct="1">
        <a:lnSpc>
          <a:spcPct val="90000"/>
        </a:lnSpc>
        <a:spcBef>
          <a:spcPct val="0"/>
        </a:spcBef>
        <a:buNone/>
        <a:defRPr sz="3086" kern="1200" cap="all" spc="220" baseline="0">
          <a:solidFill>
            <a:srgbClr val="262626"/>
          </a:solidFill>
          <a:latin typeface="+mj-lt"/>
          <a:ea typeface="+mj-ea"/>
          <a:cs typeface="+mj-cs"/>
        </a:defRPr>
      </a:lvl1pPr>
    </p:titleStyle>
    <p:bodyStyle>
      <a:lvl1pPr marL="251986" indent="-251986" algn="l" defTabSz="1007943" rtl="0" eaLnBrk="1" latinLnBrk="0" hangingPunct="1">
        <a:lnSpc>
          <a:spcPct val="100000"/>
        </a:lnSpc>
        <a:spcBef>
          <a:spcPts val="1102"/>
        </a:spcBef>
        <a:buClr>
          <a:schemeClr val="accent2"/>
        </a:buClr>
        <a:buFont typeface="Arial" panose="020B0604020202020204" pitchFamily="34" charset="0"/>
        <a:buChar char="•"/>
        <a:defRPr sz="1984" kern="1200">
          <a:solidFill>
            <a:schemeClr val="tx1">
              <a:lumMod val="85000"/>
              <a:lumOff val="15000"/>
            </a:schemeClr>
          </a:solidFill>
          <a:latin typeface="+mn-lt"/>
          <a:ea typeface="+mn-ea"/>
          <a:cs typeface="+mn-cs"/>
        </a:defRPr>
      </a:lvl1pPr>
      <a:lvl2pPr marL="503972" indent="-251986" algn="l" defTabSz="1007943" rtl="0" eaLnBrk="1" latinLnBrk="0" hangingPunct="1">
        <a:lnSpc>
          <a:spcPct val="100000"/>
        </a:lnSpc>
        <a:spcBef>
          <a:spcPts val="1102"/>
        </a:spcBef>
        <a:buClr>
          <a:schemeClr val="accent2"/>
        </a:buClr>
        <a:buFont typeface="Arial" panose="020B0604020202020204" pitchFamily="34" charset="0"/>
        <a:buChar char="•"/>
        <a:defRPr sz="1764" kern="1200">
          <a:solidFill>
            <a:schemeClr val="tx1">
              <a:lumMod val="85000"/>
              <a:lumOff val="15000"/>
            </a:schemeClr>
          </a:solidFill>
          <a:latin typeface="+mn-lt"/>
          <a:ea typeface="+mn-ea"/>
          <a:cs typeface="+mn-cs"/>
        </a:defRPr>
      </a:lvl2pPr>
      <a:lvl3pPr marL="755957" indent="-251986" algn="l" defTabSz="1007943" rtl="0" eaLnBrk="1" latinLnBrk="0" hangingPunct="1">
        <a:lnSpc>
          <a:spcPct val="100000"/>
        </a:lnSpc>
        <a:spcBef>
          <a:spcPts val="1102"/>
        </a:spcBef>
        <a:buClr>
          <a:schemeClr val="accent2"/>
        </a:buClr>
        <a:buFont typeface="Arial" panose="020B0604020202020204" pitchFamily="34" charset="0"/>
        <a:buChar char="•"/>
        <a:defRPr sz="1764" kern="1200">
          <a:solidFill>
            <a:schemeClr val="tx1">
              <a:lumMod val="85000"/>
              <a:lumOff val="15000"/>
            </a:schemeClr>
          </a:solidFill>
          <a:latin typeface="+mn-lt"/>
          <a:ea typeface="+mn-ea"/>
          <a:cs typeface="+mn-cs"/>
        </a:defRPr>
      </a:lvl3pPr>
      <a:lvl4pPr marL="1007943" indent="-251986" algn="l" defTabSz="1007943" rtl="0" eaLnBrk="1" latinLnBrk="0" hangingPunct="1">
        <a:lnSpc>
          <a:spcPct val="100000"/>
        </a:lnSpc>
        <a:spcBef>
          <a:spcPts val="1102"/>
        </a:spcBef>
        <a:buClr>
          <a:schemeClr val="accent2"/>
        </a:buClr>
        <a:buFont typeface="Arial" panose="020B0604020202020204" pitchFamily="34" charset="0"/>
        <a:buChar char="•"/>
        <a:defRPr sz="1764" kern="1200">
          <a:solidFill>
            <a:schemeClr val="tx1">
              <a:lumMod val="85000"/>
              <a:lumOff val="15000"/>
            </a:schemeClr>
          </a:solidFill>
          <a:latin typeface="+mn-lt"/>
          <a:ea typeface="+mn-ea"/>
          <a:cs typeface="+mn-cs"/>
        </a:defRPr>
      </a:lvl4pPr>
      <a:lvl5pPr marL="1259929" indent="-251986" algn="l" defTabSz="1007943" rtl="0" eaLnBrk="1" latinLnBrk="0" hangingPunct="1">
        <a:lnSpc>
          <a:spcPct val="100000"/>
        </a:lnSpc>
        <a:spcBef>
          <a:spcPts val="1102"/>
        </a:spcBef>
        <a:buClr>
          <a:schemeClr val="accent2"/>
        </a:buClr>
        <a:buFont typeface="Arial" panose="020B0604020202020204" pitchFamily="34" charset="0"/>
        <a:buChar char="•"/>
        <a:defRPr sz="1764" kern="1200">
          <a:solidFill>
            <a:schemeClr val="tx1">
              <a:lumMod val="85000"/>
              <a:lumOff val="15000"/>
            </a:schemeClr>
          </a:solidFill>
          <a:latin typeface="+mn-lt"/>
          <a:ea typeface="+mn-ea"/>
          <a:cs typeface="+mn-cs"/>
        </a:defRPr>
      </a:lvl5pPr>
      <a:lvl6pPr marL="1447169" indent="-251986" algn="l" defTabSz="1007943" rtl="0" eaLnBrk="1" latinLnBrk="0" hangingPunct="1">
        <a:lnSpc>
          <a:spcPct val="100000"/>
        </a:lnSpc>
        <a:spcBef>
          <a:spcPts val="1102"/>
        </a:spcBef>
        <a:buClr>
          <a:schemeClr val="accent2"/>
        </a:buClr>
        <a:buFont typeface="Arial" panose="020B0604020202020204" pitchFamily="34" charset="0"/>
        <a:buChar char="•"/>
        <a:defRPr sz="1764" kern="1200">
          <a:solidFill>
            <a:schemeClr val="tx1"/>
          </a:solidFill>
          <a:latin typeface="+mn-lt"/>
          <a:ea typeface="+mn-ea"/>
          <a:cs typeface="+mn-cs"/>
        </a:defRPr>
      </a:lvl6pPr>
      <a:lvl7pPr marL="1636158" indent="-251986" algn="l" defTabSz="1007943" rtl="0" eaLnBrk="1" latinLnBrk="0" hangingPunct="1">
        <a:lnSpc>
          <a:spcPct val="100000"/>
        </a:lnSpc>
        <a:spcBef>
          <a:spcPts val="1102"/>
        </a:spcBef>
        <a:buClr>
          <a:schemeClr val="accent2"/>
        </a:buClr>
        <a:buFont typeface="Arial" panose="020B0604020202020204" pitchFamily="34" charset="0"/>
        <a:buChar char="•"/>
        <a:defRPr sz="1764" kern="1200">
          <a:solidFill>
            <a:schemeClr val="tx1"/>
          </a:solidFill>
          <a:latin typeface="+mn-lt"/>
          <a:ea typeface="+mn-ea"/>
          <a:cs typeface="+mn-cs"/>
        </a:defRPr>
      </a:lvl7pPr>
      <a:lvl8pPr marL="1826897" indent="-251986" algn="l" defTabSz="1007943" rtl="0" eaLnBrk="1" latinLnBrk="0" hangingPunct="1">
        <a:lnSpc>
          <a:spcPct val="100000"/>
        </a:lnSpc>
        <a:spcBef>
          <a:spcPts val="1102"/>
        </a:spcBef>
        <a:buClr>
          <a:schemeClr val="accent2"/>
        </a:buClr>
        <a:buFont typeface="Arial" panose="020B0604020202020204" pitchFamily="34" charset="0"/>
        <a:buChar char="•"/>
        <a:defRPr sz="1764" kern="1200" baseline="0">
          <a:solidFill>
            <a:schemeClr val="tx1"/>
          </a:solidFill>
          <a:latin typeface="+mn-lt"/>
          <a:ea typeface="+mn-ea"/>
          <a:cs typeface="+mn-cs"/>
        </a:defRPr>
      </a:lvl8pPr>
      <a:lvl9pPr marL="2075383" indent="-251986" algn="l" defTabSz="1007943" rtl="0" eaLnBrk="1" latinLnBrk="0" hangingPunct="1">
        <a:lnSpc>
          <a:spcPct val="100000"/>
        </a:lnSpc>
        <a:spcBef>
          <a:spcPts val="1102"/>
        </a:spcBef>
        <a:buClr>
          <a:schemeClr val="accent2"/>
        </a:buClr>
        <a:buFont typeface="Arial" panose="020B0604020202020204" pitchFamily="34" charset="0"/>
        <a:buChar char="•"/>
        <a:defRPr sz="1764" kern="1200" baseline="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Arthur Bretaňský</a:t>
            </a:r>
          </a:p>
        </p:txBody>
      </p:sp>
      <p:sp>
        <p:nvSpPr>
          <p:cNvPr id="3" name="Podnadpis 2"/>
          <p:cNvSpPr>
            <a:spLocks noGrp="1"/>
          </p:cNvSpPr>
          <p:nvPr>
            <p:ph type="subTitle" idx="1"/>
          </p:nvPr>
        </p:nvSpPr>
        <p:spPr/>
        <p:txBody>
          <a:bodyPr/>
          <a:lstStyle/>
          <a:p>
            <a:r>
              <a:rPr lang="cs-CZ" dirty="0" smtClean="0"/>
              <a:t>Následnictví v Anglii </a:t>
            </a:r>
            <a:endParaRPr lang="cs-CZ" dirty="0"/>
          </a:p>
        </p:txBody>
      </p:sp>
    </p:spTree>
    <p:extLst>
      <p:ext uri="{BB962C8B-B14F-4D97-AF65-F5344CB8AC3E}">
        <p14:creationId xmlns:p14="http://schemas.microsoft.com/office/powerpoint/2010/main" val="2636163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48752" y="1465052"/>
            <a:ext cx="9252992" cy="3191863"/>
          </a:xfrm>
        </p:spPr>
        <p:txBody>
          <a:bodyPr>
            <a:noAutofit/>
          </a:bodyPr>
          <a:lstStyle/>
          <a:p>
            <a:pPr algn="just"/>
            <a:r>
              <a:rPr lang="cs-CZ" sz="2000" dirty="0"/>
              <a:t>Narodil se mu pak, z jediné dcery hraběte z Bretaně (</a:t>
            </a:r>
            <a:r>
              <a:rPr lang="cs-CZ" sz="2000" dirty="0" err="1"/>
              <a:t>Britannici</a:t>
            </a:r>
            <a:r>
              <a:rPr lang="cs-CZ" sz="2000" dirty="0"/>
              <a:t> </a:t>
            </a:r>
            <a:r>
              <a:rPr lang="cs-CZ" sz="2000" dirty="0" err="1"/>
              <a:t>comitis</a:t>
            </a:r>
            <a:r>
              <a:rPr lang="cs-CZ" sz="2000" dirty="0"/>
              <a:t> </a:t>
            </a:r>
            <a:r>
              <a:rPr lang="cs-CZ" sz="2000" dirty="0" err="1"/>
              <a:t>filia</a:t>
            </a:r>
            <a:r>
              <a:rPr lang="cs-CZ" sz="2000" dirty="0"/>
              <a:t> </a:t>
            </a:r>
            <a:r>
              <a:rPr lang="cs-CZ" sz="2000" dirty="0" err="1"/>
              <a:t>uniqua</a:t>
            </a:r>
            <a:r>
              <a:rPr lang="cs-CZ" sz="2000" dirty="0"/>
              <a:t>) syn pohrobek. A když jeho dědeček, král, vyslovil přání, aby se jmenoval po něm, Bretonci s tím nesouhlasili a slavnostním prohlášením byl pokřtěn jako Arthur. A takto Bretonci, kteří prý dlouho očekávali slavného Artuše (</a:t>
            </a:r>
            <a:r>
              <a:rPr lang="cs-CZ" sz="2000" dirty="0" err="1"/>
              <a:t>fabulosum</a:t>
            </a:r>
            <a:r>
              <a:rPr lang="cs-CZ" sz="2000" dirty="0"/>
              <a:t> </a:t>
            </a:r>
            <a:r>
              <a:rPr lang="cs-CZ" sz="2000" dirty="0" err="1"/>
              <a:t>Arthurum</a:t>
            </a:r>
            <a:r>
              <a:rPr lang="cs-CZ" sz="2000" dirty="0"/>
              <a:t>), teď s velkou nadějí pečovali o skutečného, jak bylo řečeno v jistých proroctvích z legend o Artušovi.</a:t>
            </a:r>
            <a:endParaRPr lang="cs-CZ" sz="900" dirty="0"/>
          </a:p>
        </p:txBody>
      </p:sp>
      <p:sp>
        <p:nvSpPr>
          <p:cNvPr id="3" name="Zástupný symbol pro text 2"/>
          <p:cNvSpPr>
            <a:spLocks noGrp="1"/>
          </p:cNvSpPr>
          <p:nvPr>
            <p:ph type="body" sz="quarter" idx="13"/>
          </p:nvPr>
        </p:nvSpPr>
        <p:spPr>
          <a:xfrm>
            <a:off x="2517318" y="4656915"/>
            <a:ext cx="8307873" cy="419982"/>
          </a:xfrm>
        </p:spPr>
        <p:txBody>
          <a:bodyPr/>
          <a:lstStyle/>
          <a:p>
            <a:r>
              <a:rPr lang="cs-CZ" dirty="0" smtClean="0"/>
              <a:t>William z </a:t>
            </a:r>
            <a:r>
              <a:rPr lang="cs-CZ" dirty="0" err="1" smtClean="0"/>
              <a:t>Newburghu</a:t>
            </a:r>
            <a:r>
              <a:rPr lang="cs-CZ" dirty="0" smtClean="0"/>
              <a:t>, </a:t>
            </a:r>
            <a:r>
              <a:rPr lang="cs-CZ" dirty="0" err="1" smtClean="0"/>
              <a:t>Historia</a:t>
            </a:r>
            <a:r>
              <a:rPr lang="cs-CZ" dirty="0" smtClean="0"/>
              <a:t> </a:t>
            </a:r>
            <a:r>
              <a:rPr lang="cs-CZ" dirty="0" err="1" smtClean="0"/>
              <a:t>Rerum</a:t>
            </a:r>
            <a:r>
              <a:rPr lang="cs-CZ" dirty="0" smtClean="0"/>
              <a:t> </a:t>
            </a:r>
            <a:r>
              <a:rPr lang="cs-CZ" dirty="0" err="1" smtClean="0"/>
              <a:t>Anglicarum</a:t>
            </a:r>
            <a:r>
              <a:rPr lang="cs-CZ" dirty="0" smtClean="0"/>
              <a:t> </a:t>
            </a:r>
            <a:endParaRPr lang="cs-CZ" dirty="0"/>
          </a:p>
        </p:txBody>
      </p:sp>
      <p:sp>
        <p:nvSpPr>
          <p:cNvPr id="4" name="Zástupný symbol pro text 3"/>
          <p:cNvSpPr>
            <a:spLocks noGrp="1"/>
          </p:cNvSpPr>
          <p:nvPr>
            <p:ph type="body" idx="1"/>
          </p:nvPr>
        </p:nvSpPr>
        <p:spPr/>
        <p:txBody>
          <a:bodyPr/>
          <a:lstStyle/>
          <a:p>
            <a:endParaRPr lang="cs-CZ"/>
          </a:p>
        </p:txBody>
      </p:sp>
    </p:spTree>
    <p:extLst>
      <p:ext uri="{BB962C8B-B14F-4D97-AF65-F5344CB8AC3E}">
        <p14:creationId xmlns:p14="http://schemas.microsoft.com/office/powerpoint/2010/main" val="3393896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206" y="129994"/>
            <a:ext cx="6659880" cy="7265323"/>
          </a:xfrm>
          <a:prstGeom prst="rect">
            <a:avLst/>
          </a:prstGeom>
        </p:spPr>
      </p:pic>
    </p:spTree>
    <p:extLst>
      <p:ext uri="{BB962C8B-B14F-4D97-AF65-F5344CB8AC3E}">
        <p14:creationId xmlns:p14="http://schemas.microsoft.com/office/powerpoint/2010/main" val="1850661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34351" y="919015"/>
            <a:ext cx="8520817" cy="1310344"/>
          </a:xfrm>
        </p:spPr>
        <p:txBody>
          <a:bodyPr/>
          <a:lstStyle/>
          <a:p>
            <a:r>
              <a:rPr lang="cs-CZ" dirty="0" err="1"/>
              <a:t>Arthurus</a:t>
            </a:r>
            <a:r>
              <a:rPr lang="cs-CZ" dirty="0"/>
              <a:t>, </a:t>
            </a:r>
            <a:r>
              <a:rPr lang="cs-CZ" dirty="0" err="1"/>
              <a:t>rex</a:t>
            </a:r>
            <a:r>
              <a:rPr lang="cs-CZ" dirty="0"/>
              <a:t> </a:t>
            </a:r>
            <a:r>
              <a:rPr lang="cs-CZ" dirty="0" err="1"/>
              <a:t>designatus</a:t>
            </a:r>
            <a:endParaRPr lang="cs-CZ" dirty="0"/>
          </a:p>
        </p:txBody>
      </p:sp>
      <p:sp>
        <p:nvSpPr>
          <p:cNvPr id="3" name="Zástupný symbol pro obsah 2"/>
          <p:cNvSpPr>
            <a:spLocks noGrp="1"/>
          </p:cNvSpPr>
          <p:nvPr>
            <p:ph idx="1"/>
          </p:nvPr>
        </p:nvSpPr>
        <p:spPr>
          <a:xfrm>
            <a:off x="2334351" y="2763576"/>
            <a:ext cx="8520817" cy="3419362"/>
          </a:xfrm>
        </p:spPr>
        <p:txBody>
          <a:bodyPr>
            <a:normAutofit fontScale="62500" lnSpcReduction="20000"/>
          </a:bodyPr>
          <a:lstStyle/>
          <a:p>
            <a:r>
              <a:rPr lang="cs-CZ" dirty="0"/>
              <a:t>1190 – Richard Lví Srdce odjel na křížovou výpravu </a:t>
            </a:r>
            <a:r>
              <a:rPr lang="cs-CZ" dirty="0">
                <a:sym typeface="Wingdings" panose="05000000000000000000" pitchFamily="2" charset="2"/>
              </a:rPr>
              <a:t> zastávka v </a:t>
            </a:r>
            <a:r>
              <a:rPr lang="cs-CZ" dirty="0" err="1">
                <a:sym typeface="Wingdings" panose="05000000000000000000" pitchFamily="2" charset="2"/>
              </a:rPr>
              <a:t>Messině</a:t>
            </a:r>
            <a:r>
              <a:rPr lang="cs-CZ" dirty="0">
                <a:sym typeface="Wingdings" panose="05000000000000000000" pitchFamily="2" charset="2"/>
              </a:rPr>
              <a:t> (září 1190 – duben 1191) </a:t>
            </a:r>
          </a:p>
          <a:p>
            <a:r>
              <a:rPr lang="cs-CZ" dirty="0">
                <a:sym typeface="Wingdings" panose="05000000000000000000" pitchFamily="2" charset="2"/>
              </a:rPr>
              <a:t>6. října 1190 – smlouva se sicilským králem </a:t>
            </a:r>
            <a:r>
              <a:rPr lang="cs-CZ" dirty="0" err="1">
                <a:sym typeface="Wingdings" panose="05000000000000000000" pitchFamily="2" charset="2"/>
              </a:rPr>
              <a:t>Tancredem</a:t>
            </a:r>
            <a:r>
              <a:rPr lang="cs-CZ" dirty="0">
                <a:sym typeface="Wingdings" panose="05000000000000000000" pitchFamily="2" charset="2"/>
              </a:rPr>
              <a:t> </a:t>
            </a:r>
            <a:r>
              <a:rPr lang="en-US" dirty="0">
                <a:sym typeface="Wingdings" panose="05000000000000000000" pitchFamily="2" charset="2"/>
              </a:rPr>
              <a:t> </a:t>
            </a:r>
            <a:r>
              <a:rPr lang="cs-CZ" dirty="0">
                <a:sym typeface="Wingdings" panose="05000000000000000000" pitchFamily="2" charset="2"/>
              </a:rPr>
              <a:t>domluven sňatek Arthura Bretaňského s </a:t>
            </a:r>
            <a:r>
              <a:rPr lang="cs-CZ" dirty="0" err="1">
                <a:sym typeface="Wingdings" panose="05000000000000000000" pitchFamily="2" charset="2"/>
              </a:rPr>
              <a:t>Tancredovou</a:t>
            </a:r>
            <a:r>
              <a:rPr lang="cs-CZ" dirty="0">
                <a:sym typeface="Wingdings" panose="05000000000000000000" pitchFamily="2" charset="2"/>
              </a:rPr>
              <a:t> dcerou </a:t>
            </a:r>
          </a:p>
          <a:p>
            <a:r>
              <a:rPr lang="cs-CZ" dirty="0">
                <a:sym typeface="Wingdings" panose="05000000000000000000" pitchFamily="2" charset="2"/>
              </a:rPr>
              <a:t>Arthur jmenován následníkem trůnu, určeny podmínky sňatku a předání královnina věna </a:t>
            </a:r>
          </a:p>
          <a:p>
            <a:r>
              <a:rPr lang="cs-CZ" dirty="0">
                <a:sym typeface="Wingdings" panose="05000000000000000000" pitchFamily="2" charset="2"/>
              </a:rPr>
              <a:t>o </a:t>
            </a:r>
            <a:r>
              <a:rPr lang="cs-CZ" dirty="0" err="1">
                <a:sym typeface="Wingdings" panose="05000000000000000000" pitchFamily="2" charset="2"/>
              </a:rPr>
              <a:t>Arthurově</a:t>
            </a:r>
            <a:r>
              <a:rPr lang="cs-CZ" dirty="0">
                <a:sym typeface="Wingdings" panose="05000000000000000000" pitchFamily="2" charset="2"/>
              </a:rPr>
              <a:t> designaci informoval Richard papeže a kancléře Viléma </a:t>
            </a:r>
            <a:r>
              <a:rPr lang="cs-CZ" dirty="0" err="1">
                <a:sym typeface="Wingdings" panose="05000000000000000000" pitchFamily="2" charset="2"/>
              </a:rPr>
              <a:t>Longchampa</a:t>
            </a:r>
            <a:r>
              <a:rPr lang="cs-CZ" dirty="0">
                <a:sym typeface="Wingdings" panose="05000000000000000000" pitchFamily="2" charset="2"/>
              </a:rPr>
              <a:t> v Anglii </a:t>
            </a:r>
          </a:p>
          <a:p>
            <a:r>
              <a:rPr lang="cs-CZ" dirty="0" err="1">
                <a:sym typeface="Wingdings" panose="05000000000000000000" pitchFamily="2" charset="2"/>
              </a:rPr>
              <a:t>Longchamp</a:t>
            </a:r>
            <a:r>
              <a:rPr lang="cs-CZ" dirty="0">
                <a:sym typeface="Wingdings" panose="05000000000000000000" pitchFamily="2" charset="2"/>
              </a:rPr>
              <a:t> podle některých pramenů začal podnikat kroky k zajištění </a:t>
            </a:r>
            <a:r>
              <a:rPr lang="cs-CZ" dirty="0" err="1">
                <a:sym typeface="Wingdings" panose="05000000000000000000" pitchFamily="2" charset="2"/>
              </a:rPr>
              <a:t>Arthurova</a:t>
            </a:r>
            <a:r>
              <a:rPr lang="cs-CZ" dirty="0">
                <a:sym typeface="Wingdings" panose="05000000000000000000" pitchFamily="2" charset="2"/>
              </a:rPr>
              <a:t> následnictví  vyjednával o podpoře skotského krále Viléma (</a:t>
            </a:r>
            <a:r>
              <a:rPr lang="cs-CZ" dirty="0" err="1">
                <a:sym typeface="Wingdings" panose="05000000000000000000" pitchFamily="2" charset="2"/>
              </a:rPr>
              <a:t>Arthurův</a:t>
            </a:r>
            <a:r>
              <a:rPr lang="cs-CZ" dirty="0">
                <a:sym typeface="Wingdings" panose="05000000000000000000" pitchFamily="2" charset="2"/>
              </a:rPr>
              <a:t> příbuzný), kronika opatství </a:t>
            </a:r>
            <a:r>
              <a:rPr lang="cs-CZ" dirty="0" err="1">
                <a:sym typeface="Wingdings" panose="05000000000000000000" pitchFamily="2" charset="2"/>
              </a:rPr>
              <a:t>Melrose</a:t>
            </a:r>
            <a:r>
              <a:rPr lang="cs-CZ" dirty="0">
                <a:sym typeface="Wingdings" panose="05000000000000000000" pitchFamily="2" charset="2"/>
              </a:rPr>
              <a:t> zmiňuje i složení přísah elit </a:t>
            </a:r>
          </a:p>
          <a:p>
            <a:r>
              <a:rPr lang="cs-CZ" dirty="0">
                <a:sym typeface="Wingdings" panose="05000000000000000000" pitchFamily="2" charset="2"/>
              </a:rPr>
              <a:t>Jan byl Richardovým rozhodnutím pobouřen  v červenci 1191 vyjednal s </a:t>
            </a:r>
            <a:r>
              <a:rPr lang="cs-CZ" dirty="0" err="1">
                <a:sym typeface="Wingdings" panose="05000000000000000000" pitchFamily="2" charset="2"/>
              </a:rPr>
              <a:t>Longchampem</a:t>
            </a:r>
            <a:r>
              <a:rPr lang="cs-CZ" dirty="0">
                <a:sym typeface="Wingdings" panose="05000000000000000000" pitchFamily="2" charset="2"/>
              </a:rPr>
              <a:t> smlouvu ve Winchesteru  </a:t>
            </a:r>
            <a:r>
              <a:rPr lang="cs-CZ" dirty="0" err="1">
                <a:sym typeface="Wingdings" panose="05000000000000000000" pitchFamily="2" charset="2"/>
              </a:rPr>
              <a:t>Longchamp</a:t>
            </a:r>
            <a:r>
              <a:rPr lang="cs-CZ" dirty="0">
                <a:sym typeface="Wingdings" panose="05000000000000000000" pitchFamily="2" charset="2"/>
              </a:rPr>
              <a:t> se zřekl podpory </a:t>
            </a:r>
            <a:r>
              <a:rPr lang="cs-CZ" dirty="0" err="1">
                <a:sym typeface="Wingdings" panose="05000000000000000000" pitchFamily="2" charset="2"/>
              </a:rPr>
              <a:t>Arthurových</a:t>
            </a:r>
            <a:r>
              <a:rPr lang="cs-CZ" dirty="0">
                <a:sym typeface="Wingdings" panose="05000000000000000000" pitchFamily="2" charset="2"/>
              </a:rPr>
              <a:t> nároků </a:t>
            </a:r>
          </a:p>
          <a:p>
            <a:r>
              <a:rPr lang="cs-CZ" dirty="0">
                <a:sym typeface="Wingdings" panose="05000000000000000000" pitchFamily="2" charset="2"/>
              </a:rPr>
              <a:t>Richard si uvědomoval hrozbu, kterou představuje Jan pro trůn  jmenoval </a:t>
            </a:r>
            <a:r>
              <a:rPr lang="cs-CZ" dirty="0" err="1">
                <a:sym typeface="Wingdings" panose="05000000000000000000" pitchFamily="2" charset="2"/>
              </a:rPr>
              <a:t>Rději</a:t>
            </a:r>
            <a:r>
              <a:rPr lang="cs-CZ" dirty="0">
                <a:sym typeface="Wingdings" panose="05000000000000000000" pitchFamily="2" charset="2"/>
              </a:rPr>
              <a:t> Arthura (v době messinské smlouvy mu bylo cca 2,5 roku – nepředstavoval akutní riziko)</a:t>
            </a:r>
          </a:p>
          <a:p>
            <a:r>
              <a:rPr lang="cs-CZ" dirty="0">
                <a:sym typeface="Wingdings" panose="05000000000000000000" pitchFamily="2" charset="2"/>
              </a:rPr>
              <a:t>1193 – Jan se spojil s Filipem Augustem  Ralph z </a:t>
            </a:r>
            <a:r>
              <a:rPr lang="cs-CZ" dirty="0" err="1">
                <a:sym typeface="Wingdings" panose="05000000000000000000" pitchFamily="2" charset="2"/>
              </a:rPr>
              <a:t>Diceta</a:t>
            </a:r>
            <a:r>
              <a:rPr lang="cs-CZ" dirty="0">
                <a:sym typeface="Wingdings" panose="05000000000000000000" pitchFamily="2" charset="2"/>
              </a:rPr>
              <a:t> zdůrazňuje, že to bylo proto, aby zbavil Arthura jeho nadějí na trůn </a:t>
            </a:r>
          </a:p>
          <a:p>
            <a:r>
              <a:rPr lang="cs-CZ" dirty="0">
                <a:sym typeface="Wingdings" panose="05000000000000000000" pitchFamily="2" charset="2"/>
              </a:rPr>
              <a:t>Richard se vrátil do Anglie r. 1194 – </a:t>
            </a:r>
            <a:r>
              <a:rPr lang="cs-CZ" dirty="0" err="1">
                <a:sym typeface="Wingdings" panose="05000000000000000000" pitchFamily="2" charset="2"/>
              </a:rPr>
              <a:t>Arthurova</a:t>
            </a:r>
            <a:r>
              <a:rPr lang="cs-CZ" dirty="0">
                <a:sym typeface="Wingdings" panose="05000000000000000000" pitchFamily="2" charset="2"/>
              </a:rPr>
              <a:t> designace teoreticky stále v platnosti </a:t>
            </a:r>
            <a:endParaRPr lang="cs-CZ" dirty="0"/>
          </a:p>
        </p:txBody>
      </p:sp>
    </p:spTree>
    <p:extLst>
      <p:ext uri="{BB962C8B-B14F-4D97-AF65-F5344CB8AC3E}">
        <p14:creationId xmlns:p14="http://schemas.microsoft.com/office/powerpoint/2010/main" val="1445007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67854" y="1297613"/>
            <a:ext cx="9252992" cy="3191863"/>
          </a:xfrm>
        </p:spPr>
        <p:txBody>
          <a:bodyPr>
            <a:normAutofit/>
          </a:bodyPr>
          <a:lstStyle/>
          <a:p>
            <a:pPr algn="just"/>
            <a:r>
              <a:rPr lang="cs-CZ" sz="2000" dirty="0" smtClean="0"/>
              <a:t>Toho roku se král Francie Filip vydal na cestu do Jeruzaléma. Richard, král Anglie toho roku, poté co svým dědicem jmenoval Arthura, syna svého bratra </a:t>
            </a:r>
            <a:r>
              <a:rPr lang="cs-CZ" sz="2000" dirty="0" err="1" smtClean="0"/>
              <a:t>Geoffreye</a:t>
            </a:r>
            <a:r>
              <a:rPr lang="cs-CZ" sz="2000" dirty="0" smtClean="0"/>
              <a:t> z Bretaně v případě, kdyby zemřel bez potomků, následoval krále Francie společně s </a:t>
            </a:r>
            <a:r>
              <a:rPr lang="cs-CZ" sz="2000" dirty="0" err="1" smtClean="0"/>
              <a:t>Balduinem</a:t>
            </a:r>
            <a:r>
              <a:rPr lang="cs-CZ" sz="2000" dirty="0" smtClean="0"/>
              <a:t> z Canterbury, Hubertem Walterem, biskupem ze </a:t>
            </a:r>
            <a:r>
              <a:rPr lang="cs-CZ" sz="2000" dirty="0" err="1" smtClean="0"/>
              <a:t>Salisbury</a:t>
            </a:r>
            <a:r>
              <a:rPr lang="cs-CZ" sz="2000" dirty="0" smtClean="0"/>
              <a:t> a </a:t>
            </a:r>
            <a:r>
              <a:rPr lang="cs-CZ" sz="2000" dirty="0" err="1" smtClean="0"/>
              <a:t>Ranulfem</a:t>
            </a:r>
            <a:r>
              <a:rPr lang="cs-CZ" sz="2000" dirty="0" smtClean="0"/>
              <a:t> </a:t>
            </a:r>
            <a:r>
              <a:rPr lang="cs-CZ" sz="2000" dirty="0" err="1" smtClean="0"/>
              <a:t>Glanvilem</a:t>
            </a:r>
            <a:r>
              <a:rPr lang="cs-CZ" sz="2000" dirty="0" smtClean="0"/>
              <a:t>. </a:t>
            </a:r>
            <a:endParaRPr lang="cs-CZ" sz="2000" dirty="0"/>
          </a:p>
        </p:txBody>
      </p:sp>
      <p:sp>
        <p:nvSpPr>
          <p:cNvPr id="3" name="Zástupný symbol pro text 2"/>
          <p:cNvSpPr>
            <a:spLocks noGrp="1"/>
          </p:cNvSpPr>
          <p:nvPr>
            <p:ph type="body" sz="quarter" idx="13"/>
          </p:nvPr>
        </p:nvSpPr>
        <p:spPr>
          <a:xfrm>
            <a:off x="2936420" y="4489476"/>
            <a:ext cx="8307873" cy="419982"/>
          </a:xfrm>
        </p:spPr>
        <p:txBody>
          <a:bodyPr/>
          <a:lstStyle/>
          <a:p>
            <a:r>
              <a:rPr lang="cs-CZ" i="1" dirty="0" err="1" smtClean="0"/>
              <a:t>Winchesterské</a:t>
            </a:r>
            <a:r>
              <a:rPr lang="cs-CZ" i="1" dirty="0" smtClean="0"/>
              <a:t> anály </a:t>
            </a:r>
            <a:endParaRPr lang="cs-CZ" i="1" dirty="0"/>
          </a:p>
        </p:txBody>
      </p:sp>
      <p:sp>
        <p:nvSpPr>
          <p:cNvPr id="4" name="Zástupný symbol pro text 3"/>
          <p:cNvSpPr>
            <a:spLocks noGrp="1"/>
          </p:cNvSpPr>
          <p:nvPr>
            <p:ph type="body" idx="1"/>
          </p:nvPr>
        </p:nvSpPr>
        <p:spPr/>
        <p:txBody>
          <a:bodyPr/>
          <a:lstStyle/>
          <a:p>
            <a:endParaRPr lang="cs-CZ"/>
          </a:p>
        </p:txBody>
      </p:sp>
    </p:spTree>
    <p:extLst>
      <p:ext uri="{BB962C8B-B14F-4D97-AF65-F5344CB8AC3E}">
        <p14:creationId xmlns:p14="http://schemas.microsoft.com/office/powerpoint/2010/main" val="341339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f.tqn.com/y/historymedren/1/L/Q/I/2/r1codex12th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2043" y="136899"/>
            <a:ext cx="4420779" cy="716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088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15100" y="986392"/>
            <a:ext cx="8520817" cy="1310344"/>
          </a:xfrm>
        </p:spPr>
        <p:txBody>
          <a:bodyPr/>
          <a:lstStyle/>
          <a:p>
            <a:r>
              <a:rPr lang="cs-CZ" dirty="0"/>
              <a:t>Mezi </a:t>
            </a:r>
            <a:r>
              <a:rPr lang="cs-CZ" dirty="0" err="1"/>
              <a:t>Rennes</a:t>
            </a:r>
            <a:r>
              <a:rPr lang="cs-CZ" dirty="0"/>
              <a:t> a Paříží </a:t>
            </a:r>
          </a:p>
        </p:txBody>
      </p:sp>
      <p:sp>
        <p:nvSpPr>
          <p:cNvPr id="3" name="Zástupný symbol pro obsah 2"/>
          <p:cNvSpPr>
            <a:spLocks noGrp="1"/>
          </p:cNvSpPr>
          <p:nvPr>
            <p:ph idx="1"/>
          </p:nvPr>
        </p:nvSpPr>
        <p:spPr>
          <a:xfrm>
            <a:off x="2315100" y="2830953"/>
            <a:ext cx="8520817" cy="3419362"/>
          </a:xfrm>
        </p:spPr>
        <p:txBody>
          <a:bodyPr/>
          <a:lstStyle/>
          <a:p>
            <a:r>
              <a:rPr lang="cs-CZ" dirty="0"/>
              <a:t>v letech 1195 – 1197 Richardovy kampaně v Bretani </a:t>
            </a:r>
            <a:r>
              <a:rPr lang="cs-CZ" dirty="0">
                <a:sym typeface="Wingdings" panose="05000000000000000000" pitchFamily="2" charset="2"/>
              </a:rPr>
              <a:t> snaha získat Arthura do opatrovnictví  narazila na odpor bretonských elit a </a:t>
            </a:r>
            <a:r>
              <a:rPr lang="cs-CZ" dirty="0" err="1">
                <a:sym typeface="Wingdings" panose="05000000000000000000" pitchFamily="2" charset="2"/>
              </a:rPr>
              <a:t>Arthurovy</a:t>
            </a:r>
            <a:r>
              <a:rPr lang="cs-CZ" dirty="0">
                <a:sym typeface="Wingdings" panose="05000000000000000000" pitchFamily="2" charset="2"/>
              </a:rPr>
              <a:t> matky – Konstancie zajata </a:t>
            </a:r>
            <a:r>
              <a:rPr lang="cs-CZ" dirty="0" err="1">
                <a:sym typeface="Wingdings" panose="05000000000000000000" pitchFamily="2" charset="2"/>
              </a:rPr>
              <a:t>Ranulfem</a:t>
            </a:r>
            <a:r>
              <a:rPr lang="cs-CZ" dirty="0">
                <a:sym typeface="Wingdings" panose="05000000000000000000" pitchFamily="2" charset="2"/>
              </a:rPr>
              <a:t> z </a:t>
            </a:r>
            <a:r>
              <a:rPr lang="cs-CZ" dirty="0" err="1">
                <a:sym typeface="Wingdings" panose="05000000000000000000" pitchFamily="2" charset="2"/>
              </a:rPr>
              <a:t>Chesteru</a:t>
            </a:r>
            <a:r>
              <a:rPr lang="cs-CZ" dirty="0">
                <a:sym typeface="Wingdings" panose="05000000000000000000" pitchFamily="2" charset="2"/>
              </a:rPr>
              <a:t>  Arthur poslán do bezpečí ke dvoru Filipa II. do Paříže – zde vychováván po boku francouzského korunního prince Ludvíka </a:t>
            </a:r>
          </a:p>
          <a:p>
            <a:r>
              <a:rPr lang="cs-CZ" dirty="0">
                <a:sym typeface="Wingdings" panose="05000000000000000000" pitchFamily="2" charset="2"/>
              </a:rPr>
              <a:t>1197 – mír mezi Bretonci a Richardem  Richard se vzdal vyčerpávajícího boje, když viděl, že Arthur je nedosažitelný, Konstancie byla propuštěna </a:t>
            </a:r>
          </a:p>
          <a:p>
            <a:r>
              <a:rPr lang="cs-CZ" dirty="0">
                <a:sym typeface="Wingdings" panose="05000000000000000000" pitchFamily="2" charset="2"/>
              </a:rPr>
              <a:t>Arthur se vrátil do Bretaně někdy mezi zimou 1198 a jarem 1199 (určitě dříve, než na konci března 1199) </a:t>
            </a:r>
            <a:endParaRPr lang="cs-CZ" dirty="0"/>
          </a:p>
        </p:txBody>
      </p:sp>
    </p:spTree>
    <p:extLst>
      <p:ext uri="{BB962C8B-B14F-4D97-AF65-F5344CB8AC3E}">
        <p14:creationId xmlns:p14="http://schemas.microsoft.com/office/powerpoint/2010/main" val="2117666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3E7F02-598D-422E-BE14-9A5351A77A2C}"/>
              </a:ext>
            </a:extLst>
          </p:cNvPr>
          <p:cNvSpPr>
            <a:spLocks noGrp="1"/>
          </p:cNvSpPr>
          <p:nvPr>
            <p:ph type="title"/>
          </p:nvPr>
        </p:nvSpPr>
        <p:spPr/>
        <p:txBody>
          <a:bodyPr/>
          <a:lstStyle/>
          <a:p>
            <a:r>
              <a:rPr lang="cs-CZ" dirty="0"/>
              <a:t>Dědic trůnu?</a:t>
            </a:r>
            <a:endParaRPr lang="en-GB" dirty="0"/>
          </a:p>
        </p:txBody>
      </p:sp>
      <p:sp>
        <p:nvSpPr>
          <p:cNvPr id="3" name="Zástupný symbol pro obsah 2">
            <a:extLst>
              <a:ext uri="{FF2B5EF4-FFF2-40B4-BE49-F238E27FC236}">
                <a16:creationId xmlns:a16="http://schemas.microsoft.com/office/drawing/2014/main" id="{5D9909D2-C881-411A-8150-BA7D24316E4E}"/>
              </a:ext>
            </a:extLst>
          </p:cNvPr>
          <p:cNvSpPr>
            <a:spLocks noGrp="1"/>
          </p:cNvSpPr>
          <p:nvPr>
            <p:ph idx="1"/>
          </p:nvPr>
        </p:nvSpPr>
        <p:spPr/>
        <p:txBody>
          <a:bodyPr>
            <a:normAutofit fontScale="85000" lnSpcReduction="20000"/>
          </a:bodyPr>
          <a:lstStyle/>
          <a:p>
            <a:r>
              <a:rPr lang="cs-CZ" dirty="0" smtClean="0"/>
              <a:t>po roce 1194 nejasné následnictví </a:t>
            </a:r>
            <a:r>
              <a:rPr lang="cs-CZ" dirty="0" smtClean="0">
                <a:sym typeface="Wingdings" panose="05000000000000000000" pitchFamily="2" charset="2"/>
              </a:rPr>
              <a:t> podle některých náznaků začal Richard preferovat jako svého následníka Jana (prameny nejsou jednoznačné a jsou velmi obecné – smlouvy s flanderským hrabětem) </a:t>
            </a:r>
          </a:p>
          <a:p>
            <a:r>
              <a:rPr lang="cs-CZ" dirty="0" smtClean="0">
                <a:sym typeface="Wingdings" panose="05000000000000000000" pitchFamily="2" charset="2"/>
              </a:rPr>
              <a:t>6. dubna 1199 – Richard Lví Srdce zemřel při obléhání hradu </a:t>
            </a:r>
            <a:r>
              <a:rPr lang="cs-CZ" dirty="0" err="1" smtClean="0">
                <a:sym typeface="Wingdings" panose="05000000000000000000" pitchFamily="2" charset="2"/>
              </a:rPr>
              <a:t>Chalus</a:t>
            </a:r>
            <a:r>
              <a:rPr lang="cs-CZ" dirty="0" smtClean="0">
                <a:sym typeface="Wingdings" panose="05000000000000000000" pitchFamily="2" charset="2"/>
              </a:rPr>
              <a:t> v </a:t>
            </a:r>
            <a:r>
              <a:rPr lang="cs-CZ" dirty="0" err="1" smtClean="0">
                <a:sym typeface="Wingdings" panose="05000000000000000000" pitchFamily="2" charset="2"/>
              </a:rPr>
              <a:t>Limousinu</a:t>
            </a:r>
            <a:r>
              <a:rPr lang="cs-CZ" dirty="0" smtClean="0">
                <a:sym typeface="Wingdings" panose="05000000000000000000" pitchFamily="2" charset="2"/>
              </a:rPr>
              <a:t>; krátce před odjezdem na tuto trestnou výpravu roztržka s bratrem Janem  není zcela jednoznačné, do jaké míry se usmířili </a:t>
            </a:r>
          </a:p>
          <a:p>
            <a:r>
              <a:rPr lang="cs-CZ" dirty="0" smtClean="0">
                <a:sym typeface="Wingdings" panose="05000000000000000000" pitchFamily="2" charset="2"/>
              </a:rPr>
              <a:t>není jednoznačné, jestli Richard před smrtí určil následníka trůnu – </a:t>
            </a:r>
            <a:r>
              <a:rPr lang="cs-CZ" dirty="0" err="1" smtClean="0">
                <a:sym typeface="Wingdings" panose="05000000000000000000" pitchFamily="2" charset="2"/>
              </a:rPr>
              <a:t>Howden</a:t>
            </a:r>
            <a:r>
              <a:rPr lang="cs-CZ" dirty="0" smtClean="0">
                <a:sym typeface="Wingdings" panose="05000000000000000000" pitchFamily="2" charset="2"/>
              </a:rPr>
              <a:t> píše, že určil následníkem Jana (je to jediný pramen, který to zmiňuje) </a:t>
            </a:r>
          </a:p>
          <a:p>
            <a:r>
              <a:rPr lang="cs-CZ" dirty="0" smtClean="0">
                <a:sym typeface="Wingdings" panose="05000000000000000000" pitchFamily="2" charset="2"/>
              </a:rPr>
              <a:t>Jan se podle některých pramenů (Život sv. Huga) právě zdržoval v Bretani s Arthurem, podle jiných byl v Normandii (</a:t>
            </a:r>
            <a:r>
              <a:rPr lang="cs-CZ" dirty="0" err="1" smtClean="0">
                <a:sym typeface="Wingdings" panose="05000000000000000000" pitchFamily="2" charset="2"/>
              </a:rPr>
              <a:t>Howden</a:t>
            </a:r>
            <a:r>
              <a:rPr lang="cs-CZ" dirty="0" smtClean="0">
                <a:sym typeface="Wingdings" panose="05000000000000000000" pitchFamily="2" charset="2"/>
              </a:rPr>
              <a:t>) </a:t>
            </a:r>
          </a:p>
          <a:p>
            <a:r>
              <a:rPr lang="cs-CZ" dirty="0" smtClean="0">
                <a:sym typeface="Wingdings" panose="05000000000000000000" pitchFamily="2" charset="2"/>
              </a:rPr>
              <a:t>Arthur byl přijat elitami v Anjou, </a:t>
            </a:r>
            <a:r>
              <a:rPr lang="cs-CZ" dirty="0" err="1" smtClean="0">
                <a:sym typeface="Wingdings" panose="05000000000000000000" pitchFamily="2" charset="2"/>
              </a:rPr>
              <a:t>Touraine</a:t>
            </a:r>
            <a:r>
              <a:rPr lang="cs-CZ" dirty="0" smtClean="0">
                <a:sym typeface="Wingdings" panose="05000000000000000000" pitchFamily="2" charset="2"/>
              </a:rPr>
              <a:t> a v Maine za hraběte (odkazovali se na zvykové právo, které upřednostňuje synovce před bratrem), měl podporu Filipa Augusta (holdování v </a:t>
            </a:r>
            <a:r>
              <a:rPr lang="cs-CZ" dirty="0" err="1" smtClean="0">
                <a:sym typeface="Wingdings" panose="05000000000000000000" pitchFamily="2" charset="2"/>
              </a:rPr>
              <a:t>Le</a:t>
            </a:r>
            <a:r>
              <a:rPr lang="cs-CZ" dirty="0" smtClean="0">
                <a:sym typeface="Wingdings" panose="05000000000000000000" pitchFamily="2" charset="2"/>
              </a:rPr>
              <a:t> </a:t>
            </a:r>
            <a:r>
              <a:rPr lang="cs-CZ" dirty="0" err="1" smtClean="0">
                <a:sym typeface="Wingdings" panose="05000000000000000000" pitchFamily="2" charset="2"/>
              </a:rPr>
              <a:t>Mans</a:t>
            </a:r>
            <a:r>
              <a:rPr lang="cs-CZ" dirty="0" smtClean="0">
                <a:sym typeface="Wingdings" panose="05000000000000000000" pitchFamily="2" charset="2"/>
              </a:rPr>
              <a:t>) </a:t>
            </a:r>
            <a:endParaRPr lang="en-GB" dirty="0"/>
          </a:p>
        </p:txBody>
      </p:sp>
    </p:spTree>
    <p:extLst>
      <p:ext uri="{BB962C8B-B14F-4D97-AF65-F5344CB8AC3E}">
        <p14:creationId xmlns:p14="http://schemas.microsoft.com/office/powerpoint/2010/main" val="3087539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france-voyage.com/visuals/photos/chalus-chabrol-castle-8304_w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3327" y="391250"/>
            <a:ext cx="8308824" cy="6231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636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urch of Fontevraud Abbey Richard I effigy.jpg">
            <a:extLst>
              <a:ext uri="{FF2B5EF4-FFF2-40B4-BE49-F238E27FC236}">
                <a16:creationId xmlns:a16="http://schemas.microsoft.com/office/drawing/2014/main" id="{56F7A66A-21A1-41F0-B758-84CE01B5E7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692696"/>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283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anovnici.estranky.cz/img/mid/372/filip-ii.-augu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65125"/>
            <a:ext cx="5222966" cy="6582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603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Následnictví</a:t>
            </a:r>
          </a:p>
        </p:txBody>
      </p:sp>
      <p:sp>
        <p:nvSpPr>
          <p:cNvPr id="3" name="Zástupný symbol pro obsah 2"/>
          <p:cNvSpPr>
            <a:spLocks noGrp="1"/>
          </p:cNvSpPr>
          <p:nvPr>
            <p:ph idx="1"/>
          </p:nvPr>
        </p:nvSpPr>
        <p:spPr/>
        <p:txBody>
          <a:bodyPr/>
          <a:lstStyle/>
          <a:p>
            <a:r>
              <a:rPr lang="cs-CZ" dirty="0"/>
              <a:t>na konci 12. století nebyly ustálené principy nástupnictví </a:t>
            </a:r>
            <a:r>
              <a:rPr lang="cs-CZ" dirty="0">
                <a:sym typeface="Wingdings" panose="05000000000000000000" pitchFamily="2" charset="2"/>
              </a:rPr>
              <a:t> každý územní celek v rámci </a:t>
            </a:r>
            <a:r>
              <a:rPr lang="cs-CZ" dirty="0" err="1">
                <a:sym typeface="Wingdings" panose="05000000000000000000" pitchFamily="2" charset="2"/>
              </a:rPr>
              <a:t>anjouovské</a:t>
            </a:r>
            <a:r>
              <a:rPr lang="cs-CZ" dirty="0">
                <a:sym typeface="Wingdings" panose="05000000000000000000" pitchFamily="2" charset="2"/>
              </a:rPr>
              <a:t> říše měl svá specifická pravidla (zvykové právo)</a:t>
            </a:r>
          </a:p>
          <a:p>
            <a:r>
              <a:rPr lang="cs-CZ" dirty="0">
                <a:sym typeface="Wingdings" panose="05000000000000000000" pitchFamily="2" charset="2"/>
              </a:rPr>
              <a:t>„</a:t>
            </a:r>
            <a:r>
              <a:rPr lang="cs-CZ" dirty="0" err="1">
                <a:sym typeface="Wingdings" panose="05000000000000000000" pitchFamily="2" charset="2"/>
              </a:rPr>
              <a:t>Glanvill</a:t>
            </a:r>
            <a:r>
              <a:rPr lang="cs-CZ" dirty="0">
                <a:sym typeface="Wingdings" panose="05000000000000000000" pitchFamily="2" charset="2"/>
              </a:rPr>
              <a:t>“ – De </a:t>
            </a:r>
            <a:r>
              <a:rPr lang="cs-CZ" dirty="0" err="1">
                <a:sym typeface="Wingdings" panose="05000000000000000000" pitchFamily="2" charset="2"/>
              </a:rPr>
              <a:t>legibus</a:t>
            </a:r>
            <a:r>
              <a:rPr lang="cs-CZ" dirty="0">
                <a:sym typeface="Wingdings" panose="05000000000000000000" pitchFamily="2" charset="2"/>
              </a:rPr>
              <a:t> et </a:t>
            </a:r>
            <a:r>
              <a:rPr lang="cs-CZ" dirty="0" err="1">
                <a:sym typeface="Wingdings" panose="05000000000000000000" pitchFamily="2" charset="2"/>
              </a:rPr>
              <a:t>consuetudinibus</a:t>
            </a:r>
            <a:r>
              <a:rPr lang="cs-CZ" dirty="0">
                <a:sym typeface="Wingdings" panose="05000000000000000000" pitchFamily="2" charset="2"/>
              </a:rPr>
              <a:t> </a:t>
            </a:r>
            <a:r>
              <a:rPr lang="cs-CZ" dirty="0" err="1">
                <a:sym typeface="Wingdings" panose="05000000000000000000" pitchFamily="2" charset="2"/>
              </a:rPr>
              <a:t>regni</a:t>
            </a:r>
            <a:r>
              <a:rPr lang="cs-CZ" dirty="0">
                <a:sym typeface="Wingdings" panose="05000000000000000000" pitchFamily="2" charset="2"/>
              </a:rPr>
              <a:t> </a:t>
            </a:r>
            <a:r>
              <a:rPr lang="cs-CZ" dirty="0" err="1">
                <a:sym typeface="Wingdings" panose="05000000000000000000" pitchFamily="2" charset="2"/>
              </a:rPr>
              <a:t>Angliae</a:t>
            </a:r>
            <a:r>
              <a:rPr lang="cs-CZ" dirty="0">
                <a:sym typeface="Wingdings" panose="05000000000000000000" pitchFamily="2" charset="2"/>
              </a:rPr>
              <a:t> – kapitoly věnované dědictví a následnictví  i autor traktátu přiznává, že situace je komplikovaná a nejednoznačná  </a:t>
            </a:r>
          </a:p>
          <a:p>
            <a:r>
              <a:rPr lang="cs-CZ" dirty="0">
                <a:sym typeface="Wingdings" panose="05000000000000000000" pitchFamily="2" charset="2"/>
              </a:rPr>
              <a:t>až na počátku 13. století dochází ke kodifikaci práv  </a:t>
            </a:r>
            <a:r>
              <a:rPr lang="cs-CZ" dirty="0" err="1">
                <a:sym typeface="Wingdings" panose="05000000000000000000" pitchFamily="2" charset="2"/>
              </a:rPr>
              <a:t>Coutumiers</a:t>
            </a:r>
            <a:r>
              <a:rPr lang="cs-CZ" dirty="0">
                <a:sym typeface="Wingdings" panose="05000000000000000000" pitchFamily="2" charset="2"/>
              </a:rPr>
              <a:t> (Normandie, Anjou)  </a:t>
            </a:r>
            <a:r>
              <a:rPr lang="cs-CZ" dirty="0"/>
              <a:t> </a:t>
            </a:r>
          </a:p>
          <a:p>
            <a:r>
              <a:rPr lang="cs-CZ" dirty="0"/>
              <a:t>problémem také legitimita nároků </a:t>
            </a:r>
            <a:r>
              <a:rPr lang="cs-CZ" dirty="0">
                <a:sym typeface="Wingdings" panose="05000000000000000000" pitchFamily="2" charset="2"/>
              </a:rPr>
              <a:t> designace x volba aklamace </a:t>
            </a:r>
            <a:endParaRPr lang="cs-CZ" dirty="0"/>
          </a:p>
        </p:txBody>
      </p:sp>
    </p:spTree>
    <p:extLst>
      <p:ext uri="{BB962C8B-B14F-4D97-AF65-F5344CB8AC3E}">
        <p14:creationId xmlns:p14="http://schemas.microsoft.com/office/powerpoint/2010/main" val="2002788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34718" y="1187684"/>
            <a:ext cx="9252992" cy="3191863"/>
          </a:xfrm>
        </p:spPr>
        <p:txBody>
          <a:bodyPr>
            <a:normAutofit/>
          </a:bodyPr>
          <a:lstStyle/>
          <a:p>
            <a:pPr algn="just"/>
            <a:r>
              <a:rPr lang="cs-CZ" sz="2000" dirty="0"/>
              <a:t>Když pak král přestal doufat, že přežije, </a:t>
            </a:r>
            <a:r>
              <a:rPr lang="cs-CZ" sz="2000" dirty="0" smtClean="0"/>
              <a:t>odkázal (</a:t>
            </a:r>
            <a:r>
              <a:rPr lang="cs-CZ" sz="2000" dirty="0" err="1" smtClean="0"/>
              <a:t>divisit</a:t>
            </a:r>
            <a:r>
              <a:rPr lang="cs-CZ" sz="2000" dirty="0" smtClean="0"/>
              <a:t>) </a:t>
            </a:r>
            <a:r>
              <a:rPr lang="cs-CZ" sz="2000" dirty="0"/>
              <a:t>království Anglie svému bratrovi Janovi, stejně jako všechna svá </a:t>
            </a:r>
            <a:r>
              <a:rPr lang="cs-CZ" sz="2000" dirty="0" smtClean="0"/>
              <a:t>území a </a:t>
            </a:r>
            <a:r>
              <a:rPr lang="cs-CZ" sz="2000" dirty="0"/>
              <a:t>také přikázal, aby mu všichni, kteří jsou zde přítomni, přísahali věrnost a aby mu byly předeny všechny Richardovy hrady a také tři čtvrtiny </a:t>
            </a:r>
            <a:r>
              <a:rPr lang="cs-CZ" sz="2000" dirty="0" smtClean="0"/>
              <a:t>pokladu.</a:t>
            </a:r>
            <a:endParaRPr lang="cs-CZ" sz="2000" dirty="0"/>
          </a:p>
        </p:txBody>
      </p:sp>
      <p:sp>
        <p:nvSpPr>
          <p:cNvPr id="3" name="Zástupný symbol pro text 2"/>
          <p:cNvSpPr>
            <a:spLocks noGrp="1"/>
          </p:cNvSpPr>
          <p:nvPr>
            <p:ph type="body" sz="quarter" idx="13"/>
          </p:nvPr>
        </p:nvSpPr>
        <p:spPr>
          <a:xfrm>
            <a:off x="2503284" y="4379547"/>
            <a:ext cx="8307873" cy="419982"/>
          </a:xfrm>
        </p:spPr>
        <p:txBody>
          <a:bodyPr/>
          <a:lstStyle/>
          <a:p>
            <a:r>
              <a:rPr lang="cs-CZ" i="1" dirty="0" smtClean="0"/>
              <a:t>Roger </a:t>
            </a:r>
            <a:r>
              <a:rPr lang="cs-CZ" i="1" dirty="0" err="1" smtClean="0"/>
              <a:t>Howden</a:t>
            </a:r>
            <a:r>
              <a:rPr lang="cs-CZ" i="1" dirty="0" smtClean="0"/>
              <a:t>, Kronika</a:t>
            </a:r>
            <a:endParaRPr lang="cs-CZ" i="1" dirty="0"/>
          </a:p>
        </p:txBody>
      </p:sp>
      <p:sp>
        <p:nvSpPr>
          <p:cNvPr id="4" name="Zástupný symbol pro text 3"/>
          <p:cNvSpPr>
            <a:spLocks noGrp="1"/>
          </p:cNvSpPr>
          <p:nvPr>
            <p:ph type="body" idx="1"/>
          </p:nvPr>
        </p:nvSpPr>
        <p:spPr/>
        <p:txBody>
          <a:bodyPr/>
          <a:lstStyle/>
          <a:p>
            <a:endParaRPr lang="cs-CZ"/>
          </a:p>
        </p:txBody>
      </p:sp>
    </p:spTree>
    <p:extLst>
      <p:ext uri="{BB962C8B-B14F-4D97-AF65-F5344CB8AC3E}">
        <p14:creationId xmlns:p14="http://schemas.microsoft.com/office/powerpoint/2010/main" val="122934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09550" y="1195577"/>
            <a:ext cx="9969049" cy="3603952"/>
          </a:xfrm>
        </p:spPr>
        <p:txBody>
          <a:bodyPr>
            <a:normAutofit fontScale="90000"/>
          </a:bodyPr>
          <a:lstStyle/>
          <a:p>
            <a:pPr algn="just"/>
            <a:r>
              <a:rPr lang="cs-CZ" sz="2000" dirty="0" err="1"/>
              <a:t>Marshall</a:t>
            </a:r>
            <a:r>
              <a:rPr lang="cs-CZ" sz="2000" dirty="0"/>
              <a:t> se již chystal jít spát, když k němu dorazila ona novina. Rychle se proto oblékl a vydal se do </a:t>
            </a:r>
            <a:r>
              <a:rPr lang="cs-CZ" sz="2000" dirty="0" err="1"/>
              <a:t>Pré</a:t>
            </a:r>
            <a:r>
              <a:rPr lang="cs-CZ" sz="2000" dirty="0"/>
              <a:t> k arcibiskupovi. |...| Král je mrtev, jaká nám ještě zbývá naděje? Žádná, protože po něm již nevidím nikoho, kdo by mohl bránit království. Očekávám tedy, že nás Francouzi vyštvou pryč, protože jim nikdo nebude moci vzdorovat. Bude muset, odpověděl </a:t>
            </a:r>
            <a:r>
              <a:rPr lang="cs-CZ" sz="2000" dirty="0" err="1"/>
              <a:t>Marshall</a:t>
            </a:r>
            <a:r>
              <a:rPr lang="cs-CZ" sz="2000" dirty="0"/>
              <a:t>. Musíme rychle zvolit nástupce. Dle mého názoru bychom měli vybrat Arthura. Ale pane, řekl </a:t>
            </a:r>
            <a:r>
              <a:rPr lang="cs-CZ" sz="2000" dirty="0" err="1"/>
              <a:t>Marshall</a:t>
            </a:r>
            <a:r>
              <a:rPr lang="cs-CZ" sz="2000" dirty="0"/>
              <a:t>, to by bylo špatně. Arthur má zlé rádce, je podezíravý a pyšný. Jestliže si ho vybereme jako našeho vůdce, způsobí nám mnohé potíže, jelikož nemá rád Angličany. Ale pohleďte na hraběte Jana. Dle svědomí je to nejbližší dědic země svého otce i bratra. Arcibiskup na to odpověděl: </a:t>
            </a:r>
            <a:r>
              <a:rPr lang="cs-CZ" sz="2000" dirty="0" err="1"/>
              <a:t>Marshalle</a:t>
            </a:r>
            <a:r>
              <a:rPr lang="cs-CZ" sz="2000" dirty="0"/>
              <a:t>, tedy chcete raději jeho? Ano pane, protože to je tak správné. Syn je blíže zemi svého otce nežli synovec. </a:t>
            </a:r>
            <a:r>
              <a:rPr lang="cs-CZ" sz="2000" dirty="0" err="1"/>
              <a:t>Marshalle</a:t>
            </a:r>
            <a:r>
              <a:rPr lang="cs-CZ" sz="2000" dirty="0"/>
              <a:t>, nechť je tedy po vašem, ale říkám vám, ničeho co jste kdy udělal, nebudete tak litovat</a:t>
            </a:r>
          </a:p>
        </p:txBody>
      </p:sp>
      <p:sp>
        <p:nvSpPr>
          <p:cNvPr id="3" name="Zástupný symbol pro text 2"/>
          <p:cNvSpPr>
            <a:spLocks noGrp="1"/>
          </p:cNvSpPr>
          <p:nvPr>
            <p:ph type="body" sz="quarter" idx="13"/>
          </p:nvPr>
        </p:nvSpPr>
        <p:spPr>
          <a:xfrm>
            <a:off x="2998166" y="5057384"/>
            <a:ext cx="8307873" cy="419982"/>
          </a:xfrm>
        </p:spPr>
        <p:txBody>
          <a:bodyPr/>
          <a:lstStyle/>
          <a:p>
            <a:r>
              <a:rPr lang="cs-CZ" i="1" dirty="0" err="1" smtClean="0"/>
              <a:t>Histoire</a:t>
            </a:r>
            <a:r>
              <a:rPr lang="cs-CZ" i="1" dirty="0" smtClean="0"/>
              <a:t> de </a:t>
            </a:r>
            <a:r>
              <a:rPr lang="cs-CZ" i="1" dirty="0" err="1" smtClean="0"/>
              <a:t>Guillaume</a:t>
            </a:r>
            <a:r>
              <a:rPr lang="cs-CZ" i="1" dirty="0" smtClean="0"/>
              <a:t> </a:t>
            </a:r>
            <a:r>
              <a:rPr lang="cs-CZ" i="1" dirty="0" err="1" smtClean="0"/>
              <a:t>Le</a:t>
            </a:r>
            <a:r>
              <a:rPr lang="cs-CZ" i="1" dirty="0" smtClean="0"/>
              <a:t> </a:t>
            </a:r>
            <a:r>
              <a:rPr lang="cs-CZ" i="1" dirty="0" err="1" smtClean="0"/>
              <a:t>Maréchal</a:t>
            </a:r>
            <a:r>
              <a:rPr lang="cs-CZ" i="1" dirty="0" smtClean="0"/>
              <a:t>, po r. 1219</a:t>
            </a:r>
            <a:endParaRPr lang="cs-CZ" i="1" dirty="0"/>
          </a:p>
        </p:txBody>
      </p:sp>
      <p:sp>
        <p:nvSpPr>
          <p:cNvPr id="4" name="Zástupný symbol pro text 3"/>
          <p:cNvSpPr>
            <a:spLocks noGrp="1"/>
          </p:cNvSpPr>
          <p:nvPr>
            <p:ph type="body" idx="1"/>
          </p:nvPr>
        </p:nvSpPr>
        <p:spPr/>
        <p:txBody>
          <a:bodyPr/>
          <a:lstStyle/>
          <a:p>
            <a:endParaRPr lang="cs-CZ"/>
          </a:p>
        </p:txBody>
      </p:sp>
    </p:spTree>
    <p:extLst>
      <p:ext uri="{BB962C8B-B14F-4D97-AF65-F5344CB8AC3E}">
        <p14:creationId xmlns:p14="http://schemas.microsoft.com/office/powerpoint/2010/main" val="2775059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02095" y="1463040"/>
            <a:ext cx="9252992" cy="3536575"/>
          </a:xfrm>
        </p:spPr>
        <p:txBody>
          <a:bodyPr>
            <a:normAutofit fontScale="90000"/>
          </a:bodyPr>
          <a:lstStyle/>
          <a:p>
            <a:pPr algn="just"/>
            <a:r>
              <a:rPr lang="cs-CZ" sz="2000" dirty="0"/>
              <a:t>Hubert, arcibiskup z Canterbury a William </a:t>
            </a:r>
            <a:r>
              <a:rPr lang="cs-CZ" sz="2000" dirty="0" err="1"/>
              <a:t>Marshall</a:t>
            </a:r>
            <a:r>
              <a:rPr lang="cs-CZ" sz="2000" dirty="0"/>
              <a:t>, kteří byli posláni aby zajistili mír v Anglii, nechali poddané království [</a:t>
            </a:r>
            <a:r>
              <a:rPr lang="cs-CZ" sz="2000" dirty="0" err="1"/>
              <a:t>homines</a:t>
            </a:r>
            <a:r>
              <a:rPr lang="cs-CZ" sz="2000" dirty="0"/>
              <a:t> </a:t>
            </a:r>
            <a:r>
              <a:rPr lang="cs-CZ" sz="2000" dirty="0" err="1"/>
              <a:t>regni</a:t>
            </a:r>
            <a:r>
              <a:rPr lang="cs-CZ" sz="2000" dirty="0"/>
              <a:t>] , jak ve městech, tak na hradech [</a:t>
            </a:r>
            <a:r>
              <a:rPr lang="cs-CZ" sz="2000" dirty="0" err="1"/>
              <a:t>burgis</a:t>
            </a:r>
            <a:r>
              <a:rPr lang="cs-CZ" sz="2000" dirty="0"/>
              <a:t>] a také early, barony, svobodné [</a:t>
            </a:r>
            <a:r>
              <a:rPr lang="cs-CZ" sz="2000" dirty="0" err="1"/>
              <a:t>libere</a:t>
            </a:r>
            <a:r>
              <a:rPr lang="cs-CZ" sz="2000" dirty="0"/>
              <a:t> </a:t>
            </a:r>
            <a:r>
              <a:rPr lang="cs-CZ" sz="2000" dirty="0" err="1"/>
              <a:t>tenentes</a:t>
            </a:r>
            <a:r>
              <a:rPr lang="cs-CZ" sz="2000" dirty="0"/>
              <a:t>] přísahat věrnost a zachovávat mír vůči Janovi, vévodovi Normanů, synovi krále Jindřicha, syna císařovny Matyldy. Nicméně všichni biskupové, stejně tak jako někteří earlové a baroni nechali svoje hrady posílit muži, zásobami i zbraněmi. Na to Hubert, arcibiskup z Canterbury, William </a:t>
            </a:r>
            <a:r>
              <a:rPr lang="cs-CZ" sz="2000" dirty="0" err="1"/>
              <a:t>Marshall</a:t>
            </a:r>
            <a:r>
              <a:rPr lang="cs-CZ" sz="2000" dirty="0"/>
              <a:t> a </a:t>
            </a:r>
            <a:r>
              <a:rPr lang="cs-CZ" sz="2000" dirty="0" err="1"/>
              <a:t>Geoffrey</a:t>
            </a:r>
            <a:r>
              <a:rPr lang="cs-CZ" sz="2000" dirty="0"/>
              <a:t> </a:t>
            </a:r>
            <a:r>
              <a:rPr lang="cs-CZ" sz="2000" dirty="0" err="1"/>
              <a:t>Fitz</a:t>
            </a:r>
            <a:r>
              <a:rPr lang="cs-CZ" sz="2000" dirty="0"/>
              <a:t>-Peter, </a:t>
            </a:r>
            <a:r>
              <a:rPr lang="cs-CZ" sz="2000" dirty="0" err="1"/>
              <a:t>justiciár</a:t>
            </a:r>
            <a:r>
              <a:rPr lang="cs-CZ" sz="2000" dirty="0"/>
              <a:t> Anglie uspořádali setkání v </a:t>
            </a:r>
            <a:r>
              <a:rPr lang="cs-CZ" sz="2000" dirty="0" err="1"/>
              <a:t>Northamptonu</a:t>
            </a:r>
            <a:r>
              <a:rPr lang="cs-CZ" sz="2000" dirty="0"/>
              <a:t> a svolali sem ty osoby, o kterých měli největší pochybnosti. |...| Slíbili jim, že Jan, vévoda Normanů jím každému dá každému co mu náleží, když mu odpřisáhnou věrnost a zachovají mír. Říká se, že na to pak všichni řečení baroni a earlové přísahali věrnost a věrnou službu Janovi, vévodovi Normanů</a:t>
            </a:r>
          </a:p>
        </p:txBody>
      </p:sp>
      <p:sp>
        <p:nvSpPr>
          <p:cNvPr id="3" name="Zástupný symbol pro text 2"/>
          <p:cNvSpPr>
            <a:spLocks noGrp="1"/>
          </p:cNvSpPr>
          <p:nvPr>
            <p:ph type="body" sz="quarter" idx="13"/>
          </p:nvPr>
        </p:nvSpPr>
        <p:spPr>
          <a:xfrm>
            <a:off x="2574654" y="5152968"/>
            <a:ext cx="8307873" cy="419982"/>
          </a:xfrm>
        </p:spPr>
        <p:txBody>
          <a:bodyPr/>
          <a:lstStyle/>
          <a:p>
            <a:r>
              <a:rPr lang="cs-CZ" i="1" dirty="0" smtClean="0"/>
              <a:t>Roger </a:t>
            </a:r>
            <a:r>
              <a:rPr lang="cs-CZ" i="1" dirty="0" err="1" smtClean="0"/>
              <a:t>Howden</a:t>
            </a:r>
            <a:r>
              <a:rPr lang="cs-CZ" i="1" dirty="0" smtClean="0"/>
              <a:t>, Kronika</a:t>
            </a:r>
            <a:endParaRPr lang="cs-CZ" i="1" dirty="0"/>
          </a:p>
        </p:txBody>
      </p:sp>
      <p:sp>
        <p:nvSpPr>
          <p:cNvPr id="4" name="Zástupný symbol pro text 3"/>
          <p:cNvSpPr>
            <a:spLocks noGrp="1"/>
          </p:cNvSpPr>
          <p:nvPr>
            <p:ph type="body" idx="1"/>
          </p:nvPr>
        </p:nvSpPr>
        <p:spPr/>
        <p:txBody>
          <a:bodyPr/>
          <a:lstStyle/>
          <a:p>
            <a:endParaRPr lang="cs-CZ"/>
          </a:p>
        </p:txBody>
      </p:sp>
    </p:spTree>
    <p:extLst>
      <p:ext uri="{BB962C8B-B14F-4D97-AF65-F5344CB8AC3E}">
        <p14:creationId xmlns:p14="http://schemas.microsoft.com/office/powerpoint/2010/main" val="1089124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02095" y="1226873"/>
            <a:ext cx="9252992" cy="3191863"/>
          </a:xfrm>
        </p:spPr>
        <p:txBody>
          <a:bodyPr>
            <a:normAutofit/>
          </a:bodyPr>
          <a:lstStyle/>
          <a:p>
            <a:pPr algn="just"/>
            <a:r>
              <a:rPr lang="cs-CZ" sz="2000" dirty="0"/>
              <a:t>Protože přední mužové z Anjou, Maine a </a:t>
            </a:r>
            <a:r>
              <a:rPr lang="cs-CZ" sz="2000" dirty="0" err="1"/>
              <a:t>Touraine</a:t>
            </a:r>
            <a:r>
              <a:rPr lang="cs-CZ" sz="2000" dirty="0"/>
              <a:t> se sešli a vyjádřili svojí náklonnost k Arthurovi, vévodovi z Bretaně, jako jejich pánovi. Říkali, že je to jejich názor a rovněž také zvyk v těchto oblastech, že syn staršího bratra by měl převzít svoje dědictví, doslovně tedy dědictví, které by </a:t>
            </a:r>
            <a:r>
              <a:rPr lang="cs-CZ" sz="2000" dirty="0" err="1"/>
              <a:t>Geoffrey</a:t>
            </a:r>
            <a:r>
              <a:rPr lang="cs-CZ" sz="2000" dirty="0"/>
              <a:t>, </a:t>
            </a:r>
            <a:r>
              <a:rPr lang="cs-CZ" sz="2000" dirty="0" err="1"/>
              <a:t>Arthurův</a:t>
            </a:r>
            <a:r>
              <a:rPr lang="cs-CZ" sz="2000" dirty="0"/>
              <a:t> otec zdědil, kdyby byl býval přežil Richarda, krále Anglie, svého bratra.</a:t>
            </a:r>
          </a:p>
        </p:txBody>
      </p:sp>
      <p:sp>
        <p:nvSpPr>
          <p:cNvPr id="3" name="Zástupný symbol pro text 2"/>
          <p:cNvSpPr>
            <a:spLocks noGrp="1"/>
          </p:cNvSpPr>
          <p:nvPr>
            <p:ph type="body" sz="quarter" idx="13"/>
          </p:nvPr>
        </p:nvSpPr>
        <p:spPr>
          <a:xfrm>
            <a:off x="2570661" y="4418736"/>
            <a:ext cx="8307873" cy="419982"/>
          </a:xfrm>
        </p:spPr>
        <p:txBody>
          <a:bodyPr/>
          <a:lstStyle/>
          <a:p>
            <a:r>
              <a:rPr lang="cs-CZ" i="1" dirty="0" smtClean="0"/>
              <a:t>Roger </a:t>
            </a:r>
            <a:r>
              <a:rPr lang="cs-CZ" i="1" dirty="0" err="1" smtClean="0"/>
              <a:t>Howden</a:t>
            </a:r>
            <a:r>
              <a:rPr lang="cs-CZ" i="1" dirty="0" smtClean="0"/>
              <a:t>, Kronika</a:t>
            </a:r>
            <a:endParaRPr lang="cs-CZ" i="1" dirty="0"/>
          </a:p>
        </p:txBody>
      </p:sp>
      <p:sp>
        <p:nvSpPr>
          <p:cNvPr id="4" name="Zástupný symbol pro text 3"/>
          <p:cNvSpPr>
            <a:spLocks noGrp="1"/>
          </p:cNvSpPr>
          <p:nvPr>
            <p:ph type="body" idx="1"/>
          </p:nvPr>
        </p:nvSpPr>
        <p:spPr>
          <a:xfrm>
            <a:off x="2854202" y="4838718"/>
            <a:ext cx="9827834" cy="1715052"/>
          </a:xfrm>
        </p:spPr>
        <p:txBody>
          <a:bodyPr/>
          <a:lstStyle/>
          <a:p>
            <a:endParaRPr lang="cs-CZ"/>
          </a:p>
        </p:txBody>
      </p:sp>
    </p:spTree>
    <p:extLst>
      <p:ext uri="{BB962C8B-B14F-4D97-AF65-F5344CB8AC3E}">
        <p14:creationId xmlns:p14="http://schemas.microsoft.com/office/powerpoint/2010/main" val="2252453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34718" y="1297613"/>
            <a:ext cx="9252992" cy="3191863"/>
          </a:xfrm>
        </p:spPr>
        <p:txBody>
          <a:bodyPr>
            <a:normAutofit/>
          </a:bodyPr>
          <a:lstStyle/>
          <a:p>
            <a:pPr algn="just"/>
            <a:r>
              <a:rPr lang="cs-CZ" sz="2000" dirty="0"/>
              <a:t>Když se o smrti krále Richarda doslechli Bretonci |… | obsadili hrabství Anjou a město </a:t>
            </a:r>
            <a:r>
              <a:rPr lang="cs-CZ" sz="2000" dirty="0" err="1"/>
              <a:t>Le</a:t>
            </a:r>
            <a:r>
              <a:rPr lang="cs-CZ" sz="2000" dirty="0"/>
              <a:t> </a:t>
            </a:r>
            <a:r>
              <a:rPr lang="cs-CZ" sz="2000" dirty="0" err="1"/>
              <a:t>Mans</a:t>
            </a:r>
            <a:r>
              <a:rPr lang="cs-CZ" sz="2000" dirty="0"/>
              <a:t> a byli přijati od místních obyvatel. Ti se svorně postavili proti vévodovi [Janovi] a za každou cenu se snažili ustanovit pánem jejich země tohoto chlapce Arthura, jenž byl synem </a:t>
            </a:r>
            <a:r>
              <a:rPr lang="cs-CZ" sz="2000" dirty="0" err="1"/>
              <a:t>Geoffreye</a:t>
            </a:r>
            <a:r>
              <a:rPr lang="cs-CZ" sz="2000" dirty="0"/>
              <a:t>, hraběte z Bretaně, který se narodil druhý hned po králi Richardovi.</a:t>
            </a:r>
          </a:p>
        </p:txBody>
      </p:sp>
      <p:sp>
        <p:nvSpPr>
          <p:cNvPr id="3" name="Zástupný symbol pro text 2"/>
          <p:cNvSpPr>
            <a:spLocks noGrp="1"/>
          </p:cNvSpPr>
          <p:nvPr>
            <p:ph type="body" sz="quarter" idx="13"/>
          </p:nvPr>
        </p:nvSpPr>
        <p:spPr>
          <a:xfrm>
            <a:off x="2503284" y="4489476"/>
            <a:ext cx="8307873" cy="419982"/>
          </a:xfrm>
        </p:spPr>
        <p:txBody>
          <a:bodyPr/>
          <a:lstStyle/>
          <a:p>
            <a:r>
              <a:rPr lang="cs-CZ" i="1" dirty="0" smtClean="0"/>
              <a:t>Ralph </a:t>
            </a:r>
            <a:r>
              <a:rPr lang="cs-CZ" i="1" dirty="0" err="1" smtClean="0"/>
              <a:t>Coggeshall</a:t>
            </a:r>
            <a:r>
              <a:rPr lang="cs-CZ" i="1" dirty="0" smtClean="0"/>
              <a:t>, Kronika</a:t>
            </a:r>
            <a:endParaRPr lang="cs-CZ" i="1" dirty="0"/>
          </a:p>
        </p:txBody>
      </p:sp>
      <p:sp>
        <p:nvSpPr>
          <p:cNvPr id="4" name="Zástupný symbol pro text 3"/>
          <p:cNvSpPr>
            <a:spLocks noGrp="1"/>
          </p:cNvSpPr>
          <p:nvPr>
            <p:ph type="body" idx="1"/>
          </p:nvPr>
        </p:nvSpPr>
        <p:spPr/>
        <p:txBody>
          <a:bodyPr/>
          <a:lstStyle/>
          <a:p>
            <a:endParaRPr lang="cs-CZ"/>
          </a:p>
        </p:txBody>
      </p:sp>
    </p:spTree>
    <p:extLst>
      <p:ext uri="{BB962C8B-B14F-4D97-AF65-F5344CB8AC3E}">
        <p14:creationId xmlns:p14="http://schemas.microsoft.com/office/powerpoint/2010/main" val="1375341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59478" y="1178898"/>
            <a:ext cx="8520817" cy="1310344"/>
          </a:xfrm>
        </p:spPr>
        <p:txBody>
          <a:bodyPr/>
          <a:lstStyle/>
          <a:p>
            <a:r>
              <a:rPr lang="cs-CZ" dirty="0" smtClean="0"/>
              <a:t>Boj o korunu</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Jan byl přijat (zvolen) elitami z Normandie </a:t>
            </a:r>
            <a:r>
              <a:rPr lang="cs-CZ" dirty="0" smtClean="0">
                <a:sym typeface="Wingdings" panose="05000000000000000000" pitchFamily="2" charset="2"/>
              </a:rPr>
              <a:t> v Rouenu nastolen Walterem z </a:t>
            </a:r>
            <a:r>
              <a:rPr lang="cs-CZ" dirty="0" err="1" smtClean="0">
                <a:sym typeface="Wingdings" panose="05000000000000000000" pitchFamily="2" charset="2"/>
              </a:rPr>
              <a:t>Coutances</a:t>
            </a:r>
            <a:endParaRPr lang="cs-CZ" dirty="0" smtClean="0">
              <a:sym typeface="Wingdings" panose="05000000000000000000" pitchFamily="2" charset="2"/>
            </a:endParaRPr>
          </a:p>
          <a:p>
            <a:r>
              <a:rPr lang="cs-CZ" dirty="0" smtClean="0">
                <a:sym typeface="Wingdings" panose="05000000000000000000" pitchFamily="2" charset="2"/>
              </a:rPr>
              <a:t>do Anglie vysláni Hubert Walter (arcibiskup z Canterbury) a Vilém </a:t>
            </a:r>
            <a:r>
              <a:rPr lang="cs-CZ" dirty="0" err="1" smtClean="0">
                <a:sym typeface="Wingdings" panose="05000000000000000000" pitchFamily="2" charset="2"/>
              </a:rPr>
              <a:t>Marshal</a:t>
            </a:r>
            <a:r>
              <a:rPr lang="cs-CZ" dirty="0" smtClean="0">
                <a:sym typeface="Wingdings" panose="05000000000000000000" pitchFamily="2" charset="2"/>
              </a:rPr>
              <a:t> aby zajistil hladký Janův nástup na trůn  podle některých pramenů (</a:t>
            </a:r>
            <a:r>
              <a:rPr lang="cs-CZ" i="1" dirty="0" err="1" smtClean="0">
                <a:sym typeface="Wingdings" panose="05000000000000000000" pitchFamily="2" charset="2"/>
              </a:rPr>
              <a:t>Histoire</a:t>
            </a:r>
            <a:r>
              <a:rPr lang="cs-CZ" i="1" dirty="0" smtClean="0">
                <a:sym typeface="Wingdings" panose="05000000000000000000" pitchFamily="2" charset="2"/>
              </a:rPr>
              <a:t> de </a:t>
            </a:r>
            <a:r>
              <a:rPr lang="cs-CZ" i="1" dirty="0" err="1" smtClean="0">
                <a:sym typeface="Wingdings" panose="05000000000000000000" pitchFamily="2" charset="2"/>
              </a:rPr>
              <a:t>Guillaume</a:t>
            </a:r>
            <a:r>
              <a:rPr lang="cs-CZ" i="1" dirty="0" smtClean="0">
                <a:sym typeface="Wingdings" panose="05000000000000000000" pitchFamily="2" charset="2"/>
              </a:rPr>
              <a:t> </a:t>
            </a:r>
            <a:r>
              <a:rPr lang="cs-CZ" i="1" dirty="0" err="1" smtClean="0">
                <a:sym typeface="Wingdings" panose="05000000000000000000" pitchFamily="2" charset="2"/>
              </a:rPr>
              <a:t>Le</a:t>
            </a:r>
            <a:r>
              <a:rPr lang="cs-CZ" i="1" dirty="0" smtClean="0">
                <a:sym typeface="Wingdings" panose="05000000000000000000" pitchFamily="2" charset="2"/>
              </a:rPr>
              <a:t> </a:t>
            </a:r>
            <a:r>
              <a:rPr lang="cs-CZ" i="1" dirty="0" err="1" smtClean="0">
                <a:sym typeface="Wingdings" panose="05000000000000000000" pitchFamily="2" charset="2"/>
              </a:rPr>
              <a:t>Maréchal</a:t>
            </a:r>
            <a:r>
              <a:rPr lang="cs-CZ" i="1" dirty="0" smtClean="0">
                <a:sym typeface="Wingdings" panose="05000000000000000000" pitchFamily="2" charset="2"/>
              </a:rPr>
              <a:t>) </a:t>
            </a:r>
            <a:r>
              <a:rPr lang="cs-CZ" dirty="0" smtClean="0">
                <a:sym typeface="Wingdings" panose="05000000000000000000" pitchFamily="2" charset="2"/>
              </a:rPr>
              <a:t>měl každý z nich jiný názor na nástupnictví </a:t>
            </a:r>
          </a:p>
          <a:p>
            <a:r>
              <a:rPr lang="cs-CZ" dirty="0" smtClean="0">
                <a:sym typeface="Wingdings" panose="05000000000000000000" pitchFamily="2" charset="2"/>
              </a:rPr>
              <a:t>na jaře a v létě r. 1199 probíhaly boje (Jan obsadil </a:t>
            </a:r>
            <a:r>
              <a:rPr lang="cs-CZ" dirty="0" err="1" smtClean="0">
                <a:sym typeface="Wingdings" panose="05000000000000000000" pitchFamily="2" charset="2"/>
              </a:rPr>
              <a:t>Le</a:t>
            </a:r>
            <a:r>
              <a:rPr lang="cs-CZ" dirty="0" smtClean="0">
                <a:sym typeface="Wingdings" panose="05000000000000000000" pitchFamily="2" charset="2"/>
              </a:rPr>
              <a:t> </a:t>
            </a:r>
            <a:r>
              <a:rPr lang="cs-CZ" dirty="0" err="1" smtClean="0">
                <a:sym typeface="Wingdings" panose="05000000000000000000" pitchFamily="2" charset="2"/>
              </a:rPr>
              <a:t>Mans</a:t>
            </a:r>
            <a:r>
              <a:rPr lang="cs-CZ" dirty="0" smtClean="0">
                <a:sym typeface="Wingdings" panose="05000000000000000000" pitchFamily="2" charset="2"/>
              </a:rPr>
              <a:t>  později obsazeno Vilémem des </a:t>
            </a:r>
            <a:r>
              <a:rPr lang="cs-CZ" dirty="0" err="1" smtClean="0">
                <a:sym typeface="Wingdings" panose="05000000000000000000" pitchFamily="2" charset="2"/>
              </a:rPr>
              <a:t>Roches</a:t>
            </a:r>
            <a:r>
              <a:rPr lang="cs-CZ" dirty="0" smtClean="0">
                <a:sym typeface="Wingdings" panose="05000000000000000000" pitchFamily="2" charset="2"/>
              </a:rPr>
              <a:t> – </a:t>
            </a:r>
            <a:r>
              <a:rPr lang="cs-CZ" dirty="0" err="1" smtClean="0">
                <a:sym typeface="Wingdings" panose="05000000000000000000" pitchFamily="2" charset="2"/>
              </a:rPr>
              <a:t>Arthurovým</a:t>
            </a:r>
            <a:r>
              <a:rPr lang="cs-CZ" dirty="0" smtClean="0">
                <a:sym typeface="Wingdings" panose="05000000000000000000" pitchFamily="2" charset="2"/>
              </a:rPr>
              <a:t> </a:t>
            </a:r>
            <a:r>
              <a:rPr lang="cs-CZ" dirty="0" err="1" smtClean="0">
                <a:sym typeface="Wingdings" panose="05000000000000000000" pitchFamily="2" charset="2"/>
              </a:rPr>
              <a:t>senešalem</a:t>
            </a:r>
            <a:r>
              <a:rPr lang="cs-CZ" dirty="0" smtClean="0">
                <a:sym typeface="Wingdings" panose="05000000000000000000" pitchFamily="2" charset="2"/>
              </a:rPr>
              <a:t> v Anjou) </a:t>
            </a:r>
          </a:p>
          <a:p>
            <a:r>
              <a:rPr lang="cs-CZ" dirty="0" smtClean="0">
                <a:sym typeface="Wingdings" panose="05000000000000000000" pitchFamily="2" charset="2"/>
              </a:rPr>
              <a:t>září 1199 – vyjednávání s Janem o příměří – Arthur a jeho matka Konstancie se 22. září s Janem smířili Arthur na základě varování, že ho chce Jan zlikvidovat, uprchl do Paříže ke dvoru Filipa Augusta (zůstal zde až do r. 1201)</a:t>
            </a:r>
          </a:p>
          <a:p>
            <a:r>
              <a:rPr lang="cs-CZ" dirty="0" smtClean="0">
                <a:sym typeface="Wingdings" panose="05000000000000000000" pitchFamily="2" charset="2"/>
              </a:rPr>
              <a:t>květen 1200 – mír v </a:t>
            </a:r>
            <a:r>
              <a:rPr lang="cs-CZ" dirty="0" err="1" smtClean="0">
                <a:sym typeface="Wingdings" panose="05000000000000000000" pitchFamily="2" charset="2"/>
              </a:rPr>
              <a:t>Gouletu</a:t>
            </a:r>
            <a:r>
              <a:rPr lang="cs-CZ" dirty="0" smtClean="0">
                <a:sym typeface="Wingdings" panose="05000000000000000000" pitchFamily="2" charset="2"/>
              </a:rPr>
              <a:t> – Filip August uznal Jana za krále Anglie a pána kontinentálních držav, Jan složil hold za Bretaň, která byla následně </a:t>
            </a:r>
            <a:r>
              <a:rPr lang="cs-CZ" dirty="0" err="1" smtClean="0">
                <a:sym typeface="Wingdings" panose="05000000000000000000" pitchFamily="2" charset="2"/>
              </a:rPr>
              <a:t>přednána</a:t>
            </a:r>
            <a:r>
              <a:rPr lang="cs-CZ" dirty="0" smtClean="0">
                <a:sym typeface="Wingdings" panose="05000000000000000000" pitchFamily="2" charset="2"/>
              </a:rPr>
              <a:t> Arthurovi (byl vazalem krále Jana)  Filip se také zřekl podpory </a:t>
            </a:r>
            <a:r>
              <a:rPr lang="cs-CZ" dirty="0" err="1" smtClean="0">
                <a:sym typeface="Wingdings" panose="05000000000000000000" pitchFamily="2" charset="2"/>
              </a:rPr>
              <a:t>Arthurových</a:t>
            </a:r>
            <a:r>
              <a:rPr lang="cs-CZ" dirty="0" smtClean="0">
                <a:sym typeface="Wingdings" panose="05000000000000000000" pitchFamily="2" charset="2"/>
              </a:rPr>
              <a:t> nároků  konec války </a:t>
            </a:r>
            <a:endParaRPr lang="cs-CZ" dirty="0"/>
          </a:p>
        </p:txBody>
      </p:sp>
    </p:spTree>
    <p:extLst>
      <p:ext uri="{BB962C8B-B14F-4D97-AF65-F5344CB8AC3E}">
        <p14:creationId xmlns:p14="http://schemas.microsoft.com/office/powerpoint/2010/main" val="277458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89972" y="1073020"/>
            <a:ext cx="8520817" cy="1310344"/>
          </a:xfrm>
        </p:spPr>
        <p:txBody>
          <a:bodyPr/>
          <a:lstStyle/>
          <a:p>
            <a:r>
              <a:rPr lang="cs-CZ" dirty="0" err="1" smtClean="0"/>
              <a:t>Arthurův</a:t>
            </a:r>
            <a:r>
              <a:rPr lang="cs-CZ" dirty="0" smtClean="0"/>
              <a:t> konec</a:t>
            </a:r>
            <a:endParaRPr lang="cs-CZ" dirty="0"/>
          </a:p>
        </p:txBody>
      </p:sp>
      <p:sp>
        <p:nvSpPr>
          <p:cNvPr id="3" name="Zástupný symbol pro obsah 2"/>
          <p:cNvSpPr>
            <a:spLocks noGrp="1"/>
          </p:cNvSpPr>
          <p:nvPr>
            <p:ph idx="1"/>
          </p:nvPr>
        </p:nvSpPr>
        <p:spPr>
          <a:xfrm>
            <a:off x="2189972" y="2917581"/>
            <a:ext cx="8520817" cy="3419362"/>
          </a:xfrm>
        </p:spPr>
        <p:txBody>
          <a:bodyPr>
            <a:normAutofit fontScale="92500" lnSpcReduction="10000"/>
          </a:bodyPr>
          <a:lstStyle/>
          <a:p>
            <a:r>
              <a:rPr lang="cs-CZ" dirty="0" smtClean="0"/>
              <a:t>1202 – Filip vyhlásil konfiskaci Janových kontinentálních držav (důvodem Janův spor s rodem </a:t>
            </a:r>
            <a:r>
              <a:rPr lang="cs-CZ" dirty="0" err="1" smtClean="0"/>
              <a:t>Lusignanů</a:t>
            </a:r>
            <a:r>
              <a:rPr lang="cs-CZ" dirty="0" smtClean="0"/>
              <a:t>) </a:t>
            </a:r>
            <a:r>
              <a:rPr lang="cs-CZ" dirty="0" smtClean="0">
                <a:sym typeface="Wingdings" panose="05000000000000000000" pitchFamily="2" charset="2"/>
              </a:rPr>
              <a:t> Filip udělil Anjou a Maine jako léno Arthurovi  obnovení bojů mezi Janem a Arthurem, podporovaným Filipem Augustem </a:t>
            </a:r>
          </a:p>
          <a:p>
            <a:r>
              <a:rPr lang="cs-CZ" dirty="0" smtClean="0">
                <a:sym typeface="Wingdings" panose="05000000000000000000" pitchFamily="2" charset="2"/>
              </a:rPr>
              <a:t>červenec 1202 – Arthur oblehl hrad </a:t>
            </a:r>
            <a:r>
              <a:rPr lang="cs-CZ" dirty="0" err="1" smtClean="0">
                <a:sym typeface="Wingdings" panose="05000000000000000000" pitchFamily="2" charset="2"/>
              </a:rPr>
              <a:t>Mirabeau</a:t>
            </a:r>
            <a:r>
              <a:rPr lang="cs-CZ" dirty="0">
                <a:sym typeface="Wingdings" panose="05000000000000000000" pitchFamily="2" charset="2"/>
              </a:rPr>
              <a:t> </a:t>
            </a:r>
            <a:r>
              <a:rPr lang="cs-CZ" dirty="0" smtClean="0">
                <a:sym typeface="Wingdings" panose="05000000000000000000" pitchFamily="2" charset="2"/>
              </a:rPr>
              <a:t>s Eleonorou </a:t>
            </a:r>
            <a:r>
              <a:rPr lang="cs-CZ" dirty="0" err="1" smtClean="0">
                <a:sym typeface="Wingdings" panose="05000000000000000000" pitchFamily="2" charset="2"/>
              </a:rPr>
              <a:t>Akvitánskou</a:t>
            </a:r>
            <a:r>
              <a:rPr lang="cs-CZ" dirty="0" smtClean="0">
                <a:sym typeface="Wingdings" panose="05000000000000000000" pitchFamily="2" charset="2"/>
              </a:rPr>
              <a:t>  Jan se sem rychle přesunul, aby svojí matku osvobodil podařilo se mu Arthura porazit  Arthur a velké množství jeho spojenců (včetně Huga z </a:t>
            </a:r>
            <a:r>
              <a:rPr lang="cs-CZ" dirty="0" err="1" smtClean="0">
                <a:sym typeface="Wingdings" panose="05000000000000000000" pitchFamily="2" charset="2"/>
              </a:rPr>
              <a:t>Lusignanu</a:t>
            </a:r>
            <a:r>
              <a:rPr lang="cs-CZ" dirty="0" smtClean="0">
                <a:sym typeface="Wingdings" panose="05000000000000000000" pitchFamily="2" charset="2"/>
              </a:rPr>
              <a:t>) zajato </a:t>
            </a:r>
          </a:p>
          <a:p>
            <a:r>
              <a:rPr lang="cs-CZ" dirty="0" smtClean="0">
                <a:sym typeface="Wingdings" panose="05000000000000000000" pitchFamily="2" charset="2"/>
              </a:rPr>
              <a:t>Arthur odvezen do hradu ve </a:t>
            </a:r>
            <a:r>
              <a:rPr lang="cs-CZ" dirty="0" err="1" smtClean="0">
                <a:sym typeface="Wingdings" panose="05000000000000000000" pitchFamily="2" charset="2"/>
              </a:rPr>
              <a:t>Falaise</a:t>
            </a:r>
            <a:r>
              <a:rPr lang="cs-CZ" dirty="0" smtClean="0">
                <a:sym typeface="Wingdings" panose="05000000000000000000" pitchFamily="2" charset="2"/>
              </a:rPr>
              <a:t> a později do Rouenu </a:t>
            </a:r>
            <a:r>
              <a:rPr lang="en-US" dirty="0">
                <a:sym typeface="Wingdings" panose="05000000000000000000" pitchFamily="2" charset="2"/>
              </a:rPr>
              <a:t> </a:t>
            </a:r>
            <a:r>
              <a:rPr lang="cs-CZ" dirty="0" smtClean="0">
                <a:sym typeface="Wingdings" panose="05000000000000000000" pitchFamily="2" charset="2"/>
              </a:rPr>
              <a:t>nejspíš někdy na jaře 1203 zde byl zabit – není jisté co se stalo, objektivně Arthur prostě zmizel (nedá se dokázat, že by ho zabil Jan vlastníma rukama) </a:t>
            </a:r>
          </a:p>
          <a:p>
            <a:r>
              <a:rPr lang="cs-CZ" dirty="0" smtClean="0">
                <a:sym typeface="Wingdings" panose="05000000000000000000" pitchFamily="2" charset="2"/>
              </a:rPr>
              <a:t>vypukla vzpoura Bretonců (když se dozvěděli, že Arthur zmizel) </a:t>
            </a:r>
          </a:p>
          <a:p>
            <a:r>
              <a:rPr lang="cs-CZ" dirty="0" smtClean="0">
                <a:sym typeface="Wingdings" panose="05000000000000000000" pitchFamily="2" charset="2"/>
              </a:rPr>
              <a:t>smrt Arthura Bretaňského propagandisticky využita během války baronů v roce 1216 </a:t>
            </a:r>
            <a:endParaRPr lang="cs-CZ" dirty="0"/>
          </a:p>
        </p:txBody>
      </p:sp>
    </p:spTree>
    <p:extLst>
      <p:ext uri="{BB962C8B-B14F-4D97-AF65-F5344CB8AC3E}">
        <p14:creationId xmlns:p14="http://schemas.microsoft.com/office/powerpoint/2010/main" val="435372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25606" y="1692249"/>
            <a:ext cx="9252992" cy="3191863"/>
          </a:xfrm>
        </p:spPr>
        <p:txBody>
          <a:bodyPr>
            <a:normAutofit/>
          </a:bodyPr>
          <a:lstStyle/>
          <a:p>
            <a:pPr algn="just"/>
            <a:r>
              <a:rPr lang="cs-CZ" sz="2000" dirty="0"/>
              <a:t>V </a:t>
            </a:r>
            <a:r>
              <a:rPr lang="cs-CZ" sz="2000" dirty="0" err="1"/>
              <a:t>Gournay</a:t>
            </a:r>
            <a:r>
              <a:rPr lang="cs-CZ" sz="2000" dirty="0"/>
              <a:t> pasoval [Filip] Arthura na rytíře, svěřil mu vévodství Bretaň, na které měl dědičné právo a přidal k němu také hrabství Anjou a Poitou, získané právem zbraní. Konečně také mu přidal dvě stě rytířů a velkou sumu peněz. Král také přijal od Arthura věčný slib věrnosti a pak se oba rozloučili a vévoda se pak v červenci </a:t>
            </a:r>
            <a:r>
              <a:rPr lang="cs-CZ" sz="2000" dirty="0" smtClean="0"/>
              <a:t>vrátil…</a:t>
            </a:r>
            <a:endParaRPr lang="cs-CZ" sz="2000" dirty="0"/>
          </a:p>
        </p:txBody>
      </p:sp>
      <p:sp>
        <p:nvSpPr>
          <p:cNvPr id="3" name="Zástupný symbol pro text 2"/>
          <p:cNvSpPr>
            <a:spLocks noGrp="1"/>
          </p:cNvSpPr>
          <p:nvPr>
            <p:ph type="body" sz="quarter" idx="13"/>
          </p:nvPr>
        </p:nvSpPr>
        <p:spPr>
          <a:xfrm>
            <a:off x="2994172" y="4884112"/>
            <a:ext cx="8307873" cy="419982"/>
          </a:xfrm>
        </p:spPr>
        <p:txBody>
          <a:bodyPr/>
          <a:lstStyle/>
          <a:p>
            <a:r>
              <a:rPr lang="cs-CZ" i="1" dirty="0" err="1" smtClean="0"/>
              <a:t>Rigord</a:t>
            </a:r>
            <a:r>
              <a:rPr lang="cs-CZ" i="1" dirty="0" smtClean="0"/>
              <a:t>, Gesta </a:t>
            </a:r>
            <a:r>
              <a:rPr lang="cs-CZ" i="1" dirty="0" err="1" smtClean="0"/>
              <a:t>Philippi</a:t>
            </a:r>
            <a:r>
              <a:rPr lang="cs-CZ" i="1" dirty="0" smtClean="0"/>
              <a:t> Augusti </a:t>
            </a:r>
            <a:endParaRPr lang="cs-CZ" i="1" dirty="0"/>
          </a:p>
        </p:txBody>
      </p:sp>
      <p:sp>
        <p:nvSpPr>
          <p:cNvPr id="4" name="Zástupný symbol pro text 3"/>
          <p:cNvSpPr>
            <a:spLocks noGrp="1"/>
          </p:cNvSpPr>
          <p:nvPr>
            <p:ph type="body" idx="1"/>
          </p:nvPr>
        </p:nvSpPr>
        <p:spPr/>
        <p:txBody>
          <a:bodyPr/>
          <a:lstStyle/>
          <a:p>
            <a:endParaRPr lang="cs-CZ"/>
          </a:p>
        </p:txBody>
      </p:sp>
    </p:spTree>
    <p:extLst>
      <p:ext uri="{BB962C8B-B14F-4D97-AF65-F5344CB8AC3E}">
        <p14:creationId xmlns:p14="http://schemas.microsoft.com/office/powerpoint/2010/main" val="3329379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srcRect l="37167" t="12149" r="18426" b="15931"/>
          <a:stretch/>
        </p:blipFill>
        <p:spPr>
          <a:xfrm>
            <a:off x="1096742" y="1158479"/>
            <a:ext cx="5777948" cy="5261113"/>
          </a:xfrm>
          <a:prstGeom prst="rect">
            <a:avLst/>
          </a:prstGeom>
        </p:spPr>
      </p:pic>
      <p:pic>
        <p:nvPicPr>
          <p:cNvPr id="3" name="Picture 2" descr="1202 French campaig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313" y="889266"/>
            <a:ext cx="5344077" cy="579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383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pload.wikimedia.org/wikipedia/commons/thumb/b/b6/Falaise_chateau_guillaume_conquerant_2.jpg/800px-Falaise_chateau_guillaume_conquerant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7394" y="795512"/>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480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0483" y="287780"/>
            <a:ext cx="9823742" cy="1411944"/>
          </a:xfrm>
        </p:spPr>
        <p:txBody>
          <a:bodyPr/>
          <a:lstStyle/>
          <a:p>
            <a:r>
              <a:rPr lang="cs-CZ" dirty="0"/>
              <a:t>Linie nástupnictví v Anglii a Francii </a:t>
            </a:r>
          </a:p>
        </p:txBody>
      </p:sp>
      <p:sp>
        <p:nvSpPr>
          <p:cNvPr id="4" name="TextovéPole 3"/>
          <p:cNvSpPr txBox="1"/>
          <p:nvPr/>
        </p:nvSpPr>
        <p:spPr>
          <a:xfrm>
            <a:off x="2534194" y="1915244"/>
            <a:ext cx="2782388" cy="338554"/>
          </a:xfrm>
          <a:prstGeom prst="rect">
            <a:avLst/>
          </a:prstGeom>
          <a:noFill/>
        </p:spPr>
        <p:txBody>
          <a:bodyPr wrap="square" rtlCol="0">
            <a:spAutoFit/>
          </a:bodyPr>
          <a:lstStyle/>
          <a:p>
            <a:r>
              <a:rPr lang="cs-CZ" sz="1600" b="1" dirty="0"/>
              <a:t>Hugo </a:t>
            </a:r>
            <a:r>
              <a:rPr lang="cs-CZ" sz="1600" b="1" dirty="0" err="1"/>
              <a:t>Kapet</a:t>
            </a:r>
            <a:r>
              <a:rPr lang="cs-CZ" sz="1600" b="1" dirty="0"/>
              <a:t> </a:t>
            </a:r>
            <a:r>
              <a:rPr lang="cs-CZ" sz="1600" dirty="0"/>
              <a:t>(987 – 996)</a:t>
            </a:r>
          </a:p>
        </p:txBody>
      </p:sp>
      <p:sp>
        <p:nvSpPr>
          <p:cNvPr id="5" name="TextovéPole 4"/>
          <p:cNvSpPr txBox="1"/>
          <p:nvPr/>
        </p:nvSpPr>
        <p:spPr>
          <a:xfrm>
            <a:off x="2651760" y="2577096"/>
            <a:ext cx="2782388" cy="338554"/>
          </a:xfrm>
          <a:prstGeom prst="rect">
            <a:avLst/>
          </a:prstGeom>
          <a:noFill/>
        </p:spPr>
        <p:txBody>
          <a:bodyPr wrap="square" rtlCol="0">
            <a:spAutoFit/>
          </a:bodyPr>
          <a:lstStyle/>
          <a:p>
            <a:r>
              <a:rPr lang="cs-CZ" sz="1600" b="1" dirty="0"/>
              <a:t>Robert II. </a:t>
            </a:r>
            <a:r>
              <a:rPr lang="cs-CZ" sz="1600" dirty="0"/>
              <a:t>(987 - 996 – 1031)</a:t>
            </a:r>
          </a:p>
        </p:txBody>
      </p:sp>
      <p:sp>
        <p:nvSpPr>
          <p:cNvPr id="6" name="TextovéPole 5"/>
          <p:cNvSpPr txBox="1"/>
          <p:nvPr/>
        </p:nvSpPr>
        <p:spPr>
          <a:xfrm>
            <a:off x="2534193" y="3223559"/>
            <a:ext cx="3082835" cy="338554"/>
          </a:xfrm>
          <a:prstGeom prst="rect">
            <a:avLst/>
          </a:prstGeom>
          <a:noFill/>
        </p:spPr>
        <p:txBody>
          <a:bodyPr wrap="square" rtlCol="0">
            <a:spAutoFit/>
          </a:bodyPr>
          <a:lstStyle/>
          <a:p>
            <a:r>
              <a:rPr lang="cs-CZ" sz="1600" b="1" dirty="0"/>
              <a:t>Jindřich I.</a:t>
            </a:r>
            <a:r>
              <a:rPr lang="cs-CZ" sz="1600" dirty="0"/>
              <a:t> (1027 - 1031 – 1060)</a:t>
            </a:r>
          </a:p>
        </p:txBody>
      </p:sp>
      <p:sp>
        <p:nvSpPr>
          <p:cNvPr id="7" name="TextovéPole 6"/>
          <p:cNvSpPr txBox="1"/>
          <p:nvPr/>
        </p:nvSpPr>
        <p:spPr>
          <a:xfrm>
            <a:off x="2651760" y="3870022"/>
            <a:ext cx="2782388" cy="338554"/>
          </a:xfrm>
          <a:prstGeom prst="rect">
            <a:avLst/>
          </a:prstGeom>
          <a:noFill/>
        </p:spPr>
        <p:txBody>
          <a:bodyPr wrap="square" rtlCol="0">
            <a:spAutoFit/>
          </a:bodyPr>
          <a:lstStyle/>
          <a:p>
            <a:r>
              <a:rPr lang="cs-CZ" sz="1600" b="1" dirty="0"/>
              <a:t>Filip I. </a:t>
            </a:r>
            <a:r>
              <a:rPr lang="cs-CZ" sz="1600" dirty="0"/>
              <a:t>(1059 - 1060 – 1108)</a:t>
            </a:r>
          </a:p>
        </p:txBody>
      </p:sp>
      <p:sp>
        <p:nvSpPr>
          <p:cNvPr id="8" name="TextovéPole 7"/>
          <p:cNvSpPr txBox="1"/>
          <p:nvPr/>
        </p:nvSpPr>
        <p:spPr>
          <a:xfrm>
            <a:off x="2534194" y="4606503"/>
            <a:ext cx="3082834" cy="338554"/>
          </a:xfrm>
          <a:prstGeom prst="rect">
            <a:avLst/>
          </a:prstGeom>
          <a:noFill/>
        </p:spPr>
        <p:txBody>
          <a:bodyPr wrap="square" rtlCol="0">
            <a:spAutoFit/>
          </a:bodyPr>
          <a:lstStyle/>
          <a:p>
            <a:r>
              <a:rPr lang="cs-CZ" sz="1600" b="1" dirty="0"/>
              <a:t>Ludvík VI. </a:t>
            </a:r>
            <a:r>
              <a:rPr lang="cs-CZ" sz="1600" dirty="0"/>
              <a:t>(1108 – 1137)</a:t>
            </a:r>
          </a:p>
        </p:txBody>
      </p:sp>
      <p:sp>
        <p:nvSpPr>
          <p:cNvPr id="9" name="TextovéPole 8"/>
          <p:cNvSpPr txBox="1"/>
          <p:nvPr/>
        </p:nvSpPr>
        <p:spPr>
          <a:xfrm>
            <a:off x="2534194" y="5342984"/>
            <a:ext cx="3200400" cy="338554"/>
          </a:xfrm>
          <a:prstGeom prst="rect">
            <a:avLst/>
          </a:prstGeom>
          <a:noFill/>
        </p:spPr>
        <p:txBody>
          <a:bodyPr wrap="square" rtlCol="0">
            <a:spAutoFit/>
          </a:bodyPr>
          <a:lstStyle/>
          <a:p>
            <a:r>
              <a:rPr lang="cs-CZ" sz="1600" b="1" dirty="0"/>
              <a:t>Ludvík VII. </a:t>
            </a:r>
            <a:r>
              <a:rPr lang="cs-CZ" sz="1600" dirty="0"/>
              <a:t>(1131 - 1137 – 1180)</a:t>
            </a:r>
          </a:p>
        </p:txBody>
      </p:sp>
      <p:sp>
        <p:nvSpPr>
          <p:cNvPr id="10" name="TextovéPole 9"/>
          <p:cNvSpPr txBox="1"/>
          <p:nvPr/>
        </p:nvSpPr>
        <p:spPr>
          <a:xfrm>
            <a:off x="2534193" y="5989447"/>
            <a:ext cx="3487783" cy="338554"/>
          </a:xfrm>
          <a:prstGeom prst="rect">
            <a:avLst/>
          </a:prstGeom>
          <a:noFill/>
        </p:spPr>
        <p:txBody>
          <a:bodyPr wrap="square" rtlCol="0">
            <a:spAutoFit/>
          </a:bodyPr>
          <a:lstStyle/>
          <a:p>
            <a:r>
              <a:rPr lang="cs-CZ" sz="1600" b="1" dirty="0"/>
              <a:t>Filip II. August </a:t>
            </a:r>
            <a:r>
              <a:rPr lang="cs-CZ" sz="1600" dirty="0"/>
              <a:t>(1179 - 1180 – 1223)</a:t>
            </a:r>
          </a:p>
        </p:txBody>
      </p:sp>
      <p:sp>
        <p:nvSpPr>
          <p:cNvPr id="11" name="TextovéPole 10"/>
          <p:cNvSpPr txBox="1"/>
          <p:nvPr/>
        </p:nvSpPr>
        <p:spPr>
          <a:xfrm>
            <a:off x="2592977" y="6753477"/>
            <a:ext cx="2782388" cy="338554"/>
          </a:xfrm>
          <a:prstGeom prst="rect">
            <a:avLst/>
          </a:prstGeom>
          <a:noFill/>
        </p:spPr>
        <p:txBody>
          <a:bodyPr wrap="square" rtlCol="0">
            <a:spAutoFit/>
          </a:bodyPr>
          <a:lstStyle/>
          <a:p>
            <a:r>
              <a:rPr lang="cs-CZ" sz="1600" b="1" dirty="0"/>
              <a:t>Ludvík VIII.</a:t>
            </a:r>
            <a:r>
              <a:rPr lang="cs-CZ" sz="1600" dirty="0"/>
              <a:t> (1223 – 1226)</a:t>
            </a:r>
          </a:p>
        </p:txBody>
      </p:sp>
      <p:cxnSp>
        <p:nvCxnSpPr>
          <p:cNvPr id="13" name="Přímá spojnice 12"/>
          <p:cNvCxnSpPr/>
          <p:nvPr/>
        </p:nvCxnSpPr>
        <p:spPr>
          <a:xfrm>
            <a:off x="3553097" y="2187946"/>
            <a:ext cx="0" cy="4152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a:off x="3561805" y="2862859"/>
            <a:ext cx="0" cy="4152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a:off x="3574867" y="3529064"/>
            <a:ext cx="0" cy="4152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a:off x="3553097" y="4208576"/>
            <a:ext cx="0" cy="4152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a:off x="3574867" y="4945057"/>
            <a:ext cx="0" cy="4152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a:off x="3574867" y="5574171"/>
            <a:ext cx="0" cy="4152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Přímá spojnice 22"/>
          <p:cNvCxnSpPr/>
          <p:nvPr/>
        </p:nvCxnSpPr>
        <p:spPr>
          <a:xfrm>
            <a:off x="3561805" y="6328001"/>
            <a:ext cx="0" cy="415276"/>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ovéPole 24"/>
          <p:cNvSpPr txBox="1"/>
          <p:nvPr/>
        </p:nvSpPr>
        <p:spPr>
          <a:xfrm>
            <a:off x="7290251" y="1894586"/>
            <a:ext cx="3061063" cy="338554"/>
          </a:xfrm>
          <a:prstGeom prst="rect">
            <a:avLst/>
          </a:prstGeom>
          <a:noFill/>
        </p:spPr>
        <p:txBody>
          <a:bodyPr wrap="square" rtlCol="0">
            <a:spAutoFit/>
          </a:bodyPr>
          <a:lstStyle/>
          <a:p>
            <a:r>
              <a:rPr lang="cs-CZ" sz="1600" b="1" dirty="0"/>
              <a:t>Vilém Dobyvatel</a:t>
            </a:r>
            <a:r>
              <a:rPr lang="cs-CZ" sz="1600" dirty="0"/>
              <a:t> (1066 - 1087</a:t>
            </a:r>
          </a:p>
        </p:txBody>
      </p:sp>
      <p:sp>
        <p:nvSpPr>
          <p:cNvPr id="26" name="TextovéPole 25"/>
          <p:cNvSpPr txBox="1"/>
          <p:nvPr/>
        </p:nvSpPr>
        <p:spPr>
          <a:xfrm>
            <a:off x="5661160" y="2603222"/>
            <a:ext cx="2782388" cy="338554"/>
          </a:xfrm>
          <a:prstGeom prst="rect">
            <a:avLst/>
          </a:prstGeom>
          <a:noFill/>
        </p:spPr>
        <p:txBody>
          <a:bodyPr wrap="square" rtlCol="0">
            <a:spAutoFit/>
          </a:bodyPr>
          <a:lstStyle/>
          <a:p>
            <a:r>
              <a:rPr lang="cs-CZ" sz="1600" b="1" dirty="0"/>
              <a:t>Vilém II. </a:t>
            </a:r>
            <a:r>
              <a:rPr lang="cs-CZ" sz="1600" dirty="0"/>
              <a:t>(1087 – 1100)</a:t>
            </a:r>
          </a:p>
        </p:txBody>
      </p:sp>
      <p:sp>
        <p:nvSpPr>
          <p:cNvPr id="27" name="TextovéPole 26"/>
          <p:cNvSpPr txBox="1"/>
          <p:nvPr/>
        </p:nvSpPr>
        <p:spPr>
          <a:xfrm>
            <a:off x="8670560" y="2606935"/>
            <a:ext cx="2782388" cy="338554"/>
          </a:xfrm>
          <a:prstGeom prst="rect">
            <a:avLst/>
          </a:prstGeom>
          <a:noFill/>
        </p:spPr>
        <p:txBody>
          <a:bodyPr wrap="square" rtlCol="0">
            <a:spAutoFit/>
          </a:bodyPr>
          <a:lstStyle/>
          <a:p>
            <a:r>
              <a:rPr lang="cs-CZ" sz="1600" b="1" dirty="0"/>
              <a:t>Jindřich I.</a:t>
            </a:r>
            <a:r>
              <a:rPr lang="cs-CZ" sz="1600" dirty="0"/>
              <a:t> (1100 – 1135)</a:t>
            </a:r>
          </a:p>
        </p:txBody>
      </p:sp>
      <p:sp>
        <p:nvSpPr>
          <p:cNvPr id="28" name="TextovéPole 27"/>
          <p:cNvSpPr txBox="1"/>
          <p:nvPr/>
        </p:nvSpPr>
        <p:spPr>
          <a:xfrm>
            <a:off x="10910839" y="3413848"/>
            <a:ext cx="2782388" cy="338554"/>
          </a:xfrm>
          <a:prstGeom prst="rect">
            <a:avLst/>
          </a:prstGeom>
          <a:noFill/>
        </p:spPr>
        <p:txBody>
          <a:bodyPr wrap="square" rtlCol="0">
            <a:spAutoFit/>
          </a:bodyPr>
          <a:lstStyle/>
          <a:p>
            <a:r>
              <a:rPr lang="cs-CZ" sz="1600" b="1" dirty="0"/>
              <a:t>Štěpán</a:t>
            </a:r>
            <a:r>
              <a:rPr lang="cs-CZ" sz="1600" dirty="0"/>
              <a:t> (1135 – 1154)</a:t>
            </a:r>
          </a:p>
        </p:txBody>
      </p:sp>
      <p:sp>
        <p:nvSpPr>
          <p:cNvPr id="29" name="TextovéPole 28"/>
          <p:cNvSpPr txBox="1"/>
          <p:nvPr/>
        </p:nvSpPr>
        <p:spPr>
          <a:xfrm>
            <a:off x="7708264" y="4039299"/>
            <a:ext cx="2782388" cy="338554"/>
          </a:xfrm>
          <a:prstGeom prst="rect">
            <a:avLst/>
          </a:prstGeom>
          <a:noFill/>
        </p:spPr>
        <p:txBody>
          <a:bodyPr wrap="square" rtlCol="0">
            <a:spAutoFit/>
          </a:bodyPr>
          <a:lstStyle/>
          <a:p>
            <a:r>
              <a:rPr lang="cs-CZ" sz="1600" b="1" dirty="0"/>
              <a:t>Jindřich II. </a:t>
            </a:r>
            <a:r>
              <a:rPr lang="cs-CZ" sz="1600" dirty="0"/>
              <a:t>(1154 – 1189)</a:t>
            </a:r>
          </a:p>
        </p:txBody>
      </p:sp>
      <p:sp>
        <p:nvSpPr>
          <p:cNvPr id="30" name="TextovéPole 29"/>
          <p:cNvSpPr txBox="1"/>
          <p:nvPr/>
        </p:nvSpPr>
        <p:spPr>
          <a:xfrm>
            <a:off x="6177732" y="4766067"/>
            <a:ext cx="2782388" cy="338554"/>
          </a:xfrm>
          <a:prstGeom prst="rect">
            <a:avLst/>
          </a:prstGeom>
          <a:noFill/>
        </p:spPr>
        <p:txBody>
          <a:bodyPr wrap="square" rtlCol="0">
            <a:spAutoFit/>
          </a:bodyPr>
          <a:lstStyle/>
          <a:p>
            <a:r>
              <a:rPr lang="cs-CZ" sz="1600" b="1" dirty="0"/>
              <a:t>Richard I. </a:t>
            </a:r>
            <a:r>
              <a:rPr lang="cs-CZ" sz="1600" dirty="0"/>
              <a:t>(1189 – 1199)</a:t>
            </a:r>
          </a:p>
        </p:txBody>
      </p:sp>
      <p:sp>
        <p:nvSpPr>
          <p:cNvPr id="31" name="TextovéPole 30"/>
          <p:cNvSpPr txBox="1"/>
          <p:nvPr/>
        </p:nvSpPr>
        <p:spPr>
          <a:xfrm>
            <a:off x="9334589" y="4723080"/>
            <a:ext cx="2782388" cy="338554"/>
          </a:xfrm>
          <a:prstGeom prst="rect">
            <a:avLst/>
          </a:prstGeom>
          <a:noFill/>
        </p:spPr>
        <p:txBody>
          <a:bodyPr wrap="square" rtlCol="0">
            <a:spAutoFit/>
          </a:bodyPr>
          <a:lstStyle/>
          <a:p>
            <a:r>
              <a:rPr lang="cs-CZ" sz="1600" b="1" dirty="0"/>
              <a:t>Jan</a:t>
            </a:r>
            <a:r>
              <a:rPr lang="cs-CZ" sz="1600" dirty="0"/>
              <a:t> (1199 – 1216)</a:t>
            </a:r>
          </a:p>
        </p:txBody>
      </p:sp>
      <p:sp>
        <p:nvSpPr>
          <p:cNvPr id="32" name="TextovéPole 31"/>
          <p:cNvSpPr txBox="1"/>
          <p:nvPr/>
        </p:nvSpPr>
        <p:spPr>
          <a:xfrm>
            <a:off x="8960120" y="5510719"/>
            <a:ext cx="2782388" cy="338554"/>
          </a:xfrm>
          <a:prstGeom prst="rect">
            <a:avLst/>
          </a:prstGeom>
          <a:noFill/>
        </p:spPr>
        <p:txBody>
          <a:bodyPr wrap="square" rtlCol="0">
            <a:spAutoFit/>
          </a:bodyPr>
          <a:lstStyle/>
          <a:p>
            <a:r>
              <a:rPr lang="cs-CZ" sz="1600" b="1" dirty="0"/>
              <a:t>Jindřich III. </a:t>
            </a:r>
            <a:r>
              <a:rPr lang="cs-CZ" sz="1600" dirty="0"/>
              <a:t>(1216 – 1272)</a:t>
            </a:r>
          </a:p>
        </p:txBody>
      </p:sp>
      <p:cxnSp>
        <p:nvCxnSpPr>
          <p:cNvPr id="34" name="Přímá spojnice 33"/>
          <p:cNvCxnSpPr/>
          <p:nvPr/>
        </p:nvCxnSpPr>
        <p:spPr>
          <a:xfrm flipH="1">
            <a:off x="6884126" y="2187946"/>
            <a:ext cx="1559422" cy="351502"/>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Přímá spojnice 35"/>
          <p:cNvCxnSpPr/>
          <p:nvPr/>
        </p:nvCxnSpPr>
        <p:spPr>
          <a:xfrm>
            <a:off x="8443548" y="2171110"/>
            <a:ext cx="1157652" cy="4059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9" name="TextovéPole 38"/>
          <p:cNvSpPr txBox="1"/>
          <p:nvPr/>
        </p:nvSpPr>
        <p:spPr>
          <a:xfrm>
            <a:off x="11665717" y="2596341"/>
            <a:ext cx="2782388" cy="338554"/>
          </a:xfrm>
          <a:prstGeom prst="rect">
            <a:avLst/>
          </a:prstGeom>
          <a:noFill/>
        </p:spPr>
        <p:txBody>
          <a:bodyPr wrap="square" rtlCol="0">
            <a:spAutoFit/>
          </a:bodyPr>
          <a:lstStyle/>
          <a:p>
            <a:r>
              <a:rPr lang="cs-CZ" sz="1600" i="1" dirty="0"/>
              <a:t>Adéla</a:t>
            </a:r>
          </a:p>
        </p:txBody>
      </p:sp>
      <p:cxnSp>
        <p:nvCxnSpPr>
          <p:cNvPr id="41" name="Přímá spojnice 40"/>
          <p:cNvCxnSpPr/>
          <p:nvPr/>
        </p:nvCxnSpPr>
        <p:spPr>
          <a:xfrm>
            <a:off x="8443548" y="2187946"/>
            <a:ext cx="3673429" cy="4152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Přímá spojnice 42"/>
          <p:cNvCxnSpPr/>
          <p:nvPr/>
        </p:nvCxnSpPr>
        <p:spPr>
          <a:xfrm>
            <a:off x="12116977" y="2885060"/>
            <a:ext cx="0" cy="44189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ovéPole 43"/>
          <p:cNvSpPr txBox="1"/>
          <p:nvPr/>
        </p:nvSpPr>
        <p:spPr>
          <a:xfrm>
            <a:off x="8210006" y="3476136"/>
            <a:ext cx="2782388" cy="338554"/>
          </a:xfrm>
          <a:prstGeom prst="rect">
            <a:avLst/>
          </a:prstGeom>
          <a:noFill/>
        </p:spPr>
        <p:txBody>
          <a:bodyPr wrap="square" rtlCol="0">
            <a:spAutoFit/>
          </a:bodyPr>
          <a:lstStyle/>
          <a:p>
            <a:r>
              <a:rPr lang="cs-CZ" sz="1600" i="1" dirty="0"/>
              <a:t>Matylda</a:t>
            </a:r>
          </a:p>
        </p:txBody>
      </p:sp>
      <p:cxnSp>
        <p:nvCxnSpPr>
          <p:cNvPr id="46" name="Přímá spojnice 45"/>
          <p:cNvCxnSpPr/>
          <p:nvPr/>
        </p:nvCxnSpPr>
        <p:spPr>
          <a:xfrm flipH="1">
            <a:off x="8820782" y="2885060"/>
            <a:ext cx="513807" cy="591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Přímá spojnice 47"/>
          <p:cNvCxnSpPr/>
          <p:nvPr/>
        </p:nvCxnSpPr>
        <p:spPr>
          <a:xfrm>
            <a:off x="8670560" y="3752402"/>
            <a:ext cx="0" cy="286897"/>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Přímá spojnice 49"/>
          <p:cNvCxnSpPr/>
          <p:nvPr/>
        </p:nvCxnSpPr>
        <p:spPr>
          <a:xfrm flipH="1">
            <a:off x="6884126" y="4377853"/>
            <a:ext cx="1786434" cy="397927"/>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Přímá spojnice 51"/>
          <p:cNvCxnSpPr/>
          <p:nvPr/>
        </p:nvCxnSpPr>
        <p:spPr>
          <a:xfrm>
            <a:off x="8670560" y="4375261"/>
            <a:ext cx="1680754" cy="29486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4" name="Přímá spojnice 53"/>
          <p:cNvCxnSpPr/>
          <p:nvPr/>
        </p:nvCxnSpPr>
        <p:spPr>
          <a:xfrm flipH="1">
            <a:off x="10162903" y="5054545"/>
            <a:ext cx="1" cy="42625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Přímá spojnice se šipkou 56"/>
          <p:cNvCxnSpPr>
            <a:endCxn id="27" idx="1"/>
          </p:cNvCxnSpPr>
          <p:nvPr/>
        </p:nvCxnSpPr>
        <p:spPr>
          <a:xfrm>
            <a:off x="7889966" y="2767500"/>
            <a:ext cx="780594" cy="871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Přímá spojnice se šipkou 59"/>
          <p:cNvCxnSpPr/>
          <p:nvPr/>
        </p:nvCxnSpPr>
        <p:spPr>
          <a:xfrm>
            <a:off x="9601200" y="2941776"/>
            <a:ext cx="2064517" cy="38517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Přímá spojnice se šipkou 62"/>
          <p:cNvCxnSpPr/>
          <p:nvPr/>
        </p:nvCxnSpPr>
        <p:spPr>
          <a:xfrm flipH="1">
            <a:off x="9334589" y="3736702"/>
            <a:ext cx="1576250" cy="30259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Přímá spojnice se šipkou 64"/>
          <p:cNvCxnSpPr/>
          <p:nvPr/>
        </p:nvCxnSpPr>
        <p:spPr>
          <a:xfrm>
            <a:off x="8543109" y="4879294"/>
            <a:ext cx="79148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047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illustrative de l'article Château de Rou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084" y="719884"/>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304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pload.wikimedia.org/wikipedia/commons/c/ca/Murder_of_Prince_Arth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097" y="888837"/>
            <a:ext cx="4535695" cy="57989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upload.wikimedia.org/wikipedia/commons/d/d8/Prince_Arthur_and_Hubert_de_Burg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4687" y="793593"/>
            <a:ext cx="3674304" cy="5894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292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medias.photodeck.com/65be1376-3a36-11e0-afe7-918840b96525/000173_xgapl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818" y="496230"/>
            <a:ext cx="9452113" cy="6408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76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15100" y="870888"/>
            <a:ext cx="8520817" cy="1310344"/>
          </a:xfrm>
        </p:spPr>
        <p:txBody>
          <a:bodyPr/>
          <a:lstStyle/>
          <a:p>
            <a:r>
              <a:rPr lang="cs-CZ" dirty="0" smtClean="0"/>
              <a:t>Druhý život</a:t>
            </a:r>
            <a:endParaRPr lang="cs-CZ" dirty="0"/>
          </a:p>
        </p:txBody>
      </p:sp>
      <p:sp>
        <p:nvSpPr>
          <p:cNvPr id="3" name="Zástupný symbol pro obsah 2"/>
          <p:cNvSpPr>
            <a:spLocks noGrp="1"/>
          </p:cNvSpPr>
          <p:nvPr>
            <p:ph idx="1"/>
          </p:nvPr>
        </p:nvSpPr>
        <p:spPr>
          <a:xfrm>
            <a:off x="2315100" y="2715449"/>
            <a:ext cx="8520817" cy="3419362"/>
          </a:xfrm>
        </p:spPr>
        <p:txBody>
          <a:bodyPr>
            <a:normAutofit fontScale="92500"/>
          </a:bodyPr>
          <a:lstStyle/>
          <a:p>
            <a:r>
              <a:rPr lang="cs-CZ" dirty="0" smtClean="0"/>
              <a:t>Arthur vyobrazen v královském majestátu na iluminaci ve Velkých francouzských kronikách (kol. 1330, kopie pro Jana z Normandie – budoucího krále Jana II. Dobrého) </a:t>
            </a:r>
          </a:p>
          <a:p>
            <a:r>
              <a:rPr lang="cs-CZ" dirty="0" smtClean="0"/>
              <a:t>16. století – </a:t>
            </a:r>
            <a:r>
              <a:rPr lang="cs-CZ" dirty="0" err="1" smtClean="0"/>
              <a:t>Pierre</a:t>
            </a:r>
            <a:r>
              <a:rPr lang="cs-CZ" dirty="0" smtClean="0"/>
              <a:t> </a:t>
            </a:r>
            <a:r>
              <a:rPr lang="cs-CZ" dirty="0" err="1" smtClean="0"/>
              <a:t>Le</a:t>
            </a:r>
            <a:r>
              <a:rPr lang="cs-CZ" dirty="0" smtClean="0"/>
              <a:t> Baud – </a:t>
            </a:r>
            <a:r>
              <a:rPr lang="cs-CZ" i="1" dirty="0" err="1" smtClean="0"/>
              <a:t>Cronique</a:t>
            </a:r>
            <a:r>
              <a:rPr lang="cs-CZ" i="1" dirty="0" smtClean="0"/>
              <a:t> des </a:t>
            </a:r>
            <a:r>
              <a:rPr lang="cs-CZ" i="1" dirty="0" err="1" smtClean="0"/>
              <a:t>roys</a:t>
            </a:r>
            <a:r>
              <a:rPr lang="cs-CZ" i="1" dirty="0" smtClean="0"/>
              <a:t> et princes de </a:t>
            </a:r>
            <a:r>
              <a:rPr lang="cs-CZ" i="1" dirty="0" err="1" smtClean="0"/>
              <a:t>Bretaigne</a:t>
            </a:r>
            <a:r>
              <a:rPr lang="cs-CZ" i="1" dirty="0" smtClean="0"/>
              <a:t> </a:t>
            </a:r>
            <a:r>
              <a:rPr lang="cs-CZ" i="1" dirty="0" err="1" smtClean="0"/>
              <a:t>armoricaine</a:t>
            </a:r>
            <a:r>
              <a:rPr lang="cs-CZ" i="1" dirty="0" smtClean="0"/>
              <a:t> (1505) </a:t>
            </a:r>
            <a:r>
              <a:rPr lang="cs-CZ" dirty="0" smtClean="0"/>
              <a:t>– kapitoly, věnované Arthurovi </a:t>
            </a:r>
          </a:p>
          <a:p>
            <a:r>
              <a:rPr lang="cs-CZ" dirty="0" smtClean="0"/>
              <a:t>William Shakespeare – hra </a:t>
            </a:r>
            <a:r>
              <a:rPr lang="cs-CZ" i="1" dirty="0" smtClean="0"/>
              <a:t>Král Jan – </a:t>
            </a:r>
            <a:r>
              <a:rPr lang="cs-CZ" dirty="0" smtClean="0"/>
              <a:t>silně upravený příběh – postava Arthura a jeho matky</a:t>
            </a:r>
          </a:p>
          <a:p>
            <a:r>
              <a:rPr lang="cs-CZ" dirty="0" smtClean="0"/>
              <a:t>19. století – divadelní hry </a:t>
            </a:r>
            <a:r>
              <a:rPr lang="fr-FR" i="1" dirty="0"/>
              <a:t>Arthur de Bretagne: drame en quatre </a:t>
            </a:r>
            <a:r>
              <a:rPr lang="fr-FR" i="1" dirty="0" smtClean="0"/>
              <a:t>actes</a:t>
            </a:r>
            <a:r>
              <a:rPr lang="cs-CZ" i="1" dirty="0" smtClean="0"/>
              <a:t> (1885), </a:t>
            </a:r>
            <a:r>
              <a:rPr lang="fr-FR" i="1" dirty="0" smtClean="0"/>
              <a:t>Arthur de Bretagne: drame inédit en cinque actes et en prose</a:t>
            </a:r>
            <a:r>
              <a:rPr lang="cs-CZ" i="1" dirty="0" smtClean="0"/>
              <a:t> (1887); </a:t>
            </a:r>
            <a:r>
              <a:rPr lang="cs-CZ" dirty="0" smtClean="0"/>
              <a:t>literatura pro mládež </a:t>
            </a:r>
            <a:r>
              <a:rPr lang="en-US" i="1" dirty="0"/>
              <a:t>Life stories for young </a:t>
            </a:r>
            <a:r>
              <a:rPr lang="en-US" i="1" dirty="0" smtClean="0"/>
              <a:t>people</a:t>
            </a:r>
            <a:r>
              <a:rPr lang="cs-CZ" i="1" dirty="0" smtClean="0"/>
              <a:t> (díl </a:t>
            </a:r>
            <a:r>
              <a:rPr lang="cs-CZ" i="1" dirty="0" err="1" smtClean="0"/>
              <a:t>Duke</a:t>
            </a:r>
            <a:r>
              <a:rPr lang="cs-CZ" i="1" dirty="0" smtClean="0"/>
              <a:t> </a:t>
            </a:r>
            <a:r>
              <a:rPr lang="cs-CZ" i="1" dirty="0" err="1" smtClean="0"/>
              <a:t>of</a:t>
            </a:r>
            <a:r>
              <a:rPr lang="cs-CZ" i="1" dirty="0" smtClean="0"/>
              <a:t> </a:t>
            </a:r>
            <a:r>
              <a:rPr lang="cs-CZ" i="1" dirty="0" err="1" smtClean="0"/>
              <a:t>Brittany</a:t>
            </a:r>
            <a:r>
              <a:rPr lang="cs-CZ" i="1" dirty="0" smtClean="0"/>
              <a:t>; 1908) </a:t>
            </a:r>
            <a:r>
              <a:rPr lang="cs-CZ" dirty="0" smtClean="0"/>
              <a:t>i pro dospělé </a:t>
            </a:r>
            <a:r>
              <a:rPr lang="cs-CZ" i="1" dirty="0" err="1" smtClean="0"/>
              <a:t>Dark</a:t>
            </a:r>
            <a:r>
              <a:rPr lang="cs-CZ" i="1" dirty="0" smtClean="0"/>
              <a:t> </a:t>
            </a:r>
            <a:r>
              <a:rPr lang="cs-CZ" i="1" dirty="0" err="1" smtClean="0"/>
              <a:t>Scenes</a:t>
            </a:r>
            <a:r>
              <a:rPr lang="cs-CZ" i="1" dirty="0" smtClean="0"/>
              <a:t> </a:t>
            </a:r>
            <a:r>
              <a:rPr lang="cs-CZ" i="1" dirty="0" err="1" smtClean="0"/>
              <a:t>from</a:t>
            </a:r>
            <a:r>
              <a:rPr lang="cs-CZ" i="1" dirty="0" smtClean="0"/>
              <a:t> </a:t>
            </a:r>
            <a:r>
              <a:rPr lang="cs-CZ" i="1" dirty="0" err="1" smtClean="0"/>
              <a:t>History</a:t>
            </a:r>
            <a:r>
              <a:rPr lang="cs-CZ" i="1" dirty="0"/>
              <a:t> </a:t>
            </a:r>
            <a:r>
              <a:rPr lang="cs-CZ" i="1" dirty="0" smtClean="0"/>
              <a:t>(1849)  </a:t>
            </a:r>
            <a:endParaRPr lang="cs-CZ" i="1" dirty="0"/>
          </a:p>
        </p:txBody>
      </p:sp>
    </p:spTree>
    <p:extLst>
      <p:ext uri="{BB962C8B-B14F-4D97-AF65-F5344CB8AC3E}">
        <p14:creationId xmlns:p14="http://schemas.microsoft.com/office/powerpoint/2010/main" val="1130176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570" y="749617"/>
            <a:ext cx="11569148" cy="5918288"/>
          </a:xfrm>
          <a:prstGeom prst="rect">
            <a:avLst/>
          </a:prstGeom>
        </p:spPr>
      </p:pic>
    </p:spTree>
    <p:extLst>
      <p:ext uri="{BB962C8B-B14F-4D97-AF65-F5344CB8AC3E}">
        <p14:creationId xmlns:p14="http://schemas.microsoft.com/office/powerpoint/2010/main" val="448830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59479" y="1236649"/>
            <a:ext cx="8520817" cy="1310344"/>
          </a:xfrm>
        </p:spPr>
        <p:txBody>
          <a:bodyPr/>
          <a:lstStyle/>
          <a:p>
            <a:r>
              <a:rPr lang="cs-CZ" dirty="0"/>
              <a:t>Bretaň a </a:t>
            </a:r>
            <a:r>
              <a:rPr lang="cs-CZ" dirty="0" err="1"/>
              <a:t>anjouovské</a:t>
            </a:r>
            <a:r>
              <a:rPr lang="cs-CZ" dirty="0"/>
              <a:t> impérium</a:t>
            </a:r>
            <a:br>
              <a:rPr lang="cs-CZ" dirty="0"/>
            </a:b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a:t>podpora nároků </a:t>
            </a:r>
            <a:r>
              <a:rPr lang="cs-CZ" dirty="0" err="1"/>
              <a:t>Conana</a:t>
            </a:r>
            <a:r>
              <a:rPr lang="cs-CZ" dirty="0"/>
              <a:t> IV. na bretaňské vévodství Jindřichem II. </a:t>
            </a:r>
            <a:r>
              <a:rPr lang="cs-CZ" dirty="0">
                <a:sym typeface="Wingdings" panose="05000000000000000000" pitchFamily="2" charset="2"/>
              </a:rPr>
              <a:t> r. 1156 mu Jindřich dopomohl na vévodský stolec </a:t>
            </a:r>
          </a:p>
          <a:p>
            <a:r>
              <a:rPr lang="cs-CZ" dirty="0">
                <a:sym typeface="Wingdings" panose="05000000000000000000" pitchFamily="2" charset="2"/>
              </a:rPr>
              <a:t>1158 – Jindřich II. se po smrti svého bratra </a:t>
            </a:r>
            <a:r>
              <a:rPr lang="cs-CZ" dirty="0" err="1">
                <a:sym typeface="Wingdings" panose="05000000000000000000" pitchFamily="2" charset="2"/>
              </a:rPr>
              <a:t>Geoffreye</a:t>
            </a:r>
            <a:r>
              <a:rPr lang="cs-CZ" dirty="0">
                <a:sym typeface="Wingdings" panose="05000000000000000000" pitchFamily="2" charset="2"/>
              </a:rPr>
              <a:t> zmocnil hrabství Nantes</a:t>
            </a:r>
          </a:p>
          <a:p>
            <a:r>
              <a:rPr lang="cs-CZ" dirty="0">
                <a:sym typeface="Wingdings" panose="05000000000000000000" pitchFamily="2" charset="2"/>
              </a:rPr>
              <a:t>1166 – zasnoubení dcery vévody </a:t>
            </a:r>
            <a:r>
              <a:rPr lang="cs-CZ" dirty="0" err="1">
                <a:sym typeface="Wingdings" panose="05000000000000000000" pitchFamily="2" charset="2"/>
              </a:rPr>
              <a:t>Conana</a:t>
            </a:r>
            <a:r>
              <a:rPr lang="cs-CZ" dirty="0">
                <a:sym typeface="Wingdings" panose="05000000000000000000" pitchFamily="2" charset="2"/>
              </a:rPr>
              <a:t> IV. Konstancie se synem Jindřicha II. </a:t>
            </a:r>
            <a:r>
              <a:rPr lang="cs-CZ" dirty="0" err="1">
                <a:sym typeface="Wingdings" panose="05000000000000000000" pitchFamily="2" charset="2"/>
              </a:rPr>
              <a:t>Geoffreyem</a:t>
            </a:r>
            <a:r>
              <a:rPr lang="cs-CZ" dirty="0">
                <a:sym typeface="Wingdings" panose="05000000000000000000" pitchFamily="2" charset="2"/>
              </a:rPr>
              <a:t>  odpor bretonských elit zlomen vojenskou výpravou  holdování </a:t>
            </a:r>
            <a:r>
              <a:rPr lang="cs-CZ" dirty="0" err="1">
                <a:sym typeface="Wingdings" panose="05000000000000000000" pitchFamily="2" charset="2"/>
              </a:rPr>
              <a:t>Geoffreymu</a:t>
            </a:r>
            <a:r>
              <a:rPr lang="cs-CZ" dirty="0">
                <a:sym typeface="Wingdings" panose="05000000000000000000" pitchFamily="2" charset="2"/>
              </a:rPr>
              <a:t> jako budoucímu vévodovi </a:t>
            </a:r>
          </a:p>
          <a:p>
            <a:r>
              <a:rPr lang="cs-CZ" dirty="0">
                <a:sym typeface="Wingdings" panose="05000000000000000000" pitchFamily="2" charset="2"/>
              </a:rPr>
              <a:t>1171 – smrt vévody </a:t>
            </a:r>
            <a:r>
              <a:rPr lang="cs-CZ" dirty="0" err="1">
                <a:sym typeface="Wingdings" panose="05000000000000000000" pitchFamily="2" charset="2"/>
              </a:rPr>
              <a:t>Conana</a:t>
            </a:r>
            <a:r>
              <a:rPr lang="cs-CZ" dirty="0">
                <a:sym typeface="Wingdings" panose="05000000000000000000" pitchFamily="2" charset="2"/>
              </a:rPr>
              <a:t>  vévodou </a:t>
            </a:r>
            <a:r>
              <a:rPr lang="cs-CZ" dirty="0" err="1">
                <a:sym typeface="Wingdings" panose="05000000000000000000" pitchFamily="2" charset="2"/>
              </a:rPr>
              <a:t>Geoffrey</a:t>
            </a:r>
            <a:r>
              <a:rPr lang="cs-CZ" dirty="0">
                <a:sym typeface="Wingdings" panose="05000000000000000000" pitchFamily="2" charset="2"/>
              </a:rPr>
              <a:t> (vládne za něj otec)</a:t>
            </a:r>
          </a:p>
          <a:p>
            <a:r>
              <a:rPr lang="cs-CZ" dirty="0">
                <a:sym typeface="Wingdings" panose="05000000000000000000" pitchFamily="2" charset="2"/>
              </a:rPr>
              <a:t>1181 – sňatek </a:t>
            </a:r>
            <a:r>
              <a:rPr lang="cs-CZ" dirty="0" err="1">
                <a:sym typeface="Wingdings" panose="05000000000000000000" pitchFamily="2" charset="2"/>
              </a:rPr>
              <a:t>Geoffreye</a:t>
            </a:r>
            <a:r>
              <a:rPr lang="cs-CZ" dirty="0">
                <a:sym typeface="Wingdings" panose="05000000000000000000" pitchFamily="2" charset="2"/>
              </a:rPr>
              <a:t> a Konstancie  začíná </a:t>
            </a:r>
            <a:r>
              <a:rPr lang="cs-CZ" dirty="0" err="1">
                <a:sym typeface="Wingdings" panose="05000000000000000000" pitchFamily="2" charset="2"/>
              </a:rPr>
              <a:t>Geoffreyova</a:t>
            </a:r>
            <a:r>
              <a:rPr lang="cs-CZ" dirty="0">
                <a:sym typeface="Wingdings" panose="05000000000000000000" pitchFamily="2" charset="2"/>
              </a:rPr>
              <a:t> samostatná vláda (vládne tzv. </a:t>
            </a:r>
            <a:r>
              <a:rPr lang="cs-CZ" i="1" dirty="0">
                <a:sym typeface="Wingdings" panose="05000000000000000000" pitchFamily="2" charset="2"/>
              </a:rPr>
              <a:t>iure </a:t>
            </a:r>
            <a:r>
              <a:rPr lang="cs-CZ" i="1" dirty="0" err="1">
                <a:sym typeface="Wingdings" panose="05000000000000000000" pitchFamily="2" charset="2"/>
              </a:rPr>
              <a:t>uxoris</a:t>
            </a:r>
            <a:r>
              <a:rPr lang="cs-CZ" dirty="0">
                <a:sym typeface="Wingdings" panose="05000000000000000000" pitchFamily="2" charset="2"/>
              </a:rPr>
              <a:t>) – začíná používat titul </a:t>
            </a:r>
            <a:r>
              <a:rPr lang="cs-CZ" i="1" dirty="0" err="1">
                <a:sym typeface="Wingdings" panose="05000000000000000000" pitchFamily="2" charset="2"/>
              </a:rPr>
              <a:t>dux</a:t>
            </a:r>
            <a:r>
              <a:rPr lang="cs-CZ" i="1" dirty="0">
                <a:sym typeface="Wingdings" panose="05000000000000000000" pitchFamily="2" charset="2"/>
              </a:rPr>
              <a:t> </a:t>
            </a:r>
          </a:p>
          <a:p>
            <a:r>
              <a:rPr lang="cs-CZ" dirty="0">
                <a:sym typeface="Wingdings" panose="05000000000000000000" pitchFamily="2" charset="2"/>
              </a:rPr>
              <a:t>19. srpna 1186 – </a:t>
            </a:r>
            <a:r>
              <a:rPr lang="cs-CZ" dirty="0" err="1">
                <a:sym typeface="Wingdings" panose="05000000000000000000" pitchFamily="2" charset="2"/>
              </a:rPr>
              <a:t>Geoffrey</a:t>
            </a:r>
            <a:r>
              <a:rPr lang="cs-CZ" dirty="0">
                <a:sym typeface="Wingdings" panose="05000000000000000000" pitchFamily="2" charset="2"/>
              </a:rPr>
              <a:t> z Bretaně zemřel v Paříži  zanechal po sobě dceru Eleonoru (*1184) a těhotnou manželku  Filip August žádá poručnictví nad Eleonoru (teoreticky dědička </a:t>
            </a:r>
            <a:r>
              <a:rPr lang="cs-CZ" dirty="0" err="1">
                <a:sym typeface="Wingdings" panose="05000000000000000000" pitchFamily="2" charset="2"/>
              </a:rPr>
              <a:t>anjouovské</a:t>
            </a:r>
            <a:r>
              <a:rPr lang="cs-CZ" dirty="0">
                <a:sym typeface="Wingdings" panose="05000000000000000000" pitchFamily="2" charset="2"/>
              </a:rPr>
              <a:t> říše)- odmítnuto</a:t>
            </a:r>
          </a:p>
          <a:p>
            <a:endParaRPr lang="cs-CZ" dirty="0"/>
          </a:p>
        </p:txBody>
      </p:sp>
    </p:spTree>
    <p:extLst>
      <p:ext uri="{BB962C8B-B14F-4D97-AF65-F5344CB8AC3E}">
        <p14:creationId xmlns:p14="http://schemas.microsoft.com/office/powerpoint/2010/main" val="4205531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D20C3EA-5934-4D82-BE38-2CA42E53CD18}"/>
              </a:ext>
            </a:extLst>
          </p:cNvPr>
          <p:cNvSpPr txBox="1"/>
          <p:nvPr/>
        </p:nvSpPr>
        <p:spPr>
          <a:xfrm>
            <a:off x="3719736" y="1866208"/>
            <a:ext cx="1368152" cy="371872"/>
          </a:xfrm>
          <a:prstGeom prst="rect">
            <a:avLst/>
          </a:prstGeom>
          <a:noFill/>
        </p:spPr>
        <p:txBody>
          <a:bodyPr wrap="square" rtlCol="0">
            <a:spAutoFit/>
          </a:bodyPr>
          <a:lstStyle/>
          <a:p>
            <a:r>
              <a:rPr lang="cs-CZ" dirty="0" err="1"/>
              <a:t>Conan</a:t>
            </a:r>
            <a:r>
              <a:rPr lang="cs-CZ" dirty="0"/>
              <a:t> III. </a:t>
            </a:r>
            <a:endParaRPr lang="en-GB" dirty="0"/>
          </a:p>
        </p:txBody>
      </p:sp>
      <p:sp>
        <p:nvSpPr>
          <p:cNvPr id="3" name="TextovéPole 2">
            <a:extLst>
              <a:ext uri="{FF2B5EF4-FFF2-40B4-BE49-F238E27FC236}">
                <a16:creationId xmlns:a16="http://schemas.microsoft.com/office/drawing/2014/main" id="{56CC3B94-69F8-4731-82C7-3A1154CB5B96}"/>
              </a:ext>
            </a:extLst>
          </p:cNvPr>
          <p:cNvSpPr txBox="1"/>
          <p:nvPr/>
        </p:nvSpPr>
        <p:spPr>
          <a:xfrm>
            <a:off x="5447928" y="1866208"/>
            <a:ext cx="1008112" cy="371872"/>
          </a:xfrm>
          <a:prstGeom prst="rect">
            <a:avLst/>
          </a:prstGeom>
          <a:noFill/>
        </p:spPr>
        <p:txBody>
          <a:bodyPr wrap="square" rtlCol="0">
            <a:spAutoFit/>
          </a:bodyPr>
          <a:lstStyle/>
          <a:p>
            <a:r>
              <a:rPr lang="cs-CZ" dirty="0"/>
              <a:t>Maud</a:t>
            </a:r>
            <a:endParaRPr lang="en-GB" dirty="0"/>
          </a:p>
        </p:txBody>
      </p:sp>
      <p:sp>
        <p:nvSpPr>
          <p:cNvPr id="4" name="TextovéPole 3">
            <a:extLst>
              <a:ext uri="{FF2B5EF4-FFF2-40B4-BE49-F238E27FC236}">
                <a16:creationId xmlns:a16="http://schemas.microsoft.com/office/drawing/2014/main" id="{E304B804-2659-41B3-B3C5-B94E6D0C1D67}"/>
              </a:ext>
            </a:extLst>
          </p:cNvPr>
          <p:cNvSpPr txBox="1"/>
          <p:nvPr/>
        </p:nvSpPr>
        <p:spPr>
          <a:xfrm>
            <a:off x="5267908" y="946254"/>
            <a:ext cx="1368152" cy="369332"/>
          </a:xfrm>
          <a:prstGeom prst="rect">
            <a:avLst/>
          </a:prstGeom>
          <a:noFill/>
        </p:spPr>
        <p:txBody>
          <a:bodyPr wrap="square" rtlCol="0">
            <a:spAutoFit/>
          </a:bodyPr>
          <a:lstStyle/>
          <a:p>
            <a:r>
              <a:rPr lang="cs-CZ" dirty="0"/>
              <a:t>Jindřich I. </a:t>
            </a:r>
            <a:endParaRPr lang="en-GB" dirty="0"/>
          </a:p>
        </p:txBody>
      </p:sp>
      <p:sp>
        <p:nvSpPr>
          <p:cNvPr id="5" name="TextovéPole 4">
            <a:extLst>
              <a:ext uri="{FF2B5EF4-FFF2-40B4-BE49-F238E27FC236}">
                <a16:creationId xmlns:a16="http://schemas.microsoft.com/office/drawing/2014/main" id="{C73F5057-380F-45B2-B51D-2AD773C19B1D}"/>
              </a:ext>
            </a:extLst>
          </p:cNvPr>
          <p:cNvSpPr txBox="1"/>
          <p:nvPr/>
        </p:nvSpPr>
        <p:spPr>
          <a:xfrm>
            <a:off x="2231047" y="2785326"/>
            <a:ext cx="1764196" cy="369332"/>
          </a:xfrm>
          <a:prstGeom prst="rect">
            <a:avLst/>
          </a:prstGeom>
          <a:noFill/>
        </p:spPr>
        <p:txBody>
          <a:bodyPr wrap="square" rtlCol="0">
            <a:spAutoFit/>
          </a:bodyPr>
          <a:lstStyle/>
          <a:p>
            <a:r>
              <a:rPr lang="cs-CZ" dirty="0" err="1"/>
              <a:t>Höel</a:t>
            </a:r>
            <a:r>
              <a:rPr lang="cs-CZ" dirty="0"/>
              <a:t> z Nantes</a:t>
            </a:r>
            <a:endParaRPr lang="en-GB" dirty="0"/>
          </a:p>
        </p:txBody>
      </p:sp>
      <p:sp>
        <p:nvSpPr>
          <p:cNvPr id="6" name="TextovéPole 5">
            <a:extLst>
              <a:ext uri="{FF2B5EF4-FFF2-40B4-BE49-F238E27FC236}">
                <a16:creationId xmlns:a16="http://schemas.microsoft.com/office/drawing/2014/main" id="{D53C50AE-94AF-4208-B029-C5EC20D60DDC}"/>
              </a:ext>
            </a:extLst>
          </p:cNvPr>
          <p:cNvSpPr txBox="1"/>
          <p:nvPr/>
        </p:nvSpPr>
        <p:spPr>
          <a:xfrm>
            <a:off x="6888088" y="2785326"/>
            <a:ext cx="1080120" cy="369332"/>
          </a:xfrm>
          <a:prstGeom prst="rect">
            <a:avLst/>
          </a:prstGeom>
          <a:noFill/>
        </p:spPr>
        <p:txBody>
          <a:bodyPr wrap="square" rtlCol="0">
            <a:spAutoFit/>
          </a:bodyPr>
          <a:lstStyle/>
          <a:p>
            <a:r>
              <a:rPr lang="cs-CZ" dirty="0" err="1"/>
              <a:t>Bertha</a:t>
            </a:r>
            <a:endParaRPr lang="en-GB" dirty="0"/>
          </a:p>
        </p:txBody>
      </p:sp>
      <p:sp>
        <p:nvSpPr>
          <p:cNvPr id="7" name="TextovéPole 6">
            <a:extLst>
              <a:ext uri="{FF2B5EF4-FFF2-40B4-BE49-F238E27FC236}">
                <a16:creationId xmlns:a16="http://schemas.microsoft.com/office/drawing/2014/main" id="{63E7E586-AE4B-4CDD-9198-678639841835}"/>
              </a:ext>
            </a:extLst>
          </p:cNvPr>
          <p:cNvSpPr txBox="1"/>
          <p:nvPr/>
        </p:nvSpPr>
        <p:spPr>
          <a:xfrm>
            <a:off x="4223792" y="2785326"/>
            <a:ext cx="2552678" cy="369332"/>
          </a:xfrm>
          <a:prstGeom prst="rect">
            <a:avLst/>
          </a:prstGeom>
          <a:noFill/>
        </p:spPr>
        <p:txBody>
          <a:bodyPr wrap="square" rtlCol="0">
            <a:spAutoFit/>
          </a:bodyPr>
          <a:lstStyle/>
          <a:p>
            <a:r>
              <a:rPr lang="cs-CZ" dirty="0"/>
              <a:t>1. Alan z </a:t>
            </a:r>
            <a:r>
              <a:rPr lang="cs-CZ" dirty="0" err="1"/>
              <a:t>Richmondu</a:t>
            </a:r>
            <a:endParaRPr lang="en-GB" dirty="0"/>
          </a:p>
        </p:txBody>
      </p:sp>
      <p:sp>
        <p:nvSpPr>
          <p:cNvPr id="8" name="TextovéPole 7">
            <a:extLst>
              <a:ext uri="{FF2B5EF4-FFF2-40B4-BE49-F238E27FC236}">
                <a16:creationId xmlns:a16="http://schemas.microsoft.com/office/drawing/2014/main" id="{5C4CCA57-B585-4DCC-9126-E2FDF051A211}"/>
              </a:ext>
            </a:extLst>
          </p:cNvPr>
          <p:cNvSpPr txBox="1"/>
          <p:nvPr/>
        </p:nvSpPr>
        <p:spPr>
          <a:xfrm>
            <a:off x="7956231" y="2802312"/>
            <a:ext cx="2520280" cy="369332"/>
          </a:xfrm>
          <a:prstGeom prst="rect">
            <a:avLst/>
          </a:prstGeom>
          <a:noFill/>
        </p:spPr>
        <p:txBody>
          <a:bodyPr wrap="square" rtlCol="0">
            <a:spAutoFit/>
          </a:bodyPr>
          <a:lstStyle/>
          <a:p>
            <a:r>
              <a:rPr lang="cs-CZ" dirty="0"/>
              <a:t>2. Odo z </a:t>
            </a:r>
            <a:r>
              <a:rPr lang="cs-CZ" dirty="0" err="1"/>
              <a:t>Porhoetu</a:t>
            </a:r>
            <a:r>
              <a:rPr lang="cs-CZ" dirty="0"/>
              <a:t> </a:t>
            </a:r>
            <a:endParaRPr lang="en-GB" dirty="0"/>
          </a:p>
        </p:txBody>
      </p:sp>
      <p:sp>
        <p:nvSpPr>
          <p:cNvPr id="9" name="TextovéPole 8">
            <a:extLst>
              <a:ext uri="{FF2B5EF4-FFF2-40B4-BE49-F238E27FC236}">
                <a16:creationId xmlns:a16="http://schemas.microsoft.com/office/drawing/2014/main" id="{C46CE9D0-87A9-4A1E-8E2C-D9BF1304B4B0}"/>
              </a:ext>
            </a:extLst>
          </p:cNvPr>
          <p:cNvSpPr txBox="1"/>
          <p:nvPr/>
        </p:nvSpPr>
        <p:spPr>
          <a:xfrm>
            <a:off x="5807968" y="3743189"/>
            <a:ext cx="2664296" cy="369332"/>
          </a:xfrm>
          <a:prstGeom prst="rect">
            <a:avLst/>
          </a:prstGeom>
          <a:noFill/>
        </p:spPr>
        <p:txBody>
          <a:bodyPr wrap="square" rtlCol="0">
            <a:spAutoFit/>
          </a:bodyPr>
          <a:lstStyle/>
          <a:p>
            <a:r>
              <a:rPr lang="cs-CZ" dirty="0" err="1"/>
              <a:t>Conan</a:t>
            </a:r>
            <a:r>
              <a:rPr lang="cs-CZ" dirty="0"/>
              <a:t> IV. (+1171)</a:t>
            </a:r>
            <a:endParaRPr lang="en-GB" dirty="0"/>
          </a:p>
        </p:txBody>
      </p:sp>
      <p:sp>
        <p:nvSpPr>
          <p:cNvPr id="10" name="TextovéPole 9">
            <a:extLst>
              <a:ext uri="{FF2B5EF4-FFF2-40B4-BE49-F238E27FC236}">
                <a16:creationId xmlns:a16="http://schemas.microsoft.com/office/drawing/2014/main" id="{F798A4FC-0CAB-4656-AB82-875DFB0D7009}"/>
              </a:ext>
            </a:extLst>
          </p:cNvPr>
          <p:cNvSpPr txBox="1"/>
          <p:nvPr/>
        </p:nvSpPr>
        <p:spPr>
          <a:xfrm>
            <a:off x="5591944" y="4602512"/>
            <a:ext cx="1512168" cy="369332"/>
          </a:xfrm>
          <a:prstGeom prst="rect">
            <a:avLst/>
          </a:prstGeom>
          <a:noFill/>
        </p:spPr>
        <p:txBody>
          <a:bodyPr wrap="square" rtlCol="0">
            <a:spAutoFit/>
          </a:bodyPr>
          <a:lstStyle/>
          <a:p>
            <a:r>
              <a:rPr lang="cs-CZ" dirty="0"/>
              <a:t>Konstancie</a:t>
            </a:r>
            <a:endParaRPr lang="en-GB" dirty="0"/>
          </a:p>
        </p:txBody>
      </p:sp>
      <p:sp>
        <p:nvSpPr>
          <p:cNvPr id="11" name="TextovéPole 10">
            <a:extLst>
              <a:ext uri="{FF2B5EF4-FFF2-40B4-BE49-F238E27FC236}">
                <a16:creationId xmlns:a16="http://schemas.microsoft.com/office/drawing/2014/main" id="{45F93E2A-9773-4846-BCE4-EEA9A86AD1B2}"/>
              </a:ext>
            </a:extLst>
          </p:cNvPr>
          <p:cNvSpPr txBox="1"/>
          <p:nvPr/>
        </p:nvSpPr>
        <p:spPr>
          <a:xfrm>
            <a:off x="7349157" y="4602512"/>
            <a:ext cx="1296144" cy="369332"/>
          </a:xfrm>
          <a:prstGeom prst="rect">
            <a:avLst/>
          </a:prstGeom>
          <a:noFill/>
        </p:spPr>
        <p:txBody>
          <a:bodyPr wrap="square" rtlCol="0">
            <a:spAutoFit/>
          </a:bodyPr>
          <a:lstStyle/>
          <a:p>
            <a:r>
              <a:rPr lang="cs-CZ" dirty="0" err="1"/>
              <a:t>Geoffrey</a:t>
            </a:r>
            <a:r>
              <a:rPr lang="cs-CZ" dirty="0"/>
              <a:t> </a:t>
            </a:r>
            <a:endParaRPr lang="en-GB" dirty="0"/>
          </a:p>
        </p:txBody>
      </p:sp>
      <p:cxnSp>
        <p:nvCxnSpPr>
          <p:cNvPr id="12" name="Přímá spojnice 11">
            <a:extLst>
              <a:ext uri="{FF2B5EF4-FFF2-40B4-BE49-F238E27FC236}">
                <a16:creationId xmlns:a16="http://schemas.microsoft.com/office/drawing/2014/main" id="{13799144-EFCF-429F-B244-CA4C0C924877}"/>
              </a:ext>
            </a:extLst>
          </p:cNvPr>
          <p:cNvCxnSpPr/>
          <p:nvPr/>
        </p:nvCxnSpPr>
        <p:spPr>
          <a:xfrm>
            <a:off x="5807968" y="1315586"/>
            <a:ext cx="0" cy="550622"/>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83971B9A-5A1C-4D5A-9F88-E0F6541678E7}"/>
              </a:ext>
            </a:extLst>
          </p:cNvPr>
          <p:cNvCxnSpPr>
            <a:cxnSpLocks/>
            <a:stCxn id="2" idx="3"/>
            <a:endCxn id="5" idx="0"/>
          </p:cNvCxnSpPr>
          <p:nvPr/>
        </p:nvCxnSpPr>
        <p:spPr>
          <a:xfrm flipH="1">
            <a:off x="3113145" y="2052144"/>
            <a:ext cx="1974743" cy="733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3144D30E-91C6-4732-B1DD-0D3E28F90328}"/>
              </a:ext>
            </a:extLst>
          </p:cNvPr>
          <p:cNvCxnSpPr>
            <a:endCxn id="3" idx="1"/>
          </p:cNvCxnSpPr>
          <p:nvPr/>
        </p:nvCxnSpPr>
        <p:spPr>
          <a:xfrm>
            <a:off x="4871864" y="2052144"/>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50B12AF8-42D0-42D6-816D-611A26C3506D}"/>
              </a:ext>
            </a:extLst>
          </p:cNvPr>
          <p:cNvCxnSpPr>
            <a:stCxn id="2" idx="3"/>
          </p:cNvCxnSpPr>
          <p:nvPr/>
        </p:nvCxnSpPr>
        <p:spPr>
          <a:xfrm>
            <a:off x="5087888" y="2052144"/>
            <a:ext cx="2187972" cy="7501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C0337ACC-F228-4FA4-BC22-989ECC902454}"/>
              </a:ext>
            </a:extLst>
          </p:cNvPr>
          <p:cNvCxnSpPr/>
          <p:nvPr/>
        </p:nvCxnSpPr>
        <p:spPr>
          <a:xfrm>
            <a:off x="6776470" y="3171644"/>
            <a:ext cx="0" cy="473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B4833ED1-CFDA-45DF-A0E1-C85881B4F20E}"/>
              </a:ext>
            </a:extLst>
          </p:cNvPr>
          <p:cNvCxnSpPr/>
          <p:nvPr/>
        </p:nvCxnSpPr>
        <p:spPr>
          <a:xfrm>
            <a:off x="6312024" y="4112521"/>
            <a:ext cx="0" cy="4899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26C34BC2-F310-472D-B549-0F78C48EFEDB}"/>
              </a:ext>
            </a:extLst>
          </p:cNvPr>
          <p:cNvCxnSpPr>
            <a:cxnSpLocks/>
          </p:cNvCxnSpPr>
          <p:nvPr/>
        </p:nvCxnSpPr>
        <p:spPr>
          <a:xfrm>
            <a:off x="7764161" y="2986978"/>
            <a:ext cx="2760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CAED5EAC-4C24-4C29-8448-3BB20132D1D3}"/>
              </a:ext>
            </a:extLst>
          </p:cNvPr>
          <p:cNvCxnSpPr>
            <a:cxnSpLocks/>
          </p:cNvCxnSpPr>
          <p:nvPr/>
        </p:nvCxnSpPr>
        <p:spPr>
          <a:xfrm>
            <a:off x="6684041" y="3018336"/>
            <a:ext cx="2760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Přímá spojnice se šipkou 19">
            <a:extLst>
              <a:ext uri="{FF2B5EF4-FFF2-40B4-BE49-F238E27FC236}">
                <a16:creationId xmlns:a16="http://schemas.microsoft.com/office/drawing/2014/main" id="{00BFB6ED-D7CE-4C12-932C-A7E8D417C285}"/>
              </a:ext>
            </a:extLst>
          </p:cNvPr>
          <p:cNvCxnSpPr/>
          <p:nvPr/>
        </p:nvCxnSpPr>
        <p:spPr>
          <a:xfrm>
            <a:off x="6456040" y="1130920"/>
            <a:ext cx="3152336" cy="0"/>
          </a:xfrm>
          <a:prstGeom prst="straightConnector1">
            <a:avLst/>
          </a:prstGeom>
          <a:ln>
            <a:prstDash val="lgDashDotDot"/>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24249B62-956B-4A33-92AA-515B2EC237E3}"/>
              </a:ext>
            </a:extLst>
          </p:cNvPr>
          <p:cNvCxnSpPr/>
          <p:nvPr/>
        </p:nvCxnSpPr>
        <p:spPr>
          <a:xfrm>
            <a:off x="10272464" y="1315586"/>
            <a:ext cx="0" cy="32869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134F6387-C800-4220-AD32-A9913F7CF319}"/>
              </a:ext>
            </a:extLst>
          </p:cNvPr>
          <p:cNvCxnSpPr>
            <a:endCxn id="11" idx="0"/>
          </p:cNvCxnSpPr>
          <p:nvPr/>
        </p:nvCxnSpPr>
        <p:spPr>
          <a:xfrm flipH="1">
            <a:off x="7997229" y="4602512"/>
            <a:ext cx="22752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6A631FA0-2D68-4F5A-868F-940689C49878}"/>
              </a:ext>
            </a:extLst>
          </p:cNvPr>
          <p:cNvCxnSpPr>
            <a:endCxn id="11" idx="1"/>
          </p:cNvCxnSpPr>
          <p:nvPr/>
        </p:nvCxnSpPr>
        <p:spPr>
          <a:xfrm>
            <a:off x="6960096" y="4787178"/>
            <a:ext cx="389061"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ovéPole 23">
            <a:extLst>
              <a:ext uri="{FF2B5EF4-FFF2-40B4-BE49-F238E27FC236}">
                <a16:creationId xmlns:a16="http://schemas.microsoft.com/office/drawing/2014/main" id="{F798A4FC-0CAB-4656-AB82-875DFB0D7009}"/>
              </a:ext>
            </a:extLst>
          </p:cNvPr>
          <p:cNvSpPr txBox="1"/>
          <p:nvPr/>
        </p:nvSpPr>
        <p:spPr>
          <a:xfrm>
            <a:off x="5879976" y="5290007"/>
            <a:ext cx="1512168" cy="369332"/>
          </a:xfrm>
          <a:prstGeom prst="rect">
            <a:avLst/>
          </a:prstGeom>
          <a:noFill/>
        </p:spPr>
        <p:txBody>
          <a:bodyPr wrap="square" rtlCol="0">
            <a:spAutoFit/>
          </a:bodyPr>
          <a:lstStyle/>
          <a:p>
            <a:r>
              <a:rPr lang="cs-CZ" dirty="0" err="1"/>
              <a:t>Eleanora</a:t>
            </a:r>
            <a:endParaRPr lang="en-GB" dirty="0"/>
          </a:p>
        </p:txBody>
      </p:sp>
      <p:sp>
        <p:nvSpPr>
          <p:cNvPr id="25" name="TextovéPole 24">
            <a:extLst>
              <a:ext uri="{FF2B5EF4-FFF2-40B4-BE49-F238E27FC236}">
                <a16:creationId xmlns:a16="http://schemas.microsoft.com/office/drawing/2014/main" id="{F798A4FC-0CAB-4656-AB82-875DFB0D7009}"/>
              </a:ext>
            </a:extLst>
          </p:cNvPr>
          <p:cNvSpPr txBox="1"/>
          <p:nvPr/>
        </p:nvSpPr>
        <p:spPr>
          <a:xfrm>
            <a:off x="7821236" y="5290007"/>
            <a:ext cx="1512168" cy="369332"/>
          </a:xfrm>
          <a:prstGeom prst="rect">
            <a:avLst/>
          </a:prstGeom>
          <a:noFill/>
        </p:spPr>
        <p:txBody>
          <a:bodyPr wrap="square" rtlCol="0">
            <a:spAutoFit/>
          </a:bodyPr>
          <a:lstStyle/>
          <a:p>
            <a:r>
              <a:rPr lang="cs-CZ" b="1" dirty="0"/>
              <a:t>Arthur</a:t>
            </a:r>
            <a:endParaRPr lang="en-GB" b="1" dirty="0"/>
          </a:p>
        </p:txBody>
      </p:sp>
      <p:cxnSp>
        <p:nvCxnSpPr>
          <p:cNvPr id="27" name="Přímá spojnice 26"/>
          <p:cNvCxnSpPr>
            <a:stCxn id="10" idx="3"/>
            <a:endCxn id="24" idx="0"/>
          </p:cNvCxnSpPr>
          <p:nvPr/>
        </p:nvCxnSpPr>
        <p:spPr>
          <a:xfrm flipH="1">
            <a:off x="6636060" y="4787178"/>
            <a:ext cx="468052" cy="502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Přímá spojnice 28"/>
          <p:cNvCxnSpPr>
            <a:stCxn id="10" idx="3"/>
          </p:cNvCxnSpPr>
          <p:nvPr/>
        </p:nvCxnSpPr>
        <p:spPr>
          <a:xfrm>
            <a:off x="7104112" y="4787178"/>
            <a:ext cx="1034048" cy="5028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390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938" y="0"/>
            <a:ext cx="6460399" cy="7700796"/>
          </a:xfrm>
          <a:prstGeom prst="rect">
            <a:avLst/>
          </a:prstGeom>
        </p:spPr>
      </p:pic>
    </p:spTree>
    <p:extLst>
      <p:ext uri="{BB962C8B-B14F-4D97-AF65-F5344CB8AC3E}">
        <p14:creationId xmlns:p14="http://schemas.microsoft.com/office/powerpoint/2010/main" val="1173741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4"/>
          <p:cNvPicPr>
            <a:picLocks noChangeAspect="1"/>
          </p:cNvPicPr>
          <p:nvPr/>
        </p:nvPicPr>
        <p:blipFill rotWithShape="1">
          <a:blip r:embed="rId2">
            <a:extLst>
              <a:ext uri="{28A0092B-C50C-407E-A947-70E740481C1C}">
                <a14:useLocalDpi xmlns:a14="http://schemas.microsoft.com/office/drawing/2010/main" val="0"/>
              </a:ext>
            </a:extLst>
          </a:blip>
          <a:srcRect l="51404" r="28351"/>
          <a:stretch/>
        </p:blipFill>
        <p:spPr>
          <a:xfrm>
            <a:off x="2293349" y="522543"/>
            <a:ext cx="3543300" cy="6251817"/>
          </a:xfrm>
          <a:prstGeom prst="rect">
            <a:avLst/>
          </a:prstGeom>
        </p:spPr>
      </p:pic>
      <p:pic>
        <p:nvPicPr>
          <p:cNvPr id="3" name="Picture 2" descr="Représentation fantaisiste de Constance de Bretag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456" y="522542"/>
            <a:ext cx="4804863" cy="6251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489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pload.wikimedia.org/wikipedia/commons/thumb/9/9d/Geoffroy_II_de_Bretagne.jpg/1024px-Geoffroy_II_de_Bretag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6297" y="1022350"/>
            <a:ext cx="9753600" cy="522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539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59478" y="1227024"/>
            <a:ext cx="8520817" cy="1310344"/>
          </a:xfrm>
        </p:spPr>
        <p:txBody>
          <a:bodyPr/>
          <a:lstStyle/>
          <a:p>
            <a:r>
              <a:rPr lang="cs-CZ" dirty="0"/>
              <a:t>dětství Arthura Bretaňského </a:t>
            </a:r>
          </a:p>
        </p:txBody>
      </p:sp>
      <p:sp>
        <p:nvSpPr>
          <p:cNvPr id="3" name="Zástupný symbol pro obsah 2"/>
          <p:cNvSpPr>
            <a:spLocks noGrp="1"/>
          </p:cNvSpPr>
          <p:nvPr>
            <p:ph idx="1"/>
          </p:nvPr>
        </p:nvSpPr>
        <p:spPr/>
        <p:txBody>
          <a:bodyPr/>
          <a:lstStyle/>
          <a:p>
            <a:r>
              <a:rPr lang="cs-CZ" dirty="0"/>
              <a:t>Arthur se narodil 29. března 1187 </a:t>
            </a:r>
          </a:p>
          <a:p>
            <a:r>
              <a:rPr lang="cs-CZ" dirty="0"/>
              <a:t>jeho narození reflektují všechny hlavní narativní prameny té doby </a:t>
            </a:r>
          </a:p>
          <a:p>
            <a:r>
              <a:rPr lang="cs-CZ" dirty="0"/>
              <a:t>Jindřich II. usiloval o opatrovnictví nad Arthurem </a:t>
            </a:r>
            <a:r>
              <a:rPr lang="cs-CZ" dirty="0">
                <a:sym typeface="Wingdings" panose="05000000000000000000" pitchFamily="2" charset="2"/>
              </a:rPr>
              <a:t> žádal jeho převoz do Anglie  bretonské elity i Konstancie byli proti  do Anglie poslána </a:t>
            </a:r>
            <a:r>
              <a:rPr lang="cs-CZ" dirty="0" err="1">
                <a:sym typeface="Wingdings" panose="05000000000000000000" pitchFamily="2" charset="2"/>
              </a:rPr>
              <a:t>Arthurova</a:t>
            </a:r>
            <a:r>
              <a:rPr lang="cs-CZ" dirty="0">
                <a:sym typeface="Wingdings" panose="05000000000000000000" pitchFamily="2" charset="2"/>
              </a:rPr>
              <a:t> sestra Eleonora </a:t>
            </a:r>
          </a:p>
          <a:p>
            <a:r>
              <a:rPr lang="cs-CZ" dirty="0">
                <a:sym typeface="Wingdings" panose="05000000000000000000" pitchFamily="2" charset="2"/>
              </a:rPr>
              <a:t>správu vévodství vykonává Konstancie Bretaňská  1189 sňatek s </a:t>
            </a:r>
            <a:r>
              <a:rPr lang="cs-CZ" dirty="0" err="1">
                <a:sym typeface="Wingdings" panose="05000000000000000000" pitchFamily="2" charset="2"/>
              </a:rPr>
              <a:t>Ranulfem</a:t>
            </a:r>
            <a:r>
              <a:rPr lang="cs-CZ" dirty="0">
                <a:sym typeface="Wingdings" panose="05000000000000000000" pitchFamily="2" charset="2"/>
              </a:rPr>
              <a:t> z </a:t>
            </a:r>
            <a:r>
              <a:rPr lang="cs-CZ" dirty="0" err="1">
                <a:sym typeface="Wingdings" panose="05000000000000000000" pitchFamily="2" charset="2"/>
              </a:rPr>
              <a:t>Chesteru</a:t>
            </a:r>
            <a:r>
              <a:rPr lang="cs-CZ" dirty="0">
                <a:sym typeface="Wingdings" panose="05000000000000000000" pitchFamily="2" charset="2"/>
              </a:rPr>
              <a:t> (sňatek zprostředkovaný Jindřichem II.)  </a:t>
            </a:r>
            <a:r>
              <a:rPr lang="cs-CZ" dirty="0" err="1">
                <a:sym typeface="Wingdings" panose="05000000000000000000" pitchFamily="2" charset="2"/>
              </a:rPr>
              <a:t>Ranulf</a:t>
            </a:r>
            <a:r>
              <a:rPr lang="cs-CZ" dirty="0">
                <a:sym typeface="Wingdings" panose="05000000000000000000" pitchFamily="2" charset="2"/>
              </a:rPr>
              <a:t> vládne </a:t>
            </a:r>
            <a:r>
              <a:rPr lang="cs-CZ" i="1" dirty="0">
                <a:sym typeface="Wingdings" panose="05000000000000000000" pitchFamily="2" charset="2"/>
              </a:rPr>
              <a:t>iure </a:t>
            </a:r>
            <a:r>
              <a:rPr lang="cs-CZ" i="1" dirty="0" err="1">
                <a:sym typeface="Wingdings" panose="05000000000000000000" pitchFamily="2" charset="2"/>
              </a:rPr>
              <a:t>uxoris</a:t>
            </a:r>
            <a:r>
              <a:rPr lang="cs-CZ" i="1" dirty="0">
                <a:sym typeface="Wingdings" panose="05000000000000000000" pitchFamily="2" charset="2"/>
              </a:rPr>
              <a:t> </a:t>
            </a:r>
            <a:r>
              <a:rPr lang="cs-CZ" dirty="0">
                <a:sym typeface="Wingdings" panose="05000000000000000000" pitchFamily="2" charset="2"/>
              </a:rPr>
              <a:t>bez větších zásahů Jindřicha </a:t>
            </a:r>
            <a:endParaRPr lang="cs-CZ" dirty="0"/>
          </a:p>
        </p:txBody>
      </p:sp>
    </p:spTree>
    <p:extLst>
      <p:ext uri="{BB962C8B-B14F-4D97-AF65-F5344CB8AC3E}">
        <p14:creationId xmlns:p14="http://schemas.microsoft.com/office/powerpoint/2010/main" val="172425748"/>
      </p:ext>
    </p:extLst>
  </p:cSld>
  <p:clrMapOvr>
    <a:masterClrMapping/>
  </p:clrMapOvr>
</p:sld>
</file>

<file path=ppt/theme/theme1.xml><?xml version="1.0" encoding="utf-8"?>
<a:theme xmlns:a="http://schemas.openxmlformats.org/drawingml/2006/main" name="Parcel">
  <a:themeElements>
    <a:clrScheme name="Modro-zelená">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Balík</Template>
  <TotalTime>705</TotalTime>
  <Words>2176</Words>
  <Application>Microsoft Office PowerPoint</Application>
  <PresentationFormat>Vlastní</PresentationFormat>
  <Paragraphs>103</Paragraphs>
  <Slides>34</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34</vt:i4>
      </vt:variant>
    </vt:vector>
  </HeadingPairs>
  <TitlesOfParts>
    <vt:vector size="42" baseType="lpstr">
      <vt:lpstr>Andale Sans UI</vt:lpstr>
      <vt:lpstr>Arial</vt:lpstr>
      <vt:lpstr>Calibri</vt:lpstr>
      <vt:lpstr>Gill Sans MT</vt:lpstr>
      <vt:lpstr>Tahoma</vt:lpstr>
      <vt:lpstr>Times New Roman</vt:lpstr>
      <vt:lpstr>Wingdings</vt:lpstr>
      <vt:lpstr>Parcel</vt:lpstr>
      <vt:lpstr>Arthur Bretaňský</vt:lpstr>
      <vt:lpstr>Následnictví</vt:lpstr>
      <vt:lpstr>Linie nástupnictví v Anglii a Francii </vt:lpstr>
      <vt:lpstr>Bretaň a anjouovské impérium </vt:lpstr>
      <vt:lpstr>Prezentace aplikace PowerPoint</vt:lpstr>
      <vt:lpstr>Prezentace aplikace PowerPoint</vt:lpstr>
      <vt:lpstr>Prezentace aplikace PowerPoint</vt:lpstr>
      <vt:lpstr>Prezentace aplikace PowerPoint</vt:lpstr>
      <vt:lpstr>dětství Arthura Bretaňského </vt:lpstr>
      <vt:lpstr>Narodil se mu pak, z jediné dcery hraběte z Bretaně (Britannici comitis filia uniqua) syn pohrobek. A když jeho dědeček, král, vyslovil přání, aby se jmenoval po něm, Bretonci s tím nesouhlasili a slavnostním prohlášením byl pokřtěn jako Arthur. A takto Bretonci, kteří prý dlouho očekávali slavného Artuše (fabulosum Arthurum), teď s velkou nadějí pečovali o skutečného, jak bylo řečeno v jistých proroctvích z legend o Artušovi.</vt:lpstr>
      <vt:lpstr>Prezentace aplikace PowerPoint</vt:lpstr>
      <vt:lpstr>Arthurus, rex designatus</vt:lpstr>
      <vt:lpstr>Toho roku se král Francie Filip vydal na cestu do Jeruzaléma. Richard, král Anglie toho roku, poté co svým dědicem jmenoval Arthura, syna svého bratra Geoffreye z Bretaně v případě, kdyby zemřel bez potomků, následoval krále Francie společně s Balduinem z Canterbury, Hubertem Walterem, biskupem ze Salisbury a Ranulfem Glanvilem. </vt:lpstr>
      <vt:lpstr>Prezentace aplikace PowerPoint</vt:lpstr>
      <vt:lpstr>Mezi Rennes a Paříží </vt:lpstr>
      <vt:lpstr>Dědic trůnu?</vt:lpstr>
      <vt:lpstr>Prezentace aplikace PowerPoint</vt:lpstr>
      <vt:lpstr>Prezentace aplikace PowerPoint</vt:lpstr>
      <vt:lpstr>Prezentace aplikace PowerPoint</vt:lpstr>
      <vt:lpstr>Když pak král přestal doufat, že přežije, odkázal (divisit) království Anglie svému bratrovi Janovi, stejně jako všechna svá území a také přikázal, aby mu všichni, kteří jsou zde přítomni, přísahali věrnost a aby mu byly předeny všechny Richardovy hrady a také tři čtvrtiny pokladu.</vt:lpstr>
      <vt:lpstr>Marshall se již chystal jít spát, když k němu dorazila ona novina. Rychle se proto oblékl a vydal se do Pré k arcibiskupovi. |...| Král je mrtev, jaká nám ještě zbývá naděje? Žádná, protože po něm již nevidím nikoho, kdo by mohl bránit království. Očekávám tedy, že nás Francouzi vyštvou pryč, protože jim nikdo nebude moci vzdorovat. Bude muset, odpověděl Marshall. Musíme rychle zvolit nástupce. Dle mého názoru bychom měli vybrat Arthura. Ale pane, řekl Marshall, to by bylo špatně. Arthur má zlé rádce, je podezíravý a pyšný. Jestliže si ho vybereme jako našeho vůdce, způsobí nám mnohé potíže, jelikož nemá rád Angličany. Ale pohleďte na hraběte Jana. Dle svědomí je to nejbližší dědic země svého otce i bratra. Arcibiskup na to odpověděl: Marshalle, tedy chcete raději jeho? Ano pane, protože to je tak správné. Syn je blíže zemi svého otce nežli synovec. Marshalle, nechť je tedy po vašem, ale říkám vám, ničeho co jste kdy udělal, nebudete tak litovat</vt:lpstr>
      <vt:lpstr>Hubert, arcibiskup z Canterbury a William Marshall, kteří byli posláni aby zajistili mír v Anglii, nechali poddané království [homines regni] , jak ve městech, tak na hradech [burgis] a také early, barony, svobodné [libere tenentes] přísahat věrnost a zachovávat mír vůči Janovi, vévodovi Normanů, synovi krále Jindřicha, syna císařovny Matyldy. Nicméně všichni biskupové, stejně tak jako někteří earlové a baroni nechali svoje hrady posílit muži, zásobami i zbraněmi. Na to Hubert, arcibiskup z Canterbury, William Marshall a Geoffrey Fitz-Peter, justiciár Anglie uspořádali setkání v Northamptonu a svolali sem ty osoby, o kterých měli největší pochybnosti. |...| Slíbili jim, že Jan, vévoda Normanů jím každému dá každému co mu náleží, když mu odpřisáhnou věrnost a zachovají mír. Říká se, že na to pak všichni řečení baroni a earlové přísahali věrnost a věrnou službu Janovi, vévodovi Normanů</vt:lpstr>
      <vt:lpstr>Protože přední mužové z Anjou, Maine a Touraine se sešli a vyjádřili svojí náklonnost k Arthurovi, vévodovi z Bretaně, jako jejich pánovi. Říkali, že je to jejich názor a rovněž také zvyk v těchto oblastech, že syn staršího bratra by měl převzít svoje dědictví, doslovně tedy dědictví, které by Geoffrey, Arthurův otec zdědil, kdyby byl býval přežil Richarda, krále Anglie, svého bratra.</vt:lpstr>
      <vt:lpstr>Když se o smrti krále Richarda doslechli Bretonci |… | obsadili hrabství Anjou a město Le Mans a byli přijati od místních obyvatel. Ti se svorně postavili proti vévodovi [Janovi] a za každou cenu se snažili ustanovit pánem jejich země tohoto chlapce Arthura, jenž byl synem Geoffreye, hraběte z Bretaně, který se narodil druhý hned po králi Richardovi.</vt:lpstr>
      <vt:lpstr>Boj o korunu</vt:lpstr>
      <vt:lpstr>Arthurův konec</vt:lpstr>
      <vt:lpstr>V Gournay pasoval [Filip] Arthura na rytíře, svěřil mu vévodství Bretaň, na které měl dědičné právo a přidal k němu také hrabství Anjou a Poitou, získané právem zbraní. Konečně také mu přidal dvě stě rytířů a velkou sumu peněz. Král také přijal od Arthura věčný slib věrnosti a pak se oba rozloučili a vévoda se pak v červenci vrátil…</vt:lpstr>
      <vt:lpstr>Prezentace aplikace PowerPoint</vt:lpstr>
      <vt:lpstr>Prezentace aplikace PowerPoint</vt:lpstr>
      <vt:lpstr>Prezentace aplikace PowerPoint</vt:lpstr>
      <vt:lpstr>Prezentace aplikace PowerPoint</vt:lpstr>
      <vt:lpstr>Prezentace aplikace PowerPoint</vt:lpstr>
      <vt:lpstr>Druhý život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Arthur Bretaňský</dc:title>
  <dc:creator>kamery</dc:creator>
  <cp:lastModifiedBy>Malý Jan</cp:lastModifiedBy>
  <cp:revision>54</cp:revision>
  <dcterms:created xsi:type="dcterms:W3CDTF">2009-04-16T11:32:32Z</dcterms:created>
  <dcterms:modified xsi:type="dcterms:W3CDTF">2020-03-13T08:26:33Z</dcterms:modified>
</cp:coreProperties>
</file>