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90" r:id="rId3"/>
    <p:sldId id="391" r:id="rId4"/>
    <p:sldId id="392" r:id="rId5"/>
    <p:sldId id="393" r:id="rId6"/>
    <p:sldId id="395" r:id="rId7"/>
    <p:sldId id="396" r:id="rId8"/>
    <p:sldId id="394" r:id="rId9"/>
    <p:sldId id="398" r:id="rId10"/>
    <p:sldId id="378" r:id="rId11"/>
    <p:sldId id="369" r:id="rId12"/>
    <p:sldId id="344" r:id="rId13"/>
    <p:sldId id="345" r:id="rId14"/>
    <p:sldId id="379" r:id="rId15"/>
    <p:sldId id="380" r:id="rId16"/>
    <p:sldId id="381" r:id="rId17"/>
    <p:sldId id="328" r:id="rId18"/>
    <p:sldId id="346" r:id="rId19"/>
    <p:sldId id="329" r:id="rId20"/>
    <p:sldId id="383" r:id="rId21"/>
    <p:sldId id="330" r:id="rId22"/>
    <p:sldId id="331" r:id="rId23"/>
    <p:sldId id="320" r:id="rId24"/>
    <p:sldId id="322" r:id="rId25"/>
    <p:sldId id="264" r:id="rId26"/>
    <p:sldId id="306" r:id="rId27"/>
    <p:sldId id="368" r:id="rId28"/>
    <p:sldId id="325" r:id="rId29"/>
    <p:sldId id="363" r:id="rId30"/>
    <p:sldId id="364" r:id="rId31"/>
    <p:sldId id="370" r:id="rId32"/>
    <p:sldId id="362" r:id="rId33"/>
    <p:sldId id="382" r:id="rId3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data\icc\pirls16\souboryanal\icc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data\icc\pirls16\souboryanal\ic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E25-E54D-92FE-0B13F3E9DF7D}"/>
              </c:ext>
            </c:extLst>
          </c:dPt>
          <c:dLbls>
            <c:dLbl>
              <c:idx val="0"/>
              <c:layout>
                <c:manualLayout>
                  <c:x val="-0.17370129255094116"/>
                  <c:y val="1.3354843534653149E-7"/>
                </c:manualLayout>
              </c:layout>
              <c:tx>
                <c:rich>
                  <a:bodyPr/>
                  <a:lstStyle/>
                  <a:p>
                    <a:fld id="{2ACE7385-4BC8-DF49-A431-A676DB7EC2AC}" type="CATEGORYNAME">
                      <a:rPr lang="en-US" baseline="0">
                        <a:solidFill>
                          <a:schemeClr val="bg1"/>
                        </a:solidFill>
                      </a:rPr>
                      <a:pPr/>
                      <a:t>[NÁZEV KATEGORIE]</a:t>
                    </a:fld>
                    <a:r>
                      <a:rPr lang="en-US" baseline="0">
                        <a:solidFill>
                          <a:schemeClr val="bg1"/>
                        </a:solidFill>
                      </a:rPr>
                      <a:t> </a:t>
                    </a:r>
                    <a:fld id="{EE3F51DA-CDAB-734B-8C5C-680D5A2167D6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[HODNOTA]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E25-E54D-92FE-0B13F3E9DF7D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DF4A0612-96AC-C647-A0CE-EF235E9585BF}" type="CATEGORYNAME">
                      <a:rPr lang="en-US" b="1"/>
                      <a:pPr/>
                      <a:t>[NÁZEV KATEGORIE]</a:t>
                    </a:fld>
                    <a:r>
                      <a:rPr lang="en-US" b="1" baseline="0"/>
                      <a:t> </a:t>
                    </a:r>
                    <a:fld id="{7E9DDCED-6B1A-BE4C-BE30-390C8EF98331}" type="VALUE">
                      <a:rPr lang="en-US" b="1" baseline="0"/>
                      <a:pPr/>
                      <a:t>[HODNOTA]</a:t>
                    </a:fld>
                    <a:endParaRPr lang="en-US" b="1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E25-E54D-92FE-0B13F3E9DF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206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Sheet1!$BC$2:$BC$32</c:f>
              <c:strCache>
                <c:ptCount val="31"/>
                <c:pt idx="0">
                  <c:v>Belgium (Fl)</c:v>
                </c:pt>
                <c:pt idx="1">
                  <c:v>Croatia</c:v>
                </c:pt>
                <c:pt idx="2">
                  <c:v>Cyprus</c:v>
                </c:pt>
                <c:pt idx="3">
                  <c:v>Czech Rep.</c:v>
                </c:pt>
                <c:pt idx="4">
                  <c:v>Denmark</c:v>
                </c:pt>
                <c:pt idx="5">
                  <c:v>Estonia</c:v>
                </c:pt>
                <c:pt idx="6">
                  <c:v>Finland</c:v>
                </c:pt>
                <c:pt idx="7">
                  <c:v>France</c:v>
                </c:pt>
                <c:pt idx="8">
                  <c:v>Germany</c:v>
                </c:pt>
                <c:pt idx="9">
                  <c:v>Hungary</c:v>
                </c:pt>
                <c:pt idx="10">
                  <c:v>Iceland</c:v>
                </c:pt>
                <c:pt idx="11">
                  <c:v>Ireland</c:v>
                </c:pt>
                <c:pt idx="12">
                  <c:v>Italy</c:v>
                </c:pt>
                <c:pt idx="13">
                  <c:v>Latvia</c:v>
                </c:pt>
                <c:pt idx="14">
                  <c:v>Lithuania</c:v>
                </c:pt>
                <c:pt idx="15">
                  <c:v>Luxembourg</c:v>
                </c:pt>
                <c:pt idx="16">
                  <c:v>Malta</c:v>
                </c:pt>
                <c:pt idx="17">
                  <c:v>Netherlands</c:v>
                </c:pt>
                <c:pt idx="18">
                  <c:v>Norway</c:v>
                </c:pt>
                <c:pt idx="19">
                  <c:v>Poland</c:v>
                </c:pt>
                <c:pt idx="20">
                  <c:v>Portugal</c:v>
                </c:pt>
                <c:pt idx="21">
                  <c:v>Slovakia</c:v>
                </c:pt>
                <c:pt idx="22">
                  <c:v>Slovenia</c:v>
                </c:pt>
                <c:pt idx="23">
                  <c:v>Spain</c:v>
                </c:pt>
                <c:pt idx="24">
                  <c:v>Sweden</c:v>
                </c:pt>
                <c:pt idx="25">
                  <c:v>Switzerland</c:v>
                </c:pt>
                <c:pt idx="26">
                  <c:v>UK (England)</c:v>
                </c:pt>
                <c:pt idx="27">
                  <c:v>UK (N. Ireland)</c:v>
                </c:pt>
                <c:pt idx="28">
                  <c:v>UK (Scotland)</c:v>
                </c:pt>
                <c:pt idx="29">
                  <c:v>UK (Wales)</c:v>
                </c:pt>
                <c:pt idx="30">
                  <c:v>Total average (30)</c:v>
                </c:pt>
              </c:strCache>
            </c:strRef>
          </c:cat>
          <c:val>
            <c:numRef>
              <c:f>Sheet1!$BD$2:$BD$32</c:f>
              <c:numCache>
                <c:formatCode>0.00</c:formatCode>
                <c:ptCount val="31"/>
                <c:pt idx="0">
                  <c:v>7.980170761162392</c:v>
                </c:pt>
                <c:pt idx="1">
                  <c:v>0.34489377643205221</c:v>
                </c:pt>
                <c:pt idx="2">
                  <c:v>0.46296296296296291</c:v>
                </c:pt>
                <c:pt idx="3">
                  <c:v>2.8402143332902545</c:v>
                </c:pt>
                <c:pt idx="4">
                  <c:v>2.0347495923104288</c:v>
                </c:pt>
                <c:pt idx="5">
                  <c:v>2.7785702552930296</c:v>
                </c:pt>
                <c:pt idx="6">
                  <c:v>0.78025403184290087</c:v>
                </c:pt>
                <c:pt idx="7">
                  <c:v>0.64936936672532941</c:v>
                </c:pt>
                <c:pt idx="8">
                  <c:v>3.4705913418168457</c:v>
                </c:pt>
                <c:pt idx="9">
                  <c:v>2.2442149538336218</c:v>
                </c:pt>
                <c:pt idx="10">
                  <c:v>0.35932863501483681</c:v>
                </c:pt>
                <c:pt idx="11">
                  <c:v>0.99883419406855378</c:v>
                </c:pt>
                <c:pt idx="12">
                  <c:v>2.6560366712907877E-2</c:v>
                </c:pt>
                <c:pt idx="13">
                  <c:v>3.3463859958061568</c:v>
                </c:pt>
                <c:pt idx="14">
                  <c:v>1.0786455019175538</c:v>
                </c:pt>
                <c:pt idx="15">
                  <c:v>0.83869743041054756</c:v>
                </c:pt>
                <c:pt idx="16">
                  <c:v>0.18972760536658084</c:v>
                </c:pt>
                <c:pt idx="17">
                  <c:v>3.3120047576850546</c:v>
                </c:pt>
                <c:pt idx="18">
                  <c:v>0.20597871391737588</c:v>
                </c:pt>
                <c:pt idx="19">
                  <c:v>1.4860371050840524</c:v>
                </c:pt>
                <c:pt idx="20">
                  <c:v>0.13761648721970496</c:v>
                </c:pt>
                <c:pt idx="21">
                  <c:v>3.7958279514062525</c:v>
                </c:pt>
                <c:pt idx="22">
                  <c:v>1.8415312370247781</c:v>
                </c:pt>
                <c:pt idx="23">
                  <c:v>0.54913608851634765</c:v>
                </c:pt>
                <c:pt idx="24">
                  <c:v>0.93917603011865525</c:v>
                </c:pt>
                <c:pt idx="25">
                  <c:v>2.0295227483652396</c:v>
                </c:pt>
                <c:pt idx="26">
                  <c:v>1.2084872992632876</c:v>
                </c:pt>
                <c:pt idx="27">
                  <c:v>1.4055846955335931</c:v>
                </c:pt>
                <c:pt idx="28">
                  <c:v>0.94467354343820109</c:v>
                </c:pt>
                <c:pt idx="29">
                  <c:v>0.80708170108406674</c:v>
                </c:pt>
                <c:pt idx="30">
                  <c:v>1.5430955872497925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E25-E54D-92FE-0B13F3E9DF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axId val="263935208"/>
        <c:axId val="263935992"/>
      </c:barChart>
      <c:catAx>
        <c:axId val="26393520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263935992"/>
        <c:crosses val="autoZero"/>
        <c:auto val="1"/>
        <c:lblAlgn val="ctr"/>
        <c:lblOffset val="100"/>
        <c:noMultiLvlLbl val="0"/>
      </c:catAx>
      <c:valAx>
        <c:axId val="263935992"/>
        <c:scaling>
          <c:orientation val="minMax"/>
          <c:max val="9"/>
        </c:scaling>
        <c:delete val="0"/>
        <c:axPos val="t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cs-CZ"/>
          </a:p>
        </c:txPr>
        <c:crossAx val="26393520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školy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List1!$A$2:$A$27</c:f>
              <c:strCache>
                <c:ptCount val="26"/>
                <c:pt idx="0">
                  <c:v>Slovinsko</c:v>
                </c:pt>
                <c:pt idx="1">
                  <c:v>Finsko</c:v>
                </c:pt>
                <c:pt idx="2">
                  <c:v>Nizozemsko</c:v>
                </c:pt>
                <c:pt idx="3">
                  <c:v>Polsko</c:v>
                </c:pt>
                <c:pt idx="4">
                  <c:v>Norsko</c:v>
                </c:pt>
                <c:pt idx="5">
                  <c:v>Anglie</c:v>
                </c:pt>
                <c:pt idx="6">
                  <c:v>Irsko</c:v>
                </c:pt>
                <c:pt idx="7">
                  <c:v>Dánsko</c:v>
                </c:pt>
                <c:pt idx="8">
                  <c:v>Itálie</c:v>
                </c:pt>
                <c:pt idx="9">
                  <c:v>Lotyšško</c:v>
                </c:pt>
                <c:pt idx="10">
                  <c:v>Belgie - Vl.</c:v>
                </c:pt>
                <c:pt idx="11">
                  <c:v>Portugalsko</c:v>
                </c:pt>
                <c:pt idx="12">
                  <c:v>Česko</c:v>
                </c:pt>
                <c:pt idx="13">
                  <c:v>Španělsko</c:v>
                </c:pt>
                <c:pt idx="14">
                  <c:v>Francie</c:v>
                </c:pt>
                <c:pt idx="15">
                  <c:v>Švédsko</c:v>
                </c:pt>
                <c:pt idx="16">
                  <c:v>Austrálie</c:v>
                </c:pt>
                <c:pt idx="17">
                  <c:v>Rakousko</c:v>
                </c:pt>
                <c:pt idx="18">
                  <c:v>Kanada</c:v>
                </c:pt>
                <c:pt idx="19">
                  <c:v>Litva</c:v>
                </c:pt>
                <c:pt idx="20">
                  <c:v>Německo</c:v>
                </c:pt>
                <c:pt idx="21">
                  <c:v>Nový Zéland</c:v>
                </c:pt>
                <c:pt idx="22">
                  <c:v>Maďarsko</c:v>
                </c:pt>
                <c:pt idx="23">
                  <c:v>Slovensko</c:v>
                </c:pt>
                <c:pt idx="24">
                  <c:v>Rusko</c:v>
                </c:pt>
                <c:pt idx="25">
                  <c:v>Izreal</c:v>
                </c:pt>
              </c:strCache>
            </c:strRef>
          </c:cat>
          <c:val>
            <c:numRef>
              <c:f>List1!$B$2:$B$27</c:f>
              <c:numCache>
                <c:formatCode>0.00</c:formatCode>
                <c:ptCount val="26"/>
                <c:pt idx="0">
                  <c:v>7.3999999999999996E-2</c:v>
                </c:pt>
                <c:pt idx="1">
                  <c:v>0.107</c:v>
                </c:pt>
                <c:pt idx="2">
                  <c:v>0.13400000000000001</c:v>
                </c:pt>
                <c:pt idx="3">
                  <c:v>0.13700000000000001</c:v>
                </c:pt>
                <c:pt idx="4">
                  <c:v>0.13700000000000001</c:v>
                </c:pt>
                <c:pt idx="5">
                  <c:v>0.14399999999999999</c:v>
                </c:pt>
                <c:pt idx="6">
                  <c:v>0.157</c:v>
                </c:pt>
                <c:pt idx="7">
                  <c:v>0.159</c:v>
                </c:pt>
                <c:pt idx="8">
                  <c:v>0.159</c:v>
                </c:pt>
                <c:pt idx="9">
                  <c:v>0.16300000000000001</c:v>
                </c:pt>
                <c:pt idx="10">
                  <c:v>0.16700000000000001</c:v>
                </c:pt>
                <c:pt idx="11">
                  <c:v>0.17499999999999999</c:v>
                </c:pt>
                <c:pt idx="12">
                  <c:v>0.185</c:v>
                </c:pt>
                <c:pt idx="13">
                  <c:v>0.185</c:v>
                </c:pt>
                <c:pt idx="14">
                  <c:v>0.19600000000000001</c:v>
                </c:pt>
                <c:pt idx="15">
                  <c:v>0.2</c:v>
                </c:pt>
                <c:pt idx="16">
                  <c:v>0.216</c:v>
                </c:pt>
                <c:pt idx="17">
                  <c:v>0.22</c:v>
                </c:pt>
                <c:pt idx="18">
                  <c:v>0.24399999999999999</c:v>
                </c:pt>
                <c:pt idx="19">
                  <c:v>0.25700000000000001</c:v>
                </c:pt>
                <c:pt idx="20">
                  <c:v>0.26100000000000001</c:v>
                </c:pt>
                <c:pt idx="21">
                  <c:v>0.26100000000000001</c:v>
                </c:pt>
                <c:pt idx="22">
                  <c:v>0.26600000000000001</c:v>
                </c:pt>
                <c:pt idx="23">
                  <c:v>0.29099999999999998</c:v>
                </c:pt>
                <c:pt idx="24">
                  <c:v>0.318</c:v>
                </c:pt>
                <c:pt idx="25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9D-4B34-90AF-4189577B0B5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třídy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List1!$A$2:$A$27</c:f>
              <c:strCache>
                <c:ptCount val="26"/>
                <c:pt idx="0">
                  <c:v>Slovinsko</c:v>
                </c:pt>
                <c:pt idx="1">
                  <c:v>Finsko</c:v>
                </c:pt>
                <c:pt idx="2">
                  <c:v>Nizozemsko</c:v>
                </c:pt>
                <c:pt idx="3">
                  <c:v>Polsko</c:v>
                </c:pt>
                <c:pt idx="4">
                  <c:v>Norsko</c:v>
                </c:pt>
                <c:pt idx="5">
                  <c:v>Anglie</c:v>
                </c:pt>
                <c:pt idx="6">
                  <c:v>Irsko</c:v>
                </c:pt>
                <c:pt idx="7">
                  <c:v>Dánsko</c:v>
                </c:pt>
                <c:pt idx="8">
                  <c:v>Itálie</c:v>
                </c:pt>
                <c:pt idx="9">
                  <c:v>Lotyšško</c:v>
                </c:pt>
                <c:pt idx="10">
                  <c:v>Belgie - Vl.</c:v>
                </c:pt>
                <c:pt idx="11">
                  <c:v>Portugalsko</c:v>
                </c:pt>
                <c:pt idx="12">
                  <c:v>Česko</c:v>
                </c:pt>
                <c:pt idx="13">
                  <c:v>Španělsko</c:v>
                </c:pt>
                <c:pt idx="14">
                  <c:v>Francie</c:v>
                </c:pt>
                <c:pt idx="15">
                  <c:v>Švédsko</c:v>
                </c:pt>
                <c:pt idx="16">
                  <c:v>Austrálie</c:v>
                </c:pt>
                <c:pt idx="17">
                  <c:v>Rakousko</c:v>
                </c:pt>
                <c:pt idx="18">
                  <c:v>Kanada</c:v>
                </c:pt>
                <c:pt idx="19">
                  <c:v>Litva</c:v>
                </c:pt>
                <c:pt idx="20">
                  <c:v>Německo</c:v>
                </c:pt>
                <c:pt idx="21">
                  <c:v>Nový Zéland</c:v>
                </c:pt>
                <c:pt idx="22">
                  <c:v>Maďarsko</c:v>
                </c:pt>
                <c:pt idx="23">
                  <c:v>Slovensko</c:v>
                </c:pt>
                <c:pt idx="24">
                  <c:v>Rusko</c:v>
                </c:pt>
                <c:pt idx="25">
                  <c:v>Izreal</c:v>
                </c:pt>
              </c:strCache>
            </c:strRef>
          </c:cat>
          <c:val>
            <c:numRef>
              <c:f>List1!$C$2:$C$27</c:f>
              <c:numCache>
                <c:formatCode>0.00</c:formatCode>
                <c:ptCount val="26"/>
                <c:pt idx="0">
                  <c:v>0.112</c:v>
                </c:pt>
                <c:pt idx="1">
                  <c:v>0.24399999999999999</c:v>
                </c:pt>
                <c:pt idx="2">
                  <c:v>0.19900000000000001</c:v>
                </c:pt>
                <c:pt idx="3">
                  <c:v>0.17799999999999999</c:v>
                </c:pt>
                <c:pt idx="4">
                  <c:v>0.154</c:v>
                </c:pt>
                <c:pt idx="5">
                  <c:v>0.17199999999999999</c:v>
                </c:pt>
                <c:pt idx="6">
                  <c:v>0.19900000000000001</c:v>
                </c:pt>
                <c:pt idx="7">
                  <c:v>0.16800000000000001</c:v>
                </c:pt>
                <c:pt idx="8">
                  <c:v>0.20799999999999999</c:v>
                </c:pt>
                <c:pt idx="9">
                  <c:v>0.2</c:v>
                </c:pt>
                <c:pt idx="10">
                  <c:v>0.221</c:v>
                </c:pt>
                <c:pt idx="11">
                  <c:v>0.254</c:v>
                </c:pt>
                <c:pt idx="12">
                  <c:v>0.217</c:v>
                </c:pt>
                <c:pt idx="13">
                  <c:v>0.218</c:v>
                </c:pt>
                <c:pt idx="14">
                  <c:v>0.253</c:v>
                </c:pt>
                <c:pt idx="15">
                  <c:v>0.20300000000000001</c:v>
                </c:pt>
                <c:pt idx="16">
                  <c:v>0.29099999999999998</c:v>
                </c:pt>
                <c:pt idx="17">
                  <c:v>0.25600000000000001</c:v>
                </c:pt>
                <c:pt idx="18">
                  <c:v>0.255</c:v>
                </c:pt>
                <c:pt idx="19">
                  <c:v>0.309</c:v>
                </c:pt>
                <c:pt idx="20">
                  <c:v>0.36199999999999999</c:v>
                </c:pt>
                <c:pt idx="21">
                  <c:v>0.38200000000000001</c:v>
                </c:pt>
                <c:pt idx="22">
                  <c:v>0.33900000000000002</c:v>
                </c:pt>
                <c:pt idx="23">
                  <c:v>0.41699999999999998</c:v>
                </c:pt>
                <c:pt idx="24">
                  <c:v>0.34</c:v>
                </c:pt>
                <c:pt idx="25">
                  <c:v>0.39700000000000002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9D-4B34-90AF-4189577B0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3934032"/>
        <c:axId val="263933640"/>
      </c:barChart>
      <c:catAx>
        <c:axId val="26393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63933640"/>
        <c:crosses val="autoZero"/>
        <c:auto val="1"/>
        <c:lblAlgn val="ctr"/>
        <c:lblOffset val="100"/>
        <c:noMultiLvlLbl val="0"/>
      </c:catAx>
      <c:valAx>
        <c:axId val="263933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6393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List1!$B$29</c:f>
              <c:strCache>
                <c:ptCount val="1"/>
                <c:pt idx="0">
                  <c:v>školy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List1!$A$30:$A$55</c:f>
              <c:strCache>
                <c:ptCount val="26"/>
                <c:pt idx="0">
                  <c:v>Slovinsko</c:v>
                </c:pt>
                <c:pt idx="1">
                  <c:v>Norsko</c:v>
                </c:pt>
                <c:pt idx="2">
                  <c:v>Dánsko</c:v>
                </c:pt>
                <c:pt idx="3">
                  <c:v>Anglie</c:v>
                </c:pt>
                <c:pt idx="4">
                  <c:v>Polsko</c:v>
                </c:pt>
                <c:pt idx="5">
                  <c:v>Nizozemsko</c:v>
                </c:pt>
                <c:pt idx="6">
                  <c:v>Irsko</c:v>
                </c:pt>
                <c:pt idx="7">
                  <c:v>Lotyšško</c:v>
                </c:pt>
                <c:pt idx="8">
                  <c:v>Švédsko</c:v>
                </c:pt>
                <c:pt idx="9">
                  <c:v>Itálie</c:v>
                </c:pt>
                <c:pt idx="10">
                  <c:v>Česko</c:v>
                </c:pt>
                <c:pt idx="11">
                  <c:v>Španělsko</c:v>
                </c:pt>
                <c:pt idx="12">
                  <c:v>Belgie - Vl.</c:v>
                </c:pt>
                <c:pt idx="13">
                  <c:v>Finsko</c:v>
                </c:pt>
                <c:pt idx="14">
                  <c:v>Francie</c:v>
                </c:pt>
                <c:pt idx="15">
                  <c:v>Portugalsko</c:v>
                </c:pt>
                <c:pt idx="16">
                  <c:v>Kanada</c:v>
                </c:pt>
                <c:pt idx="17">
                  <c:v>Rakousko</c:v>
                </c:pt>
                <c:pt idx="18">
                  <c:v>Austrálie</c:v>
                </c:pt>
                <c:pt idx="19">
                  <c:v>Litva</c:v>
                </c:pt>
                <c:pt idx="20">
                  <c:v>Maďarsko</c:v>
                </c:pt>
                <c:pt idx="21">
                  <c:v>Rusko</c:v>
                </c:pt>
                <c:pt idx="22">
                  <c:v>Německo</c:v>
                </c:pt>
                <c:pt idx="23">
                  <c:v>Nový Zéland</c:v>
                </c:pt>
                <c:pt idx="24">
                  <c:v>Izreal</c:v>
                </c:pt>
                <c:pt idx="25">
                  <c:v>Slovensko</c:v>
                </c:pt>
              </c:strCache>
            </c:strRef>
          </c:cat>
          <c:val>
            <c:numRef>
              <c:f>List1!$B$30:$B$55</c:f>
              <c:numCache>
                <c:formatCode>0.00</c:formatCode>
                <c:ptCount val="26"/>
                <c:pt idx="0">
                  <c:v>7.3999999999999996E-2</c:v>
                </c:pt>
                <c:pt idx="1">
                  <c:v>0.13700000000000001</c:v>
                </c:pt>
                <c:pt idx="2">
                  <c:v>0.159</c:v>
                </c:pt>
                <c:pt idx="3">
                  <c:v>0.14399999999999999</c:v>
                </c:pt>
                <c:pt idx="4">
                  <c:v>0.13700000000000001</c:v>
                </c:pt>
                <c:pt idx="5">
                  <c:v>0.13400000000000001</c:v>
                </c:pt>
                <c:pt idx="6">
                  <c:v>0.157</c:v>
                </c:pt>
                <c:pt idx="7">
                  <c:v>0.16300000000000001</c:v>
                </c:pt>
                <c:pt idx="8">
                  <c:v>0.2</c:v>
                </c:pt>
                <c:pt idx="9">
                  <c:v>0.159</c:v>
                </c:pt>
                <c:pt idx="10">
                  <c:v>0.185</c:v>
                </c:pt>
                <c:pt idx="11">
                  <c:v>0.185</c:v>
                </c:pt>
                <c:pt idx="12">
                  <c:v>0.16700000000000001</c:v>
                </c:pt>
                <c:pt idx="13">
                  <c:v>0.107</c:v>
                </c:pt>
                <c:pt idx="14">
                  <c:v>0.19600000000000001</c:v>
                </c:pt>
                <c:pt idx="15">
                  <c:v>0.17499999999999999</c:v>
                </c:pt>
                <c:pt idx="16">
                  <c:v>0.24399999999999999</c:v>
                </c:pt>
                <c:pt idx="17">
                  <c:v>0.22</c:v>
                </c:pt>
                <c:pt idx="18">
                  <c:v>0.216</c:v>
                </c:pt>
                <c:pt idx="19">
                  <c:v>0.25700000000000001</c:v>
                </c:pt>
                <c:pt idx="20">
                  <c:v>0.26600000000000001</c:v>
                </c:pt>
                <c:pt idx="21">
                  <c:v>0.318</c:v>
                </c:pt>
                <c:pt idx="22">
                  <c:v>0.26100000000000001</c:v>
                </c:pt>
                <c:pt idx="23">
                  <c:v>0.26100000000000001</c:v>
                </c:pt>
                <c:pt idx="24">
                  <c:v>0.37</c:v>
                </c:pt>
                <c:pt idx="25">
                  <c:v>0.29099999999999998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6B-4394-AEC3-D5B5F5836F72}"/>
            </c:ext>
          </c:extLst>
        </c:ser>
        <c:ser>
          <c:idx val="1"/>
          <c:order val="1"/>
          <c:tx>
            <c:strRef>
              <c:f>List1!$C$29</c:f>
              <c:strCache>
                <c:ptCount val="1"/>
                <c:pt idx="0">
                  <c:v>třídy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List1!$A$30:$A$55</c:f>
              <c:strCache>
                <c:ptCount val="26"/>
                <c:pt idx="0">
                  <c:v>Slovinsko</c:v>
                </c:pt>
                <c:pt idx="1">
                  <c:v>Norsko</c:v>
                </c:pt>
                <c:pt idx="2">
                  <c:v>Dánsko</c:v>
                </c:pt>
                <c:pt idx="3">
                  <c:v>Anglie</c:v>
                </c:pt>
                <c:pt idx="4">
                  <c:v>Polsko</c:v>
                </c:pt>
                <c:pt idx="5">
                  <c:v>Nizozemsko</c:v>
                </c:pt>
                <c:pt idx="6">
                  <c:v>Irsko</c:v>
                </c:pt>
                <c:pt idx="7">
                  <c:v>Lotyšško</c:v>
                </c:pt>
                <c:pt idx="8">
                  <c:v>Švédsko</c:v>
                </c:pt>
                <c:pt idx="9">
                  <c:v>Itálie</c:v>
                </c:pt>
                <c:pt idx="10">
                  <c:v>Česko</c:v>
                </c:pt>
                <c:pt idx="11">
                  <c:v>Španělsko</c:v>
                </c:pt>
                <c:pt idx="12">
                  <c:v>Belgie - Vl.</c:v>
                </c:pt>
                <c:pt idx="13">
                  <c:v>Finsko</c:v>
                </c:pt>
                <c:pt idx="14">
                  <c:v>Francie</c:v>
                </c:pt>
                <c:pt idx="15">
                  <c:v>Portugalsko</c:v>
                </c:pt>
                <c:pt idx="16">
                  <c:v>Kanada</c:v>
                </c:pt>
                <c:pt idx="17">
                  <c:v>Rakousko</c:v>
                </c:pt>
                <c:pt idx="18">
                  <c:v>Austrálie</c:v>
                </c:pt>
                <c:pt idx="19">
                  <c:v>Litva</c:v>
                </c:pt>
                <c:pt idx="20">
                  <c:v>Maďarsko</c:v>
                </c:pt>
                <c:pt idx="21">
                  <c:v>Rusko</c:v>
                </c:pt>
                <c:pt idx="22">
                  <c:v>Německo</c:v>
                </c:pt>
                <c:pt idx="23">
                  <c:v>Nový Zéland</c:v>
                </c:pt>
                <c:pt idx="24">
                  <c:v>Izreal</c:v>
                </c:pt>
                <c:pt idx="25">
                  <c:v>Slovensko</c:v>
                </c:pt>
              </c:strCache>
            </c:strRef>
          </c:cat>
          <c:val>
            <c:numRef>
              <c:f>List1!$C$30:$C$55</c:f>
              <c:numCache>
                <c:formatCode>0.00</c:formatCode>
                <c:ptCount val="26"/>
                <c:pt idx="0">
                  <c:v>0.112</c:v>
                </c:pt>
                <c:pt idx="1">
                  <c:v>0.154</c:v>
                </c:pt>
                <c:pt idx="2">
                  <c:v>0.16800000000000001</c:v>
                </c:pt>
                <c:pt idx="3">
                  <c:v>0.17199999999999999</c:v>
                </c:pt>
                <c:pt idx="4">
                  <c:v>0.17799999999999999</c:v>
                </c:pt>
                <c:pt idx="5">
                  <c:v>0.19900000000000001</c:v>
                </c:pt>
                <c:pt idx="6">
                  <c:v>0.19900000000000001</c:v>
                </c:pt>
                <c:pt idx="7">
                  <c:v>0.2</c:v>
                </c:pt>
                <c:pt idx="8">
                  <c:v>0.20300000000000001</c:v>
                </c:pt>
                <c:pt idx="9">
                  <c:v>0.20799999999999999</c:v>
                </c:pt>
                <c:pt idx="10">
                  <c:v>0.217</c:v>
                </c:pt>
                <c:pt idx="11">
                  <c:v>0.218</c:v>
                </c:pt>
                <c:pt idx="12">
                  <c:v>0.221</c:v>
                </c:pt>
                <c:pt idx="13">
                  <c:v>0.24399999999999999</c:v>
                </c:pt>
                <c:pt idx="14">
                  <c:v>0.253</c:v>
                </c:pt>
                <c:pt idx="15">
                  <c:v>0.254</c:v>
                </c:pt>
                <c:pt idx="16">
                  <c:v>0.255</c:v>
                </c:pt>
                <c:pt idx="17">
                  <c:v>0.25600000000000001</c:v>
                </c:pt>
                <c:pt idx="18">
                  <c:v>0.29099999999999998</c:v>
                </c:pt>
                <c:pt idx="19">
                  <c:v>0.309</c:v>
                </c:pt>
                <c:pt idx="20">
                  <c:v>0.33900000000000002</c:v>
                </c:pt>
                <c:pt idx="21">
                  <c:v>0.34</c:v>
                </c:pt>
                <c:pt idx="22">
                  <c:v>0.36199999999999999</c:v>
                </c:pt>
                <c:pt idx="23">
                  <c:v>0.38200000000000001</c:v>
                </c:pt>
                <c:pt idx="24">
                  <c:v>0.39700000000000002</c:v>
                </c:pt>
                <c:pt idx="25">
                  <c:v>0.41699999999999998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6B-4394-AEC3-D5B5F5836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039904"/>
        <c:axId val="303040296"/>
      </c:barChart>
      <c:catAx>
        <c:axId val="3030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040296"/>
        <c:crosses val="autoZero"/>
        <c:auto val="1"/>
        <c:lblAlgn val="ctr"/>
        <c:lblOffset val="100"/>
        <c:noMultiLvlLbl val="0"/>
      </c:catAx>
      <c:valAx>
        <c:axId val="303040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039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FCC11-7F3B-4555-95A2-73B7F37E89AF}" type="datetimeFigureOut">
              <a:rPr lang="cs-CZ" smtClean="0"/>
              <a:t>12.3.2020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23966-A18F-43B9-B190-380761C7A2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364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CFDBA-9730-47A8-BDD5-3C5392577DC1}" type="datetimeFigureOut">
              <a:rPr lang="cs-CZ" smtClean="0"/>
              <a:t>12.3.2020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14D37-08E0-4F29-8B27-230885671B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21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22597A-4D32-48CA-96E4-85F2313DB554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2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214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3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3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2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9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6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28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8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4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5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65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FF10-EF2F-49B1-84B5-1A20079553D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73030-0421-4A99-8E0B-5BD3F7B2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3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a.strakova@pedf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wenamenca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9474"/>
          </a:xfrm>
        </p:spPr>
        <p:txBody>
          <a:bodyPr>
            <a:normAutofit/>
          </a:bodyPr>
          <a:lstStyle/>
          <a:p>
            <a:r>
              <a:rPr lang="cs-CZ" sz="4800" dirty="0" smtClean="0"/>
              <a:t>Vzdělanostní nerovnosti v ČR</a:t>
            </a:r>
            <a:endParaRPr lang="en-GB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77873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 smtClean="0"/>
              <a:t>Jana Straková</a:t>
            </a:r>
          </a:p>
          <a:p>
            <a:r>
              <a:rPr lang="cs-CZ" sz="3600" dirty="0" smtClean="0"/>
              <a:t>Ústav výzkumu a rozvoje vzdělávání </a:t>
            </a:r>
            <a:r>
              <a:rPr lang="cs-CZ" sz="3600" dirty="0" err="1" smtClean="0"/>
              <a:t>PedF</a:t>
            </a:r>
            <a:r>
              <a:rPr lang="cs-CZ" sz="3600" dirty="0" smtClean="0"/>
              <a:t> UK</a:t>
            </a:r>
          </a:p>
          <a:p>
            <a:r>
              <a:rPr lang="cs-CZ" sz="3600" dirty="0" err="1" smtClean="0">
                <a:hlinkClick r:id="rId2"/>
              </a:rPr>
              <a:t>jana</a:t>
            </a:r>
            <a:r>
              <a:rPr lang="cs-CZ" sz="3600" dirty="0" smtClean="0">
                <a:hlinkClick r:id="rId2"/>
              </a:rPr>
              <a:t>.</a:t>
            </a:r>
            <a:r>
              <a:rPr lang="en-US" sz="3600" dirty="0" smtClean="0">
                <a:hlinkClick r:id="rId2"/>
              </a:rPr>
              <a:t>s</a:t>
            </a:r>
            <a:r>
              <a:rPr lang="cs-CZ" sz="3600" dirty="0" err="1" smtClean="0">
                <a:hlinkClick r:id="rId2"/>
              </a:rPr>
              <a:t>trakova</a:t>
            </a:r>
            <a:r>
              <a:rPr lang="en-US" sz="3600" dirty="0" smtClean="0">
                <a:hlinkClick r:id="rId2"/>
              </a:rPr>
              <a:t>@pedf.cuni.cz</a:t>
            </a:r>
            <a:endParaRPr lang="cs-CZ" sz="3600" dirty="0" smtClean="0"/>
          </a:p>
          <a:p>
            <a:r>
              <a:rPr lang="cs-CZ" sz="3600" dirty="0" smtClean="0"/>
              <a:t>07.03.2020</a:t>
            </a:r>
          </a:p>
        </p:txBody>
      </p:sp>
    </p:spTree>
    <p:extLst>
      <p:ext uri="{BB962C8B-B14F-4D97-AF65-F5344CB8AC3E}">
        <p14:creationId xmlns:p14="http://schemas.microsoft.com/office/powerpoint/2010/main" val="40969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2. Zdroje </a:t>
            </a:r>
            <a:r>
              <a:rPr lang="cs-CZ" altLang="cs-CZ" dirty="0"/>
              <a:t>nerovností v </a:t>
            </a:r>
            <a:r>
              <a:rPr lang="cs-CZ" altLang="cs-CZ" dirty="0" smtClean="0"/>
              <a:t>povinném a středním </a:t>
            </a:r>
            <a:r>
              <a:rPr lang="cs-CZ" altLang="cs-CZ" dirty="0"/>
              <a:t>vzdělávání v </a:t>
            </a:r>
            <a:r>
              <a:rPr lang="cs-CZ" altLang="cs-CZ" dirty="0" smtClean="0"/>
              <a:t>ČR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82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v </a:t>
            </a:r>
            <a:r>
              <a:rPr lang="cs-CZ" smtClean="0"/>
              <a:t>institucionální péči </a:t>
            </a:r>
            <a:r>
              <a:rPr lang="cs-CZ" dirty="0" smtClean="0"/>
              <a:t>o děti mladší 3 let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178" y="1919111"/>
            <a:ext cx="9855200" cy="465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Předškolní vzdělávání </a:t>
            </a:r>
            <a:br>
              <a:rPr lang="cs-CZ" altLang="cs-CZ" sz="4200" b="1" dirty="0" smtClean="0"/>
            </a:br>
            <a:r>
              <a:rPr lang="cs-CZ" altLang="cs-CZ" sz="4200" b="1" dirty="0" smtClean="0"/>
              <a:t>(</a:t>
            </a:r>
            <a:r>
              <a:rPr lang="cs-CZ" altLang="cs-CZ" sz="4200" b="1" dirty="0" err="1" smtClean="0"/>
              <a:t>CLoSE</a:t>
            </a:r>
            <a:r>
              <a:rPr lang="cs-CZ" altLang="cs-CZ" sz="4200" b="1" dirty="0" smtClean="0"/>
              <a:t> 2016, 383 MŠ)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200"/>
            <a:ext cx="8424862" cy="3714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smtClean="0"/>
              <a:t>Rozdíly v poradenských službách, diagnostice školní zralosti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mtClean="0"/>
              <a:t>Rozdíly v poplatcích: </a:t>
            </a:r>
            <a:endParaRPr lang="en-US" altLang="cs-CZ" smtClean="0"/>
          </a:p>
          <a:p>
            <a:pPr marL="1066800" lvl="1" indent="-609600" eaLnBrk="1" hangingPunct="1">
              <a:lnSpc>
                <a:spcPct val="80000"/>
              </a:lnSpc>
            </a:pPr>
            <a:r>
              <a:rPr lang="cs-CZ" altLang="cs-CZ" smtClean="0"/>
              <a:t>veřejné MŠ ročně od 1 950 Kč do 20 160 Kč</a:t>
            </a:r>
            <a:r>
              <a:rPr lang="en-US" altLang="cs-CZ" smtClean="0"/>
              <a:t>;</a:t>
            </a:r>
            <a:r>
              <a:rPr lang="cs-CZ" altLang="cs-CZ" smtClean="0"/>
              <a:t> </a:t>
            </a:r>
            <a:endParaRPr lang="en-US" altLang="cs-CZ" smtClean="0"/>
          </a:p>
          <a:p>
            <a:pPr marL="1066800" lvl="1" indent="-609600" eaLnBrk="1" hangingPunct="1">
              <a:lnSpc>
                <a:spcPct val="80000"/>
              </a:lnSpc>
            </a:pPr>
            <a:r>
              <a:rPr lang="en-US" altLang="cs-CZ" smtClean="0"/>
              <a:t>m</a:t>
            </a:r>
            <a:r>
              <a:rPr lang="cs-CZ" altLang="cs-CZ" smtClean="0"/>
              <a:t>ěsíční školkovné od 0 do 1 200 Kč, průměrná výše je 344 Kč. </a:t>
            </a:r>
            <a:endParaRPr lang="en-US" altLang="cs-CZ" smtClean="0"/>
          </a:p>
          <a:p>
            <a:pPr marL="1066800" lvl="1" indent="-609600" eaLnBrk="1" hangingPunct="1">
              <a:lnSpc>
                <a:spcPct val="80000"/>
              </a:lnSpc>
            </a:pPr>
            <a:r>
              <a:rPr lang="en-US" altLang="cs-CZ" smtClean="0"/>
              <a:t>m</a:t>
            </a:r>
            <a:r>
              <a:rPr lang="cs-CZ" altLang="cs-CZ" smtClean="0"/>
              <a:t>ěsíční stravné od 120 Kč do 980 Kč, průměrná výše je 595 Kč.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mtClean="0"/>
              <a:t>Nabídka </a:t>
            </a:r>
            <a:r>
              <a:rPr lang="en-US" altLang="cs-CZ" smtClean="0"/>
              <a:t>krou</a:t>
            </a:r>
            <a:r>
              <a:rPr lang="cs-CZ" altLang="cs-CZ" smtClean="0"/>
              <a:t>žků: 20</a:t>
            </a:r>
            <a:r>
              <a:rPr lang="en-US" altLang="cs-CZ" smtClean="0"/>
              <a:t> % </a:t>
            </a:r>
            <a:r>
              <a:rPr lang="cs-CZ" altLang="cs-CZ" smtClean="0"/>
              <a:t>škol</a:t>
            </a:r>
            <a:r>
              <a:rPr lang="en-US" altLang="cs-CZ" smtClean="0"/>
              <a:t> </a:t>
            </a:r>
            <a:r>
              <a:rPr lang="cs-CZ" altLang="cs-CZ" smtClean="0"/>
              <a:t>poskytuje kroužky zdarma, jinde placené, přičemž ceny se velmi liší.</a:t>
            </a:r>
          </a:p>
        </p:txBody>
      </p:sp>
    </p:spTree>
    <p:extLst>
      <p:ext uri="{BB962C8B-B14F-4D97-AF65-F5344CB8AC3E}">
        <p14:creationId xmlns:p14="http://schemas.microsoft.com/office/powerpoint/2010/main" val="7016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3800" b="1" smtClean="0"/>
              <a:t>Ceny kroužků MŠ (CLoSE 2016, 383 MŠ)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351088" y="1903413"/>
          <a:ext cx="7561262" cy="4687889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23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Kroužek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Podíl bezplatných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Průměrná cena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Maximální cena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Angličtina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1 415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Sportovní / cvičení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Flétna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3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Taneční / hudebně pohybový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Keramika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1 113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Plavání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1 037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Výtvarný / rukodělný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Zpěv / hudební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Logopedický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Rozvoj předškoláků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70 %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 Kč</a:t>
                      </a:r>
                      <a:endParaRPr kumimoji="0" lang="cs-CZ" alt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8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Podíl žáků diagnostikovaných jako žáci se speciálními vzdělávacími potřebami  ve speciálních školách </a:t>
            </a:r>
            <a:r>
              <a:rPr lang="cs-CZ" sz="2400" dirty="0" smtClean="0"/>
              <a:t>(</a:t>
            </a: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agency</a:t>
            </a:r>
            <a:r>
              <a:rPr lang="cs-CZ" sz="2400" dirty="0"/>
              <a:t> </a:t>
            </a:r>
            <a:r>
              <a:rPr lang="cs-CZ" sz="2400" dirty="0" err="1"/>
              <a:t>statistics</a:t>
            </a:r>
            <a:r>
              <a:rPr lang="cs-CZ" sz="2400" dirty="0"/>
              <a:t> on </a:t>
            </a:r>
            <a:r>
              <a:rPr lang="cs-CZ" sz="2400" dirty="0" err="1"/>
              <a:t>inclusive</a:t>
            </a:r>
            <a:r>
              <a:rPr lang="cs-CZ" sz="2400" dirty="0"/>
              <a:t>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, 2016)</a:t>
            </a:r>
            <a:endParaRPr lang="cs-CZ" sz="2400" dirty="0"/>
          </a:p>
        </p:txBody>
      </p:sp>
      <p:graphicFrame>
        <p:nvGraphicFramePr>
          <p:cNvPr id="5" name="Chart 42" descr="Bar chart &#10;Belgium (Flemish Community) 7.98&#10;Croatia 0.34&#10;Cyprus 0.46&#10;Czech Rep 2.84&#10;Denmark 2.03&#10;Estonia 2.78&#10;Finland 0.78&#10;France 0.65&#10;Germany 3.47&#10;Hungary 2.24&#10;Iceland 0.36&#10;Ireland 1.00&#10;Italy 0.03&#10;Latvia 3.35&#10;Lithuania 1.08&#10;Luxembourg 0.84&#10;Malta 0.19&#10;Netherlands 3.31&#10;Norway 0.21&#10;Poland 1.49&#10;Portugal 0.14&#10;Slovakia 3.80&#10;Slovenia 1.84&#10;Spain 0.55&#10;Sweden 0.94&#10;Switzerland 2.03&#10;UK (England) 1.21&#10;UK (N. Ireland) 1.41&#10;UK (Scotland) 0.94&#10;UK (Wales) 0.81&#10;Total average (30 countries) 1.5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890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690563" y="349250"/>
            <a:ext cx="10944225" cy="1325563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Úspěšné začleňování? </a:t>
            </a:r>
            <a:endParaRPr lang="en-US" altLang="cs-CZ" b="1" dirty="0" smtClean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altLang="cs-CZ" dirty="0" smtClean="0"/>
              <a:t>Podíl žáků vzdělávaných mimo hlavní vzdělávací proud poklesl téměř o polovinu (v minulosti tvořil více než 5 </a:t>
            </a:r>
            <a:r>
              <a:rPr lang="en-US" altLang="cs-CZ" dirty="0" smtClean="0"/>
              <a:t>%</a:t>
            </a:r>
            <a:r>
              <a:rPr lang="cs-CZ" altLang="cs-CZ" dirty="0" smtClean="0"/>
              <a:t>)</a:t>
            </a:r>
          </a:p>
          <a:p>
            <a:pPr>
              <a:defRPr/>
            </a:pPr>
            <a:r>
              <a:rPr lang="cs-CZ" altLang="cs-CZ" dirty="0" smtClean="0"/>
              <a:t>Umíme žáky vzdělávat v rámci systému společného vzdělávání?</a:t>
            </a:r>
          </a:p>
          <a:p>
            <a:pPr>
              <a:defRPr/>
            </a:pPr>
            <a:r>
              <a:rPr lang="cs-CZ" altLang="cs-CZ" dirty="0" smtClean="0"/>
              <a:t>Máme k tomu ve školách dostatečné prostředky?</a:t>
            </a:r>
          </a:p>
          <a:p>
            <a:pPr>
              <a:defRPr/>
            </a:pPr>
            <a:r>
              <a:rPr lang="cs-CZ" altLang="cs-CZ" dirty="0" smtClean="0"/>
              <a:t>Jsme schopni kvalitně připravit všechny děti na vstup do povinného vzdělávání?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62408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Vysoká míra odkladů školní docházky</a:t>
            </a:r>
            <a:r>
              <a:rPr lang="en-US" altLang="cs-CZ" dirty="0" smtClean="0"/>
              <a:t> (</a:t>
            </a:r>
            <a:r>
              <a:rPr lang="en-US" altLang="cs-CZ" dirty="0" err="1" smtClean="0"/>
              <a:t>Svobodov</a:t>
            </a:r>
            <a:r>
              <a:rPr lang="cs-CZ" altLang="cs-CZ" dirty="0" smtClean="0"/>
              <a:t>á, 2016)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ČR		</a:t>
            </a:r>
            <a:r>
              <a:rPr lang="en-US" altLang="cs-CZ" smtClean="0"/>
              <a:t>20</a:t>
            </a:r>
            <a:r>
              <a:rPr lang="cs-CZ" altLang="cs-CZ" smtClean="0"/>
              <a:t> </a:t>
            </a:r>
            <a:r>
              <a:rPr lang="en-US" altLang="cs-CZ" smtClean="0"/>
              <a:t>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cs-CZ" smtClean="0"/>
              <a:t>Slovensko	  8 %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Německo	  8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Belgie		  5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Rakousko	  4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Estonsko 	  3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Švýcarsko	  2 </a:t>
            </a:r>
            <a:r>
              <a:rPr lang="en-US" altLang="cs-CZ" smtClean="0"/>
              <a:t>%</a:t>
            </a:r>
            <a:endParaRPr lang="cs-CZ" altLang="cs-CZ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altLang="cs-CZ" smtClean="0"/>
              <a:t>Finsko		  2 </a:t>
            </a:r>
            <a:r>
              <a:rPr lang="en-US" altLang="cs-CZ" smtClean="0"/>
              <a:t>%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749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Volba školy (STEM/MARK 2009, </a:t>
            </a:r>
            <a:r>
              <a:rPr lang="cs-CZ" altLang="cs-CZ" sz="3600" dirty="0" err="1" smtClean="0"/>
              <a:t>CLoSE</a:t>
            </a:r>
            <a:r>
              <a:rPr lang="cs-CZ" altLang="cs-CZ" sz="3600" dirty="0" smtClean="0"/>
              <a:t> 2014)</a:t>
            </a:r>
            <a:endParaRPr lang="en-US" altLang="cs-CZ" sz="36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5450" y="1557338"/>
            <a:ext cx="8321675" cy="4932362"/>
          </a:xfrm>
        </p:spPr>
        <p:txBody>
          <a:bodyPr>
            <a:normAutofit/>
          </a:bodyPr>
          <a:lstStyle/>
          <a:p>
            <a:pPr eaLnBrk="1" hangingPunct="1"/>
            <a:endParaRPr lang="en-US" altLang="cs-CZ" sz="2600" dirty="0" smtClean="0"/>
          </a:p>
          <a:p>
            <a:pPr eaLnBrk="1" hangingPunct="1"/>
            <a:r>
              <a:rPr lang="cs-CZ" altLang="cs-CZ" sz="2600" dirty="0" smtClean="0"/>
              <a:t>Možnost výběru školy je rodiči univerzálně ceněna </a:t>
            </a:r>
            <a:endParaRPr lang="cs-CZ" altLang="cs-CZ" sz="2600" dirty="0"/>
          </a:p>
          <a:p>
            <a:pPr eaLnBrk="1" hangingPunct="1"/>
            <a:r>
              <a:rPr lang="cs-CZ" altLang="cs-CZ" sz="2600" dirty="0" smtClean="0"/>
              <a:t>Podíl rodičů, kteří vybírají školu pro své dítě, se stále zvyšuje (v r. 2009 45 </a:t>
            </a:r>
            <a:r>
              <a:rPr lang="en-US" altLang="cs-CZ" sz="2600" dirty="0" smtClean="0"/>
              <a:t>% </a:t>
            </a:r>
            <a:r>
              <a:rPr lang="en-US" altLang="cs-CZ" sz="2600" dirty="0" err="1" smtClean="0"/>
              <a:t>rodi</a:t>
            </a:r>
            <a:r>
              <a:rPr lang="cs-CZ" altLang="cs-CZ" sz="2600" dirty="0" err="1" smtClean="0"/>
              <a:t>čů</a:t>
            </a:r>
            <a:r>
              <a:rPr lang="cs-CZ" altLang="cs-CZ" sz="2600" dirty="0" smtClean="0"/>
              <a:t>, </a:t>
            </a:r>
            <a:r>
              <a:rPr lang="en-US" altLang="cs-CZ" sz="2600" dirty="0" smtClean="0"/>
              <a:t>2014</a:t>
            </a:r>
            <a:r>
              <a:rPr lang="cs-CZ" altLang="cs-CZ" sz="2600" dirty="0" smtClean="0"/>
              <a:t> 66 </a:t>
            </a:r>
            <a:r>
              <a:rPr lang="en-US" altLang="cs-CZ" sz="2600" dirty="0" smtClean="0"/>
              <a:t>%)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Pro rozhodování o volbě školy jsou důležité:</a:t>
            </a:r>
          </a:p>
          <a:p>
            <a:pPr lvl="1"/>
            <a:r>
              <a:rPr lang="cs-CZ" altLang="cs-CZ" sz="2200" dirty="0" smtClean="0"/>
              <a:t>Dostupnost více škol</a:t>
            </a:r>
          </a:p>
          <a:p>
            <a:pPr lvl="1"/>
            <a:r>
              <a:rPr lang="cs-CZ" altLang="cs-CZ" sz="2200" dirty="0" smtClean="0"/>
              <a:t>Maturitní vzdělání rodičů</a:t>
            </a:r>
            <a:endParaRPr lang="en-US" altLang="cs-CZ" sz="2200" dirty="0" smtClean="0"/>
          </a:p>
          <a:p>
            <a:pPr lvl="1"/>
            <a:endParaRPr lang="en-US" altLang="cs-CZ" sz="2200" dirty="0"/>
          </a:p>
          <a:p>
            <a:pPr lvl="1"/>
            <a:endParaRPr lang="cs-CZ" altLang="cs-CZ" sz="2200" dirty="0" smtClean="0"/>
          </a:p>
          <a:p>
            <a:pPr marL="457200" lvl="1" indent="0">
              <a:buNone/>
            </a:pPr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10245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dobré školy z pohledu rodičů (2016)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6079" y="1825624"/>
            <a:ext cx="6284890" cy="497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20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1. Stupeň ZŠ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199"/>
            <a:ext cx="8424862" cy="3830749"/>
          </a:xfrm>
        </p:spPr>
        <p:txBody>
          <a:bodyPr>
            <a:normAutofit fontScale="700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Situace je velmi nepřehledná, výzkumná data chybí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dirty="0" smtClean="0"/>
              <a:t>Roste počet soukromých základních škol (z 2,</a:t>
            </a:r>
            <a:r>
              <a:rPr lang="en-US" altLang="cs-CZ" dirty="0" smtClean="0"/>
              <a:t>1 % </a:t>
            </a:r>
            <a:r>
              <a:rPr lang="cs-CZ" altLang="cs-CZ" dirty="0" smtClean="0"/>
              <a:t>v r. 2010/11 na 6 </a:t>
            </a:r>
            <a:r>
              <a:rPr lang="en-US" altLang="cs-CZ" dirty="0" smtClean="0"/>
              <a:t>% </a:t>
            </a:r>
            <a:r>
              <a:rPr lang="cs-CZ" altLang="cs-CZ" dirty="0" smtClean="0"/>
              <a:t> v r. 2018/19, navštěvuje pouze 2,4</a:t>
            </a:r>
            <a:r>
              <a:rPr lang="en-US" altLang="cs-CZ" dirty="0" smtClean="0"/>
              <a:t>% </a:t>
            </a:r>
            <a:r>
              <a:rPr lang="cs-CZ" altLang="cs-CZ" dirty="0" smtClean="0"/>
              <a:t> žáků) – máme ve statistikách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dirty="0" smtClean="0"/>
              <a:t>Zdá se, že roste podíl dětí vzdělávaných v tzv. komunitních školách – nemáme ve statistikách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Zdá se, že roste též počet výběrových tříd ve veřejných školách (třídy pro nadané, bilingvní výuka, </a:t>
            </a:r>
            <a:r>
              <a:rPr lang="cs-CZ" altLang="cs-CZ" dirty="0" err="1" smtClean="0"/>
              <a:t>Montessori</a:t>
            </a:r>
            <a:r>
              <a:rPr lang="cs-CZ" altLang="cs-CZ" dirty="0" smtClean="0"/>
              <a:t> třídy, třídy s rodilým mluvčím,….) – nemáme ve statistikách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Ve většině výběrových tříd ve veřejných školách se vybírají poplatky, třídy často organizuje externí subjekt (viz níže)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dirty="0" smtClean="0"/>
              <a:t>Za poplatky se mnohdy nabízejí služby, které by měly být přirozenou součástí povinného vzdělávání (např. komunikace s rodiči, osobnostní a sociální vzdělávání apod.)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cs-CZ" dirty="0"/>
              <a:t>S </a:t>
            </a:r>
            <a:r>
              <a:rPr lang="en-US" altLang="cs-CZ" dirty="0" err="1"/>
              <a:t>volbou</a:t>
            </a:r>
            <a:r>
              <a:rPr lang="en-US" altLang="cs-CZ" dirty="0"/>
              <a:t> </a:t>
            </a:r>
            <a:r>
              <a:rPr lang="cs-CZ" altLang="cs-CZ" dirty="0"/>
              <a:t>výběrové školy ve městech jsou nově spojovány další odklady (přípravné třídy pro děti narozené v létě)</a:t>
            </a:r>
            <a:endParaRPr lang="en-US" altLang="cs-CZ" sz="24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7823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</a:t>
            </a:r>
            <a:r>
              <a:rPr lang="cs-CZ" altLang="cs-CZ" dirty="0" smtClean="0"/>
              <a:t>Péče </a:t>
            </a:r>
            <a:r>
              <a:rPr lang="cs-CZ" altLang="cs-CZ" dirty="0"/>
              <a:t>o nerovnosti v </a:t>
            </a:r>
            <a:r>
              <a:rPr lang="cs-CZ" altLang="cs-CZ" dirty="0" smtClean="0"/>
              <a:t>ČR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Počty škol v ČR (2018/2019)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Mateřské školy 5287 celkem, z toho 399 soukromých, 50 církevních</a:t>
            </a:r>
          </a:p>
          <a:p>
            <a:pPr marL="0" indent="0">
              <a:buNone/>
            </a:pPr>
            <a:r>
              <a:rPr lang="cs-CZ" dirty="0" smtClean="0"/>
              <a:t>(8,5 </a:t>
            </a:r>
            <a:r>
              <a:rPr lang="en-US" dirty="0"/>
              <a:t>%</a:t>
            </a:r>
            <a:r>
              <a:rPr lang="cs-CZ" dirty="0"/>
              <a:t> škol </a:t>
            </a:r>
            <a:r>
              <a:rPr lang="cs-CZ" dirty="0" smtClean="0"/>
              <a:t>neveřejných, 4 </a:t>
            </a:r>
            <a:r>
              <a:rPr lang="en-US" dirty="0"/>
              <a:t>% </a:t>
            </a:r>
            <a:r>
              <a:rPr lang="cs-CZ" dirty="0" smtClean="0"/>
              <a:t>dětí </a:t>
            </a:r>
            <a:r>
              <a:rPr lang="cs-CZ" dirty="0"/>
              <a:t>v neveřejných školách)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Základní školy 4141 celkem, z toho 208 soukromých, 42 církevních 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dirty="0" smtClean="0"/>
              <a:t>6</a:t>
            </a:r>
            <a:r>
              <a:rPr lang="en-US" dirty="0" smtClean="0"/>
              <a:t> %</a:t>
            </a:r>
            <a:r>
              <a:rPr lang="cs-CZ" dirty="0" smtClean="0"/>
              <a:t> škol neveřejných, 2,4 </a:t>
            </a:r>
            <a:r>
              <a:rPr lang="en-US" dirty="0" smtClean="0"/>
              <a:t>% </a:t>
            </a:r>
            <a:r>
              <a:rPr lang="cs-CZ" dirty="0" smtClean="0"/>
              <a:t>žáků v neveřejných školách)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Střední 1290 (z toho 286 soukromých, 42 církevních)</a:t>
            </a:r>
          </a:p>
          <a:p>
            <a:pPr marL="0" indent="0">
              <a:buNone/>
            </a:pPr>
            <a:r>
              <a:rPr lang="cs-CZ" dirty="0" smtClean="0"/>
              <a:t>(25 </a:t>
            </a:r>
            <a:r>
              <a:rPr lang="en-US" dirty="0"/>
              <a:t>%</a:t>
            </a:r>
            <a:r>
              <a:rPr lang="cs-CZ" dirty="0"/>
              <a:t> škol neveřejných, </a:t>
            </a:r>
            <a:r>
              <a:rPr lang="cs-CZ" dirty="0" smtClean="0"/>
              <a:t>14,6 </a:t>
            </a:r>
            <a:r>
              <a:rPr lang="en-US" dirty="0"/>
              <a:t>% </a:t>
            </a:r>
            <a:r>
              <a:rPr lang="cs-CZ" dirty="0"/>
              <a:t>žáků v neveřejných školách)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6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5644" y="260350"/>
            <a:ext cx="9141531" cy="1643063"/>
          </a:xfrm>
        </p:spPr>
        <p:txBody>
          <a:bodyPr>
            <a:normAutofit/>
          </a:bodyPr>
          <a:lstStyle/>
          <a:p>
            <a:r>
              <a:rPr lang="cs-CZ" sz="4000" dirty="0"/>
              <a:t>Svět </a:t>
            </a:r>
            <a:r>
              <a:rPr lang="cs-CZ" sz="4000" dirty="0" smtClean="0"/>
              <a:t>vzdělání (výběrové třídy na ZŠ), 1500 Kč/</a:t>
            </a:r>
            <a:r>
              <a:rPr lang="cs-CZ" sz="4000" dirty="0" err="1" smtClean="0"/>
              <a:t>měs</a:t>
            </a:r>
            <a:r>
              <a:rPr lang="cs-CZ" sz="4000" dirty="0"/>
              <a:t>. (https://svetvzdelani.webnode.cz</a:t>
            </a:r>
            <a:r>
              <a:rPr lang="cs-CZ" sz="4000" dirty="0" smtClean="0"/>
              <a:t>/)</a:t>
            </a:r>
            <a:endParaRPr lang="cs-CZ" altLang="cs-CZ" sz="42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200"/>
            <a:ext cx="8424862" cy="371475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atmosféra </a:t>
            </a:r>
            <a:r>
              <a:rPr lang="cs-CZ" dirty="0"/>
              <a:t>vzájemného respektu a partnerství mezi učiteli a rodiči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 smtClean="0"/>
              <a:t>výuka </a:t>
            </a:r>
            <a:r>
              <a:rPr lang="cs-CZ" dirty="0"/>
              <a:t>matematiky Hejného metodou včetně úvodního školení pro rodiče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 smtClean="0"/>
              <a:t>příprava </a:t>
            </a:r>
            <a:r>
              <a:rPr lang="cs-CZ" dirty="0"/>
              <a:t>ke Cambridgeským zkouškám a </a:t>
            </a:r>
            <a:r>
              <a:rPr lang="cs-CZ" dirty="0" smtClean="0"/>
              <a:t>konverzace </a:t>
            </a:r>
            <a:r>
              <a:rPr lang="cs-CZ" dirty="0"/>
              <a:t>s rodilými mluvčími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/>
              <a:t>půlené hodiny M (2x týdně) a ČJ (1x týdně)</a:t>
            </a:r>
            <a:endParaRPr lang="cs-CZ" u="none" strike="noStrike" dirty="0" smtClean="0">
              <a:effectLst/>
            </a:endParaRPr>
          </a:p>
          <a:p>
            <a:pPr lvl="0"/>
            <a:r>
              <a:rPr lang="cs-CZ" dirty="0"/>
              <a:t>hodiny osobnostního a psychologického rozvoje (nad rámec vyučování)</a:t>
            </a:r>
            <a:endParaRPr lang="cs-CZ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242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PED </a:t>
            </a:r>
            <a:r>
              <a:rPr lang="cs-CZ" sz="3600" dirty="0" err="1"/>
              <a:t>Academy</a:t>
            </a:r>
            <a:r>
              <a:rPr lang="cs-CZ" sz="3600" dirty="0"/>
              <a:t> (http://pedacademy.cz/</a:t>
            </a:r>
            <a:r>
              <a:rPr lang="cs-CZ" sz="3600" dirty="0" err="1"/>
              <a:t>vzdelavaci</a:t>
            </a:r>
            <a:r>
              <a:rPr lang="cs-CZ" sz="3600" dirty="0"/>
              <a:t>-programy/</a:t>
            </a:r>
            <a:r>
              <a:rPr lang="cs-CZ" sz="3600" dirty="0" err="1"/>
              <a:t>ped</a:t>
            </a:r>
            <a:r>
              <a:rPr lang="cs-CZ" sz="3600" dirty="0"/>
              <a:t>-na-</a:t>
            </a:r>
            <a:r>
              <a:rPr lang="cs-CZ" sz="3600" dirty="0" err="1"/>
              <a:t>zs</a:t>
            </a:r>
            <a:r>
              <a:rPr lang="cs-CZ" sz="3600" dirty="0"/>
              <a:t>/</a:t>
            </a:r>
            <a:r>
              <a:rPr lang="cs-CZ" sz="3600" dirty="0" err="1"/>
              <a:t>ped</a:t>
            </a:r>
            <a:r>
              <a:rPr lang="cs-CZ" sz="3600" dirty="0"/>
              <a:t>-na-</a:t>
            </a:r>
            <a:r>
              <a:rPr lang="cs-CZ" sz="3600" dirty="0" err="1"/>
              <a:t>zs</a:t>
            </a:r>
            <a:r>
              <a:rPr lang="cs-CZ" sz="3600" dirty="0"/>
              <a:t>-</a:t>
            </a:r>
            <a:r>
              <a:rPr lang="cs-CZ" sz="3600" dirty="0" err="1"/>
              <a:t>zs</a:t>
            </a:r>
            <a:r>
              <a:rPr lang="cs-CZ" sz="3600" dirty="0"/>
              <a:t>/</a:t>
            </a:r>
            <a:r>
              <a:rPr lang="cs-CZ" sz="3600" dirty="0" err="1"/>
              <a:t>prijimaci-rizeni-pz</a:t>
            </a:r>
            <a:r>
              <a:rPr lang="cs-CZ" sz="3600" dirty="0"/>
              <a:t>/)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Žáci </a:t>
            </a:r>
            <a:r>
              <a:rPr lang="cs-CZ" dirty="0"/>
              <a:t>mají k dispozici učebnice, pracovní sešity, pracovní listy, materiály z Oxford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Tree</a:t>
            </a:r>
            <a:r>
              <a:rPr lang="cs-CZ" dirty="0"/>
              <a:t>, vlastní pracovní učebnice PED </a:t>
            </a:r>
            <a:r>
              <a:rPr lang="cs-CZ" dirty="0" err="1"/>
              <a:t>Academy</a:t>
            </a:r>
            <a:r>
              <a:rPr lang="cs-CZ" dirty="0"/>
              <a:t> pro výuku v předmětech ROZUM a ROZČES, koncept testů, vybavení pomůckami pro relaxační a aktivační cviky v hodinách, hry pro přestávky, technická podpora učitelů, servis pro rodiče a mnohé další. Samozřejmostí je i průběžný dohled nad programem PED, zajištěný metodiky a psychology a spolupráce s partnery….Rodiče jsou pravidelně informováni o probrané látce a dění v hodinách týdenní zprávou. Hodnocení žákovy práce, jeho aktivita v hodinách, plnění domácích úkolů, plnění rolí ve skupinové práci se rodiče pravidelně dozvídají (PED </a:t>
            </a:r>
            <a:r>
              <a:rPr lang="cs-CZ" dirty="0" err="1"/>
              <a:t>Academy</a:t>
            </a:r>
            <a:r>
              <a:rPr lang="cs-CZ" dirty="0"/>
              <a:t>: Vzdělávací koncepce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53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Koeficient mezitřídní korelace - mezinárodní srovnání PIRLS 2016 (4. ročník ZŠ)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le rozdílů mezi školami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le rozdílů mezi třídami</a:t>
            </a:r>
            <a:endParaRPr lang="en-GB" dirty="0"/>
          </a:p>
        </p:txBody>
      </p:sp>
      <p:graphicFrame>
        <p:nvGraphicFramePr>
          <p:cNvPr id="17" name="Zástupný symbol pro obsah 1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Zástupný symbol pro obsah 17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079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847850" y="0"/>
            <a:ext cx="8569325" cy="8594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2800" b="1" dirty="0" smtClean="0"/>
              <a:t>Země podle výsledků žáků a závislosti výsledků na rodinném zázemí (patnáctiletí žáci, PISA 2018) </a:t>
            </a:r>
            <a:endParaRPr lang="cs-CZ" altLang="cs-CZ" sz="18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530" y="929037"/>
            <a:ext cx="8062174" cy="575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Diferenciace na 2. stupni povinného vzdělávání</a:t>
            </a:r>
            <a:endParaRPr lang="en-GB" altLang="cs-CZ" dirty="0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dirty="0"/>
              <a:t>p</a:t>
            </a:r>
            <a:r>
              <a:rPr lang="cs-CZ" altLang="cs-CZ" dirty="0" smtClean="0"/>
              <a:t>řechod na víceletá </a:t>
            </a:r>
            <a:r>
              <a:rPr lang="cs-CZ" altLang="cs-CZ" dirty="0"/>
              <a:t>gymnázia (výzkum </a:t>
            </a:r>
            <a:r>
              <a:rPr lang="cs-CZ" altLang="cs-CZ" dirty="0" err="1"/>
              <a:t>CLoSE</a:t>
            </a:r>
            <a:r>
              <a:rPr lang="cs-CZ" altLang="cs-CZ" dirty="0"/>
              <a:t> </a:t>
            </a:r>
            <a:r>
              <a:rPr lang="cs-CZ" altLang="cs-CZ" dirty="0" smtClean="0"/>
              <a:t>2012-2013)</a:t>
            </a:r>
          </a:p>
          <a:p>
            <a:r>
              <a:rPr lang="cs-CZ" altLang="cs-CZ" dirty="0" smtClean="0"/>
              <a:t>podání přihlášky na VG silně závisí  na rodinném zázemí, i když zohledníme školní prospěch a znalosti</a:t>
            </a:r>
          </a:p>
          <a:p>
            <a:r>
              <a:rPr lang="cs-CZ" altLang="cs-CZ" dirty="0"/>
              <a:t>p</a:t>
            </a:r>
            <a:r>
              <a:rPr lang="cs-CZ" altLang="cs-CZ" dirty="0" smtClean="0"/>
              <a:t>říprava na zkoušky je u řady dětí velmi intenzívní a nejčastěji probíhá s rodinnými příslušníky nebo v placených přípravných kurzech</a:t>
            </a:r>
          </a:p>
          <a:p>
            <a:r>
              <a:rPr lang="cs-CZ" altLang="cs-CZ" dirty="0"/>
              <a:t>z</a:t>
            </a:r>
            <a:r>
              <a:rPr lang="cs-CZ" altLang="cs-CZ" dirty="0" smtClean="0"/>
              <a:t> žáků, kteří se v roce 2011 ve 4. ročníku umístili na cca 500 předních místech v testu matematické, čtenářské a přírodovědné gramotnosti (testy TIMSS a PIRLS), cca polovina skončila na víceletých gymnáziích</a:t>
            </a:r>
          </a:p>
        </p:txBody>
      </p:sp>
    </p:spTree>
    <p:extLst>
      <p:ext uri="{BB962C8B-B14F-4D97-AF65-F5344CB8AC3E}">
        <p14:creationId xmlns:p14="http://schemas.microsoft.com/office/powerpoint/2010/main" val="5307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296988"/>
          </a:xfrm>
        </p:spPr>
        <p:txBody>
          <a:bodyPr/>
          <a:lstStyle/>
          <a:p>
            <a:pPr eaLnBrk="1" hangingPunct="1"/>
            <a:r>
              <a:rPr lang="cs-CZ" altLang="cs-CZ" sz="3800" b="1" dirty="0" smtClean="0"/>
              <a:t>Přechod na střední školu (</a:t>
            </a:r>
            <a:r>
              <a:rPr lang="cs-CZ" altLang="cs-CZ" sz="3800" b="1" dirty="0" err="1" smtClean="0"/>
              <a:t>CLoSE</a:t>
            </a:r>
            <a:r>
              <a:rPr lang="cs-CZ" altLang="cs-CZ" sz="3800" b="1" dirty="0" smtClean="0"/>
              <a:t> 2016)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8267" y="1794934"/>
            <a:ext cx="8854017" cy="4319588"/>
          </a:xfrm>
        </p:spPr>
        <p:txBody>
          <a:bodyPr>
            <a:normAutofit fontScale="92500"/>
          </a:bodyPr>
          <a:lstStyle/>
          <a:p>
            <a:pPr marL="609600" indent="-609600" eaLnBrk="1" hangingPunct="1"/>
            <a:r>
              <a:rPr lang="cs-CZ" altLang="cs-CZ" dirty="0" smtClean="0"/>
              <a:t>Aspirace na maturitní studium vyšší u žáků s vyšším socioekonomickým statusem bez ohledu na školní známky (nejsilnější prediktor) a vědomosti</a:t>
            </a:r>
          </a:p>
          <a:p>
            <a:pPr marL="609600" indent="-609600"/>
            <a:r>
              <a:rPr lang="cs-CZ" altLang="cs-CZ" dirty="0"/>
              <a:t>Ú</a:t>
            </a:r>
            <a:r>
              <a:rPr lang="cs-CZ" altLang="cs-CZ" dirty="0" smtClean="0"/>
              <a:t>spěšnost při přijetí na </a:t>
            </a:r>
            <a:r>
              <a:rPr lang="cs-CZ" altLang="cs-CZ" dirty="0"/>
              <a:t>maturitní studium vyšší u žáků s </a:t>
            </a:r>
            <a:r>
              <a:rPr lang="cs-CZ" altLang="cs-CZ" dirty="0" smtClean="0"/>
              <a:t>vyšším </a:t>
            </a:r>
            <a:r>
              <a:rPr lang="cs-CZ" altLang="cs-CZ" dirty="0"/>
              <a:t>socioekonomickým statusem bez ohledu na školní známky </a:t>
            </a:r>
            <a:r>
              <a:rPr lang="cs-CZ" altLang="cs-CZ" dirty="0" smtClean="0"/>
              <a:t>a </a:t>
            </a:r>
            <a:r>
              <a:rPr lang="cs-CZ" altLang="cs-CZ" dirty="0"/>
              <a:t>vědomosti</a:t>
            </a:r>
            <a:endParaRPr lang="cs-CZ" altLang="cs-CZ" dirty="0" smtClean="0"/>
          </a:p>
          <a:p>
            <a:pPr marL="609600" indent="-609600" eaLnBrk="1" hangingPunct="1"/>
            <a:r>
              <a:rPr lang="cs-CZ" altLang="cs-CZ" dirty="0" smtClean="0"/>
              <a:t>Jednotné přijímací zkoušky mohou představovat pro děti s méně podnětným zázemím další znevýhodnění, neboť hrozí, že se školy zaměří na přípravu uchazečů o maturitní studium na přijímací zkoušky a dětem, které o maturitní studium neusilují, se budou ve vyšších ročnících méně věnovat</a:t>
            </a:r>
          </a:p>
        </p:txBody>
      </p:sp>
    </p:spTree>
    <p:extLst>
      <p:ext uri="{BB962C8B-B14F-4D97-AF65-F5344CB8AC3E}">
        <p14:creationId xmlns:p14="http://schemas.microsoft.com/office/powerpoint/2010/main" val="397970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Postoje učitelů, rodičů, žáků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40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-100013"/>
            <a:ext cx="7924800" cy="122555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smtClean="0"/>
              <a:t>Množství výběrových tříd pro nadanější žáky z pohledu učitelů</a:t>
            </a:r>
            <a:r>
              <a:rPr lang="en-US" altLang="cs-CZ" sz="3200" smtClean="0"/>
              <a:t> (1 – naprosto souhlas</a:t>
            </a:r>
            <a:r>
              <a:rPr lang="cs-CZ" altLang="cs-CZ" sz="3200" smtClean="0"/>
              <a:t>ím – 7 – vůbec nesouhlasím)</a:t>
            </a:r>
            <a:endParaRPr lang="en-US" altLang="cs-CZ" sz="3200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057400" y="6248400"/>
            <a:ext cx="625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cs-CZ" sz="1800">
                <a:latin typeface="Arial" panose="020B0604020202020204" pitchFamily="34" charset="0"/>
              </a:rPr>
              <a:t>PedF UK</a:t>
            </a:r>
            <a:r>
              <a:rPr lang="cs-CZ" altLang="cs-CZ" sz="1800">
                <a:latin typeface="Arial" panose="020B0604020202020204" pitchFamily="34" charset="0"/>
              </a:rPr>
              <a:t>, 20</a:t>
            </a:r>
            <a:r>
              <a:rPr lang="en-US" altLang="cs-CZ" sz="1800">
                <a:latin typeface="Arial" panose="020B0604020202020204" pitchFamily="34" charset="0"/>
              </a:rPr>
              <a:t>11, Nielsen Admosphere, 2017</a:t>
            </a: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9220" name="Objekt 1"/>
          <p:cNvGraphicFramePr>
            <a:graphicFrameLocks noChangeAspect="1"/>
          </p:cNvGraphicFramePr>
          <p:nvPr/>
        </p:nvGraphicFramePr>
        <p:xfrm>
          <a:off x="2287588" y="2120900"/>
          <a:ext cx="7694612" cy="387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Dokument" r:id="rId3" imgW="5760604" imgH="2897476" progId="Word.Document.12">
                  <p:embed/>
                </p:oleObj>
              </mc:Choice>
              <mc:Fallback>
                <p:oleObj name="Dokument" r:id="rId3" imgW="5760604" imgH="289747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2120900"/>
                        <a:ext cx="7694612" cy="387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2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</a:t>
            </a:r>
            <a:r>
              <a:rPr lang="cs-CZ" sz="3600" b="1" dirty="0" smtClean="0"/>
              <a:t>odíl učitelů, kteří docela ano nebo do velké míry zvládají ve výuce uvedené skutečnosti (TALIS 2018)</a:t>
            </a:r>
            <a:endParaRPr lang="en-GB" sz="3600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298" y="2528712"/>
            <a:ext cx="10994176" cy="206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8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260350"/>
            <a:ext cx="8569325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Hlavní témata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235200"/>
            <a:ext cx="8424862" cy="3714750"/>
          </a:xfrm>
        </p:spPr>
        <p:txBody>
          <a:bodyPr>
            <a:normAutofit/>
          </a:bodyPr>
          <a:lstStyle/>
          <a:p>
            <a:r>
              <a:rPr lang="cs-CZ" dirty="0" smtClean="0"/>
              <a:t>Kritika selektivity systému (zejména ve vztahu k víceletým gymnáziím – od 1. examinace OECD v r. 1995)</a:t>
            </a:r>
          </a:p>
          <a:p>
            <a:r>
              <a:rPr lang="cs-CZ" dirty="0" smtClean="0"/>
              <a:t>Kritika vyčleňování romských žáků (</a:t>
            </a:r>
            <a:r>
              <a:rPr lang="en-GB" dirty="0" err="1" smtClean="0"/>
              <a:t>rozsud</a:t>
            </a:r>
            <a:r>
              <a:rPr lang="cs-CZ" dirty="0" smtClean="0"/>
              <a:t>e</a:t>
            </a:r>
            <a:r>
              <a:rPr lang="en-GB" dirty="0" smtClean="0"/>
              <a:t>k </a:t>
            </a:r>
            <a:r>
              <a:rPr lang="en-GB" dirty="0"/>
              <a:t>„D. H. a </a:t>
            </a:r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proti</a:t>
            </a:r>
            <a:r>
              <a:rPr lang="en-GB" dirty="0"/>
              <a:t> </a:t>
            </a:r>
            <a:r>
              <a:rPr lang="en-GB" dirty="0" err="1"/>
              <a:t>České</a:t>
            </a:r>
            <a:r>
              <a:rPr lang="en-GB" dirty="0"/>
              <a:t> </a:t>
            </a:r>
            <a:r>
              <a:rPr lang="en-GB" dirty="0" err="1" smtClean="0"/>
              <a:t>republice</a:t>
            </a:r>
            <a:r>
              <a:rPr lang="cs-CZ" dirty="0" smtClean="0"/>
              <a:t>“ 2007) 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410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</a:t>
            </a:r>
            <a:r>
              <a:rPr lang="cs-CZ" sz="3600" b="1" dirty="0" smtClean="0"/>
              <a:t>odíl učitelů, kteří přisuzují následujícím výdajovým prioritám vysokou důležitost (TALIS 2018)</a:t>
            </a:r>
            <a:endParaRPr lang="en-GB" sz="36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2336" y="2067137"/>
            <a:ext cx="6307327" cy="386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3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Platy učitelů ve srovnání s platy pracujících s terciárním vzděláním (</a:t>
            </a:r>
            <a:r>
              <a:rPr lang="cs-CZ" sz="3600" b="1" dirty="0" err="1" smtClean="0"/>
              <a:t>EaG</a:t>
            </a:r>
            <a:r>
              <a:rPr lang="cs-CZ" sz="3600" b="1" dirty="0" smtClean="0"/>
              <a:t> 2018)</a:t>
            </a:r>
            <a:endParaRPr lang="en-GB" sz="3600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8182" y="1801359"/>
            <a:ext cx="9075683" cy="485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53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</a:t>
            </a:r>
            <a:r>
              <a:rPr lang="cs-CZ" sz="3600" b="1" dirty="0" smtClean="0"/>
              <a:t>odíl učitelů, kteří rozhodně souhlasí/souhlasí s výroky týkajícími se spokojenosti v zaměstnání (TALIS 2018)</a:t>
            </a:r>
            <a:endParaRPr lang="en-GB" sz="36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620" y="2043289"/>
            <a:ext cx="9785024" cy="386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0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653" y="3146962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r>
              <a:rPr lang="en-US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62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482" y="260351"/>
            <a:ext cx="9049694" cy="1247174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Argumentace examinátorů OECD proti VG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7481" y="1507524"/>
            <a:ext cx="8976669" cy="4442426"/>
          </a:xfrm>
        </p:spPr>
        <p:txBody>
          <a:bodyPr>
            <a:noAutofit/>
          </a:bodyPr>
          <a:lstStyle/>
          <a:p>
            <a:r>
              <a:rPr lang="cs-CZ" sz="2000" dirty="0" smtClean="0"/>
              <a:t>Víceleté gymnázium </a:t>
            </a:r>
            <a:r>
              <a:rPr lang="cs-CZ" sz="2000" dirty="0"/>
              <a:t>konkuruje běžným základním školám a zbavuje je nadaných žáků.</a:t>
            </a:r>
          </a:p>
          <a:p>
            <a:r>
              <a:rPr lang="cs-CZ" sz="2000" dirty="0"/>
              <a:t>Vzhledem k tomu, že dobří učitelé vždy následují nadané děti, vzniká zde </a:t>
            </a:r>
            <a:r>
              <a:rPr lang="cs-CZ" sz="2000" dirty="0" smtClean="0"/>
              <a:t>nebezpečí, že </a:t>
            </a:r>
            <a:r>
              <a:rPr lang="cs-CZ" sz="2000" dirty="0"/>
              <a:t>se základní škola stane jakousi druhořadou školou a bude </a:t>
            </a:r>
            <a:r>
              <a:rPr lang="cs-CZ" sz="2000" dirty="0" smtClean="0"/>
              <a:t>následně transformována </a:t>
            </a:r>
            <a:r>
              <a:rPr lang="cs-CZ" sz="2000" dirty="0"/>
              <a:t>v instituci, která připravuje žáky pouze pro odborné vzdělávání. </a:t>
            </a:r>
            <a:endParaRPr lang="cs-CZ" sz="2000" dirty="0" smtClean="0"/>
          </a:p>
          <a:p>
            <a:r>
              <a:rPr lang="cs-CZ" sz="2000" dirty="0" smtClean="0"/>
              <a:t>V ČR malý podíl žáků všeobecné vzdělání.</a:t>
            </a:r>
          </a:p>
          <a:p>
            <a:r>
              <a:rPr lang="cs-CZ" sz="2000" dirty="0" smtClean="0"/>
              <a:t>Víceleté gymnázium </a:t>
            </a:r>
            <a:r>
              <a:rPr lang="cs-CZ" sz="2000" dirty="0"/>
              <a:t>vnáší nerovnováhu do celého systému čtyřletého </a:t>
            </a:r>
            <a:r>
              <a:rPr lang="cs-CZ" sz="2000" dirty="0" smtClean="0"/>
              <a:t>maturitního studia</a:t>
            </a:r>
            <a:r>
              <a:rPr lang="cs-CZ" sz="2000" dirty="0"/>
              <a:t>. V budoucnu bude zejména těžké udržet status čtyřletého gymnázia jako </a:t>
            </a:r>
            <a:r>
              <a:rPr lang="cs-CZ" sz="2000" dirty="0" smtClean="0"/>
              <a:t>přípravky pro </a:t>
            </a:r>
            <a:r>
              <a:rPr lang="cs-CZ" sz="2000" dirty="0"/>
              <a:t>univerzitní studium, protože víceleté gymnázium se stane žádanější </a:t>
            </a:r>
            <a:r>
              <a:rPr lang="cs-CZ" sz="2000" dirty="0" smtClean="0"/>
              <a:t>cestou k </a:t>
            </a:r>
            <a:r>
              <a:rPr lang="cs-CZ" sz="2000" dirty="0"/>
              <a:t>tomuto typu vzdělání. </a:t>
            </a:r>
            <a:endParaRPr lang="cs-CZ" sz="2000" dirty="0" smtClean="0"/>
          </a:p>
          <a:p>
            <a:r>
              <a:rPr lang="cs-CZ" sz="2000" dirty="0" smtClean="0"/>
              <a:t>V </a:t>
            </a:r>
            <a:r>
              <a:rPr lang="cs-CZ" sz="2000" dirty="0"/>
              <a:t>situaci, kdy je ve školství nedostatek finančních </a:t>
            </a:r>
            <a:r>
              <a:rPr lang="cs-CZ" sz="2000" dirty="0" smtClean="0"/>
              <a:t>prostředků, je </a:t>
            </a:r>
            <a:r>
              <a:rPr lang="cs-CZ" sz="2000" dirty="0"/>
              <a:t>problematické je koncentrovat ve školách, které vybírají děti </a:t>
            </a:r>
            <a:r>
              <a:rPr lang="cs-CZ" sz="2000" dirty="0" smtClean="0"/>
              <a:t>pocházející z </a:t>
            </a:r>
            <a:r>
              <a:rPr lang="cs-CZ" sz="2000" dirty="0"/>
              <a:t>rodin společenské a ekonomické elity. Nadané děti mohou být </a:t>
            </a:r>
            <a:r>
              <a:rPr lang="cs-CZ" sz="2000" dirty="0" smtClean="0"/>
              <a:t>odpovídajícím způsobem </a:t>
            </a:r>
            <a:r>
              <a:rPr lang="cs-CZ" sz="2000" dirty="0"/>
              <a:t>vzdělávány efektivněji a lépe diferenciací výuky na 2. stupni </a:t>
            </a:r>
            <a:r>
              <a:rPr lang="cs-CZ" sz="2000" dirty="0" smtClean="0"/>
              <a:t>základní školy</a:t>
            </a:r>
            <a:r>
              <a:rPr lang="cs-CZ" sz="2000" dirty="0"/>
              <a:t>, což umožní všem žákům dosáhnout maximálního vzdělání odpovídajícího </a:t>
            </a:r>
            <a:r>
              <a:rPr lang="cs-CZ" sz="2000" dirty="0" smtClean="0"/>
              <a:t>jejich schopnostem.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64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482" y="260350"/>
            <a:ext cx="9049694" cy="132955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Odpověď MŠMT při opakované návštěvě (1999)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7481" y="1804086"/>
            <a:ext cx="8690919" cy="4145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Zamítnutí návrhu na zrušení víceletých gymnázií:</a:t>
            </a:r>
          </a:p>
          <a:p>
            <a:pPr marL="0" indent="0">
              <a:buNone/>
            </a:pPr>
            <a:r>
              <a:rPr lang="cs-CZ" dirty="0" smtClean="0"/>
              <a:t>(vychází z) „implicitního </a:t>
            </a:r>
            <a:r>
              <a:rPr lang="cs-CZ" dirty="0"/>
              <a:t>a široce sdíleného </a:t>
            </a:r>
            <a:r>
              <a:rPr lang="cs-CZ" dirty="0" smtClean="0"/>
              <a:t>přesvědčení, že </a:t>
            </a:r>
            <a:r>
              <a:rPr lang="cs-CZ" dirty="0"/>
              <a:t>nadprůměrné vzdělání je geneticky omezeno a že se intelektuální </a:t>
            </a:r>
            <a:r>
              <a:rPr lang="cs-CZ" dirty="0" smtClean="0"/>
              <a:t>elitě na </a:t>
            </a:r>
            <a:r>
              <a:rPr lang="cs-CZ" dirty="0"/>
              <a:t>rozdíl od dřívější nivelizující politiky má dostat segregovaného </a:t>
            </a:r>
            <a:r>
              <a:rPr lang="cs-CZ" dirty="0" smtClean="0"/>
              <a:t>náročnějšího vzdělání </a:t>
            </a:r>
            <a:r>
              <a:rPr lang="cs-CZ" dirty="0"/>
              <a:t>v co nejranějším věkovém období, jak tomu bylo v předválečné éře. </a:t>
            </a:r>
            <a:r>
              <a:rPr lang="cs-CZ" b="1" dirty="0" smtClean="0"/>
              <a:t>Rovnoprávný přístup </a:t>
            </a:r>
            <a:r>
              <a:rPr lang="cs-CZ" b="1" dirty="0"/>
              <a:t>k vyšším úrovním vzdělání a sociální soudržnost nejsou dosud </a:t>
            </a:r>
            <a:r>
              <a:rPr lang="cs-CZ" b="1" dirty="0" smtClean="0"/>
              <a:t>považovány za </a:t>
            </a:r>
            <a:r>
              <a:rPr lang="cs-CZ" b="1" dirty="0"/>
              <a:t>nezbytné principy české vzdělávací </a:t>
            </a:r>
            <a:r>
              <a:rPr lang="cs-CZ" b="1" dirty="0" smtClean="0"/>
              <a:t>politiky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i="1" dirty="0" smtClean="0"/>
              <a:t>Priority </a:t>
            </a:r>
            <a:r>
              <a:rPr lang="cs-CZ" i="1" dirty="0"/>
              <a:t>pro českou vzdělávací politiku </a:t>
            </a:r>
            <a:r>
              <a:rPr lang="cs-CZ" dirty="0"/>
              <a:t>1999. Praha: ÚIV</a:t>
            </a:r>
            <a:r>
              <a:rPr lang="cs-CZ" dirty="0" smtClean="0"/>
              <a:t>.)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37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682" y="260350"/>
            <a:ext cx="9354494" cy="1329553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Co se změnilo</a:t>
            </a:r>
            <a:r>
              <a:rPr lang="cs-CZ" sz="4000" dirty="0"/>
              <a:t/>
            </a:r>
            <a:br>
              <a:rPr lang="cs-CZ" sz="4000" dirty="0"/>
            </a:br>
            <a:endParaRPr lang="cs-CZ" altLang="cs-CZ" sz="42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681" y="2356022"/>
            <a:ext cx="9588843" cy="40859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smtClean="0"/>
              <a:t>Zvýšila se dostupnost</a:t>
            </a:r>
            <a:endParaRPr lang="cs-CZ" sz="2000" dirty="0"/>
          </a:p>
          <a:p>
            <a:r>
              <a:rPr lang="cs-CZ" sz="2000" dirty="0" smtClean="0"/>
              <a:t>Zdvojnásobil  se podíl žáků v maturitním studiu</a:t>
            </a:r>
          </a:p>
          <a:p>
            <a:r>
              <a:rPr lang="cs-CZ" sz="2000" dirty="0" smtClean="0"/>
              <a:t>Ztrojnásobil se podíl žáků vstupujících do terciárního vzdělávání</a:t>
            </a:r>
          </a:p>
          <a:p>
            <a:endParaRPr lang="cs-CZ" sz="2000" dirty="0"/>
          </a:p>
          <a:p>
            <a:r>
              <a:rPr lang="cs-CZ" sz="2000" dirty="0"/>
              <a:t>Téma </a:t>
            </a:r>
            <a:r>
              <a:rPr lang="cs-CZ" sz="2000" dirty="0" smtClean="0"/>
              <a:t>víceletých gymnázií se </a:t>
            </a:r>
            <a:r>
              <a:rPr lang="cs-CZ" sz="2000" dirty="0"/>
              <a:t>opakuje ve všech strategických dokumentech (Bílá kniha, strategie vzdělávací politiky 2020, 2030)</a:t>
            </a:r>
          </a:p>
          <a:p>
            <a:r>
              <a:rPr lang="cs-CZ" sz="2000" dirty="0"/>
              <a:t>Nic zásadního se nezměnilo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481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682" y="260350"/>
            <a:ext cx="9354494" cy="1329553"/>
          </a:xfrm>
        </p:spPr>
        <p:txBody>
          <a:bodyPr>
            <a:normAutofit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Vývoj středního vzdělávání v uplynulých dekádách</a:t>
            </a:r>
            <a:endParaRPr lang="cs-CZ" altLang="cs-CZ" sz="4200" b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954" y="1501422"/>
            <a:ext cx="6524918" cy="415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5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67482" y="260350"/>
            <a:ext cx="9049694" cy="1643063"/>
          </a:xfrm>
        </p:spPr>
        <p:txBody>
          <a:bodyPr/>
          <a:lstStyle/>
          <a:p>
            <a:pPr eaLnBrk="1" hangingPunct="1"/>
            <a:r>
              <a:rPr lang="cs-CZ" altLang="cs-CZ" sz="4200" b="1" dirty="0" smtClean="0"/>
              <a:t>Vzdělávání romských žáků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7481" y="1507524"/>
            <a:ext cx="8976669" cy="4442426"/>
          </a:xfrm>
        </p:spPr>
        <p:txBody>
          <a:bodyPr>
            <a:noAutofit/>
          </a:bodyPr>
          <a:lstStyle/>
          <a:p>
            <a:r>
              <a:rPr lang="en-GB" sz="2000" dirty="0"/>
              <a:t>V LISTOPADU 2007 </a:t>
            </a:r>
            <a:r>
              <a:rPr lang="en-GB" sz="2000" dirty="0" err="1"/>
              <a:t>rozhodl</a:t>
            </a:r>
            <a:r>
              <a:rPr lang="en-GB" sz="2000" dirty="0"/>
              <a:t> v </a:t>
            </a:r>
            <a:r>
              <a:rPr lang="en-GB" sz="2000" dirty="0" err="1"/>
              <a:t>rozsudku</a:t>
            </a:r>
            <a:r>
              <a:rPr lang="en-GB" sz="2000" dirty="0"/>
              <a:t> „D. H. a </a:t>
            </a:r>
            <a:r>
              <a:rPr lang="en-GB" sz="2000" dirty="0" err="1"/>
              <a:t>ostatní</a:t>
            </a:r>
            <a:r>
              <a:rPr lang="en-GB" sz="2000" dirty="0"/>
              <a:t> </a:t>
            </a:r>
            <a:r>
              <a:rPr lang="en-GB" sz="2000" dirty="0" err="1"/>
              <a:t>proti</a:t>
            </a:r>
            <a:r>
              <a:rPr lang="en-GB" sz="2000" dirty="0"/>
              <a:t> </a:t>
            </a:r>
            <a:r>
              <a:rPr lang="en-GB" sz="2000" dirty="0" err="1"/>
              <a:t>České</a:t>
            </a:r>
            <a:r>
              <a:rPr lang="en-GB" sz="2000" dirty="0"/>
              <a:t> </a:t>
            </a:r>
            <a:r>
              <a:rPr lang="en-GB" sz="2000" dirty="0" err="1"/>
              <a:t>republice</a:t>
            </a:r>
            <a:r>
              <a:rPr lang="en-GB" sz="2000" dirty="0"/>
              <a:t>“ </a:t>
            </a:r>
            <a:r>
              <a:rPr lang="en-GB" sz="2000" dirty="0" err="1"/>
              <a:t>Velký</a:t>
            </a:r>
            <a:r>
              <a:rPr lang="en-GB" sz="2000" dirty="0"/>
              <a:t> </a:t>
            </a:r>
            <a:r>
              <a:rPr lang="en-GB" sz="2000" dirty="0" err="1"/>
              <a:t>senát</a:t>
            </a:r>
            <a:r>
              <a:rPr lang="en-GB" sz="2000" dirty="0"/>
              <a:t> </a:t>
            </a:r>
            <a:r>
              <a:rPr lang="en-GB" sz="2000" dirty="0" err="1"/>
              <a:t>Evropského</a:t>
            </a:r>
            <a:r>
              <a:rPr lang="en-GB" sz="2000" dirty="0"/>
              <a:t> </a:t>
            </a:r>
            <a:r>
              <a:rPr lang="en-GB" sz="2000" dirty="0" err="1"/>
              <a:t>soudu</a:t>
            </a:r>
            <a:r>
              <a:rPr lang="en-GB" sz="2000" dirty="0"/>
              <a:t> pro </a:t>
            </a:r>
            <a:r>
              <a:rPr lang="en-GB" sz="2000" dirty="0" err="1"/>
              <a:t>lidská</a:t>
            </a:r>
            <a:r>
              <a:rPr lang="en-GB" sz="2000" dirty="0"/>
              <a:t> </a:t>
            </a:r>
            <a:r>
              <a:rPr lang="en-GB" sz="2000" dirty="0" err="1"/>
              <a:t>práva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dirty="0" err="1"/>
              <a:t>jsou</a:t>
            </a:r>
            <a:r>
              <a:rPr lang="en-GB" sz="2000" dirty="0"/>
              <a:t> </a:t>
            </a:r>
            <a:r>
              <a:rPr lang="en-GB" sz="2000" dirty="0" err="1"/>
              <a:t>romští</a:t>
            </a:r>
            <a:r>
              <a:rPr lang="en-GB" sz="2000" dirty="0"/>
              <a:t> </a:t>
            </a:r>
            <a:r>
              <a:rPr lang="en-GB" sz="2000" dirty="0" err="1"/>
              <a:t>žáci</a:t>
            </a:r>
            <a:r>
              <a:rPr lang="en-GB" sz="2000" dirty="0"/>
              <a:t> v </a:t>
            </a:r>
            <a:r>
              <a:rPr lang="en-GB" sz="2000" dirty="0" err="1"/>
              <a:t>českém</a:t>
            </a:r>
            <a:r>
              <a:rPr lang="en-GB" sz="2000" dirty="0"/>
              <a:t> </a:t>
            </a:r>
            <a:r>
              <a:rPr lang="en-GB" sz="2000" dirty="0" err="1"/>
              <a:t>vzdělávacím</a:t>
            </a:r>
            <a:r>
              <a:rPr lang="en-GB" sz="2000" dirty="0"/>
              <a:t> </a:t>
            </a:r>
            <a:r>
              <a:rPr lang="en-GB" sz="2000" dirty="0" err="1"/>
              <a:t>systému</a:t>
            </a:r>
            <a:r>
              <a:rPr lang="en-GB" sz="2000" dirty="0"/>
              <a:t> </a:t>
            </a:r>
            <a:r>
              <a:rPr lang="en-GB" sz="2000" dirty="0" err="1"/>
              <a:t>diskriminováni</a:t>
            </a:r>
            <a:r>
              <a:rPr lang="en-GB" sz="2000" dirty="0"/>
              <a:t>. </a:t>
            </a:r>
            <a:r>
              <a:rPr lang="en-GB" sz="2000" dirty="0" err="1"/>
              <a:t>Stížnost</a:t>
            </a:r>
            <a:r>
              <a:rPr lang="en-GB" sz="2000" dirty="0"/>
              <a:t> </a:t>
            </a:r>
            <a:r>
              <a:rPr lang="en-GB" sz="2000" dirty="0" err="1"/>
              <a:t>podala</a:t>
            </a:r>
            <a:r>
              <a:rPr lang="en-GB" sz="2000" dirty="0"/>
              <a:t> </a:t>
            </a:r>
            <a:r>
              <a:rPr lang="en-GB" sz="2000" dirty="0" err="1"/>
              <a:t>skupina</a:t>
            </a:r>
            <a:r>
              <a:rPr lang="en-GB" sz="2000" dirty="0"/>
              <a:t> </a:t>
            </a:r>
            <a:r>
              <a:rPr lang="en-GB" sz="2000" dirty="0" err="1"/>
              <a:t>osmnácti</a:t>
            </a:r>
            <a:r>
              <a:rPr lang="en-GB" sz="2000" dirty="0"/>
              <a:t> </a:t>
            </a:r>
            <a:r>
              <a:rPr lang="en-GB" sz="2000" dirty="0" err="1"/>
              <a:t>mladých</a:t>
            </a:r>
            <a:r>
              <a:rPr lang="en-GB" sz="2000" dirty="0"/>
              <a:t> </a:t>
            </a:r>
            <a:r>
              <a:rPr lang="en-GB" sz="2000" dirty="0" err="1"/>
              <a:t>Romů</a:t>
            </a:r>
            <a:r>
              <a:rPr lang="en-GB" sz="2000" dirty="0"/>
              <a:t> z </a:t>
            </a:r>
            <a:r>
              <a:rPr lang="en-GB" sz="2000" dirty="0" err="1"/>
              <a:t>Ostravy</a:t>
            </a:r>
            <a:r>
              <a:rPr lang="en-GB" sz="2000" dirty="0"/>
              <a:t>, </a:t>
            </a:r>
            <a:r>
              <a:rPr lang="en-GB" sz="2000" dirty="0" err="1"/>
              <a:t>kteří</a:t>
            </a:r>
            <a:r>
              <a:rPr lang="en-GB" sz="2000" dirty="0"/>
              <a:t> </a:t>
            </a:r>
            <a:r>
              <a:rPr lang="en-GB" sz="2000" dirty="0" err="1"/>
              <a:t>byli</a:t>
            </a:r>
            <a:r>
              <a:rPr lang="en-GB" sz="2000" dirty="0"/>
              <a:t> </a:t>
            </a:r>
            <a:r>
              <a:rPr lang="en-GB" sz="2000" dirty="0" err="1"/>
              <a:t>jako</a:t>
            </a:r>
            <a:r>
              <a:rPr lang="en-GB" sz="2000" dirty="0"/>
              <a:t> </a:t>
            </a:r>
            <a:r>
              <a:rPr lang="en-GB" sz="2000" dirty="0" err="1"/>
              <a:t>děti</a:t>
            </a:r>
            <a:r>
              <a:rPr lang="en-GB" sz="2000" dirty="0"/>
              <a:t> </a:t>
            </a:r>
            <a:r>
              <a:rPr lang="en-GB" sz="2000" dirty="0" err="1"/>
              <a:t>umístěni</a:t>
            </a:r>
            <a:r>
              <a:rPr lang="en-GB" sz="2000" dirty="0"/>
              <a:t> do </a:t>
            </a:r>
            <a:r>
              <a:rPr lang="en-GB" sz="2000" dirty="0" err="1"/>
              <a:t>zvláštních</a:t>
            </a:r>
            <a:r>
              <a:rPr lang="en-GB" sz="2000" dirty="0"/>
              <a:t> </a:t>
            </a:r>
            <a:r>
              <a:rPr lang="en-GB" sz="2000" dirty="0" err="1"/>
              <a:t>škol</a:t>
            </a:r>
            <a:r>
              <a:rPr lang="en-GB" sz="2000" dirty="0"/>
              <a:t> pro </a:t>
            </a:r>
            <a:r>
              <a:rPr lang="en-GB" sz="2000" dirty="0" err="1"/>
              <a:t>žáky</a:t>
            </a:r>
            <a:r>
              <a:rPr lang="en-GB" sz="2000" dirty="0"/>
              <a:t> s </a:t>
            </a:r>
            <a:r>
              <a:rPr lang="en-GB" sz="2000" dirty="0" err="1"/>
              <a:t>mentálním</a:t>
            </a:r>
            <a:r>
              <a:rPr lang="en-GB" sz="2000" dirty="0"/>
              <a:t> </a:t>
            </a:r>
            <a:r>
              <a:rPr lang="en-GB" sz="2000" dirty="0" err="1"/>
              <a:t>postižením</a:t>
            </a:r>
            <a:r>
              <a:rPr lang="en-GB" sz="2000" dirty="0"/>
              <a:t>. </a:t>
            </a:r>
            <a:r>
              <a:rPr lang="en-GB" sz="2000" dirty="0" err="1"/>
              <a:t>Romové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byli</a:t>
            </a:r>
            <a:r>
              <a:rPr lang="en-GB" sz="2000" dirty="0"/>
              <a:t> </a:t>
            </a:r>
            <a:r>
              <a:rPr lang="en-GB" sz="2000" dirty="0" err="1"/>
              <a:t>nadměrně</a:t>
            </a:r>
            <a:r>
              <a:rPr lang="en-GB" sz="2000" dirty="0"/>
              <a:t> </a:t>
            </a:r>
            <a:r>
              <a:rPr lang="en-GB" sz="2000" dirty="0" err="1"/>
              <a:t>zařazováni</a:t>
            </a:r>
            <a:r>
              <a:rPr lang="en-GB" sz="2000" dirty="0"/>
              <a:t> do </a:t>
            </a:r>
            <a:r>
              <a:rPr lang="en-GB" sz="2000" dirty="0" err="1"/>
              <a:t>škol</a:t>
            </a:r>
            <a:r>
              <a:rPr lang="en-GB" sz="2000" dirty="0"/>
              <a:t>, </a:t>
            </a:r>
            <a:r>
              <a:rPr lang="en-GB" sz="2000" dirty="0" err="1"/>
              <a:t>které</a:t>
            </a:r>
            <a:r>
              <a:rPr lang="en-GB" sz="2000" dirty="0"/>
              <a:t> </a:t>
            </a:r>
            <a:r>
              <a:rPr lang="en-GB" sz="2000" dirty="0" err="1"/>
              <a:t>nabízely</a:t>
            </a:r>
            <a:r>
              <a:rPr lang="en-GB" sz="2000" dirty="0"/>
              <a:t> </a:t>
            </a:r>
            <a:r>
              <a:rPr lang="en-GB" sz="2000" dirty="0" err="1"/>
              <a:t>upravené</a:t>
            </a:r>
            <a:r>
              <a:rPr lang="en-GB" sz="2000" dirty="0"/>
              <a:t> </a:t>
            </a:r>
            <a:r>
              <a:rPr lang="en-GB" sz="2000" dirty="0" err="1"/>
              <a:t>vzdělávací</a:t>
            </a:r>
            <a:r>
              <a:rPr lang="en-GB" sz="2000" dirty="0"/>
              <a:t> </a:t>
            </a:r>
            <a:r>
              <a:rPr lang="en-GB" sz="2000" dirty="0" err="1"/>
              <a:t>programy</a:t>
            </a:r>
            <a:r>
              <a:rPr lang="en-GB" sz="2000" dirty="0"/>
              <a:t>, </a:t>
            </a:r>
            <a:r>
              <a:rPr lang="en-GB" sz="2000" dirty="0" err="1"/>
              <a:t>což</a:t>
            </a:r>
            <a:r>
              <a:rPr lang="en-GB" sz="2000" dirty="0"/>
              <a:t> je </a:t>
            </a:r>
            <a:r>
              <a:rPr lang="en-GB" sz="2000" dirty="0" err="1"/>
              <a:t>následně</a:t>
            </a:r>
            <a:r>
              <a:rPr lang="en-GB" sz="2000" dirty="0"/>
              <a:t> </a:t>
            </a:r>
            <a:r>
              <a:rPr lang="en-GB" sz="2000" dirty="0" err="1"/>
              <a:t>omezovalo</a:t>
            </a:r>
            <a:r>
              <a:rPr lang="en-GB" sz="2000" dirty="0"/>
              <a:t> v </a:t>
            </a:r>
            <a:r>
              <a:rPr lang="en-GB" sz="2000" dirty="0" err="1"/>
              <a:t>jejich</a:t>
            </a:r>
            <a:r>
              <a:rPr lang="en-GB" sz="2000" dirty="0"/>
              <a:t> </a:t>
            </a:r>
            <a:r>
              <a:rPr lang="en-GB" sz="2000" dirty="0" err="1"/>
              <a:t>dalším</a:t>
            </a:r>
            <a:r>
              <a:rPr lang="en-GB" sz="2000" dirty="0"/>
              <a:t> </a:t>
            </a:r>
            <a:r>
              <a:rPr lang="en-GB" sz="2000" dirty="0" err="1" smtClean="0"/>
              <a:t>vzdělá</a:t>
            </a:r>
            <a:r>
              <a:rPr lang="cs-CZ" sz="2000" dirty="0" err="1" smtClean="0"/>
              <a:t>vá</a:t>
            </a:r>
            <a:r>
              <a:rPr lang="en-GB" sz="2000" dirty="0" err="1" smtClean="0"/>
              <a:t>ní</a:t>
            </a:r>
            <a:r>
              <a:rPr lang="en-GB" sz="2000" dirty="0" smtClean="0"/>
              <a:t> </a:t>
            </a:r>
            <a:r>
              <a:rPr lang="en-GB" sz="2000" dirty="0"/>
              <a:t>a </a:t>
            </a:r>
            <a:r>
              <a:rPr lang="en-GB" sz="2000" dirty="0" err="1"/>
              <a:t>zaměstnání</a:t>
            </a:r>
            <a:r>
              <a:rPr lang="en-GB" sz="2000" dirty="0"/>
              <a:t>. </a:t>
            </a:r>
            <a:r>
              <a:rPr lang="en-GB" sz="2000" dirty="0" err="1"/>
              <a:t>Výbor</a:t>
            </a:r>
            <a:r>
              <a:rPr lang="en-GB" sz="2000" dirty="0"/>
              <a:t> </a:t>
            </a:r>
            <a:r>
              <a:rPr lang="en-GB" sz="2000" dirty="0" err="1"/>
              <a:t>ministrů</a:t>
            </a:r>
            <a:r>
              <a:rPr lang="en-GB" sz="2000" dirty="0"/>
              <a:t> </a:t>
            </a:r>
            <a:r>
              <a:rPr lang="en-GB" sz="2000" dirty="0" err="1"/>
              <a:t>Rady</a:t>
            </a:r>
            <a:r>
              <a:rPr lang="en-GB" sz="2000" dirty="0"/>
              <a:t> </a:t>
            </a:r>
            <a:r>
              <a:rPr lang="en-GB" sz="2000" dirty="0" err="1"/>
              <a:t>Evropy</a:t>
            </a:r>
            <a:r>
              <a:rPr lang="en-GB" sz="2000" dirty="0"/>
              <a:t> </a:t>
            </a:r>
            <a:r>
              <a:rPr lang="en-GB" sz="2000" dirty="0" err="1"/>
              <a:t>odpovídá</a:t>
            </a:r>
            <a:r>
              <a:rPr lang="en-GB" sz="2000" dirty="0"/>
              <a:t> </a:t>
            </a:r>
            <a:r>
              <a:rPr lang="en-GB" sz="2000" dirty="0" err="1"/>
              <a:t>za</a:t>
            </a:r>
            <a:r>
              <a:rPr lang="en-GB" sz="2000" dirty="0"/>
              <a:t> </a:t>
            </a:r>
            <a:r>
              <a:rPr lang="en-GB" sz="2000" dirty="0" err="1"/>
              <a:t>spolupráci</a:t>
            </a:r>
            <a:r>
              <a:rPr lang="en-GB" sz="2000" dirty="0"/>
              <a:t> s </a:t>
            </a:r>
            <a:r>
              <a:rPr lang="en-GB" sz="2000" dirty="0" err="1"/>
              <a:t>členskými</a:t>
            </a:r>
            <a:r>
              <a:rPr lang="en-GB" sz="2000" dirty="0"/>
              <a:t> </a:t>
            </a:r>
            <a:r>
              <a:rPr lang="en-GB" sz="2000" dirty="0" err="1"/>
              <a:t>státy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zajištění</a:t>
            </a:r>
            <a:r>
              <a:rPr lang="en-GB" sz="2000" dirty="0"/>
              <a:t> </a:t>
            </a:r>
            <a:r>
              <a:rPr lang="en-GB" sz="2000" dirty="0" err="1"/>
              <a:t>naplňování</a:t>
            </a:r>
            <a:r>
              <a:rPr lang="en-GB" sz="2000" dirty="0"/>
              <a:t> </a:t>
            </a:r>
            <a:r>
              <a:rPr lang="en-GB" sz="2000" dirty="0" err="1"/>
              <a:t>rozsudků</a:t>
            </a:r>
            <a:r>
              <a:rPr lang="en-GB" sz="2000" dirty="0"/>
              <a:t> </a:t>
            </a:r>
            <a:r>
              <a:rPr lang="en-GB" sz="2000" dirty="0" err="1"/>
              <a:t>Evropského</a:t>
            </a:r>
            <a:r>
              <a:rPr lang="en-GB" sz="2000" dirty="0"/>
              <a:t> </a:t>
            </a:r>
            <a:r>
              <a:rPr lang="en-GB" sz="2000" dirty="0" err="1"/>
              <a:t>soudu</a:t>
            </a:r>
            <a:r>
              <a:rPr lang="en-GB" sz="2000" dirty="0"/>
              <a:t> pro </a:t>
            </a:r>
            <a:r>
              <a:rPr lang="en-GB" sz="2000" dirty="0" err="1"/>
              <a:t>lidská</a:t>
            </a:r>
            <a:r>
              <a:rPr lang="en-GB" sz="2000" dirty="0"/>
              <a:t> </a:t>
            </a:r>
            <a:r>
              <a:rPr lang="en-GB" sz="2000" dirty="0" err="1"/>
              <a:t>práva</a:t>
            </a:r>
            <a:r>
              <a:rPr lang="en-GB" sz="2000" dirty="0"/>
              <a:t>. </a:t>
            </a:r>
            <a:r>
              <a:rPr lang="en-GB" sz="2000" dirty="0" err="1"/>
              <a:t>Výbor</a:t>
            </a:r>
            <a:r>
              <a:rPr lang="en-GB" sz="2000" dirty="0"/>
              <a:t> </a:t>
            </a:r>
            <a:r>
              <a:rPr lang="en-GB" sz="2000" dirty="0" err="1"/>
              <a:t>opakovaně</a:t>
            </a:r>
            <a:r>
              <a:rPr lang="en-GB" sz="2000" dirty="0"/>
              <a:t> </a:t>
            </a:r>
            <a:r>
              <a:rPr lang="en-GB" sz="2000" dirty="0" err="1"/>
              <a:t>poukazuje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nedostatky</a:t>
            </a:r>
            <a:r>
              <a:rPr lang="en-GB" sz="2000" dirty="0"/>
              <a:t> v </a:t>
            </a:r>
            <a:r>
              <a:rPr lang="en-GB" sz="2000" dirty="0" err="1"/>
              <a:t>přijatých</a:t>
            </a:r>
            <a:r>
              <a:rPr lang="en-GB" sz="2000" dirty="0"/>
              <a:t> </a:t>
            </a:r>
            <a:r>
              <a:rPr lang="en-GB" sz="2000" dirty="0" err="1"/>
              <a:t>opatřeních</a:t>
            </a:r>
            <a:r>
              <a:rPr lang="en-GB" sz="2000" dirty="0"/>
              <a:t> </a:t>
            </a:r>
            <a:r>
              <a:rPr lang="en-GB" sz="2000" dirty="0" err="1"/>
              <a:t>České</a:t>
            </a:r>
            <a:r>
              <a:rPr lang="en-GB" sz="2000" dirty="0"/>
              <a:t> </a:t>
            </a:r>
            <a:r>
              <a:rPr lang="en-GB" sz="2000" dirty="0" err="1"/>
              <a:t>republiky</a:t>
            </a:r>
            <a:r>
              <a:rPr lang="en-GB" sz="2000" dirty="0"/>
              <a:t> </a:t>
            </a:r>
            <a:r>
              <a:rPr lang="en-GB" sz="2000" dirty="0" err="1"/>
              <a:t>vzhledem</a:t>
            </a:r>
            <a:r>
              <a:rPr lang="en-GB" sz="2000" dirty="0"/>
              <a:t> k </a:t>
            </a:r>
            <a:r>
              <a:rPr lang="en-GB" sz="2000" dirty="0" err="1"/>
              <a:t>rozsudku</a:t>
            </a:r>
            <a:r>
              <a:rPr lang="en-GB" sz="2000" dirty="0"/>
              <a:t> D. H. </a:t>
            </a:r>
            <a:r>
              <a:rPr lang="en-GB" sz="2000" dirty="0" err="1"/>
              <a:t>Také</a:t>
            </a:r>
            <a:r>
              <a:rPr lang="en-GB" sz="2000" dirty="0"/>
              <a:t> </a:t>
            </a:r>
            <a:r>
              <a:rPr lang="en-GB" sz="2000" dirty="0" err="1"/>
              <a:t>další</a:t>
            </a:r>
            <a:r>
              <a:rPr lang="en-GB" sz="2000" dirty="0"/>
              <a:t> </a:t>
            </a:r>
            <a:r>
              <a:rPr lang="en-GB" sz="2000" dirty="0" err="1"/>
              <a:t>organizace</a:t>
            </a:r>
            <a:r>
              <a:rPr lang="en-GB" sz="2000" dirty="0"/>
              <a:t> – </a:t>
            </a:r>
            <a:r>
              <a:rPr lang="en-GB" sz="2000" dirty="0" err="1"/>
              <a:t>místní</a:t>
            </a:r>
            <a:r>
              <a:rPr lang="en-GB" sz="2000" dirty="0"/>
              <a:t> </a:t>
            </a:r>
            <a:r>
              <a:rPr lang="en-GB" sz="2000" dirty="0" err="1"/>
              <a:t>romské</a:t>
            </a:r>
            <a:r>
              <a:rPr lang="en-GB" sz="2000" dirty="0"/>
              <a:t> </a:t>
            </a:r>
            <a:r>
              <a:rPr lang="en-GB" sz="2000" dirty="0" err="1"/>
              <a:t>rodičovské</a:t>
            </a:r>
            <a:r>
              <a:rPr lang="en-GB" sz="2000" dirty="0"/>
              <a:t> </a:t>
            </a:r>
            <a:r>
              <a:rPr lang="en-GB" sz="2000" dirty="0" err="1"/>
              <a:t>organizace</a:t>
            </a:r>
            <a:r>
              <a:rPr lang="en-GB" sz="2000" dirty="0"/>
              <a:t>, </a:t>
            </a:r>
            <a:r>
              <a:rPr lang="en-GB" sz="2000" dirty="0" err="1"/>
              <a:t>české</a:t>
            </a:r>
            <a:r>
              <a:rPr lang="en-GB" sz="2000" dirty="0"/>
              <a:t> a </a:t>
            </a:r>
            <a:r>
              <a:rPr lang="en-GB" sz="2000" dirty="0" err="1"/>
              <a:t>zahraniční</a:t>
            </a:r>
            <a:r>
              <a:rPr lang="en-GB" sz="2000" dirty="0"/>
              <a:t> </a:t>
            </a:r>
            <a:r>
              <a:rPr lang="en-GB" sz="2000" dirty="0" err="1"/>
              <a:t>lidskoprávní</a:t>
            </a:r>
            <a:r>
              <a:rPr lang="en-GB" sz="2000" dirty="0"/>
              <a:t> </a:t>
            </a:r>
            <a:r>
              <a:rPr lang="en-GB" sz="2000" dirty="0" err="1"/>
              <a:t>neziskové</a:t>
            </a:r>
            <a:r>
              <a:rPr lang="en-GB" sz="2000" dirty="0"/>
              <a:t> </a:t>
            </a:r>
            <a:r>
              <a:rPr lang="en-GB" sz="2000" dirty="0" err="1"/>
              <a:t>organizace</a:t>
            </a:r>
            <a:r>
              <a:rPr lang="en-GB" sz="2000" dirty="0"/>
              <a:t>, </a:t>
            </a:r>
            <a:r>
              <a:rPr lang="en-GB" sz="2000" dirty="0" err="1"/>
              <a:t>Evropská</a:t>
            </a:r>
            <a:r>
              <a:rPr lang="en-GB" sz="2000" dirty="0"/>
              <a:t> </a:t>
            </a:r>
            <a:r>
              <a:rPr lang="en-GB" sz="2000" dirty="0" err="1"/>
              <a:t>komise</a:t>
            </a:r>
            <a:r>
              <a:rPr lang="en-GB" sz="2000" dirty="0"/>
              <a:t> a </a:t>
            </a:r>
            <a:r>
              <a:rPr lang="en-GB" sz="2000" dirty="0" err="1"/>
              <a:t>Kancelář</a:t>
            </a:r>
            <a:r>
              <a:rPr lang="en-GB" sz="2000" dirty="0"/>
              <a:t> </a:t>
            </a:r>
            <a:r>
              <a:rPr lang="en-GB" sz="2000" dirty="0" err="1"/>
              <a:t>veřejného</a:t>
            </a:r>
            <a:r>
              <a:rPr lang="en-GB" sz="2000" dirty="0"/>
              <a:t> </a:t>
            </a:r>
            <a:r>
              <a:rPr lang="en-GB" sz="2000" dirty="0" err="1"/>
              <a:t>ochránce</a:t>
            </a:r>
            <a:r>
              <a:rPr lang="en-GB" sz="2000" dirty="0"/>
              <a:t> </a:t>
            </a:r>
            <a:r>
              <a:rPr lang="en-GB" sz="2000" dirty="0" err="1"/>
              <a:t>práv</a:t>
            </a:r>
            <a:r>
              <a:rPr lang="en-GB" sz="2000" dirty="0"/>
              <a:t> – </a:t>
            </a:r>
            <a:r>
              <a:rPr lang="en-GB" sz="2000" dirty="0" err="1"/>
              <a:t>pokračují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snaze</a:t>
            </a:r>
            <a:r>
              <a:rPr lang="en-GB" sz="2000" dirty="0"/>
              <a:t> </a:t>
            </a:r>
            <a:r>
              <a:rPr lang="en-GB" sz="2000" dirty="0" err="1"/>
              <a:t>přesvědčit</a:t>
            </a:r>
            <a:r>
              <a:rPr lang="en-GB" sz="2000" dirty="0"/>
              <a:t> </a:t>
            </a:r>
            <a:r>
              <a:rPr lang="en-GB" sz="2000" dirty="0" err="1"/>
              <a:t>vládu</a:t>
            </a:r>
            <a:r>
              <a:rPr lang="en-GB" sz="2000" dirty="0"/>
              <a:t>, aby </a:t>
            </a:r>
            <a:r>
              <a:rPr lang="en-GB" sz="2000" dirty="0" err="1"/>
              <a:t>podnikla</a:t>
            </a:r>
            <a:r>
              <a:rPr lang="en-GB" sz="2000" dirty="0"/>
              <a:t> </a:t>
            </a:r>
            <a:r>
              <a:rPr lang="en-GB" sz="2000" dirty="0" err="1"/>
              <a:t>potřebné</a:t>
            </a:r>
            <a:r>
              <a:rPr lang="en-GB" sz="2000" dirty="0"/>
              <a:t> </a:t>
            </a:r>
            <a:r>
              <a:rPr lang="en-GB" sz="2000" dirty="0" err="1"/>
              <a:t>kroky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</a:t>
            </a:r>
            <a:r>
              <a:rPr lang="en-GB" sz="2000" dirty="0" err="1"/>
              <a:t>zlepšení</a:t>
            </a:r>
            <a:r>
              <a:rPr lang="en-GB" sz="2000" dirty="0"/>
              <a:t>. </a:t>
            </a:r>
            <a:r>
              <a:rPr lang="en-GB" sz="2000" dirty="0" err="1"/>
              <a:t>Všichni</a:t>
            </a:r>
            <a:r>
              <a:rPr lang="en-GB" sz="2000" dirty="0"/>
              <a:t> se </a:t>
            </a:r>
            <a:r>
              <a:rPr lang="en-GB" sz="2000" dirty="0" err="1"/>
              <a:t>shodnou</a:t>
            </a:r>
            <a:r>
              <a:rPr lang="en-GB" sz="2000" dirty="0"/>
              <a:t>, </a:t>
            </a:r>
            <a:r>
              <a:rPr lang="en-GB" sz="2000" dirty="0" err="1"/>
              <a:t>že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deset</a:t>
            </a:r>
            <a:r>
              <a:rPr lang="en-GB" sz="2000" dirty="0"/>
              <a:t> let </a:t>
            </a:r>
            <a:r>
              <a:rPr lang="en-GB" sz="2000" dirty="0" err="1"/>
              <a:t>po</a:t>
            </a:r>
            <a:r>
              <a:rPr lang="en-GB" sz="2000" dirty="0"/>
              <a:t> </a:t>
            </a:r>
            <a:r>
              <a:rPr lang="en-GB" sz="2000" dirty="0" err="1"/>
              <a:t>rozsudku</a:t>
            </a:r>
            <a:r>
              <a:rPr lang="en-GB" sz="2000" dirty="0"/>
              <a:t> D. H. </a:t>
            </a:r>
            <a:r>
              <a:rPr lang="en-GB" sz="2000" dirty="0" err="1"/>
              <a:t>čelí</a:t>
            </a:r>
            <a:r>
              <a:rPr lang="en-GB" sz="2000" dirty="0"/>
              <a:t> </a:t>
            </a:r>
            <a:r>
              <a:rPr lang="en-GB" sz="2000" dirty="0" err="1"/>
              <a:t>čeští</a:t>
            </a:r>
            <a:r>
              <a:rPr lang="en-GB" sz="2000" dirty="0"/>
              <a:t> </a:t>
            </a:r>
            <a:r>
              <a:rPr lang="en-GB" sz="2000" dirty="0" err="1"/>
              <a:t>Romové</a:t>
            </a:r>
            <a:r>
              <a:rPr lang="en-GB" sz="2000" dirty="0"/>
              <a:t> </a:t>
            </a:r>
            <a:r>
              <a:rPr lang="en-GB" sz="2000" dirty="0" err="1"/>
              <a:t>diskriminaci</a:t>
            </a:r>
            <a:r>
              <a:rPr lang="en-GB" sz="2000" dirty="0"/>
              <a:t> a </a:t>
            </a:r>
            <a:r>
              <a:rPr lang="en-GB" sz="2000" dirty="0" err="1"/>
              <a:t>segregaci</a:t>
            </a:r>
            <a:r>
              <a:rPr lang="en-GB" sz="2000" dirty="0"/>
              <a:t> </a:t>
            </a:r>
            <a:r>
              <a:rPr lang="en-GB" sz="2000" dirty="0" err="1"/>
              <a:t>ve</a:t>
            </a:r>
            <a:r>
              <a:rPr lang="en-GB" sz="2000" dirty="0"/>
              <a:t> </a:t>
            </a:r>
            <a:r>
              <a:rPr lang="en-GB" sz="2000" dirty="0" err="1"/>
              <a:t>školách</a:t>
            </a:r>
            <a:r>
              <a:rPr lang="en-GB" sz="2000" dirty="0"/>
              <a:t>.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54747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682" y="260350"/>
            <a:ext cx="9354494" cy="1329553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Co se změnilo</a:t>
            </a:r>
            <a:r>
              <a:rPr lang="cs-CZ" sz="4000" dirty="0"/>
              <a:t/>
            </a:r>
            <a:br>
              <a:rPr lang="cs-CZ" sz="4000" dirty="0"/>
            </a:br>
            <a:endParaRPr lang="cs-CZ" altLang="cs-CZ" sz="4200" b="1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681" y="2356022"/>
            <a:ext cx="9588843" cy="4085966"/>
          </a:xfrm>
        </p:spPr>
        <p:txBody>
          <a:bodyPr>
            <a:noAutofit/>
          </a:bodyPr>
          <a:lstStyle/>
          <a:p>
            <a:r>
              <a:rPr lang="cs-CZ" sz="2000" dirty="0" smtClean="0"/>
              <a:t>Opatření na podporu romských žáků (zrovnoprávnění zvláštních a běžných škol, zákaz umisťování žáků bez mentálního postižení do zvláštních škol, romští asistenti,…. inkluzívní reforma)</a:t>
            </a:r>
          </a:p>
          <a:p>
            <a:endParaRPr lang="cs-CZ" sz="2000" dirty="0"/>
          </a:p>
          <a:p>
            <a:r>
              <a:rPr lang="cs-CZ" sz="2000" dirty="0" smtClean="0"/>
              <a:t>Opatření mají spíše dílčí charakter, velké problémy přetrvávají:</a:t>
            </a:r>
          </a:p>
          <a:p>
            <a:r>
              <a:rPr lang="cs-CZ" sz="2000" dirty="0">
                <a:hlinkClick r:id="rId2"/>
              </a:rPr>
              <a:t>https://www.awenamenca.cz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891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3115</TotalTime>
  <Words>1725</Words>
  <Application>Microsoft Office PowerPoint</Application>
  <PresentationFormat>Širokoúhlá obrazovka</PresentationFormat>
  <Paragraphs>163</Paragraphs>
  <Slides>33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Motiv Office</vt:lpstr>
      <vt:lpstr>Dokument</vt:lpstr>
      <vt:lpstr>Vzdělanostní nerovnosti v ČR</vt:lpstr>
      <vt:lpstr>1. Péče o nerovnosti v ČR</vt:lpstr>
      <vt:lpstr>Hlavní témata</vt:lpstr>
      <vt:lpstr>Argumentace examinátorů OECD proti VG</vt:lpstr>
      <vt:lpstr>Odpověď MŠMT při opakované návštěvě (1999)</vt:lpstr>
      <vt:lpstr> Co se změnilo </vt:lpstr>
      <vt:lpstr> Vývoj středního vzdělávání v uplynulých dekádách</vt:lpstr>
      <vt:lpstr>Vzdělávání romských žáků</vt:lpstr>
      <vt:lpstr> Co se změnilo </vt:lpstr>
      <vt:lpstr>2. Zdroje nerovností v povinném a středním vzdělávání v ČR</vt:lpstr>
      <vt:lpstr>Účast v institucionální péči o děti mladší 3 let</vt:lpstr>
      <vt:lpstr>Předškolní vzdělávání  (CLoSE 2016, 383 MŠ)</vt:lpstr>
      <vt:lpstr>Ceny kroužků MŠ (CLoSE 2016, 383 MŠ)</vt:lpstr>
      <vt:lpstr>Podíl žáků diagnostikovaných jako žáci se speciálními vzdělávacími potřebami  ve speciálních školách (European agency statistics on inclusive education, 2016)</vt:lpstr>
      <vt:lpstr>Úspěšné začleňování? </vt:lpstr>
      <vt:lpstr>Vysoká míra odkladů školní docházky (Svobodová, 2016)</vt:lpstr>
      <vt:lpstr>Volba školy (STEM/MARK 2009, CLoSE 2014)</vt:lpstr>
      <vt:lpstr>Charakteristiky dobré školy z pohledu rodičů (2016)</vt:lpstr>
      <vt:lpstr>1. Stupeň ZŠ</vt:lpstr>
      <vt:lpstr>Počty škol v ČR (2018/2019)</vt:lpstr>
      <vt:lpstr>Svět vzdělání (výběrové třídy na ZŠ), 1500 Kč/měs. (https://svetvzdelani.webnode.cz/)</vt:lpstr>
      <vt:lpstr>PED Academy (http://pedacademy.cz/vzdelavaci-programy/ped-na-zs/ped-na-zs-zs/prijimaci-rizeni-pz/)</vt:lpstr>
      <vt:lpstr>Koeficient mezitřídní korelace - mezinárodní srovnání PIRLS 2016 (4. ročník ZŠ)</vt:lpstr>
      <vt:lpstr>Prezentace aplikace PowerPoint</vt:lpstr>
      <vt:lpstr>Diferenciace na 2. stupni povinného vzdělávání</vt:lpstr>
      <vt:lpstr>Přechod na střední školu (CLoSE 2016)</vt:lpstr>
      <vt:lpstr>3. Postoje učitelů, rodičů, žáků</vt:lpstr>
      <vt:lpstr>Množství výběrových tříd pro nadanější žáky z pohledu učitelů (1 – naprosto souhlasím – 7 – vůbec nesouhlasím)</vt:lpstr>
      <vt:lpstr>Podíl učitelů, kteří docela ano nebo do velké míry zvládají ve výuce uvedené skutečnosti (TALIS 2018)</vt:lpstr>
      <vt:lpstr>Podíl učitelů, kteří přisuzují následujícím výdajovým prioritám vysokou důležitost (TALIS 2018)</vt:lpstr>
      <vt:lpstr>Platy učitelů ve srovnání s platy pracujících s terciárním vzděláním (EaG 2018)</vt:lpstr>
      <vt:lpstr>Podíl učitelů, kteří rozhodně souhlasí/souhlasí s výroky týkajícími se spokojenosti v zaměstnání (TALIS 2018)</vt:lpstr>
      <vt:lpstr>Děkuji za pozornost!</vt:lpstr>
    </vt:vector>
  </TitlesOfParts>
  <Company>UK Pedf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Strakova</dc:creator>
  <cp:lastModifiedBy>Uzivatel</cp:lastModifiedBy>
  <cp:revision>205</cp:revision>
  <cp:lastPrinted>2019-06-04T06:14:07Z</cp:lastPrinted>
  <dcterms:created xsi:type="dcterms:W3CDTF">2018-04-15T10:39:15Z</dcterms:created>
  <dcterms:modified xsi:type="dcterms:W3CDTF">2020-03-12T12:20:16Z</dcterms:modified>
</cp:coreProperties>
</file>