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9" r:id="rId2"/>
    <p:sldId id="307" r:id="rId3"/>
    <p:sldId id="322" r:id="rId4"/>
    <p:sldId id="323" r:id="rId5"/>
    <p:sldId id="291" r:id="rId6"/>
    <p:sldId id="304" r:id="rId7"/>
    <p:sldId id="335" r:id="rId8"/>
    <p:sldId id="321" r:id="rId9"/>
    <p:sldId id="292" r:id="rId10"/>
    <p:sldId id="310" r:id="rId11"/>
    <p:sldId id="311" r:id="rId12"/>
    <p:sldId id="293" r:id="rId13"/>
    <p:sldId id="324" r:id="rId14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2" autoAdjust="0"/>
    <p:restoredTop sz="87247" autoAdjust="0"/>
  </p:normalViewPr>
  <p:slideViewPr>
    <p:cSldViewPr>
      <p:cViewPr varScale="1">
        <p:scale>
          <a:sx n="76" d="100"/>
          <a:sy n="76" d="100"/>
        </p:scale>
        <p:origin x="134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C7EB283-B462-48F5-9755-8574DBFA86D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90406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F5FAEF8-76FC-4170-B5BA-CFC21807BC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5266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1623A-DE8D-4DEF-8926-2A1694D7B00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125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F5658-45AB-4534-9D10-56A66D410EE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2042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A0751-76F6-4E84-9637-3D88CA566F0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0447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C4F38-2D75-4B72-AD77-09A79E41B49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1436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14A29-1516-4116-BFAA-083C1EB3D4C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8259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E95CD-E6E0-4ABB-9EBF-39695029EF5D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601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CAFC3-592E-4D05-AD5F-4B65B98DDB03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3161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49575-3CF5-4B3C-B9F6-5C123ED9EE9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2238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746FB-2FCE-4B09-81D6-0A56BE6E4BC3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9254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E4CF6-F058-4D28-BFAC-2896ACDE30C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9856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D7AE2-F1A6-4BC0-B62D-ED645CD2A3F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9838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66D5CB0-FE78-4B8D-8981-146E2744E98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na.strakova@pedf.cuni.cz" TargetMode="External"/><Relationship Id="rId2" Type="http://schemas.openxmlformats.org/officeDocument/2006/relationships/hyperlink" Target="mailto:jaroslava.simonova@pedf.cuni.cz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bisscholae.cz/archiv/2006/2006_1_04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906963"/>
          </a:xfrm>
        </p:spPr>
        <p:txBody>
          <a:bodyPr/>
          <a:lstStyle/>
          <a:p>
            <a:pPr eaLnBrk="1" hangingPunct="1"/>
            <a:r>
              <a:rPr lang="cs-CZ" altLang="cs-CZ" sz="4800" b="1" dirty="0" smtClean="0"/>
              <a:t>Nerovnosti v českém vzdělávacím systému</a:t>
            </a:r>
            <a:br>
              <a:rPr lang="cs-CZ" altLang="cs-CZ" sz="4800" b="1" dirty="0" smtClean="0"/>
            </a:br>
            <a:r>
              <a:rPr lang="cs-CZ" altLang="cs-CZ" sz="2800" dirty="0" smtClean="0"/>
              <a:t>Jaroslava </a:t>
            </a:r>
            <a:r>
              <a:rPr lang="cs-CZ" altLang="cs-CZ" sz="2800" dirty="0" smtClean="0"/>
              <a:t>Simonová</a:t>
            </a:r>
            <a:r>
              <a:rPr lang="cs-CZ" altLang="cs-CZ" sz="2800" dirty="0" smtClean="0"/>
              <a:t>, Jana Straková</a:t>
            </a:r>
            <a:br>
              <a:rPr lang="cs-CZ" altLang="cs-CZ" sz="2800" dirty="0" smtClean="0"/>
            </a:br>
            <a:r>
              <a:rPr lang="cs-CZ" altLang="cs-CZ" sz="2800" dirty="0" err="1" smtClean="0">
                <a:hlinkClick r:id="rId2"/>
              </a:rPr>
              <a:t>jaroslava</a:t>
            </a:r>
            <a:r>
              <a:rPr lang="cs-CZ" altLang="cs-CZ" sz="2800" dirty="0" smtClean="0">
                <a:hlinkClick r:id="rId2"/>
              </a:rPr>
              <a:t>.</a:t>
            </a:r>
            <a:r>
              <a:rPr lang="en-US" altLang="cs-CZ" sz="2800" dirty="0" smtClean="0">
                <a:hlinkClick r:id="rId2"/>
              </a:rPr>
              <a:t>s</a:t>
            </a:r>
            <a:r>
              <a:rPr lang="cs-CZ" altLang="cs-CZ" sz="2800" dirty="0" err="1" smtClean="0">
                <a:hlinkClick r:id="rId2"/>
              </a:rPr>
              <a:t>imonova</a:t>
            </a:r>
            <a:r>
              <a:rPr lang="en-US" altLang="cs-CZ" sz="2800" dirty="0" smtClean="0">
                <a:hlinkClick r:id="rId2"/>
              </a:rPr>
              <a:t>@pedf.cuni.cz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err="1" smtClean="0">
                <a:hlinkClick r:id="rId3"/>
              </a:rPr>
              <a:t>jana</a:t>
            </a:r>
            <a:r>
              <a:rPr lang="cs-CZ" altLang="cs-CZ" sz="2800" dirty="0" smtClean="0">
                <a:hlinkClick r:id="rId3"/>
              </a:rPr>
              <a:t>.</a:t>
            </a:r>
            <a:r>
              <a:rPr lang="en-US" altLang="cs-CZ" sz="2800" dirty="0" smtClean="0">
                <a:hlinkClick r:id="rId3"/>
              </a:rPr>
              <a:t>s</a:t>
            </a:r>
            <a:r>
              <a:rPr lang="cs-CZ" altLang="cs-CZ" sz="2800" dirty="0" err="1" smtClean="0">
                <a:hlinkClick r:id="rId3"/>
              </a:rPr>
              <a:t>trakova</a:t>
            </a:r>
            <a:r>
              <a:rPr lang="en-US" altLang="cs-CZ" sz="2800" dirty="0" smtClean="0">
                <a:hlinkClick r:id="rId3"/>
              </a:rPr>
              <a:t>@pedf.cuni.cz</a:t>
            </a:r>
            <a:r>
              <a:rPr lang="en-US" altLang="cs-CZ" sz="4000" dirty="0" smtClean="0"/>
              <a:t/>
            </a:r>
            <a:br>
              <a:rPr lang="en-US" altLang="cs-CZ" sz="4000" dirty="0" smtClean="0"/>
            </a:br>
            <a:r>
              <a:rPr lang="cs-CZ" altLang="cs-CZ" sz="3400" dirty="0" smtClean="0"/>
              <a:t>Ústav výzkumu a rozvoje vzdělávání, Pedagogická fakulta UK</a:t>
            </a:r>
            <a:br>
              <a:rPr lang="cs-CZ" altLang="cs-CZ" sz="3400" dirty="0" smtClean="0"/>
            </a:br>
            <a:r>
              <a:rPr lang="cs-CZ" altLang="cs-CZ" sz="3400" dirty="0" smtClean="0"/>
              <a:t>06.3.2020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368425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Jak je možno měřit spravedlivost?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424862" cy="396081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Na úrovni systému např.: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rozdíly mezi školami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rozdíly ve výsledcích různých skupin žáků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podíl různých skupin, které nedosahují určitého minima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korelace výsledků a dosaženého vzdělání se socioekonomickým statusem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vzdělanostní mobilita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…..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Na úrovni školy např.: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docházka žáků s různým ses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výsledky jednotlivých skupin žáků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míra opakování ročníku u různých skupin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368425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Příklad: skupiny sledované ve Velké Británii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424862" cy="39608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dívky a chlapci;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menšiny etnické, kulturní a náboženské, žadatelé o azyl, uprchlíci;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žáci s potřebou podpory v jazyce, v němž se vyučuje;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žáci označení jako mající SVP (speciální vzdělávací potřeby)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žáci se specifickým talentem;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děti sledované odborem sociální péče;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nemocné děti, mladí opatrovníci / opatrovnice (starající se o mladší sourozence v početné rodině), nezletilé matky,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a všechny ostatní dětí v riziku odmítání a vyloučení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296988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Klíčové aspekty spravedlivého vzdělávání </a:t>
            </a:r>
            <a:br>
              <a:rPr lang="cs-CZ" altLang="cs-CZ" sz="3800" b="1" smtClean="0"/>
            </a:br>
            <a:r>
              <a:rPr lang="cs-CZ" altLang="cs-CZ" sz="3800" b="1" smtClean="0"/>
              <a:t>(Zdroj: No more failures, OECD 2007)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424862" cy="41036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Předškolní péče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Diferenciace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Výběr školy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Opakování ročníku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Výukové metody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Podpůrné služby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Struktura systému vyššího středního vzdělávání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Financování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Monitoring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Podpora menšin a přistěhovalců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936625"/>
          </a:xfrm>
        </p:spPr>
        <p:txBody>
          <a:bodyPr/>
          <a:lstStyle/>
          <a:p>
            <a:pPr eaLnBrk="1" hangingPunct="1"/>
            <a:r>
              <a:rPr lang="cs-CZ" altLang="cs-CZ" sz="4200" b="1" smtClean="0"/>
              <a:t>Literatura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24862" cy="54721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sz="2000" smtClean="0"/>
              <a:t>OECD. No more failures. OECD. 2007, </a:t>
            </a:r>
            <a:r>
              <a:rPr lang="en-US" altLang="cs-CZ" sz="2000" smtClean="0"/>
              <a:t>ISBN: 9789264032606 </a:t>
            </a:r>
            <a:endParaRPr lang="cs-CZ" altLang="cs-CZ" sz="2000" smtClean="0"/>
          </a:p>
          <a:p>
            <a:pPr marL="0" indent="0" eaLnBrk="1" hangingPunct="1">
              <a:buFontTx/>
              <a:buNone/>
            </a:pPr>
            <a:r>
              <a:rPr lang="cs-CZ" altLang="cs-CZ" sz="2000" smtClean="0"/>
              <a:t>Překonávání školního neúspěchu, ČŠI, http://www.csicr.cz/cz/O-nas/Mezinarodni-setreni/Prekonavani-skolniho-neuspechu-v-CR</a:t>
            </a:r>
          </a:p>
          <a:p>
            <a:pPr marL="0" indent="0" eaLnBrk="1" hangingPunct="1">
              <a:buFontTx/>
              <a:buNone/>
            </a:pPr>
            <a:r>
              <a:rPr lang="cs-CZ" altLang="cs-CZ" sz="2000" smtClean="0"/>
              <a:t>Greger, D. Spravedlivost českého školského systému v mezinárodním srovnání. Orbis Scholae, pp. 46-59, 1/2006. </a:t>
            </a:r>
            <a:r>
              <a:rPr lang="cs-CZ" altLang="cs-CZ" sz="2000" smtClean="0">
                <a:hlinkClick r:id="rId2"/>
              </a:rPr>
              <a:t>http://www.orbisscholae.cz/archiv/2006/2006_1_04.pdf</a:t>
            </a:r>
            <a:endParaRPr lang="cs-CZ" altLang="cs-CZ" sz="2000" smtClean="0"/>
          </a:p>
          <a:p>
            <a:pPr marL="0" indent="0" eaLnBrk="1" hangingPunct="1">
              <a:buFontTx/>
              <a:buNone/>
            </a:pPr>
            <a:r>
              <a:rPr lang="cs-CZ" altLang="cs-CZ" sz="2000" smtClean="0"/>
              <a:t>Němec, J. Sociální a kulturní determinanty a strategie vzdělávání romských žáků. Orbis Scholae, pp. 99-119, 1/2009. http://www.orbisscholae.cz/archiv/2009/2009_1_07.pdf</a:t>
            </a:r>
          </a:p>
          <a:p>
            <a:pPr marL="0" indent="0" eaLnBrk="1" hangingPunct="1">
              <a:buFontTx/>
              <a:buNone/>
            </a:pPr>
            <a:r>
              <a:rPr lang="cs-CZ" altLang="cs-CZ" sz="2000" smtClean="0"/>
              <a:t>Matějů, P., Straková, J. (Eds). (Ne)rovné šance na vzdělání. Vzdělanostní nerovnosti v České republice. Academia. 2006, ISBN 80-200-1400-4 </a:t>
            </a:r>
          </a:p>
          <a:p>
            <a:pPr marL="0" indent="0" eaLnBrk="1" hangingPunct="1">
              <a:buFontTx/>
              <a:buNone/>
            </a:pPr>
            <a:r>
              <a:rPr lang="cs-CZ" altLang="cs-CZ" sz="2000" smtClean="0"/>
              <a:t>Matějů P., Straková, J., Veselý, A. (Eds). Nerovnosti ve vzdělávání. Od měření k řešení. Slon. 2010, ISBN 978-80-7419-008-7</a:t>
            </a:r>
          </a:p>
          <a:p>
            <a:pPr marL="0" indent="0" eaLnBrk="1" hangingPunct="1">
              <a:buFontTx/>
              <a:buNone/>
            </a:pPr>
            <a:r>
              <a:rPr lang="cs-CZ" altLang="cs-CZ" sz="2000" smtClean="0"/>
              <a:t>Kasíková, H., Straková, J. (Eds). Diverzita a diferenciace v základním vzdělávání. ISBN 978-80-246-1911-8</a:t>
            </a:r>
          </a:p>
          <a:p>
            <a:pPr marL="0" indent="0" eaLnBrk="1" hangingPunct="1">
              <a:buFontTx/>
              <a:buNone/>
            </a:pPr>
            <a:r>
              <a:rPr lang="cs-CZ" altLang="cs-CZ" sz="2000" smtClean="0"/>
              <a:t>Studie týkající se romských žáků - www.gac.cz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655763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Závislost výsledků vzdělání a dosaženého vzdělání na rodinném zázemí je předmětem výzkumu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424862" cy="32400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Zkoumáno od 20. let minulého století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Výsledky vzdělání korelovány se socioekonomickým statusem, dosažené vzdělání silně korelováno se vzděláním rodičů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Jaké jsou mechanismy přenosu (finanční bariéry, aspirace, rozhodování)?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Jakou úlohu hraje škola?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865188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Teoretická východiska, sociologická perspektiva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24862" cy="51831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Teorie sociální reprodukce (</a:t>
            </a:r>
            <a:r>
              <a:rPr lang="cs-CZ" altLang="cs-CZ" sz="2800" dirty="0" err="1" smtClean="0"/>
              <a:t>Sorokin</a:t>
            </a:r>
            <a:r>
              <a:rPr lang="cs-CZ" altLang="cs-CZ" sz="2800" dirty="0" smtClean="0"/>
              <a:t> 1927)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/>
              <a:t>Modernizační teorie (</a:t>
            </a:r>
            <a:r>
              <a:rPr lang="cs-CZ" altLang="cs-CZ" sz="2800" dirty="0" err="1"/>
              <a:t>Blau-Duncan</a:t>
            </a:r>
            <a:r>
              <a:rPr lang="cs-CZ" altLang="cs-CZ" sz="2800" dirty="0"/>
              <a:t>, 1967</a:t>
            </a:r>
            <a:r>
              <a:rPr lang="en-US" altLang="cs-CZ" sz="2800" dirty="0"/>
              <a:t>; s</a:t>
            </a:r>
            <a:r>
              <a:rPr lang="cs-CZ" altLang="cs-CZ" sz="2800" dirty="0" err="1"/>
              <a:t>ociálně</a:t>
            </a:r>
            <a:r>
              <a:rPr lang="cs-CZ" altLang="cs-CZ" sz="2800" dirty="0"/>
              <a:t>-psychologický model Hauser, </a:t>
            </a:r>
            <a:r>
              <a:rPr lang="cs-CZ" altLang="cs-CZ" sz="2800" dirty="0" err="1"/>
              <a:t>Sewell</a:t>
            </a:r>
            <a:r>
              <a:rPr lang="cs-CZ" altLang="cs-CZ" sz="2800" dirty="0"/>
              <a:t>, 1986</a:t>
            </a:r>
            <a:r>
              <a:rPr lang="cs-CZ" altLang="cs-CZ" sz="2800" dirty="0" smtClean="0"/>
              <a:t>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Teorie kulturní reprodukce (</a:t>
            </a:r>
            <a:r>
              <a:rPr lang="cs-CZ" altLang="cs-CZ" sz="2800" dirty="0" err="1" smtClean="0"/>
              <a:t>Bourdieu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Passeron</a:t>
            </a:r>
            <a:r>
              <a:rPr lang="cs-CZ" altLang="cs-CZ" sz="2800" dirty="0" smtClean="0"/>
              <a:t> 1977)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Teorie vzdělanostní reprodukce, koncept maximálně udržované nerovnosti (Raftery, </a:t>
            </a:r>
            <a:r>
              <a:rPr lang="cs-CZ" altLang="cs-CZ" sz="2800" dirty="0" err="1" smtClean="0"/>
              <a:t>Hout</a:t>
            </a:r>
            <a:r>
              <a:rPr lang="cs-CZ" altLang="cs-CZ" sz="2800" dirty="0" smtClean="0"/>
              <a:t> 1993)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Teorie racionálního jednání (</a:t>
            </a:r>
            <a:r>
              <a:rPr lang="cs-CZ" altLang="cs-CZ" sz="2800" dirty="0" err="1" smtClean="0"/>
              <a:t>Goldthorpe</a:t>
            </a:r>
            <a:r>
              <a:rPr lang="cs-CZ" altLang="cs-CZ" sz="2800" dirty="0" smtClean="0"/>
              <a:t> 1996)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512888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Význam podoby vzdělávacích systémů </a:t>
            </a:r>
            <a:r>
              <a:rPr lang="cs-CZ" altLang="cs-CZ" sz="4000" smtClean="0"/>
              <a:t>(Kerckhoff 2000)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424862" cy="25193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mtClean="0"/>
          </a:p>
          <a:p>
            <a:pPr marL="609600" indent="-609600" eaLnBrk="1" hangingPunct="1"/>
            <a:r>
              <a:rPr lang="cs-CZ" altLang="cs-CZ" smtClean="0"/>
              <a:t>Stratifikace</a:t>
            </a:r>
          </a:p>
          <a:p>
            <a:pPr marL="609600" indent="-609600" eaLnBrk="1" hangingPunct="1"/>
            <a:r>
              <a:rPr lang="cs-CZ" altLang="cs-CZ" smtClean="0"/>
              <a:t>Standardizace</a:t>
            </a:r>
          </a:p>
          <a:p>
            <a:pPr marL="609600" indent="-609600" eaLnBrk="1" hangingPunct="1"/>
            <a:r>
              <a:rPr lang="cs-CZ" altLang="cs-CZ" smtClean="0"/>
              <a:t>Míra specifické přípravy na povolání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296988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Dopad stratifikace na vzdělanostní nerovnosti – pedagogická perspektiva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424862" cy="43195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mtClean="0"/>
              <a:t>Žáci ve vyšší větvi dosahují lepších výsledků než  by dosahovali při společném vzdělávání a naopak (př. Gamoran, Mare 1986)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mtClean="0"/>
              <a:t>Rozdílná kvalita výuky (př. Oakes 2005)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mtClean="0"/>
              <a:t>Chybné přiřazení žáků do jednotlivých větví (Ireson 2002)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mtClean="0"/>
              <a:t>Odlišná socializace žáků (Lucas 1999)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mtClean="0"/>
              <a:t>Stratifikace posiluje vliv rodinného zázemí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368425"/>
          </a:xfrm>
        </p:spPr>
        <p:txBody>
          <a:bodyPr/>
          <a:lstStyle/>
          <a:p>
            <a:pPr eaLnBrk="1" hangingPunct="1"/>
            <a:r>
              <a:rPr lang="cs-CZ" altLang="cs-CZ" sz="4200" b="1" smtClean="0"/>
              <a:t>Východiska pro vzdělávací politiku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424862" cy="46799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Právo na vzdělávání je jedním ze základních lidských práv a je zakotveno ve většině ústav vyspělých zemí. Přístup k naplnění tohoto práva by měl být pro všechny občany stejný.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Plné využití potenciálu každého jedince vede k vyšší ekonomické produktivitě celé společnosti.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Péče o vzdělání všech přináší nemalé finanční úspory na sociálních dávkách, sociálních službách, zdravotních výdajích, snížené kriminalitě.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Nedostatečná integrace menšin a zvyšující se migrace ohrožují soudržnost společností, spravedlivé vzdělání je jedním z klíčových nástrojů pro řešení tohoto problému.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b="1" dirty="0" err="1" smtClean="0"/>
              <a:t>Rawlsova</a:t>
            </a:r>
            <a:r>
              <a:rPr lang="cs-CZ" altLang="cs-CZ" sz="3800" b="1" dirty="0" smtClean="0"/>
              <a:t> teorie spravedlnosti (1971)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idx="1"/>
          </p:nvPr>
        </p:nvSpPr>
        <p:spPr>
          <a:xfrm>
            <a:off x="684213" y="2276475"/>
            <a:ext cx="7772400" cy="3392488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1. </a:t>
            </a:r>
            <a:r>
              <a:rPr lang="en-GB" sz="2400" dirty="0" err="1"/>
              <a:t>Každá</a:t>
            </a:r>
            <a:r>
              <a:rPr lang="en-GB" sz="2400" dirty="0"/>
              <a:t> </a:t>
            </a:r>
            <a:r>
              <a:rPr lang="en-GB" sz="2400" dirty="0" err="1"/>
              <a:t>osoba</a:t>
            </a:r>
            <a:r>
              <a:rPr lang="en-GB" sz="2400" dirty="0"/>
              <a:t> </a:t>
            </a:r>
            <a:r>
              <a:rPr lang="en-GB" sz="2400" dirty="0" err="1"/>
              <a:t>má</a:t>
            </a:r>
            <a:r>
              <a:rPr lang="en-GB" sz="2400" dirty="0"/>
              <a:t> </a:t>
            </a:r>
            <a:r>
              <a:rPr lang="en-GB" sz="2400" dirty="0" err="1"/>
              <a:t>mít</a:t>
            </a:r>
            <a:r>
              <a:rPr lang="en-GB" sz="2400" dirty="0"/>
              <a:t> </a:t>
            </a:r>
            <a:r>
              <a:rPr lang="en-GB" sz="2400" dirty="0" err="1"/>
              <a:t>rovné</a:t>
            </a:r>
            <a:r>
              <a:rPr lang="en-GB" sz="2400" dirty="0"/>
              <a:t>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co </a:t>
            </a:r>
            <a:r>
              <a:rPr lang="en-GB" sz="2400" dirty="0" err="1"/>
              <a:t>nejrozsáhlejší</a:t>
            </a:r>
            <a:r>
              <a:rPr lang="en-GB" sz="2400" dirty="0"/>
              <a:t> </a:t>
            </a:r>
            <a:r>
              <a:rPr lang="en-GB" sz="2400" dirty="0" err="1"/>
              <a:t>systém</a:t>
            </a:r>
            <a:r>
              <a:rPr lang="en-GB" sz="2400" dirty="0"/>
              <a:t> </a:t>
            </a:r>
            <a:r>
              <a:rPr lang="en-GB" sz="2400" dirty="0" err="1"/>
              <a:t>základních</a:t>
            </a:r>
            <a:r>
              <a:rPr lang="en-GB" sz="2400" dirty="0"/>
              <a:t> </a:t>
            </a:r>
            <a:r>
              <a:rPr lang="en-GB" sz="2400" dirty="0" err="1" smtClean="0"/>
              <a:t>svobod</a:t>
            </a:r>
            <a:r>
              <a:rPr lang="en-GB" sz="2400" dirty="0" smtClean="0"/>
              <a:t>,</a:t>
            </a:r>
            <a:r>
              <a:rPr lang="cs-CZ" sz="2400" dirty="0" smtClean="0"/>
              <a:t> </a:t>
            </a:r>
            <a:r>
              <a:rPr lang="en-GB" sz="2400" dirty="0" err="1" smtClean="0"/>
              <a:t>který</a:t>
            </a:r>
            <a:r>
              <a:rPr lang="en-GB" sz="2400" dirty="0" smtClean="0"/>
              <a:t> </a:t>
            </a:r>
            <a:r>
              <a:rPr lang="en-GB" sz="2400" dirty="0"/>
              <a:t>je </a:t>
            </a:r>
            <a:r>
              <a:rPr lang="en-GB" sz="2400" dirty="0" err="1"/>
              <a:t>slučitelný</a:t>
            </a:r>
            <a:r>
              <a:rPr lang="en-GB" sz="2400" dirty="0"/>
              <a:t> s </a:t>
            </a:r>
            <a:r>
              <a:rPr lang="en-GB" sz="2400" dirty="0" err="1"/>
              <a:t>podobným</a:t>
            </a:r>
            <a:r>
              <a:rPr lang="en-GB" sz="2400" dirty="0"/>
              <a:t> </a:t>
            </a:r>
            <a:r>
              <a:rPr lang="en-GB" sz="2400" dirty="0" err="1"/>
              <a:t>systémem</a:t>
            </a:r>
            <a:r>
              <a:rPr lang="en-GB" sz="2400" dirty="0"/>
              <a:t> </a:t>
            </a:r>
            <a:r>
              <a:rPr lang="en-GB" sz="2400" dirty="0" err="1"/>
              <a:t>svobody</a:t>
            </a:r>
            <a:r>
              <a:rPr lang="en-GB" sz="2400" dirty="0"/>
              <a:t> pro </a:t>
            </a:r>
            <a:r>
              <a:rPr lang="en-GB" sz="2400" dirty="0" err="1"/>
              <a:t>všechny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r>
              <a:rPr lang="en-GB" sz="2400" dirty="0"/>
              <a:t>2. </a:t>
            </a:r>
            <a:r>
              <a:rPr lang="en-GB" sz="2400" dirty="0" err="1"/>
              <a:t>Sociální</a:t>
            </a:r>
            <a:r>
              <a:rPr lang="en-GB" sz="2400" dirty="0"/>
              <a:t> a </a:t>
            </a:r>
            <a:r>
              <a:rPr lang="en-GB" sz="2400" dirty="0" err="1"/>
              <a:t>ekonomické</a:t>
            </a:r>
            <a:r>
              <a:rPr lang="en-GB" sz="2400" dirty="0"/>
              <a:t> </a:t>
            </a:r>
            <a:r>
              <a:rPr lang="en-GB" sz="2400" dirty="0" err="1"/>
              <a:t>nerovnosti</a:t>
            </a:r>
            <a:r>
              <a:rPr lang="en-GB" sz="2400" dirty="0"/>
              <a:t> </a:t>
            </a:r>
            <a:r>
              <a:rPr lang="en-GB" sz="2400" dirty="0" err="1"/>
              <a:t>mají</a:t>
            </a:r>
            <a:r>
              <a:rPr lang="en-GB" sz="2400" dirty="0"/>
              <a:t> </a:t>
            </a:r>
            <a:r>
              <a:rPr lang="en-GB" sz="2400" dirty="0" err="1"/>
              <a:t>být</a:t>
            </a:r>
            <a:r>
              <a:rPr lang="en-GB" sz="2400" dirty="0"/>
              <a:t> </a:t>
            </a:r>
            <a:r>
              <a:rPr lang="en-GB" sz="2400" dirty="0" err="1"/>
              <a:t>uspořádány</a:t>
            </a:r>
            <a:r>
              <a:rPr lang="en-GB" sz="2400" dirty="0"/>
              <a:t> </a:t>
            </a:r>
            <a:r>
              <a:rPr lang="en-GB" sz="2400" dirty="0" err="1"/>
              <a:t>tak</a:t>
            </a:r>
            <a:r>
              <a:rPr lang="en-GB" sz="2400" dirty="0"/>
              <a:t>, aby </a:t>
            </a:r>
            <a:r>
              <a:rPr lang="en-GB" sz="2400" dirty="0" err="1" smtClean="0"/>
              <a:t>byly</a:t>
            </a:r>
            <a:r>
              <a:rPr lang="en-GB" sz="2400" dirty="0" smtClean="0"/>
              <a:t>: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en-GB" sz="2400" dirty="0" smtClean="0"/>
              <a:t>a</a:t>
            </a:r>
            <a:r>
              <a:rPr lang="en-GB" sz="2400" dirty="0"/>
              <a:t>) k </a:t>
            </a:r>
            <a:r>
              <a:rPr lang="en-GB" sz="2400" dirty="0" err="1"/>
              <a:t>maximálnímu</a:t>
            </a:r>
            <a:r>
              <a:rPr lang="en-GB" sz="2400" dirty="0"/>
              <a:t> </a:t>
            </a:r>
            <a:r>
              <a:rPr lang="en-GB" sz="2400" dirty="0" err="1"/>
              <a:t>prospěchu</a:t>
            </a:r>
            <a:r>
              <a:rPr lang="en-GB" sz="2400" dirty="0"/>
              <a:t> </a:t>
            </a:r>
            <a:r>
              <a:rPr lang="en-GB" sz="2400" dirty="0" err="1"/>
              <a:t>nejméně</a:t>
            </a:r>
            <a:r>
              <a:rPr lang="en-GB" sz="2400" dirty="0"/>
              <a:t> </a:t>
            </a:r>
            <a:r>
              <a:rPr lang="en-GB" sz="2400" dirty="0" err="1"/>
              <a:t>zvýhodněných</a:t>
            </a:r>
            <a:r>
              <a:rPr lang="en-GB" sz="2400" dirty="0"/>
              <a:t> </a:t>
            </a:r>
            <a:r>
              <a:rPr lang="en-GB" sz="2400" dirty="0" err="1"/>
              <a:t>občanů</a:t>
            </a:r>
            <a:r>
              <a:rPr lang="en-GB" sz="2400" dirty="0"/>
              <a:t>;</a:t>
            </a:r>
          </a:p>
          <a:p>
            <a:pPr marL="0" indent="0">
              <a:buNone/>
            </a:pPr>
            <a:r>
              <a:rPr lang="en-GB" sz="2400" dirty="0"/>
              <a:t>b) </a:t>
            </a:r>
            <a:r>
              <a:rPr lang="en-GB" sz="2400" dirty="0" err="1"/>
              <a:t>spojeny</a:t>
            </a:r>
            <a:r>
              <a:rPr lang="en-GB" sz="2400" dirty="0"/>
              <a:t> s </a:t>
            </a:r>
            <a:r>
              <a:rPr lang="en-GB" sz="2400" dirty="0" err="1"/>
              <a:t>úřady</a:t>
            </a:r>
            <a:r>
              <a:rPr lang="en-GB" sz="2400" dirty="0"/>
              <a:t> a </a:t>
            </a:r>
            <a:r>
              <a:rPr lang="en-GB" sz="2400" dirty="0" err="1"/>
              <a:t>funkcemi</a:t>
            </a:r>
            <a:r>
              <a:rPr lang="en-GB" sz="2400" dirty="0"/>
              <a:t>, </a:t>
            </a:r>
            <a:r>
              <a:rPr lang="en-GB" sz="2400" dirty="0" err="1"/>
              <a:t>které</a:t>
            </a:r>
            <a:r>
              <a:rPr lang="en-GB" sz="2400" dirty="0"/>
              <a:t> </a:t>
            </a:r>
            <a:r>
              <a:rPr lang="en-GB" sz="2400" dirty="0" err="1"/>
              <a:t>jsou</a:t>
            </a:r>
            <a:r>
              <a:rPr lang="en-GB" sz="2400" dirty="0"/>
              <a:t> </a:t>
            </a:r>
            <a:r>
              <a:rPr lang="en-GB" sz="2400" dirty="0" err="1"/>
              <a:t>otevřeny</a:t>
            </a:r>
            <a:r>
              <a:rPr lang="en-GB" sz="2400" dirty="0"/>
              <a:t> </a:t>
            </a:r>
            <a:r>
              <a:rPr lang="en-GB" sz="2400" dirty="0" err="1"/>
              <a:t>všem</a:t>
            </a:r>
            <a:r>
              <a:rPr lang="en-GB" sz="2400" dirty="0"/>
              <a:t> v </a:t>
            </a:r>
            <a:r>
              <a:rPr lang="en-GB" sz="2400" dirty="0" err="1"/>
              <a:t>podmínkách</a:t>
            </a:r>
            <a:r>
              <a:rPr lang="en-GB" sz="2400" dirty="0"/>
              <a:t> </a:t>
            </a:r>
            <a:r>
              <a:rPr lang="en-GB" sz="2400" dirty="0" err="1" smtClean="0"/>
              <a:t>férové</a:t>
            </a:r>
            <a:r>
              <a:rPr lang="cs-CZ" sz="2400" dirty="0"/>
              <a:t> </a:t>
            </a:r>
            <a:r>
              <a:rPr lang="en-GB" sz="2400" dirty="0" err="1" smtClean="0"/>
              <a:t>rovnosti</a:t>
            </a:r>
            <a:r>
              <a:rPr lang="en-GB" sz="2400" dirty="0" smtClean="0"/>
              <a:t> </a:t>
            </a:r>
            <a:r>
              <a:rPr lang="en-GB" sz="2400" dirty="0" err="1"/>
              <a:t>příležitostí</a:t>
            </a:r>
            <a:r>
              <a:rPr lang="en-GB" sz="2400" dirty="0"/>
              <a:t>.</a:t>
            </a:r>
            <a:endParaRPr lang="cs-CZ" altLang="cs-CZ" sz="2400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097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b="1" smtClean="0"/>
              <a:t>Pojetí spravedlivosti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idx="1"/>
          </p:nvPr>
        </p:nvSpPr>
        <p:spPr>
          <a:xfrm>
            <a:off x="684213" y="2276475"/>
            <a:ext cx="7772400" cy="33924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Rovnost v přístupu nebo rovné příležitosti (equality of access or opportunity)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Rovnost podmínek (equality of treatment)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Rovnost dosažených výsledků a školních úspěchů (equality of achievement or academic success)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368425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Spravedlnost a inkluzivita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424862" cy="396081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Každému je umožněno rozvinout maximálně svůj potenciál. Žádné společenské skupiny nejsou v přístupu ke vzdělávání znevýhodněny, vzdělávací příležitosti jsou co možná nejméně ovlivněny takovými faktory, jako je pohlaví, socio-ekonomický status, národnost, apod. , které jedinec nemůže ovlivnit.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smtClean="0"/>
              <a:t>Každý občan získává základní vědomosti a dovednosti, které zaručí, že mu cesta ke vzdělávání bude otevřena v průběhu celého života.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4941</TotalTime>
  <Words>653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Default Design</vt:lpstr>
      <vt:lpstr>Nerovnosti v českém vzdělávacím systému Jaroslava Simonová, Jana Straková jaroslava.simonova@pedf.cuni.cz jana.strakova@pedf.cuni.cz Ústav výzkumu a rozvoje vzdělávání, Pedagogická fakulta UK 06.3.2020</vt:lpstr>
      <vt:lpstr>Závislost výsledků vzdělání a dosaženého vzdělání na rodinném zázemí je předmětem výzkumu</vt:lpstr>
      <vt:lpstr>Teoretická východiska, sociologická perspektiva</vt:lpstr>
      <vt:lpstr>Význam podoby vzdělávacích systémů (Kerckhoff 2000)</vt:lpstr>
      <vt:lpstr>Dopad stratifikace na vzdělanostní nerovnosti – pedagogická perspektiva</vt:lpstr>
      <vt:lpstr>Východiska pro vzdělávací politiku</vt:lpstr>
      <vt:lpstr>Rawlsova teorie spravedlnosti (1971)</vt:lpstr>
      <vt:lpstr>Pojetí spravedlivosti</vt:lpstr>
      <vt:lpstr>Spravedlnost a inkluzivita</vt:lpstr>
      <vt:lpstr>Jak je možno měřit spravedlivost?</vt:lpstr>
      <vt:lpstr>Příklad: skupiny sledované ve Velké Británii</vt:lpstr>
      <vt:lpstr>Klíčové aspekty spravedlivého vzdělávání  (Zdroj: No more failures, OECD 2007)</vt:lpstr>
      <vt:lpstr>Literatura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Umístění ČR v mezinárodních výzkumech vědomostí žáků na konci základního vzdělání</dc:title>
  <dc:creator>Jana</dc:creator>
  <cp:lastModifiedBy>Uzivatel</cp:lastModifiedBy>
  <cp:revision>252</cp:revision>
  <cp:lastPrinted>2013-02-15T10:20:10Z</cp:lastPrinted>
  <dcterms:created xsi:type="dcterms:W3CDTF">2007-11-30T13:50:33Z</dcterms:created>
  <dcterms:modified xsi:type="dcterms:W3CDTF">2020-03-12T12:20:50Z</dcterms:modified>
</cp:coreProperties>
</file>