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5" r:id="rId21"/>
    <p:sldId id="286" r:id="rId22"/>
    <p:sldId id="289" r:id="rId23"/>
    <p:sldId id="290" r:id="rId24"/>
    <p:sldId id="292" r:id="rId25"/>
    <p:sldId id="281" r:id="rId26"/>
    <p:sldId id="294" r:id="rId27"/>
    <p:sldId id="287" r:id="rId28"/>
    <p:sldId id="288" r:id="rId29"/>
    <p:sldId id="303" r:id="rId30"/>
    <p:sldId id="293" r:id="rId31"/>
    <p:sldId id="295" r:id="rId32"/>
    <p:sldId id="301" r:id="rId33"/>
    <p:sldId id="297" r:id="rId34"/>
    <p:sldId id="299" r:id="rId35"/>
    <p:sldId id="298" r:id="rId36"/>
    <p:sldId id="302" r:id="rId37"/>
    <p:sldId id="304" r:id="rId38"/>
    <p:sldId id="300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5C09B-AB47-418B-AB0E-4ACCD458C577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</dgm:pt>
    <dgm:pt modelId="{4BFF5FBE-B5F1-42ED-9C9B-8DDB5E81A35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 w="19050"/>
      </dgm:spPr>
      <dgm:t>
        <a:bodyPr/>
        <a:lstStyle/>
        <a:p>
          <a:r>
            <a:rPr lang="cs-CZ" sz="1200" b="1" dirty="0"/>
            <a:t>Senzorická</a:t>
          </a:r>
          <a:r>
            <a:rPr lang="cs-CZ" sz="1400" b="1" dirty="0"/>
            <a:t> paměť</a:t>
          </a:r>
        </a:p>
      </dgm:t>
    </dgm:pt>
    <dgm:pt modelId="{C558774F-E755-4A2C-ABB2-AD662385B31A}" type="parTrans" cxnId="{E1E95302-F41F-4EEE-90C9-87C8C24D41AC}">
      <dgm:prSet/>
      <dgm:spPr/>
      <dgm:t>
        <a:bodyPr/>
        <a:lstStyle/>
        <a:p>
          <a:endParaRPr lang="cs-CZ"/>
        </a:p>
      </dgm:t>
    </dgm:pt>
    <dgm:pt modelId="{9AC3F772-6C4A-47FD-84F7-D361979F8BFF}" type="sibTrans" cxnId="{E1E95302-F41F-4EEE-90C9-87C8C24D41A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 w="19050"/>
      </dgm:spPr>
      <dgm:t>
        <a:bodyPr/>
        <a:lstStyle/>
        <a:p>
          <a:endParaRPr lang="cs-CZ"/>
        </a:p>
      </dgm:t>
    </dgm:pt>
    <dgm:pt modelId="{9630D873-90F2-4AFB-A4FD-111825694F8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 w="19050"/>
      </dgm:spPr>
      <dgm:t>
        <a:bodyPr/>
        <a:lstStyle/>
        <a:p>
          <a:r>
            <a:rPr lang="cs-CZ" sz="1200" b="1" dirty="0"/>
            <a:t>Krátkodobá</a:t>
          </a:r>
          <a:r>
            <a:rPr lang="cs-CZ" sz="1400" b="1" dirty="0"/>
            <a:t> paměť</a:t>
          </a:r>
        </a:p>
      </dgm:t>
    </dgm:pt>
    <dgm:pt modelId="{C7FA99A4-FF25-45F3-BA4B-2E6429C511F6}" type="parTrans" cxnId="{DD4482AD-448A-42BD-8DF6-3502413D7EC9}">
      <dgm:prSet/>
      <dgm:spPr/>
      <dgm:t>
        <a:bodyPr/>
        <a:lstStyle/>
        <a:p>
          <a:endParaRPr lang="cs-CZ"/>
        </a:p>
      </dgm:t>
    </dgm:pt>
    <dgm:pt modelId="{10B5582D-9DDE-48DF-A52C-16C28051F1D8}" type="sibTrans" cxnId="{DD4482AD-448A-42BD-8DF6-3502413D7EC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  <a:ln w="19050"/>
      </dgm:spPr>
      <dgm:t>
        <a:bodyPr/>
        <a:lstStyle/>
        <a:p>
          <a:endParaRPr lang="cs-CZ"/>
        </a:p>
      </dgm:t>
    </dgm:pt>
    <dgm:pt modelId="{2F6A75AA-ED14-480F-AFDA-A2E9B3E8D70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66"/>
        </a:solidFill>
        <a:ln w="19050"/>
      </dgm:spPr>
      <dgm:t>
        <a:bodyPr/>
        <a:lstStyle/>
        <a:p>
          <a:r>
            <a:rPr lang="cs-CZ" sz="1200" b="1">
              <a:ln w="12700"/>
            </a:rPr>
            <a:t>Dlouhodobá</a:t>
          </a:r>
          <a:r>
            <a:rPr lang="cs-CZ" sz="1400" b="1">
              <a:ln w="12700"/>
            </a:rPr>
            <a:t> paměť</a:t>
          </a:r>
        </a:p>
      </dgm:t>
    </dgm:pt>
    <dgm:pt modelId="{C3F8BEDD-588A-44B0-8ACC-1C61BBC09326}" type="parTrans" cxnId="{59380C8C-10AD-4A8F-BBE9-D61B0EB60798}">
      <dgm:prSet/>
      <dgm:spPr/>
      <dgm:t>
        <a:bodyPr/>
        <a:lstStyle/>
        <a:p>
          <a:endParaRPr lang="cs-CZ"/>
        </a:p>
      </dgm:t>
    </dgm:pt>
    <dgm:pt modelId="{3841A911-3C4E-4B02-9705-4289F970050A}" type="sibTrans" cxnId="{59380C8C-10AD-4A8F-BBE9-D61B0EB60798}">
      <dgm:prSet/>
      <dgm:spPr/>
      <dgm:t>
        <a:bodyPr/>
        <a:lstStyle/>
        <a:p>
          <a:endParaRPr lang="cs-CZ"/>
        </a:p>
      </dgm:t>
    </dgm:pt>
    <dgm:pt modelId="{68980B38-5AE9-4796-930C-1943B81D2707}" type="pres">
      <dgm:prSet presAssocID="{8DD5C09B-AB47-418B-AB0E-4ACCD458C577}" presName="Name0" presStyleCnt="0">
        <dgm:presLayoutVars>
          <dgm:dir/>
          <dgm:resizeHandles val="exact"/>
        </dgm:presLayoutVars>
      </dgm:prSet>
      <dgm:spPr/>
    </dgm:pt>
    <dgm:pt modelId="{16B3480A-D484-4189-BD0B-2F69C7F17EF3}" type="pres">
      <dgm:prSet presAssocID="{4BFF5FBE-B5F1-42ED-9C9B-8DDB5E81A35E}" presName="node" presStyleLbl="node1" presStyleIdx="0" presStyleCnt="3" custScaleY="577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A86F63-2963-40D2-BAE0-4B686A3AA1AE}" type="pres">
      <dgm:prSet presAssocID="{9AC3F772-6C4A-47FD-84F7-D361979F8BFF}" presName="sibTrans" presStyleLbl="sibTrans2D1" presStyleIdx="0" presStyleCnt="2"/>
      <dgm:spPr/>
      <dgm:t>
        <a:bodyPr/>
        <a:lstStyle/>
        <a:p>
          <a:endParaRPr lang="cs-CZ"/>
        </a:p>
      </dgm:t>
    </dgm:pt>
    <dgm:pt modelId="{3A2D7B65-16BD-4393-86DB-AAFF1FF4CB53}" type="pres">
      <dgm:prSet presAssocID="{9AC3F772-6C4A-47FD-84F7-D361979F8BFF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9EC74EC1-169D-475B-AFBE-CAA4CA2085B6}" type="pres">
      <dgm:prSet presAssocID="{9630D873-90F2-4AFB-A4FD-111825694F8F}" presName="node" presStyleLbl="node1" presStyleIdx="1" presStyleCnt="3" custScaleY="57735" custLinFactNeighborY="7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84A0B4-A0EC-4B22-BD05-8C7B35B2815C}" type="pres">
      <dgm:prSet presAssocID="{10B5582D-9DDE-48DF-A52C-16C28051F1D8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4C917AC-92BF-44D9-B62C-9FF49F58B13B}" type="pres">
      <dgm:prSet presAssocID="{10B5582D-9DDE-48DF-A52C-16C28051F1D8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89BA8169-FEBC-4F57-BCDD-6ABB032E8326}" type="pres">
      <dgm:prSet presAssocID="{2F6A75AA-ED14-480F-AFDA-A2E9B3E8D704}" presName="node" presStyleLbl="node1" presStyleIdx="2" presStyleCnt="3" custScaleY="577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380C8C-10AD-4A8F-BBE9-D61B0EB60798}" srcId="{8DD5C09B-AB47-418B-AB0E-4ACCD458C577}" destId="{2F6A75AA-ED14-480F-AFDA-A2E9B3E8D704}" srcOrd="2" destOrd="0" parTransId="{C3F8BEDD-588A-44B0-8ACC-1C61BBC09326}" sibTransId="{3841A911-3C4E-4B02-9705-4289F970050A}"/>
    <dgm:cxn modelId="{4B971743-05DA-42EA-B8C3-A9C98C893904}" type="presOf" srcId="{9630D873-90F2-4AFB-A4FD-111825694F8F}" destId="{9EC74EC1-169D-475B-AFBE-CAA4CA2085B6}" srcOrd="0" destOrd="0" presId="urn:microsoft.com/office/officeart/2005/8/layout/process1"/>
    <dgm:cxn modelId="{D7A3B3F3-EF56-4A47-A12E-64F1ABF847B8}" type="presOf" srcId="{2F6A75AA-ED14-480F-AFDA-A2E9B3E8D704}" destId="{89BA8169-FEBC-4F57-BCDD-6ABB032E8326}" srcOrd="0" destOrd="0" presId="urn:microsoft.com/office/officeart/2005/8/layout/process1"/>
    <dgm:cxn modelId="{452C9DAA-0424-42AB-93E0-4C28753FB39F}" type="presOf" srcId="{9AC3F772-6C4A-47FD-84F7-D361979F8BFF}" destId="{74A86F63-2963-40D2-BAE0-4B686A3AA1AE}" srcOrd="0" destOrd="0" presId="urn:microsoft.com/office/officeart/2005/8/layout/process1"/>
    <dgm:cxn modelId="{6EF713A0-9F12-466B-844A-45C908A1C970}" type="presOf" srcId="{10B5582D-9DDE-48DF-A52C-16C28051F1D8}" destId="{5484A0B4-A0EC-4B22-BD05-8C7B35B2815C}" srcOrd="0" destOrd="0" presId="urn:microsoft.com/office/officeart/2005/8/layout/process1"/>
    <dgm:cxn modelId="{E1E95302-F41F-4EEE-90C9-87C8C24D41AC}" srcId="{8DD5C09B-AB47-418B-AB0E-4ACCD458C577}" destId="{4BFF5FBE-B5F1-42ED-9C9B-8DDB5E81A35E}" srcOrd="0" destOrd="0" parTransId="{C558774F-E755-4A2C-ABB2-AD662385B31A}" sibTransId="{9AC3F772-6C4A-47FD-84F7-D361979F8BFF}"/>
    <dgm:cxn modelId="{DD4482AD-448A-42BD-8DF6-3502413D7EC9}" srcId="{8DD5C09B-AB47-418B-AB0E-4ACCD458C577}" destId="{9630D873-90F2-4AFB-A4FD-111825694F8F}" srcOrd="1" destOrd="0" parTransId="{C7FA99A4-FF25-45F3-BA4B-2E6429C511F6}" sibTransId="{10B5582D-9DDE-48DF-A52C-16C28051F1D8}"/>
    <dgm:cxn modelId="{FD1CB544-3CCC-4E4E-864A-933D761C4FF3}" type="presOf" srcId="{9AC3F772-6C4A-47FD-84F7-D361979F8BFF}" destId="{3A2D7B65-16BD-4393-86DB-AAFF1FF4CB53}" srcOrd="1" destOrd="0" presId="urn:microsoft.com/office/officeart/2005/8/layout/process1"/>
    <dgm:cxn modelId="{AA7AD22C-23E4-479F-B804-0B81ECFB99B4}" type="presOf" srcId="{4BFF5FBE-B5F1-42ED-9C9B-8DDB5E81A35E}" destId="{16B3480A-D484-4189-BD0B-2F69C7F17EF3}" srcOrd="0" destOrd="0" presId="urn:microsoft.com/office/officeart/2005/8/layout/process1"/>
    <dgm:cxn modelId="{9E11477B-18FF-41D6-B1BE-68A34C154410}" type="presOf" srcId="{10B5582D-9DDE-48DF-A52C-16C28051F1D8}" destId="{A4C917AC-92BF-44D9-B62C-9FF49F58B13B}" srcOrd="1" destOrd="0" presId="urn:microsoft.com/office/officeart/2005/8/layout/process1"/>
    <dgm:cxn modelId="{0E75CD89-6CF5-4EAA-AAD0-2FA0EFA30FD0}" type="presOf" srcId="{8DD5C09B-AB47-418B-AB0E-4ACCD458C577}" destId="{68980B38-5AE9-4796-930C-1943B81D2707}" srcOrd="0" destOrd="0" presId="urn:microsoft.com/office/officeart/2005/8/layout/process1"/>
    <dgm:cxn modelId="{DDD60AEA-2F71-4F9B-8A34-4F32A1B2D42A}" type="presParOf" srcId="{68980B38-5AE9-4796-930C-1943B81D2707}" destId="{16B3480A-D484-4189-BD0B-2F69C7F17EF3}" srcOrd="0" destOrd="0" presId="urn:microsoft.com/office/officeart/2005/8/layout/process1"/>
    <dgm:cxn modelId="{32595EEB-DD79-4D58-B811-05CA6DFBCFBE}" type="presParOf" srcId="{68980B38-5AE9-4796-930C-1943B81D2707}" destId="{74A86F63-2963-40D2-BAE0-4B686A3AA1AE}" srcOrd="1" destOrd="0" presId="urn:microsoft.com/office/officeart/2005/8/layout/process1"/>
    <dgm:cxn modelId="{102854EA-C966-40BD-BA2E-FEAE0A7B0248}" type="presParOf" srcId="{74A86F63-2963-40D2-BAE0-4B686A3AA1AE}" destId="{3A2D7B65-16BD-4393-86DB-AAFF1FF4CB53}" srcOrd="0" destOrd="0" presId="urn:microsoft.com/office/officeart/2005/8/layout/process1"/>
    <dgm:cxn modelId="{1ACDE9B2-AFBF-436B-899E-581671E024DB}" type="presParOf" srcId="{68980B38-5AE9-4796-930C-1943B81D2707}" destId="{9EC74EC1-169D-475B-AFBE-CAA4CA2085B6}" srcOrd="2" destOrd="0" presId="urn:microsoft.com/office/officeart/2005/8/layout/process1"/>
    <dgm:cxn modelId="{78226754-2A5F-4264-8670-9451F60B3705}" type="presParOf" srcId="{68980B38-5AE9-4796-930C-1943B81D2707}" destId="{5484A0B4-A0EC-4B22-BD05-8C7B35B2815C}" srcOrd="3" destOrd="0" presId="urn:microsoft.com/office/officeart/2005/8/layout/process1"/>
    <dgm:cxn modelId="{CA2E1896-6468-4372-91D1-277CF1EE8A03}" type="presParOf" srcId="{5484A0B4-A0EC-4B22-BD05-8C7B35B2815C}" destId="{A4C917AC-92BF-44D9-B62C-9FF49F58B13B}" srcOrd="0" destOrd="0" presId="urn:microsoft.com/office/officeart/2005/8/layout/process1"/>
    <dgm:cxn modelId="{B451D6F3-4A76-4A6E-AE80-DE2F0C3E533C}" type="presParOf" srcId="{68980B38-5AE9-4796-930C-1943B81D2707}" destId="{89BA8169-FEBC-4F57-BCDD-6ABB032E83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3480A-D484-4189-BD0B-2F69C7F17EF3}">
      <dsp:nvSpPr>
        <dsp:cNvPr id="0" name=""/>
        <dsp:cNvSpPr/>
      </dsp:nvSpPr>
      <dsp:spPr>
        <a:xfrm>
          <a:off x="7214" y="1642717"/>
          <a:ext cx="2156442" cy="747013"/>
        </a:xfrm>
        <a:prstGeom prst="roundRect">
          <a:avLst>
            <a:gd name="adj" fmla="val 10000"/>
          </a:avLst>
        </a:prstGeom>
        <a:solidFill>
          <a:srgbClr val="FFFFCC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Senzorická</a:t>
          </a:r>
          <a:r>
            <a:rPr lang="cs-CZ" sz="1400" b="1" kern="1200" dirty="0"/>
            <a:t> paměť</a:t>
          </a:r>
        </a:p>
      </dsp:txBody>
      <dsp:txXfrm>
        <a:off x="7214" y="1642717"/>
        <a:ext cx="2156442" cy="747013"/>
      </dsp:txXfrm>
    </dsp:sp>
    <dsp:sp modelId="{74A86F63-2963-40D2-BAE0-4B686A3AA1AE}">
      <dsp:nvSpPr>
        <dsp:cNvPr id="0" name=""/>
        <dsp:cNvSpPr/>
      </dsp:nvSpPr>
      <dsp:spPr>
        <a:xfrm rot="11345">
          <a:off x="2379300" y="1753849"/>
          <a:ext cx="457168" cy="534797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 rot="11345">
        <a:off x="2379300" y="1753849"/>
        <a:ext cx="457168" cy="534797"/>
      </dsp:txXfrm>
    </dsp:sp>
    <dsp:sp modelId="{9EC74EC1-169D-475B-AFBE-CAA4CA2085B6}">
      <dsp:nvSpPr>
        <dsp:cNvPr id="0" name=""/>
        <dsp:cNvSpPr/>
      </dsp:nvSpPr>
      <dsp:spPr>
        <a:xfrm>
          <a:off x="3026234" y="1652680"/>
          <a:ext cx="2156442" cy="747013"/>
        </a:xfrm>
        <a:prstGeom prst="roundRect">
          <a:avLst>
            <a:gd name="adj" fmla="val 10000"/>
          </a:avLst>
        </a:prstGeom>
        <a:solidFill>
          <a:srgbClr val="FFFF99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Krátkodobá</a:t>
          </a:r>
          <a:r>
            <a:rPr lang="cs-CZ" sz="1400" b="1" kern="1200" dirty="0"/>
            <a:t> paměť</a:t>
          </a:r>
        </a:p>
      </dsp:txBody>
      <dsp:txXfrm>
        <a:off x="3026234" y="1652680"/>
        <a:ext cx="2156442" cy="747013"/>
      </dsp:txXfrm>
    </dsp:sp>
    <dsp:sp modelId="{5484A0B4-A0EC-4B22-BD05-8C7B35B2815C}">
      <dsp:nvSpPr>
        <dsp:cNvPr id="0" name=""/>
        <dsp:cNvSpPr/>
      </dsp:nvSpPr>
      <dsp:spPr>
        <a:xfrm rot="21588655">
          <a:off x="5398320" y="1753763"/>
          <a:ext cx="457168" cy="534797"/>
        </a:xfrm>
        <a:prstGeom prst="rightArrow">
          <a:avLst>
            <a:gd name="adj1" fmla="val 60000"/>
            <a:gd name="adj2" fmla="val 50000"/>
          </a:avLst>
        </a:prstGeom>
        <a:solidFill>
          <a:srgbClr val="FFFF66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 rot="21588655">
        <a:off x="5398320" y="1753763"/>
        <a:ext cx="457168" cy="534797"/>
      </dsp:txXfrm>
    </dsp:sp>
    <dsp:sp modelId="{89BA8169-FEBC-4F57-BCDD-6ABB032E8326}">
      <dsp:nvSpPr>
        <dsp:cNvPr id="0" name=""/>
        <dsp:cNvSpPr/>
      </dsp:nvSpPr>
      <dsp:spPr>
        <a:xfrm>
          <a:off x="6045254" y="1642717"/>
          <a:ext cx="2156442" cy="747013"/>
        </a:xfrm>
        <a:prstGeom prst="roundRect">
          <a:avLst>
            <a:gd name="adj" fmla="val 10000"/>
          </a:avLst>
        </a:prstGeom>
        <a:solidFill>
          <a:srgbClr val="FFFF66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>
              <a:ln w="12700"/>
            </a:rPr>
            <a:t>Dlouhodobá</a:t>
          </a:r>
          <a:r>
            <a:rPr lang="cs-CZ" sz="1400" b="1" kern="1200">
              <a:ln w="12700"/>
            </a:rPr>
            <a:t> paměť</a:t>
          </a:r>
        </a:p>
      </dsp:txBody>
      <dsp:txXfrm>
        <a:off x="6045254" y="1642717"/>
        <a:ext cx="2156442" cy="747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89A089-9E19-430E-AE16-403E3C01FD51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8C45EB1-F4C4-4EC1-B7B9-B771195029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Informačně procesní a kognitivní teorie učení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Radka High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219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pozornosti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Vnější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559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Selektivní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Pohyby očí: </a:t>
            </a:r>
            <a:r>
              <a:rPr lang="cs-CZ" dirty="0" err="1" smtClean="0"/>
              <a:t>Sakády</a:t>
            </a:r>
            <a:r>
              <a:rPr lang="cs-CZ" dirty="0"/>
              <a:t> </a:t>
            </a:r>
            <a:r>
              <a:rPr lang="cs-CZ" dirty="0" smtClean="0"/>
              <a:t>x Fixace – 300 milisekund</a:t>
            </a:r>
          </a:p>
          <a:p>
            <a:r>
              <a:rPr lang="cs-CZ" dirty="0" smtClean="0"/>
              <a:t>Sluchová pozornost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/>
          <a:srcRect l="51288" t="19735" r="10935" b="5294"/>
          <a:stretch/>
        </p:blipFill>
        <p:spPr bwMode="auto">
          <a:xfrm>
            <a:off x="755576" y="3475722"/>
            <a:ext cx="4176464" cy="3356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2104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implikace – 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1. k zapamatování je nutná pozornost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2. nutná podmínka zapamatování – ČAS</a:t>
            </a:r>
          </a:p>
          <a:p>
            <a:pPr marL="6858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098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získat pozornost žáků?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Zvýšení emocionálního kontextu</a:t>
            </a:r>
          </a:p>
          <a:p>
            <a:pPr lvl="1"/>
            <a:r>
              <a:rPr lang="cs-CZ" dirty="0" smtClean="0"/>
              <a:t>Porovnejte: </a:t>
            </a:r>
          </a:p>
          <a:p>
            <a:pPr lvl="2"/>
            <a:r>
              <a:rPr lang="cs-CZ" dirty="0" smtClean="0"/>
              <a:t>„</a:t>
            </a:r>
            <a:r>
              <a:rPr lang="cs-CZ" dirty="0" err="1"/>
              <a:t>Senate</a:t>
            </a:r>
            <a:r>
              <a:rPr lang="cs-CZ" dirty="0"/>
              <a:t> </a:t>
            </a:r>
            <a:r>
              <a:rPr lang="cs-CZ" dirty="0" err="1"/>
              <a:t>kills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transit </a:t>
            </a:r>
            <a:r>
              <a:rPr lang="cs-CZ" dirty="0" err="1"/>
              <a:t>proposal</a:t>
            </a:r>
            <a:r>
              <a:rPr lang="cs-CZ" dirty="0"/>
              <a:t>“ </a:t>
            </a:r>
          </a:p>
          <a:p>
            <a:pPr lvl="2"/>
            <a:r>
              <a:rPr lang="cs-CZ" dirty="0" smtClean="0"/>
              <a:t>„</a:t>
            </a:r>
            <a:r>
              <a:rPr lang="cs-CZ" dirty="0" err="1" smtClean="0"/>
              <a:t>Senate</a:t>
            </a:r>
            <a:r>
              <a:rPr lang="cs-CZ" dirty="0" smtClean="0"/>
              <a:t> </a:t>
            </a:r>
            <a:r>
              <a:rPr lang="cs-CZ" dirty="0" err="1"/>
              <a:t>votes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transit </a:t>
            </a:r>
            <a:r>
              <a:rPr lang="cs-CZ" dirty="0" err="1"/>
              <a:t>proposal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Neobvyklý nebo překvapivý stimul</a:t>
            </a:r>
          </a:p>
          <a:p>
            <a:pPr marL="6858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43360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pozornost žáků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sz="2000" dirty="0" smtClean="0"/>
              <a:t>1. „Tohle </a:t>
            </a:r>
            <a:r>
              <a:rPr lang="cs-CZ" sz="2000" dirty="0"/>
              <a:t>bude v </a:t>
            </a:r>
            <a:r>
              <a:rPr lang="cs-CZ" sz="2000" u="sng" dirty="0">
                <a:solidFill>
                  <a:schemeClr val="accent2"/>
                </a:solidFill>
              </a:rPr>
              <a:t>testu</a:t>
            </a:r>
            <a:r>
              <a:rPr lang="cs-CZ" sz="2000" dirty="0"/>
              <a:t>.“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728" y="4437112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50639"/>
            <a:ext cx="61817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3212893" cy="21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945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získat pozornost žáků?</a:t>
            </a:r>
            <a:r>
              <a:rPr lang="cs-CZ" dirty="0"/>
              <a:t/>
            </a:r>
            <a:br>
              <a:rPr lang="cs-CZ" dirty="0"/>
            </a:br>
            <a:r>
              <a:rPr lang="cs-CZ" sz="2000" b="1" u="sng" dirty="0" smtClean="0">
                <a:solidFill>
                  <a:schemeClr val="tx1"/>
                </a:solidFill>
              </a:rPr>
              <a:t>2. Ukázat důležitost</a:t>
            </a:r>
            <a:endParaRPr lang="cs-CZ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478193" cy="20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435424" cy="24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67744" y="5157192"/>
            <a:ext cx="46805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Opakování je matka moudrosti.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2453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získat pozornost žáků?</a:t>
            </a:r>
            <a:br>
              <a:rPr lang="cs-CZ" dirty="0" smtClean="0"/>
            </a:br>
            <a:r>
              <a:rPr lang="cs-CZ" sz="2000" dirty="0" smtClean="0"/>
              <a:t>3. Zvýšení emocionálního kontextu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72000"/>
          </a:xfrm>
        </p:spPr>
        <p:txBody>
          <a:bodyPr/>
          <a:lstStyle/>
          <a:p>
            <a:r>
              <a:rPr lang="cs-CZ" dirty="0" smtClean="0"/>
              <a:t>Emoce prodávají:</a:t>
            </a:r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6" t="27837" r="48338" b="16234"/>
          <a:stretch/>
        </p:blipFill>
        <p:spPr bwMode="auto">
          <a:xfrm>
            <a:off x="3745830" y="2204864"/>
            <a:ext cx="5369637" cy="450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147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pozornost žáků?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3. </a:t>
            </a:r>
            <a:r>
              <a:rPr lang="cs-CZ" sz="2000" dirty="0" smtClean="0"/>
              <a:t>Neobvyklý nebo překvapivý stimul</a:t>
            </a:r>
            <a:endParaRPr lang="cs-CZ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47" t="11427" r="27032" b="8398"/>
          <a:stretch/>
        </p:blipFill>
        <p:spPr bwMode="auto">
          <a:xfrm>
            <a:off x="1026224" y="4143627"/>
            <a:ext cx="3076450" cy="264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85" t="11975" r="28469" b="8348"/>
          <a:stretch/>
        </p:blipFill>
        <p:spPr bwMode="auto">
          <a:xfrm>
            <a:off x="5580112" y="1413614"/>
            <a:ext cx="3101876" cy="27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3" t="15413" r="28711" b="8397"/>
          <a:stretch/>
        </p:blipFill>
        <p:spPr bwMode="auto">
          <a:xfrm>
            <a:off x="5442513" y="4365104"/>
            <a:ext cx="3377073" cy="21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3" t="15162" r="28571" b="9394"/>
          <a:stretch/>
        </p:blipFill>
        <p:spPr bwMode="auto">
          <a:xfrm>
            <a:off x="791681" y="1643485"/>
            <a:ext cx="3545536" cy="22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789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= </a:t>
            </a:r>
            <a:r>
              <a:rPr lang="cs-CZ" b="1" dirty="0"/>
              <a:t>komplex kognitivních procesů</a:t>
            </a:r>
            <a:r>
              <a:rPr lang="cs-CZ" dirty="0"/>
              <a:t>, které zajišťují ukládání přijatých informací a jejich zpětné vybavení do vědomí (ev. jejich nevědomé využití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3 druhy dělení paměťových procesů:</a:t>
            </a:r>
          </a:p>
          <a:p>
            <a:pPr lvl="1"/>
            <a:r>
              <a:rPr lang="cs-CZ" dirty="0" smtClean="0"/>
              <a:t>Dle 3 fází: </a:t>
            </a:r>
            <a:r>
              <a:rPr lang="cs-CZ" dirty="0"/>
              <a:t>kódování, uchovávání a </a:t>
            </a:r>
            <a:r>
              <a:rPr lang="cs-CZ" dirty="0" smtClean="0"/>
              <a:t>vybavování</a:t>
            </a:r>
          </a:p>
          <a:p>
            <a:pPr lvl="1"/>
            <a:r>
              <a:rPr lang="cs-CZ" dirty="0" smtClean="0"/>
              <a:t>Do různých </a:t>
            </a:r>
            <a:r>
              <a:rPr lang="cs-CZ" dirty="0"/>
              <a:t>typů paměti pro krátkodobé a dlouhodobé uchovávání </a:t>
            </a:r>
            <a:r>
              <a:rPr lang="cs-CZ" dirty="0" smtClean="0"/>
              <a:t>vzpomínek</a:t>
            </a:r>
          </a:p>
          <a:p>
            <a:pPr lvl="1"/>
            <a:r>
              <a:rPr lang="cs-CZ" dirty="0" smtClean="0"/>
              <a:t>Na typy </a:t>
            </a:r>
            <a:r>
              <a:rPr lang="cs-CZ" dirty="0"/>
              <a:t>paměti, do kterých si ukládáme různé druhy informací</a:t>
            </a:r>
          </a:p>
        </p:txBody>
      </p:sp>
    </p:spTree>
    <p:extLst>
      <p:ext uri="{BB962C8B-B14F-4D97-AF65-F5344CB8AC3E}">
        <p14:creationId xmlns:p14="http://schemas.microsoft.com/office/powerpoint/2010/main" xmlns="" val="18796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stadia paměti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7310" t="28535" r="5113" b="27412"/>
          <a:stretch/>
        </p:blipFill>
        <p:spPr bwMode="auto">
          <a:xfrm>
            <a:off x="1115616" y="2276872"/>
            <a:ext cx="6480720" cy="3744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92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Studující budou rozumět informačně procesní a kognitivní teorii učení</a:t>
            </a:r>
          </a:p>
          <a:p>
            <a:r>
              <a:rPr lang="cs-CZ" dirty="0" smtClean="0"/>
              <a:t>Studující budou schopni identifikovat strategie napomáhající k zachycení pozornosti</a:t>
            </a:r>
          </a:p>
          <a:p>
            <a:r>
              <a:rPr lang="cs-CZ" dirty="0" smtClean="0"/>
              <a:t>Studující budou </a:t>
            </a:r>
            <a:r>
              <a:rPr lang="cs-CZ" smtClean="0"/>
              <a:t>schopni používat </a:t>
            </a:r>
            <a:r>
              <a:rPr lang="cs-CZ" dirty="0" smtClean="0"/>
              <a:t>strategie vedoucí k </a:t>
            </a:r>
            <a:r>
              <a:rPr lang="cs-CZ" smtClean="0"/>
              <a:t>lepšímu zapamatování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1883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Druhy paměti z hlediska délky uchování informace v paměti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tkinson a </a:t>
            </a:r>
            <a:r>
              <a:rPr lang="cs-CZ" dirty="0" err="1" smtClean="0"/>
              <a:t>Schiffrin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Tento model již překonán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58497318"/>
              </p:ext>
            </p:extLst>
          </p:nvPr>
        </p:nvGraphicFramePr>
        <p:xfrm>
          <a:off x="611560" y="1628800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83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Krátkodobá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Pracovní paměť</a:t>
            </a:r>
          </a:p>
          <a:p>
            <a:r>
              <a:rPr lang="cs-CZ" dirty="0" smtClean="0"/>
              <a:t>Krátkodobé podržení informací různých smyslových modalit</a:t>
            </a:r>
          </a:p>
          <a:p>
            <a:r>
              <a:rPr lang="cs-CZ" dirty="0" smtClean="0"/>
              <a:t>Rychlost rozpadu 15-30 s</a:t>
            </a:r>
          </a:p>
          <a:p>
            <a:endParaRPr lang="cs-CZ" dirty="0"/>
          </a:p>
          <a:p>
            <a:r>
              <a:rPr lang="cs-CZ" dirty="0" err="1" smtClean="0"/>
              <a:t>Rehearsal</a:t>
            </a:r>
            <a:r>
              <a:rPr lang="cs-CZ" dirty="0" smtClean="0"/>
              <a:t> (opakování)</a:t>
            </a:r>
          </a:p>
        </p:txBody>
      </p:sp>
    </p:spTree>
    <p:extLst>
      <p:ext uri="{BB962C8B-B14F-4D97-AF65-F5344CB8AC3E}">
        <p14:creationId xmlns:p14="http://schemas.microsoft.com/office/powerpoint/2010/main" xmlns="" val="4399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Kapacita krátkodobé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Zapamatujte si co nejvíce čísel: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340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 smtClean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cs-CZ" sz="5400" dirty="0" smtClean="0"/>
              <a:t>106614921918 </a:t>
            </a:r>
            <a:endParaRPr lang="cs-CZ" sz="5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0186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Kapacita krátkodobé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 smtClean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cs-CZ" sz="5400" dirty="0"/>
          </a:p>
          <a:p>
            <a:pPr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cs-CZ" sz="5400" dirty="0" smtClean="0">
                <a:solidFill>
                  <a:schemeClr val="accent2"/>
                </a:solidFill>
              </a:rPr>
              <a:t>1066</a:t>
            </a:r>
            <a:r>
              <a:rPr lang="cs-CZ" sz="5400" dirty="0" smtClean="0"/>
              <a:t>1492</a:t>
            </a:r>
            <a:r>
              <a:rPr lang="cs-CZ" sz="5400" dirty="0" smtClean="0">
                <a:solidFill>
                  <a:srgbClr val="FFFF00"/>
                </a:solidFill>
              </a:rPr>
              <a:t>1918</a:t>
            </a:r>
            <a:r>
              <a:rPr lang="cs-CZ" sz="5400" dirty="0" smtClean="0"/>
              <a:t> </a:t>
            </a:r>
            <a:endParaRPr lang="cs-CZ" sz="5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8837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Kapacita krátkodobé paměti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Millerovo (magické) číslo </a:t>
            </a:r>
            <a:r>
              <a:rPr lang="cs-CZ" sz="4800" dirty="0" smtClean="0">
                <a:solidFill>
                  <a:srgbClr val="FFFF00"/>
                </a:solidFill>
              </a:rPr>
              <a:t>7</a:t>
            </a:r>
            <a:r>
              <a:rPr lang="cs-CZ" dirty="0" smtClean="0"/>
              <a:t>+-2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5064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zvýšit kapacitu krátkodobé paměti?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5535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Kapacita krátkodobé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Zapamatujte si co nejvíce následujících slov: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89203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 smtClean="0"/>
              <a:t>orangutan, pes, štika, kočka, šimpanz, žirafa, křeček, kapr, losos, lev, zebra, makak, žralok, morče, fretka, pstruh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2953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zvýšit kapacitu krátkodobé paměti?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Jaký byl Váš postup zapamatování si slov?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21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Informačně procesní model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515" t="7331" r="1059" b="10318"/>
          <a:stretch/>
        </p:blipFill>
        <p:spPr>
          <a:xfrm>
            <a:off x="297602" y="1870936"/>
            <a:ext cx="8846397" cy="42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03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zvýšit kapacitu krátkodobé paměti?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Rozšíření </a:t>
            </a:r>
            <a:r>
              <a:rPr lang="cs-CZ" dirty="0"/>
              <a:t>shlukováním (</a:t>
            </a:r>
            <a:r>
              <a:rPr lang="cs-CZ" dirty="0" err="1"/>
              <a:t>chunks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Jaké shluky jste použili?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66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Nutnost opakování – v průběhu hodiny</a:t>
            </a:r>
          </a:p>
          <a:p>
            <a:pPr lvl="1"/>
            <a:r>
              <a:rPr lang="cs-CZ" dirty="0" smtClean="0"/>
              <a:t>Méně je někdy více!</a:t>
            </a:r>
          </a:p>
          <a:p>
            <a:endParaRPr lang="cs-CZ" dirty="0" smtClean="0"/>
          </a:p>
          <a:p>
            <a:r>
              <a:rPr lang="cs-CZ" dirty="0" smtClean="0"/>
              <a:t>Navázání na vstupní informace</a:t>
            </a:r>
          </a:p>
          <a:p>
            <a:endParaRPr lang="cs-CZ" dirty="0"/>
          </a:p>
          <a:p>
            <a:r>
              <a:rPr lang="cs-CZ" dirty="0" smtClean="0"/>
              <a:t>Mayer (2001) přednáška o bouřce – jednodušší přednáška byla efektivnější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658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informace - příklad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268760"/>
            <a:ext cx="5241059" cy="54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08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Dlouhodobá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Uchovává </a:t>
            </a:r>
            <a:r>
              <a:rPr lang="cs-CZ" dirty="0"/>
              <a:t>informace na velmi dlouhou dobu, některé i </a:t>
            </a:r>
            <a:r>
              <a:rPr lang="cs-CZ" b="1" dirty="0" smtClean="0"/>
              <a:t>trvale</a:t>
            </a:r>
          </a:p>
          <a:p>
            <a:r>
              <a:rPr lang="cs-CZ" dirty="0" smtClean="0"/>
              <a:t>Ukládání informací díky </a:t>
            </a:r>
            <a:r>
              <a:rPr lang="cs-CZ" dirty="0" err="1" smtClean="0"/>
              <a:t>konsilidaci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Čím </a:t>
            </a:r>
            <a:r>
              <a:rPr lang="cs-CZ" dirty="0"/>
              <a:t>hlouběji nebo důmyslněji člověk zakóduje význam, tím lépe si informaci </a:t>
            </a:r>
            <a:r>
              <a:rPr lang="cs-CZ" dirty="0" smtClean="0"/>
              <a:t>zapamatuje</a:t>
            </a:r>
          </a:p>
          <a:p>
            <a:pPr lvl="1"/>
            <a:r>
              <a:rPr lang="cs-CZ" dirty="0" smtClean="0"/>
              <a:t>Př. </a:t>
            </a:r>
            <a:r>
              <a:rPr lang="cs-CZ" dirty="0"/>
              <a:t>p</a:t>
            </a:r>
            <a:r>
              <a:rPr lang="cs-CZ" dirty="0" smtClean="0"/>
              <a:t>oloměr zemské osy 6378 km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7330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Dlouhodobá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Implicitní paměť</a:t>
            </a:r>
          </a:p>
          <a:p>
            <a:r>
              <a:rPr lang="cs-CZ" dirty="0" smtClean="0"/>
              <a:t>Explicitní paměť</a:t>
            </a:r>
          </a:p>
          <a:p>
            <a:pPr lvl="1"/>
            <a:r>
              <a:rPr lang="cs-CZ" dirty="0"/>
              <a:t>epizodická paměť </a:t>
            </a:r>
            <a:endParaRPr lang="cs-CZ" dirty="0" smtClean="0"/>
          </a:p>
          <a:p>
            <a:pPr lvl="1"/>
            <a:r>
              <a:rPr lang="cs-CZ" dirty="0"/>
              <a:t>sémantická paměť </a:t>
            </a:r>
          </a:p>
        </p:txBody>
      </p:sp>
    </p:spTree>
    <p:extLst>
      <p:ext uri="{BB962C8B-B14F-4D97-AF65-F5344CB8AC3E}">
        <p14:creationId xmlns:p14="http://schemas.microsoft.com/office/powerpoint/2010/main" xmlns="" val="962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Emoční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</a:p>
          <a:p>
            <a:r>
              <a:rPr lang="cs-CZ" dirty="0" smtClean="0"/>
              <a:t>Zábleskové vzpomínky</a:t>
            </a:r>
          </a:p>
          <a:p>
            <a:r>
              <a:rPr lang="cs-CZ" dirty="0" smtClean="0"/>
              <a:t>Interference kvůli úzkosti</a:t>
            </a:r>
          </a:p>
          <a:p>
            <a:r>
              <a:rPr lang="cs-CZ" dirty="0" smtClean="0"/>
              <a:t>Kontext</a:t>
            </a:r>
          </a:p>
          <a:p>
            <a:r>
              <a:rPr lang="cs-CZ" dirty="0" smtClean="0"/>
              <a:t>Vytěsnění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82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zvýšit kapacitu dlouhodobé paměti?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Koncepty (teorie) x jména</a:t>
            </a:r>
          </a:p>
          <a:p>
            <a:endParaRPr lang="cs-CZ" dirty="0"/>
          </a:p>
          <a:p>
            <a:r>
              <a:rPr lang="cs-CZ" dirty="0" smtClean="0"/>
              <a:t>Křivka zapomínání</a:t>
            </a:r>
          </a:p>
          <a:p>
            <a:endParaRPr lang="cs-CZ" dirty="0"/>
          </a:p>
          <a:p>
            <a:r>
              <a:rPr lang="cs-CZ" dirty="0" smtClean="0"/>
              <a:t>Aktivní vyučování!</a:t>
            </a:r>
          </a:p>
          <a:p>
            <a:endParaRPr lang="cs-CZ" dirty="0"/>
          </a:p>
          <a:p>
            <a:r>
              <a:rPr lang="cs-CZ" dirty="0" smtClean="0"/>
              <a:t>Teorie </a:t>
            </a:r>
            <a:r>
              <a:rPr lang="cs-CZ" smtClean="0"/>
              <a:t>duálního kódování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8099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Křivka zapomínání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7"/>
            <a:ext cx="5303961" cy="52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9397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teď?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68580" indent="0" algn="ctr">
              <a:buNone/>
            </a:pPr>
            <a:r>
              <a:rPr lang="cs-CZ" dirty="0" smtClean="0"/>
              <a:t>…Opakování…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7183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komponent paměťového systému, do kterého vstupuje informace a který ji drží po velmi krátký čas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041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soubor psychických procesů</a:t>
            </a:r>
            <a:r>
              <a:rPr lang="cs-CZ" dirty="0"/>
              <a:t>, jejichž prostřednictvím jsou </a:t>
            </a:r>
            <a:r>
              <a:rPr lang="cs-CZ" b="1" dirty="0"/>
              <a:t>přijímány a organizovány smyslové podněty</a:t>
            </a:r>
            <a:r>
              <a:rPr lang="cs-CZ" dirty="0"/>
              <a:t> z vnějšího i z vnitřního prostředí - z vlastní mysli a těla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500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vnímání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76" t="28535" r="29893" b="23385"/>
          <a:stretch/>
        </p:blipFill>
        <p:spPr bwMode="auto">
          <a:xfrm>
            <a:off x="1120772" y="1389200"/>
            <a:ext cx="7051628" cy="477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557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Vjemy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846" t="30588" r="23680" b="20544"/>
          <a:stretch/>
        </p:blipFill>
        <p:spPr bwMode="auto">
          <a:xfrm>
            <a:off x="457200" y="2372714"/>
            <a:ext cx="8229600" cy="4077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0042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2004" t="34412" r="48712" b="8235"/>
          <a:stretch/>
        </p:blipFill>
        <p:spPr bwMode="auto">
          <a:xfrm>
            <a:off x="2123729" y="1628800"/>
            <a:ext cx="4410920" cy="4945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6211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kognitivní proces, který nám umožňuje zaměřovat </a:t>
            </a:r>
            <a:r>
              <a:rPr lang="cs-CZ" b="1" dirty="0"/>
              <a:t> mysl (vnímání, představivost, myšlení)</a:t>
            </a:r>
            <a:r>
              <a:rPr lang="cs-CZ" dirty="0"/>
              <a:t> pouze na</a:t>
            </a:r>
            <a:r>
              <a:rPr lang="cs-CZ" b="1" dirty="0"/>
              <a:t> omezené množství informací a opomíjet  </a:t>
            </a:r>
            <a:r>
              <a:rPr lang="cs-CZ" b="1" dirty="0" smtClean="0"/>
              <a:t>ostatní</a:t>
            </a:r>
          </a:p>
          <a:p>
            <a:r>
              <a:rPr lang="cs-CZ" dirty="0"/>
              <a:t>Zaměřování  pozornosti je </a:t>
            </a:r>
            <a:r>
              <a:rPr lang="cs-CZ" b="1" dirty="0"/>
              <a:t>z hlediska učení</a:t>
            </a:r>
            <a:r>
              <a:rPr lang="cs-CZ" dirty="0"/>
              <a:t>  </a:t>
            </a:r>
            <a:r>
              <a:rPr lang="cs-CZ" b="1" dirty="0"/>
              <a:t>nejdůležitější </a:t>
            </a:r>
            <a:r>
              <a:rPr lang="cs-CZ" dirty="0"/>
              <a:t>kognitivní </a:t>
            </a:r>
            <a:r>
              <a:rPr lang="cs-CZ" dirty="0" smtClean="0"/>
              <a:t>proces!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1215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435</TotalTime>
  <Words>512</Words>
  <Application>Microsoft Office PowerPoint</Application>
  <PresentationFormat>Předvádění na obrazovce (4:3)</PresentationFormat>
  <Paragraphs>140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Metro</vt:lpstr>
      <vt:lpstr>Informačně procesní a kognitivní teorie učení</vt:lpstr>
      <vt:lpstr>Cíle</vt:lpstr>
      <vt:lpstr>Informačně procesní model</vt:lpstr>
      <vt:lpstr>Sensor</vt:lpstr>
      <vt:lpstr>Vnímání</vt:lpstr>
      <vt:lpstr>Schéma vnímání</vt:lpstr>
      <vt:lpstr>Vjemy</vt:lpstr>
      <vt:lpstr>Snímek 8</vt:lpstr>
      <vt:lpstr>Pozornost</vt:lpstr>
      <vt:lpstr>Faktory pozornosti</vt:lpstr>
      <vt:lpstr>Selektivní pozornost</vt:lpstr>
      <vt:lpstr>Pedagogická implikace – na co si dát pozor</vt:lpstr>
      <vt:lpstr>Jak získat pozornost žáků?</vt:lpstr>
      <vt:lpstr>Jak získat pozornost žáků? 1. „Tohle bude v testu.“ </vt:lpstr>
      <vt:lpstr>Jak získat pozornost žáků? 2. Ukázat důležitost</vt:lpstr>
      <vt:lpstr>Jak získat pozornost žáků? 3. Zvýšení emocionálního kontextu</vt:lpstr>
      <vt:lpstr>Jak získat pozornost žáků? 3. Neobvyklý nebo překvapivý stimul</vt:lpstr>
      <vt:lpstr>Paměť</vt:lpstr>
      <vt:lpstr>3 stadia paměti</vt:lpstr>
      <vt:lpstr>Druhy paměti z hlediska délky uchování informace v paměti  </vt:lpstr>
      <vt:lpstr>Krátkodobá paměť</vt:lpstr>
      <vt:lpstr>Kapacita krátkodobé paměti</vt:lpstr>
      <vt:lpstr>Snímek 23</vt:lpstr>
      <vt:lpstr>Kapacita krátkodobé paměti</vt:lpstr>
      <vt:lpstr>Kapacita krátkodobé paměti</vt:lpstr>
      <vt:lpstr>Jak zvýšit kapacitu krátkodobé paměti?</vt:lpstr>
      <vt:lpstr>Kapacita krátkodobé paměti</vt:lpstr>
      <vt:lpstr>Snímek 28</vt:lpstr>
      <vt:lpstr>Jak zvýšit kapacitu krátkodobé paměti?</vt:lpstr>
      <vt:lpstr>Jak zvýšit kapacitu krátkodobé paměti?</vt:lpstr>
      <vt:lpstr>Snímek 31</vt:lpstr>
      <vt:lpstr>Vstupní informace - příklad</vt:lpstr>
      <vt:lpstr>Dlouhodobá paměť</vt:lpstr>
      <vt:lpstr>Dlouhodobá paměť</vt:lpstr>
      <vt:lpstr>Emoční faktory</vt:lpstr>
      <vt:lpstr>Jak zvýšit kapacitu dlouhodobé paměti?</vt:lpstr>
      <vt:lpstr>Křivka zapomínání</vt:lpstr>
      <vt:lpstr>Co teď?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Informačně procesní a kognitivní teorie učení</dc:title>
  <dc:creator>uzivatel</dc:creator>
  <cp:lastModifiedBy>Radka</cp:lastModifiedBy>
  <cp:revision>27</cp:revision>
  <dcterms:created xsi:type="dcterms:W3CDTF">2018-09-24T09:54:24Z</dcterms:created>
  <dcterms:modified xsi:type="dcterms:W3CDTF">2018-10-16T08:18:08Z</dcterms:modified>
</cp:coreProperties>
</file>