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5" r:id="rId20"/>
    <p:sldId id="277" r:id="rId21"/>
    <p:sldId id="278" r:id="rId22"/>
    <p:sldId id="279" r:id="rId23"/>
    <p:sldId id="280" r:id="rId24"/>
    <p:sldId id="274"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7FF"/>
    <a:srgbClr val="D68B1C"/>
    <a:srgbClr val="FF9E1D"/>
    <a:srgbClr val="253600"/>
    <a:srgbClr val="552579"/>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9" d="100"/>
          <a:sy n="119" d="100"/>
        </p:scale>
        <p:origin x="-1404"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9D976-445C-460C-A280-E22A7329D6B2}" type="datetimeFigureOut">
              <a:rPr lang="cs-CZ" smtClean="0"/>
              <a:t>11.2.2020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2929A-11C9-4052-B9D3-480F10380793}" type="slidenum">
              <a:rPr lang="cs-CZ" smtClean="0"/>
              <a:t>‹#›</a:t>
            </a:fld>
            <a:endParaRPr lang="cs-CZ"/>
          </a:p>
        </p:txBody>
      </p:sp>
    </p:spTree>
    <p:extLst>
      <p:ext uri="{BB962C8B-B14F-4D97-AF65-F5344CB8AC3E}">
        <p14:creationId xmlns:p14="http://schemas.microsoft.com/office/powerpoint/2010/main" val="326088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112929A-11C9-4052-B9D3-480F10380793}" type="slidenum">
              <a:rPr lang="cs-CZ" smtClean="0"/>
              <a:t>2</a:t>
            </a:fld>
            <a:endParaRPr lang="cs-CZ"/>
          </a:p>
        </p:txBody>
      </p:sp>
    </p:spTree>
    <p:extLst>
      <p:ext uri="{BB962C8B-B14F-4D97-AF65-F5344CB8AC3E}">
        <p14:creationId xmlns:p14="http://schemas.microsoft.com/office/powerpoint/2010/main" val="304850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5108755"/>
            <a:ext cx="7940660" cy="763526"/>
          </a:xfrm>
          <a:effectLst/>
        </p:spPr>
        <p:txBody>
          <a:bodyPr>
            <a:normAutofit/>
          </a:bodyPr>
          <a:lstStyle>
            <a:lvl1pPr algn="l">
              <a:defRPr sz="3600">
                <a:solidFill>
                  <a:schemeClr val="accent6">
                    <a:lumMod val="60000"/>
                    <a:lumOff val="4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375" y="5872280"/>
            <a:ext cx="7940660" cy="629910"/>
          </a:xfrm>
        </p:spPr>
        <p:txBody>
          <a:bodyPr>
            <a:normAutofit/>
          </a:bodyPr>
          <a:lstStyle>
            <a:lvl1pPr marL="0" indent="0" algn="l">
              <a:buNone/>
              <a:defRPr sz="28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1443835"/>
            <a:ext cx="7924190" cy="458115"/>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4375" y="1901950"/>
            <a:ext cx="7924190" cy="3817625"/>
          </a:xfrm>
        </p:spPr>
        <p:txBody>
          <a:bodyPr/>
          <a:lstStyle>
            <a:lvl1pPr>
              <a:defRPr sz="2800">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527605"/>
            <a:ext cx="7024429" cy="763525"/>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5" y="1443835"/>
            <a:ext cx="7024429" cy="4275740"/>
          </a:xfrm>
        </p:spPr>
        <p:txBody>
          <a:bodyPr/>
          <a:lstStyle>
            <a:lvl1pPr>
              <a:defRPr sz="2800">
                <a:solidFill>
                  <a:schemeClr val="accent6">
                    <a:lumMod val="40000"/>
                    <a:lumOff val="60000"/>
                  </a:schemeClr>
                </a:solidFill>
              </a:defRPr>
            </a:lvl1pPr>
            <a:lvl2pPr>
              <a:defRPr>
                <a:solidFill>
                  <a:schemeClr val="accent6">
                    <a:lumMod val="40000"/>
                    <a:lumOff val="60000"/>
                  </a:schemeClr>
                </a:solidFill>
              </a:defRPr>
            </a:lvl2pPr>
            <a:lvl3pPr>
              <a:defRPr>
                <a:solidFill>
                  <a:schemeClr val="accent6">
                    <a:lumMod val="40000"/>
                    <a:lumOff val="60000"/>
                  </a:schemeClr>
                </a:solidFill>
              </a:defRPr>
            </a:lvl3pPr>
            <a:lvl4pPr>
              <a:defRPr>
                <a:solidFill>
                  <a:schemeClr val="accent6">
                    <a:lumMod val="40000"/>
                    <a:lumOff val="60000"/>
                  </a:schemeClr>
                </a:solidFill>
              </a:defRPr>
            </a:lvl4pPr>
            <a:lvl5pPr>
              <a:defRPr>
                <a:solidFill>
                  <a:schemeClr val="accent6">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54654"/>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84517"/>
            <a:ext cx="4040188" cy="3035058"/>
          </a:xfrm>
        </p:spPr>
        <p:txBody>
          <a:bodyPr/>
          <a:lstStyle>
            <a:lvl1pPr>
              <a:defRPr sz="2400">
                <a:solidFill>
                  <a:schemeClr val="accent6">
                    <a:lumMod val="40000"/>
                    <a:lumOff val="60000"/>
                  </a:schemeClr>
                </a:solidFill>
              </a:defRPr>
            </a:lvl1pPr>
            <a:lvl2pPr>
              <a:defRPr sz="2000">
                <a:solidFill>
                  <a:schemeClr val="accent6">
                    <a:lumMod val="40000"/>
                    <a:lumOff val="60000"/>
                  </a:schemeClr>
                </a:solidFill>
              </a:defRPr>
            </a:lvl2pPr>
            <a:lvl3pPr>
              <a:defRPr sz="1800">
                <a:solidFill>
                  <a:schemeClr val="accent6">
                    <a:lumMod val="40000"/>
                    <a:lumOff val="60000"/>
                  </a:schemeClr>
                </a:solidFill>
              </a:defRPr>
            </a:lvl3pPr>
            <a:lvl4pPr>
              <a:defRPr sz="1600">
                <a:solidFill>
                  <a:schemeClr val="accent6">
                    <a:lumMod val="40000"/>
                    <a:lumOff val="60000"/>
                  </a:schemeClr>
                </a:solidFill>
              </a:defRPr>
            </a:lvl4pPr>
            <a:lvl5pPr>
              <a:defRPr sz="1600">
                <a:solidFill>
                  <a:schemeClr val="accent6">
                    <a:lumMod val="40000"/>
                    <a:lumOff val="6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54654"/>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84517"/>
            <a:ext cx="4041775" cy="3035058"/>
          </a:xfrm>
        </p:spPr>
        <p:txBody>
          <a:bodyPr/>
          <a:lstStyle>
            <a:lvl1pPr>
              <a:defRPr sz="2400">
                <a:solidFill>
                  <a:schemeClr val="accent6">
                    <a:lumMod val="40000"/>
                    <a:lumOff val="60000"/>
                  </a:schemeClr>
                </a:solidFill>
              </a:defRPr>
            </a:lvl1pPr>
            <a:lvl2pPr>
              <a:defRPr sz="2000">
                <a:solidFill>
                  <a:schemeClr val="accent6">
                    <a:lumMod val="40000"/>
                    <a:lumOff val="60000"/>
                  </a:schemeClr>
                </a:solidFill>
              </a:defRPr>
            </a:lvl2pPr>
            <a:lvl3pPr>
              <a:defRPr sz="1800">
                <a:solidFill>
                  <a:schemeClr val="accent6">
                    <a:lumMod val="40000"/>
                    <a:lumOff val="60000"/>
                  </a:schemeClr>
                </a:solidFill>
              </a:defRPr>
            </a:lvl3pPr>
            <a:lvl4pPr>
              <a:defRPr sz="1600">
                <a:solidFill>
                  <a:schemeClr val="accent6">
                    <a:lumMod val="40000"/>
                    <a:lumOff val="60000"/>
                  </a:schemeClr>
                </a:solidFill>
              </a:defRPr>
            </a:lvl4pPr>
            <a:lvl5pPr>
              <a:defRPr sz="1600">
                <a:solidFill>
                  <a:schemeClr val="accent6">
                    <a:lumMod val="40000"/>
                    <a:lumOff val="6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ra.koudelkova@fsv.cuni.cz"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cs-CZ" dirty="0" smtClean="0"/>
              <a:t>Strategický management marketingu</a:t>
            </a:r>
            <a:endParaRPr lang="en-US" dirty="0"/>
          </a:p>
        </p:txBody>
      </p:sp>
      <p:sp>
        <p:nvSpPr>
          <p:cNvPr id="3" name="Subtitle 2"/>
          <p:cNvSpPr>
            <a:spLocks noGrp="1"/>
          </p:cNvSpPr>
          <p:nvPr>
            <p:ph type="subTitle" idx="1"/>
          </p:nvPr>
        </p:nvSpPr>
        <p:spPr/>
        <p:txBody>
          <a:bodyPr>
            <a:noAutofit/>
          </a:bodyPr>
          <a:lstStyle/>
          <a:p>
            <a:r>
              <a:rPr lang="cs-CZ" dirty="0" smtClean="0">
                <a:hlinkClick r:id="rId3"/>
              </a:rPr>
              <a:t>petra.koudelkova@fsv.cuni.cz</a:t>
            </a:r>
            <a:r>
              <a:rPr lang="cs-CZ" dirty="0" smtClean="0"/>
              <a:t>	</a:t>
            </a:r>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Strategie v současném vnímání</a:t>
            </a:r>
          </a:p>
        </p:txBody>
      </p:sp>
      <p:sp>
        <p:nvSpPr>
          <p:cNvPr id="3" name="Zástupný symbol pro obsah 2"/>
          <p:cNvSpPr>
            <a:spLocks noGrp="1"/>
          </p:cNvSpPr>
          <p:nvPr>
            <p:ph sz="quarter" idx="1"/>
          </p:nvPr>
        </p:nvSpPr>
        <p:spPr>
          <a:xfrm>
            <a:off x="754375" y="2054655"/>
            <a:ext cx="7924190" cy="4428446"/>
          </a:xfrm>
        </p:spPr>
        <p:txBody>
          <a:bodyPr>
            <a:normAutofit fontScale="92500" lnSpcReduction="20000"/>
          </a:bodyPr>
          <a:lstStyle/>
          <a:p>
            <a:r>
              <a:rPr lang="cs-CZ" dirty="0" smtClean="0"/>
              <a:t>Schéma postupu vedoucí k dosažení vytyčení podnikových </a:t>
            </a:r>
            <a:r>
              <a:rPr lang="cs-CZ" dirty="0" smtClean="0"/>
              <a:t>cílů</a:t>
            </a:r>
          </a:p>
          <a:p>
            <a:endParaRPr lang="cs-CZ" dirty="0" smtClean="0"/>
          </a:p>
          <a:p>
            <a:r>
              <a:rPr lang="cs-CZ" dirty="0" smtClean="0"/>
              <a:t>Směr k dosažení určitého zvoleného stavu v </a:t>
            </a:r>
            <a:r>
              <a:rPr lang="cs-CZ" dirty="0" smtClean="0"/>
              <a:t>budoucnosti</a:t>
            </a:r>
          </a:p>
          <a:p>
            <a:endParaRPr lang="cs-CZ" dirty="0" smtClean="0"/>
          </a:p>
          <a:p>
            <a:r>
              <a:rPr lang="cs-CZ" dirty="0" smtClean="0"/>
              <a:t>Cesta vedoucí k přizpůsobení konkurenční pozice firmy měnícím se podmínkám </a:t>
            </a:r>
            <a:r>
              <a:rPr lang="cs-CZ" dirty="0" smtClean="0"/>
              <a:t>prostředí</a:t>
            </a:r>
          </a:p>
          <a:p>
            <a:endParaRPr lang="cs-CZ" dirty="0" smtClean="0"/>
          </a:p>
          <a:p>
            <a:r>
              <a:rPr lang="cs-CZ" dirty="0" smtClean="0"/>
              <a:t>Způsob rozpracování postupů k dosažení cílů i alokaci zdrojů nezbytných pro jejich dosažení,… (Horáková,2014)</a:t>
            </a:r>
            <a:endParaRPr lang="cs-CZ" dirty="0"/>
          </a:p>
        </p:txBody>
      </p:sp>
    </p:spTree>
    <p:extLst>
      <p:ext uri="{BB962C8B-B14F-4D97-AF65-F5344CB8AC3E}">
        <p14:creationId xmlns:p14="http://schemas.microsoft.com/office/powerpoint/2010/main" val="272833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1670" y="1443835"/>
            <a:ext cx="7924190" cy="458115"/>
          </a:xfrm>
        </p:spPr>
        <p:txBody>
          <a:bodyPr>
            <a:normAutofit fontScale="90000"/>
          </a:bodyPr>
          <a:lstStyle/>
          <a:p>
            <a:r>
              <a:rPr lang="cs-CZ" dirty="0" smtClean="0"/>
              <a:t>Strategie podle…</a:t>
            </a:r>
            <a:endParaRPr lang="cs-CZ" dirty="0"/>
          </a:p>
        </p:txBody>
      </p:sp>
      <p:sp>
        <p:nvSpPr>
          <p:cNvPr id="3" name="Zástupný symbol pro obsah 2"/>
          <p:cNvSpPr>
            <a:spLocks noGrp="1"/>
          </p:cNvSpPr>
          <p:nvPr>
            <p:ph sz="quarter" idx="1"/>
          </p:nvPr>
        </p:nvSpPr>
        <p:spPr>
          <a:xfrm>
            <a:off x="754375" y="2054654"/>
            <a:ext cx="7924190" cy="4428445"/>
          </a:xfrm>
        </p:spPr>
        <p:txBody>
          <a:bodyPr>
            <a:normAutofit lnSpcReduction="10000"/>
          </a:bodyPr>
          <a:lstStyle/>
          <a:p>
            <a:pPr marL="0" indent="0">
              <a:buNone/>
            </a:pPr>
            <a:r>
              <a:rPr lang="cs-CZ" b="1" dirty="0" err="1" smtClean="0"/>
              <a:t>Keřkovského</a:t>
            </a:r>
            <a:r>
              <a:rPr lang="cs-CZ" b="1" dirty="0" smtClean="0"/>
              <a:t> a </a:t>
            </a:r>
            <a:r>
              <a:rPr lang="cs-CZ" b="1" dirty="0" smtClean="0"/>
              <a:t>Vykypěla </a:t>
            </a:r>
            <a:r>
              <a:rPr lang="cs-CZ" b="1" dirty="0" smtClean="0"/>
              <a:t>(2006) </a:t>
            </a:r>
            <a:r>
              <a:rPr lang="cs-CZ" dirty="0" smtClean="0"/>
              <a:t>„</a:t>
            </a:r>
            <a:r>
              <a:rPr lang="cs-CZ" i="1" dirty="0" smtClean="0"/>
              <a:t>strategie je plán </a:t>
            </a:r>
            <a:r>
              <a:rPr lang="cs-CZ" i="1" dirty="0" smtClean="0"/>
              <a:t>naplnění </a:t>
            </a:r>
            <a:r>
              <a:rPr lang="cs-CZ" i="1" dirty="0" smtClean="0"/>
              <a:t>mise společnosti, strategie je množina firemních cílů a základních představ o tom, jak budou cíle naplněny“</a:t>
            </a:r>
            <a:r>
              <a:rPr lang="cs-CZ" dirty="0" smtClean="0"/>
              <a:t> – prezentují přístup kdy je strategie ztotožňována s dlouhodobými </a:t>
            </a:r>
            <a:r>
              <a:rPr lang="cs-CZ" dirty="0" smtClean="0"/>
              <a:t>plány</a:t>
            </a:r>
          </a:p>
          <a:p>
            <a:endParaRPr lang="cs-CZ" dirty="0" smtClean="0"/>
          </a:p>
          <a:p>
            <a:pPr marL="0" indent="0">
              <a:buNone/>
            </a:pPr>
            <a:r>
              <a:rPr lang="cs-CZ" b="1" dirty="0" err="1" smtClean="0"/>
              <a:t>Deduchové</a:t>
            </a:r>
            <a:r>
              <a:rPr lang="cs-CZ" b="1" dirty="0" smtClean="0"/>
              <a:t>, M (2001) </a:t>
            </a:r>
            <a:r>
              <a:rPr lang="cs-CZ" dirty="0" smtClean="0"/>
              <a:t>„</a:t>
            </a:r>
            <a:r>
              <a:rPr lang="cs-CZ" i="1" dirty="0" smtClean="0"/>
              <a:t>je </a:t>
            </a:r>
            <a:r>
              <a:rPr lang="cs-CZ" i="1" dirty="0" smtClean="0"/>
              <a:t>dokument</a:t>
            </a:r>
            <a:r>
              <a:rPr lang="cs-CZ" i="1" dirty="0" smtClean="0"/>
              <a:t>, ve kterém jsou určeny dlouhodobé cíle podniku, stanoven průběh jednotlivých strategických operací a rozmístění zdrojů nezbytných pro splnění daných cílů“</a:t>
            </a:r>
            <a:endParaRPr lang="cs-CZ" i="1" dirty="0"/>
          </a:p>
        </p:txBody>
      </p:sp>
    </p:spTree>
    <p:extLst>
      <p:ext uri="{BB962C8B-B14F-4D97-AF65-F5344CB8AC3E}">
        <p14:creationId xmlns:p14="http://schemas.microsoft.com/office/powerpoint/2010/main" val="163105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Strategie podle … </a:t>
            </a:r>
            <a:endParaRPr lang="cs-CZ" dirty="0"/>
          </a:p>
        </p:txBody>
      </p:sp>
      <p:sp>
        <p:nvSpPr>
          <p:cNvPr id="3" name="Zástupný symbol pro obsah 2"/>
          <p:cNvSpPr>
            <a:spLocks noGrp="1"/>
          </p:cNvSpPr>
          <p:nvPr>
            <p:ph sz="quarter" idx="1"/>
          </p:nvPr>
        </p:nvSpPr>
        <p:spPr/>
        <p:txBody>
          <a:bodyPr/>
          <a:lstStyle/>
          <a:p>
            <a:pPr>
              <a:buNone/>
            </a:pPr>
            <a:r>
              <a:rPr lang="cs-CZ" b="1" dirty="0"/>
              <a:t>Kaplana a </a:t>
            </a:r>
            <a:r>
              <a:rPr lang="cs-CZ" b="1" dirty="0" err="1"/>
              <a:t>Nortona</a:t>
            </a:r>
            <a:r>
              <a:rPr lang="cs-CZ" b="1" dirty="0"/>
              <a:t> </a:t>
            </a:r>
            <a:r>
              <a:rPr lang="cs-CZ" i="1" dirty="0"/>
              <a:t>„strategie = unikátní a </a:t>
            </a:r>
            <a:r>
              <a:rPr lang="cs-CZ" i="1" dirty="0" smtClean="0"/>
              <a:t>trvale rozvíjené </a:t>
            </a:r>
            <a:r>
              <a:rPr lang="cs-CZ" i="1" dirty="0"/>
              <a:t>mechanizmy,  skrze které firma vytváří hodnoty.“ </a:t>
            </a:r>
            <a:endParaRPr lang="cs-CZ" dirty="0"/>
          </a:p>
          <a:p>
            <a:pPr>
              <a:buNone/>
            </a:pPr>
            <a:endParaRPr lang="cs-CZ" dirty="0" smtClean="0"/>
          </a:p>
          <a:p>
            <a:pPr>
              <a:buNone/>
            </a:pPr>
            <a:r>
              <a:rPr lang="cs-CZ" b="1" dirty="0" err="1" smtClean="0"/>
              <a:t>Mintzberga</a:t>
            </a:r>
            <a:r>
              <a:rPr lang="cs-CZ" dirty="0" smtClean="0"/>
              <a:t> </a:t>
            </a:r>
            <a:r>
              <a:rPr lang="cs-CZ" i="1" dirty="0" smtClean="0"/>
              <a:t> „strategie je sled nebo plán, který integruje hlavní cíle, obchodní politiky a implementační kroky organizace do jednotného celku“</a:t>
            </a:r>
            <a:endParaRPr lang="cs-CZ" dirty="0" smtClean="0"/>
          </a:p>
          <a:p>
            <a:pPr>
              <a:buNone/>
            </a:pPr>
            <a:endParaRPr lang="cs-CZ" dirty="0" smtClean="0"/>
          </a:p>
        </p:txBody>
      </p:sp>
    </p:spTree>
    <p:extLst>
      <p:ext uri="{BB962C8B-B14F-4D97-AF65-F5344CB8AC3E}">
        <p14:creationId xmlns:p14="http://schemas.microsoft.com/office/powerpoint/2010/main" val="81078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Mintzbergova</a:t>
            </a:r>
            <a:r>
              <a:rPr lang="cs-CZ" dirty="0" smtClean="0"/>
              <a:t> strategie</a:t>
            </a:r>
            <a:endParaRPr lang="cs-CZ" dirty="0"/>
          </a:p>
        </p:txBody>
      </p:sp>
      <p:sp>
        <p:nvSpPr>
          <p:cNvPr id="3" name="Zástupný symbol pro obsah 2"/>
          <p:cNvSpPr>
            <a:spLocks noGrp="1"/>
          </p:cNvSpPr>
          <p:nvPr>
            <p:ph sz="quarter" idx="1"/>
          </p:nvPr>
        </p:nvSpPr>
        <p:spPr>
          <a:xfrm>
            <a:off x="296260" y="2054655"/>
            <a:ext cx="8503920" cy="4560075"/>
          </a:xfrm>
        </p:spPr>
        <p:txBody>
          <a:bodyPr>
            <a:normAutofit lnSpcReduction="10000"/>
          </a:bodyPr>
          <a:lstStyle/>
          <a:p>
            <a:pPr marL="0" indent="0">
              <a:buNone/>
            </a:pPr>
            <a:r>
              <a:rPr lang="cs-CZ" dirty="0" err="1" smtClean="0"/>
              <a:t>Mintzberg</a:t>
            </a:r>
            <a:r>
              <a:rPr lang="cs-CZ" dirty="0" smtClean="0"/>
              <a:t> vymezil strategii jako 5 P:</a:t>
            </a:r>
          </a:p>
          <a:p>
            <a:pPr marL="0" indent="0">
              <a:buNone/>
            </a:pPr>
            <a:endParaRPr lang="cs-CZ" dirty="0" smtClean="0"/>
          </a:p>
          <a:p>
            <a:pPr marL="514350" indent="-514350">
              <a:buFont typeface="+mj-lt"/>
              <a:buAutoNum type="arabicPeriod"/>
            </a:pPr>
            <a:r>
              <a:rPr lang="cs-CZ" dirty="0" err="1" smtClean="0"/>
              <a:t>Plan</a:t>
            </a:r>
            <a:r>
              <a:rPr lang="cs-CZ" dirty="0" smtClean="0"/>
              <a:t> (plán) představa do budoucna</a:t>
            </a:r>
          </a:p>
          <a:p>
            <a:pPr marL="514350" indent="-514350">
              <a:buFont typeface="+mj-lt"/>
              <a:buAutoNum type="arabicPeriod"/>
            </a:pPr>
            <a:r>
              <a:rPr lang="cs-CZ" dirty="0" err="1" smtClean="0"/>
              <a:t>Ploy</a:t>
            </a:r>
            <a:r>
              <a:rPr lang="cs-CZ" dirty="0" smtClean="0"/>
              <a:t> (manévr) akce díky níž se snaží být podnik lepší než konkurence</a:t>
            </a:r>
          </a:p>
          <a:p>
            <a:pPr marL="514350" indent="-514350">
              <a:buFont typeface="+mj-lt"/>
              <a:buAutoNum type="arabicPeriod"/>
            </a:pPr>
            <a:r>
              <a:rPr lang="cs-CZ" dirty="0" err="1" smtClean="0"/>
              <a:t>Pattern</a:t>
            </a:r>
            <a:r>
              <a:rPr lang="cs-CZ" dirty="0" smtClean="0"/>
              <a:t> (vzor chování) promyšlení základních strategických variant</a:t>
            </a:r>
          </a:p>
          <a:p>
            <a:pPr marL="514350" indent="-514350">
              <a:buFont typeface="+mj-lt"/>
              <a:buAutoNum type="arabicPeriod"/>
            </a:pPr>
            <a:r>
              <a:rPr lang="cs-CZ" dirty="0" err="1" smtClean="0"/>
              <a:t>Position</a:t>
            </a:r>
            <a:r>
              <a:rPr lang="cs-CZ" dirty="0" smtClean="0"/>
              <a:t> (pozice) zdůrazňuje postavení podniku v externím prostředí</a:t>
            </a:r>
          </a:p>
          <a:p>
            <a:pPr marL="514350" indent="-514350">
              <a:buFont typeface="+mj-lt"/>
              <a:buAutoNum type="arabicPeriod"/>
            </a:pPr>
            <a:r>
              <a:rPr lang="cs-CZ" dirty="0" err="1" smtClean="0"/>
              <a:t>Perspective</a:t>
            </a:r>
            <a:r>
              <a:rPr lang="cs-CZ" dirty="0" smtClean="0"/>
              <a:t> (perspektiva) působení podniku zevnitř</a:t>
            </a:r>
            <a:endParaRPr lang="cs-CZ" dirty="0"/>
          </a:p>
        </p:txBody>
      </p:sp>
    </p:spTree>
    <p:extLst>
      <p:ext uri="{BB962C8B-B14F-4D97-AF65-F5344CB8AC3E}">
        <p14:creationId xmlns:p14="http://schemas.microsoft.com/office/powerpoint/2010/main" val="149280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55" y="1157880"/>
            <a:ext cx="8728648" cy="758952"/>
          </a:xfrm>
        </p:spPr>
        <p:txBody>
          <a:bodyPr>
            <a:normAutofit/>
          </a:bodyPr>
          <a:lstStyle/>
          <a:p>
            <a:r>
              <a:rPr lang="cs-CZ" sz="3200" dirty="0">
                <a:solidFill>
                  <a:schemeClr val="accent6">
                    <a:lumMod val="75000"/>
                  </a:schemeClr>
                </a:solidFill>
              </a:rPr>
              <a:t>Strategie jako součást všech hierarchických úrovní</a:t>
            </a:r>
            <a:endParaRPr lang="cs-CZ" sz="3200" dirty="0">
              <a:solidFill>
                <a:schemeClr val="accent6">
                  <a:lumMod val="75000"/>
                </a:schemeClr>
              </a:solidFill>
            </a:endParaRPr>
          </a:p>
        </p:txBody>
      </p:sp>
      <p:sp>
        <p:nvSpPr>
          <p:cNvPr id="4" name="Ovál 3"/>
          <p:cNvSpPr/>
          <p:nvPr/>
        </p:nvSpPr>
        <p:spPr>
          <a:xfrm>
            <a:off x="1331640" y="1916832"/>
            <a:ext cx="151216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1331640" y="4941168"/>
            <a:ext cx="151216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1331640" y="3429000"/>
            <a:ext cx="151216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a:stCxn id="4" idx="4"/>
            <a:endCxn id="6" idx="0"/>
          </p:cNvCxnSpPr>
          <p:nvPr/>
        </p:nvCxnSpPr>
        <p:spPr>
          <a:xfrm>
            <a:off x="2087724" y="292494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2109581" y="443711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Šipka doprava 9"/>
          <p:cNvSpPr/>
          <p:nvPr/>
        </p:nvSpPr>
        <p:spPr>
          <a:xfrm>
            <a:off x="2987824" y="2276872"/>
            <a:ext cx="25922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a:off x="2987824" y="3731249"/>
            <a:ext cx="25922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a:off x="3009363" y="5337212"/>
            <a:ext cx="25922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251520" y="1916831"/>
            <a:ext cx="936104" cy="307777"/>
          </a:xfrm>
          <a:prstGeom prst="rect">
            <a:avLst/>
          </a:prstGeom>
          <a:noFill/>
        </p:spPr>
        <p:txBody>
          <a:bodyPr wrap="square" rtlCol="0">
            <a:spAutoFit/>
          </a:bodyPr>
          <a:lstStyle/>
          <a:p>
            <a:r>
              <a:rPr lang="cs-CZ" sz="1400" dirty="0" smtClean="0">
                <a:solidFill>
                  <a:srgbClr val="FFC000"/>
                </a:solidFill>
              </a:rPr>
              <a:t>1.úroveň</a:t>
            </a:r>
            <a:endParaRPr lang="cs-CZ" sz="1400" dirty="0">
              <a:solidFill>
                <a:srgbClr val="FFC000"/>
              </a:solidFill>
            </a:endParaRPr>
          </a:p>
        </p:txBody>
      </p:sp>
      <p:sp>
        <p:nvSpPr>
          <p:cNvPr id="14" name="Obdélník 13"/>
          <p:cNvSpPr/>
          <p:nvPr/>
        </p:nvSpPr>
        <p:spPr>
          <a:xfrm>
            <a:off x="285379" y="3554142"/>
            <a:ext cx="833305" cy="307777"/>
          </a:xfrm>
          <a:prstGeom prst="rect">
            <a:avLst/>
          </a:prstGeom>
          <a:noFill/>
        </p:spPr>
        <p:txBody>
          <a:bodyPr wrap="square" rtlCol="0">
            <a:spAutoFit/>
          </a:bodyPr>
          <a:lstStyle/>
          <a:p>
            <a:r>
              <a:rPr lang="cs-CZ" sz="1400" dirty="0">
                <a:solidFill>
                  <a:srgbClr val="FFC000"/>
                </a:solidFill>
              </a:rPr>
              <a:t>2.úroveň</a:t>
            </a:r>
            <a:endParaRPr lang="cs-CZ" sz="1400" dirty="0">
              <a:solidFill>
                <a:srgbClr val="FFC000"/>
              </a:solidFill>
            </a:endParaRPr>
          </a:p>
        </p:txBody>
      </p:sp>
      <p:sp>
        <p:nvSpPr>
          <p:cNvPr id="15" name="Obdélník 14"/>
          <p:cNvSpPr/>
          <p:nvPr/>
        </p:nvSpPr>
        <p:spPr>
          <a:xfrm>
            <a:off x="251520" y="4869160"/>
            <a:ext cx="833305" cy="307777"/>
          </a:xfrm>
          <a:prstGeom prst="rect">
            <a:avLst/>
          </a:prstGeom>
          <a:noFill/>
        </p:spPr>
        <p:txBody>
          <a:bodyPr wrap="square" rtlCol="0">
            <a:spAutoFit/>
          </a:bodyPr>
          <a:lstStyle/>
          <a:p>
            <a:r>
              <a:rPr lang="cs-CZ" sz="1400" dirty="0">
                <a:solidFill>
                  <a:srgbClr val="FFC000"/>
                </a:solidFill>
              </a:rPr>
              <a:t>3.úroveň</a:t>
            </a:r>
            <a:endParaRPr lang="cs-CZ" sz="1400" dirty="0">
              <a:solidFill>
                <a:srgbClr val="FFC000"/>
              </a:solidFill>
            </a:endParaRPr>
          </a:p>
        </p:txBody>
      </p:sp>
      <p:sp>
        <p:nvSpPr>
          <p:cNvPr id="16" name="TextovéPole 15"/>
          <p:cNvSpPr txBox="1"/>
          <p:nvPr/>
        </p:nvSpPr>
        <p:spPr>
          <a:xfrm>
            <a:off x="6300192" y="1988840"/>
            <a:ext cx="1584176" cy="307777"/>
          </a:xfrm>
          <a:prstGeom prst="rect">
            <a:avLst/>
          </a:prstGeom>
          <a:noFill/>
        </p:spPr>
        <p:txBody>
          <a:bodyPr wrap="square" rtlCol="0">
            <a:spAutoFit/>
          </a:bodyPr>
          <a:lstStyle/>
          <a:p>
            <a:r>
              <a:rPr lang="cs-CZ" sz="1400" dirty="0">
                <a:solidFill>
                  <a:srgbClr val="FFC000"/>
                </a:solidFill>
              </a:rPr>
              <a:t>Podnikový plán</a:t>
            </a:r>
            <a:endParaRPr lang="cs-CZ" sz="1400" dirty="0">
              <a:solidFill>
                <a:srgbClr val="FFC000"/>
              </a:solidFill>
            </a:endParaRPr>
          </a:p>
        </p:txBody>
      </p:sp>
      <p:sp>
        <p:nvSpPr>
          <p:cNvPr id="17" name="TextovéPole 16"/>
          <p:cNvSpPr txBox="1"/>
          <p:nvPr/>
        </p:nvSpPr>
        <p:spPr>
          <a:xfrm>
            <a:off x="6300192" y="3563724"/>
            <a:ext cx="1584176" cy="523220"/>
          </a:xfrm>
          <a:prstGeom prst="rect">
            <a:avLst/>
          </a:prstGeom>
          <a:noFill/>
        </p:spPr>
        <p:txBody>
          <a:bodyPr wrap="square" rtlCol="0">
            <a:spAutoFit/>
          </a:bodyPr>
          <a:lstStyle/>
          <a:p>
            <a:r>
              <a:rPr lang="cs-CZ" sz="1400" dirty="0">
                <a:solidFill>
                  <a:srgbClr val="FFC000"/>
                </a:solidFill>
              </a:rPr>
              <a:t>Plány</a:t>
            </a:r>
            <a:r>
              <a:rPr lang="cs-CZ" sz="1400" dirty="0" smtClean="0">
                <a:solidFill>
                  <a:srgbClr val="FFC000"/>
                </a:solidFill>
              </a:rPr>
              <a:t> autonomních SPJ - SBU</a:t>
            </a:r>
            <a:endParaRPr lang="cs-CZ" sz="1400" dirty="0">
              <a:solidFill>
                <a:srgbClr val="FFC000"/>
              </a:solidFill>
            </a:endParaRPr>
          </a:p>
        </p:txBody>
      </p:sp>
      <p:sp>
        <p:nvSpPr>
          <p:cNvPr id="18" name="TextovéPole 17"/>
          <p:cNvSpPr txBox="1"/>
          <p:nvPr/>
        </p:nvSpPr>
        <p:spPr>
          <a:xfrm>
            <a:off x="6300192" y="5183904"/>
            <a:ext cx="1476164" cy="523220"/>
          </a:xfrm>
          <a:prstGeom prst="rect">
            <a:avLst/>
          </a:prstGeom>
          <a:noFill/>
        </p:spPr>
        <p:txBody>
          <a:bodyPr wrap="square" rtlCol="0">
            <a:spAutoFit/>
          </a:bodyPr>
          <a:lstStyle/>
          <a:p>
            <a:r>
              <a:rPr lang="cs-CZ" sz="1400" dirty="0" smtClean="0">
                <a:solidFill>
                  <a:srgbClr val="FFC000"/>
                </a:solidFill>
              </a:rPr>
              <a:t>Marketingový plán</a:t>
            </a:r>
            <a:endParaRPr lang="cs-CZ" sz="1400" dirty="0">
              <a:solidFill>
                <a:srgbClr val="FFC000"/>
              </a:solidFill>
            </a:endParaRPr>
          </a:p>
        </p:txBody>
      </p:sp>
      <p:sp>
        <p:nvSpPr>
          <p:cNvPr id="19" name="TextovéPole 18"/>
          <p:cNvSpPr txBox="1"/>
          <p:nvPr/>
        </p:nvSpPr>
        <p:spPr>
          <a:xfrm>
            <a:off x="1389501" y="2122181"/>
            <a:ext cx="1440160" cy="492443"/>
          </a:xfrm>
          <a:prstGeom prst="rect">
            <a:avLst/>
          </a:prstGeom>
          <a:noFill/>
        </p:spPr>
        <p:txBody>
          <a:bodyPr wrap="square" rtlCol="0">
            <a:spAutoFit/>
          </a:bodyPr>
          <a:lstStyle/>
          <a:p>
            <a:r>
              <a:rPr lang="cs-CZ" sz="1300" dirty="0" smtClean="0"/>
              <a:t>Celopodnikový strategický směr</a:t>
            </a:r>
            <a:endParaRPr lang="cs-CZ" sz="1300" dirty="0"/>
          </a:p>
        </p:txBody>
      </p:sp>
      <p:sp>
        <p:nvSpPr>
          <p:cNvPr id="20" name="TextovéPole 19"/>
          <p:cNvSpPr txBox="1"/>
          <p:nvPr/>
        </p:nvSpPr>
        <p:spPr>
          <a:xfrm>
            <a:off x="1475655" y="3554142"/>
            <a:ext cx="1440159" cy="892552"/>
          </a:xfrm>
          <a:prstGeom prst="rect">
            <a:avLst/>
          </a:prstGeom>
          <a:noFill/>
        </p:spPr>
        <p:txBody>
          <a:bodyPr wrap="square" rtlCol="0">
            <a:spAutoFit/>
          </a:bodyPr>
          <a:lstStyle/>
          <a:p>
            <a:r>
              <a:rPr lang="cs-CZ" sz="1300" dirty="0" smtClean="0"/>
              <a:t>Základní strategie jednotlivých SPJ -SBU</a:t>
            </a:r>
            <a:endParaRPr lang="cs-CZ" sz="1300" dirty="0"/>
          </a:p>
        </p:txBody>
      </p:sp>
      <p:sp>
        <p:nvSpPr>
          <p:cNvPr id="21" name="TextovéPole 20"/>
          <p:cNvSpPr txBox="1"/>
          <p:nvPr/>
        </p:nvSpPr>
        <p:spPr>
          <a:xfrm>
            <a:off x="1389501" y="5098975"/>
            <a:ext cx="1512168" cy="692497"/>
          </a:xfrm>
          <a:prstGeom prst="rect">
            <a:avLst/>
          </a:prstGeom>
          <a:noFill/>
        </p:spPr>
        <p:txBody>
          <a:bodyPr wrap="square" rtlCol="0">
            <a:spAutoFit/>
          </a:bodyPr>
          <a:lstStyle/>
          <a:p>
            <a:r>
              <a:rPr lang="cs-CZ" sz="1300" dirty="0" smtClean="0"/>
              <a:t>Funkční strategie (marketingové strategie)</a:t>
            </a:r>
            <a:endParaRPr lang="cs-CZ" sz="1300" dirty="0"/>
          </a:p>
        </p:txBody>
      </p:sp>
    </p:spTree>
    <p:extLst>
      <p:ext uri="{BB962C8B-B14F-4D97-AF65-F5344CB8AC3E}">
        <p14:creationId xmlns:p14="http://schemas.microsoft.com/office/powerpoint/2010/main" val="44457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Manažer - stratég</a:t>
            </a:r>
            <a:endParaRPr lang="cs-CZ" dirty="0"/>
          </a:p>
        </p:txBody>
      </p:sp>
      <p:sp>
        <p:nvSpPr>
          <p:cNvPr id="3" name="Zástupný symbol pro obsah 2"/>
          <p:cNvSpPr>
            <a:spLocks noGrp="1"/>
          </p:cNvSpPr>
          <p:nvPr>
            <p:ph sz="quarter" idx="1"/>
          </p:nvPr>
        </p:nvSpPr>
        <p:spPr>
          <a:xfrm>
            <a:off x="296260" y="2054655"/>
            <a:ext cx="8503920" cy="4479378"/>
          </a:xfrm>
        </p:spPr>
        <p:txBody>
          <a:bodyPr>
            <a:normAutofit fontScale="77500" lnSpcReduction="20000"/>
          </a:bodyPr>
          <a:lstStyle/>
          <a:p>
            <a:pPr marL="0" indent="0">
              <a:buNone/>
            </a:pPr>
            <a:r>
              <a:rPr lang="cs-CZ" dirty="0" smtClean="0"/>
              <a:t>Stratég je většinou ta nejdůležitější osoba v organizaci.</a:t>
            </a:r>
          </a:p>
          <a:p>
            <a:pPr marL="0" indent="0">
              <a:buNone/>
            </a:pPr>
            <a:endParaRPr lang="cs-CZ" dirty="0" smtClean="0"/>
          </a:p>
          <a:p>
            <a:pPr marL="0" indent="0">
              <a:buNone/>
            </a:pPr>
            <a:r>
              <a:rPr lang="cs-CZ" dirty="0" smtClean="0"/>
              <a:t>Stratég musí mít tři základní vlastnosti:</a:t>
            </a:r>
          </a:p>
          <a:p>
            <a:r>
              <a:rPr lang="cs-CZ" dirty="0" smtClean="0"/>
              <a:t>Otevřenost</a:t>
            </a:r>
          </a:p>
          <a:p>
            <a:r>
              <a:rPr lang="cs-CZ" dirty="0" smtClean="0"/>
              <a:t>Spontánnost</a:t>
            </a:r>
          </a:p>
          <a:p>
            <a:r>
              <a:rPr lang="cs-CZ" dirty="0" smtClean="0"/>
              <a:t>Smysl pro realitu</a:t>
            </a:r>
          </a:p>
          <a:p>
            <a:pPr marL="0" indent="0">
              <a:buNone/>
            </a:pPr>
            <a:endParaRPr lang="cs-CZ" dirty="0" smtClean="0"/>
          </a:p>
          <a:p>
            <a:pPr marL="0" indent="0">
              <a:buNone/>
            </a:pPr>
            <a:r>
              <a:rPr lang="cs-CZ" dirty="0" err="1" smtClean="0"/>
              <a:t>Liedtka</a:t>
            </a:r>
            <a:r>
              <a:rPr lang="cs-CZ" dirty="0"/>
              <a:t>, J.M. </a:t>
            </a:r>
            <a:r>
              <a:rPr lang="cs-CZ" dirty="0" smtClean="0"/>
              <a:t>definuje složky </a:t>
            </a:r>
            <a:r>
              <a:rPr lang="cs-CZ" dirty="0"/>
              <a:t>myšlení stratéga:</a:t>
            </a:r>
          </a:p>
          <a:p>
            <a:r>
              <a:rPr lang="cs-CZ" dirty="0" smtClean="0"/>
              <a:t>Komplexnost</a:t>
            </a:r>
            <a:endParaRPr lang="cs-CZ" dirty="0"/>
          </a:p>
          <a:p>
            <a:r>
              <a:rPr lang="cs-CZ" dirty="0" smtClean="0"/>
              <a:t>Dlouhodobý </a:t>
            </a:r>
            <a:r>
              <a:rPr lang="cs-CZ" dirty="0"/>
              <a:t>horizont</a:t>
            </a:r>
          </a:p>
          <a:p>
            <a:r>
              <a:rPr lang="cs-CZ" dirty="0" smtClean="0"/>
              <a:t>Cílevědomost</a:t>
            </a:r>
            <a:endParaRPr lang="cs-CZ" dirty="0"/>
          </a:p>
          <a:p>
            <a:r>
              <a:rPr lang="cs-CZ" dirty="0" smtClean="0"/>
              <a:t>Pružnost</a:t>
            </a:r>
            <a:endParaRPr lang="cs-CZ" dirty="0"/>
          </a:p>
          <a:p>
            <a:r>
              <a:rPr lang="cs-CZ" dirty="0" smtClean="0"/>
              <a:t>Práce </a:t>
            </a:r>
            <a:r>
              <a:rPr lang="cs-CZ" dirty="0"/>
              <a:t>s hypotézami</a:t>
            </a:r>
          </a:p>
        </p:txBody>
      </p:sp>
    </p:spTree>
    <p:extLst>
      <p:ext uri="{BB962C8B-B14F-4D97-AF65-F5344CB8AC3E}">
        <p14:creationId xmlns:p14="http://schemas.microsoft.com/office/powerpoint/2010/main" val="311055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Manažer - stratég</a:t>
            </a:r>
            <a:endParaRPr lang="cs-CZ" dirty="0"/>
          </a:p>
        </p:txBody>
      </p:sp>
      <p:sp>
        <p:nvSpPr>
          <p:cNvPr id="3" name="Zástupný symbol pro obsah 2"/>
          <p:cNvSpPr>
            <a:spLocks noGrp="1"/>
          </p:cNvSpPr>
          <p:nvPr>
            <p:ph sz="quarter" idx="1"/>
          </p:nvPr>
        </p:nvSpPr>
        <p:spPr>
          <a:xfrm>
            <a:off x="754375" y="2054655"/>
            <a:ext cx="7924190" cy="3970330"/>
          </a:xfrm>
        </p:spPr>
        <p:txBody>
          <a:bodyPr>
            <a:normAutofit fontScale="92500"/>
          </a:bodyPr>
          <a:lstStyle/>
          <a:p>
            <a:pPr marL="0" indent="0">
              <a:buNone/>
            </a:pPr>
            <a:r>
              <a:rPr lang="cs-CZ" dirty="0" smtClean="0"/>
              <a:t>Co musí zvládnout?</a:t>
            </a:r>
          </a:p>
          <a:p>
            <a:pPr lvl="1"/>
            <a:r>
              <a:rPr lang="cs-CZ" dirty="0" smtClean="0"/>
              <a:t>Rychlé změny v okolí podniku a v globálním světě</a:t>
            </a:r>
          </a:p>
          <a:p>
            <a:pPr lvl="1"/>
            <a:r>
              <a:rPr lang="cs-CZ" dirty="0" smtClean="0"/>
              <a:t>Souhrnné rozhodování spojené s globalizací</a:t>
            </a:r>
          </a:p>
          <a:p>
            <a:pPr lvl="1"/>
            <a:r>
              <a:rPr lang="cs-CZ" dirty="0" smtClean="0"/>
              <a:t>Tvorba kompromisů bez újmy</a:t>
            </a:r>
          </a:p>
          <a:p>
            <a:pPr lvl="1"/>
            <a:r>
              <a:rPr lang="cs-CZ" dirty="0" smtClean="0"/>
              <a:t>Orientace na budoucnost- tušení, předvídání, identifikace nových hybných sil</a:t>
            </a:r>
          </a:p>
          <a:p>
            <a:pPr lvl="1"/>
            <a:r>
              <a:rPr lang="cs-CZ" dirty="0" smtClean="0"/>
              <a:t>Musí vyhovět cílům a zájmům vlastníka a zároveň je pod tlakem zájmových skupin.</a:t>
            </a:r>
            <a:endParaRPr lang="cs-CZ" dirty="0"/>
          </a:p>
        </p:txBody>
      </p:sp>
    </p:spTree>
    <p:extLst>
      <p:ext uri="{BB962C8B-B14F-4D97-AF65-F5344CB8AC3E}">
        <p14:creationId xmlns:p14="http://schemas.microsoft.com/office/powerpoint/2010/main" val="15743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Paradoxy strategického řízení</a:t>
            </a:r>
            <a:endParaRPr lang="cs-CZ" dirty="0"/>
          </a:p>
        </p:txBody>
      </p:sp>
      <p:sp>
        <p:nvSpPr>
          <p:cNvPr id="3" name="Zástupný symbol pro obsah 2"/>
          <p:cNvSpPr>
            <a:spLocks noGrp="1"/>
          </p:cNvSpPr>
          <p:nvPr>
            <p:ph sz="quarter" idx="1"/>
          </p:nvPr>
        </p:nvSpPr>
        <p:spPr>
          <a:xfrm>
            <a:off x="448965" y="2512770"/>
            <a:ext cx="7924190" cy="3817625"/>
          </a:xfrm>
        </p:spPr>
        <p:txBody>
          <a:bodyPr/>
          <a:lstStyle/>
          <a:p>
            <a:pPr marL="514350" indent="-514350">
              <a:buFont typeface="+mj-lt"/>
              <a:buAutoNum type="arabicPeriod"/>
            </a:pPr>
            <a:r>
              <a:rPr lang="cs-CZ" dirty="0" smtClean="0"/>
              <a:t>Paradox – současně změna a stabilita</a:t>
            </a:r>
          </a:p>
          <a:p>
            <a:pPr marL="514350" indent="-514350">
              <a:buFont typeface="+mj-lt"/>
              <a:buAutoNum type="arabicPeriod"/>
            </a:pPr>
            <a:r>
              <a:rPr lang="cs-CZ" dirty="0" smtClean="0"/>
              <a:t>Paradox – současně logika a kreativita</a:t>
            </a:r>
          </a:p>
          <a:p>
            <a:pPr marL="514350" indent="-514350">
              <a:buFont typeface="+mj-lt"/>
              <a:buAutoNum type="arabicPeriod"/>
            </a:pPr>
            <a:r>
              <a:rPr lang="cs-CZ" dirty="0" smtClean="0"/>
              <a:t>Paradox -  současně získávání zkušeností a zapomínání</a:t>
            </a:r>
          </a:p>
          <a:p>
            <a:pPr marL="514350" indent="-514350">
              <a:buFont typeface="+mj-lt"/>
              <a:buAutoNum type="arabicPeriod"/>
            </a:pPr>
            <a:r>
              <a:rPr lang="cs-CZ" dirty="0" smtClean="0"/>
              <a:t>Paradox -  současné globální a lokální myšlení a jednání</a:t>
            </a:r>
            <a:endParaRPr lang="cs-CZ" dirty="0"/>
          </a:p>
        </p:txBody>
      </p:sp>
    </p:spTree>
    <p:extLst>
      <p:ext uri="{BB962C8B-B14F-4D97-AF65-F5344CB8AC3E}">
        <p14:creationId xmlns:p14="http://schemas.microsoft.com/office/powerpoint/2010/main" val="155058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91130"/>
            <a:ext cx="9217024" cy="896144"/>
          </a:xfrm>
        </p:spPr>
        <p:txBody>
          <a:bodyPr>
            <a:normAutofit fontScale="90000"/>
          </a:bodyPr>
          <a:lstStyle/>
          <a:p>
            <a:r>
              <a:rPr lang="cs-CZ" dirty="0"/>
              <a:t>Tradiční řízení jako východisko pro firmy ve stabilním </a:t>
            </a:r>
            <a:r>
              <a:rPr lang="cs-CZ" dirty="0" smtClean="0"/>
              <a:t>prostředí</a:t>
            </a:r>
            <a:endParaRPr lang="cs-CZ" dirty="0"/>
          </a:p>
        </p:txBody>
      </p:sp>
      <p:sp>
        <p:nvSpPr>
          <p:cNvPr id="3" name="Zástupný symbol pro obsah 2"/>
          <p:cNvSpPr>
            <a:spLocks noGrp="1"/>
          </p:cNvSpPr>
          <p:nvPr>
            <p:ph sz="quarter" idx="1"/>
          </p:nvPr>
        </p:nvSpPr>
        <p:spPr>
          <a:xfrm>
            <a:off x="601670" y="2512770"/>
            <a:ext cx="7924190" cy="3817625"/>
          </a:xfrm>
        </p:spPr>
        <p:txBody>
          <a:bodyPr>
            <a:normAutofit fontScale="85000" lnSpcReduction="20000"/>
          </a:bodyPr>
          <a:lstStyle/>
          <a:p>
            <a:r>
              <a:rPr lang="cs-CZ" dirty="0"/>
              <a:t>T</a:t>
            </a:r>
            <a:r>
              <a:rPr lang="cs-CZ" dirty="0" smtClean="0"/>
              <a:t>radiční </a:t>
            </a:r>
            <a:r>
              <a:rPr lang="cs-CZ" dirty="0"/>
              <a:t>způsoby řízení už neodpovídají </a:t>
            </a:r>
            <a:r>
              <a:rPr lang="cs-CZ" dirty="0" err="1"/>
              <a:t>hyperkonkurenčnímu</a:t>
            </a:r>
            <a:r>
              <a:rPr lang="cs-CZ" dirty="0"/>
              <a:t> a rychle se měnícímu podnikatelskému </a:t>
            </a:r>
            <a:r>
              <a:rPr lang="cs-CZ" dirty="0" smtClean="0"/>
              <a:t>prostředí</a:t>
            </a:r>
          </a:p>
          <a:p>
            <a:endParaRPr lang="cs-CZ" dirty="0" smtClean="0"/>
          </a:p>
          <a:p>
            <a:r>
              <a:rPr lang="cs-CZ" dirty="0" smtClean="0"/>
              <a:t>Tradiční přístup je možný </a:t>
            </a:r>
            <a:r>
              <a:rPr lang="cs-CZ" dirty="0"/>
              <a:t>jen v podmínkách stabilního prostředí, které na podnik působí předvídatelnými </a:t>
            </a:r>
            <a:r>
              <a:rPr lang="cs-CZ" dirty="0" smtClean="0"/>
              <a:t>vlivy na trhu</a:t>
            </a:r>
          </a:p>
          <a:p>
            <a:endParaRPr lang="cs-CZ" dirty="0"/>
          </a:p>
          <a:p>
            <a:pPr marL="0" indent="0">
              <a:buNone/>
            </a:pPr>
            <a:r>
              <a:rPr lang="cs-CZ" dirty="0"/>
              <a:t>Je nutné pochopit věci dřív, než se stanou. Jen tak získáte </a:t>
            </a:r>
            <a:r>
              <a:rPr lang="cs-CZ" dirty="0" smtClean="0"/>
              <a:t>nezranitelnost – japonské </a:t>
            </a:r>
            <a:r>
              <a:rPr lang="cs-CZ" dirty="0" smtClean="0"/>
              <a:t>přísloví. To nahrává agilním přístupům řízení. </a:t>
            </a:r>
            <a:endParaRPr lang="cs-CZ" dirty="0"/>
          </a:p>
          <a:p>
            <a:pPr marL="0" indent="0">
              <a:buNone/>
            </a:pPr>
            <a:endParaRPr lang="cs-CZ" dirty="0"/>
          </a:p>
        </p:txBody>
      </p:sp>
    </p:spTree>
    <p:extLst>
      <p:ext uri="{BB962C8B-B14F-4D97-AF65-F5344CB8AC3E}">
        <p14:creationId xmlns:p14="http://schemas.microsoft.com/office/powerpoint/2010/main" val="265708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Moderní trendy v řízení podniků</a:t>
            </a:r>
            <a:endParaRPr lang="cs-CZ" dirty="0"/>
          </a:p>
        </p:txBody>
      </p:sp>
      <p:sp>
        <p:nvSpPr>
          <p:cNvPr id="3" name="Zástupný symbol pro obsah 2"/>
          <p:cNvSpPr>
            <a:spLocks noGrp="1"/>
          </p:cNvSpPr>
          <p:nvPr>
            <p:ph sz="quarter" idx="1"/>
          </p:nvPr>
        </p:nvSpPr>
        <p:spPr>
          <a:xfrm>
            <a:off x="601670" y="2207360"/>
            <a:ext cx="7924190" cy="3817625"/>
          </a:xfrm>
        </p:spPr>
        <p:txBody>
          <a:bodyPr>
            <a:normAutofit fontScale="92500" lnSpcReduction="20000"/>
          </a:bodyPr>
          <a:lstStyle/>
          <a:p>
            <a:pPr marL="514350" indent="-514350">
              <a:buFont typeface="+mj-lt"/>
              <a:buAutoNum type="arabicPeriod"/>
            </a:pPr>
            <a:r>
              <a:rPr lang="cs-CZ" dirty="0" smtClean="0"/>
              <a:t>Tradiční řízení jako východisko pro firmy ve stabilním </a:t>
            </a:r>
            <a:r>
              <a:rPr lang="cs-CZ" dirty="0" smtClean="0"/>
              <a:t>prostředí</a:t>
            </a:r>
          </a:p>
          <a:p>
            <a:pPr marL="514350" indent="-514350">
              <a:buFont typeface="+mj-lt"/>
              <a:buAutoNum type="arabicPeriod"/>
            </a:pPr>
            <a:endParaRPr lang="cs-CZ" dirty="0" smtClean="0"/>
          </a:p>
          <a:p>
            <a:pPr marL="514350" indent="-514350">
              <a:buFont typeface="+mj-lt"/>
              <a:buAutoNum type="arabicPeriod"/>
            </a:pPr>
            <a:r>
              <a:rPr lang="cs-CZ" dirty="0" smtClean="0"/>
              <a:t>Moderní organizační struktury : </a:t>
            </a:r>
          </a:p>
          <a:p>
            <a:pPr lvl="1"/>
            <a:r>
              <a:rPr lang="cs-CZ" dirty="0"/>
              <a:t>F</a:t>
            </a:r>
            <a:r>
              <a:rPr lang="cs-CZ" dirty="0" smtClean="0"/>
              <a:t>irmy bez šéfů - </a:t>
            </a:r>
            <a:r>
              <a:rPr lang="cs-CZ" dirty="0" err="1" smtClean="0"/>
              <a:t>holakracie</a:t>
            </a:r>
            <a:r>
              <a:rPr lang="cs-CZ" dirty="0" smtClean="0"/>
              <a:t>?</a:t>
            </a:r>
          </a:p>
          <a:p>
            <a:pPr lvl="1"/>
            <a:r>
              <a:rPr lang="cs-CZ" dirty="0" err="1" smtClean="0"/>
              <a:t>Obliquity</a:t>
            </a:r>
            <a:r>
              <a:rPr lang="cs-CZ" dirty="0" smtClean="0"/>
              <a:t> řízení dosahuje strategických změn nepřímými cestami</a:t>
            </a:r>
          </a:p>
          <a:p>
            <a:pPr marL="971550" lvl="1" indent="-514350">
              <a:buFont typeface="+mj-lt"/>
              <a:buAutoNum type="arabicPeriod"/>
            </a:pPr>
            <a:endParaRPr lang="cs-CZ" dirty="0" smtClean="0"/>
          </a:p>
          <a:p>
            <a:pPr marL="514350" indent="-514350">
              <a:buFont typeface="+mj-lt"/>
              <a:buAutoNum type="arabicPeriod"/>
            </a:pPr>
            <a:r>
              <a:rPr lang="cs-CZ" dirty="0" smtClean="0"/>
              <a:t>Dlouhodobá udržitelnost a odpovědnost – trendy který pohltil ČR</a:t>
            </a:r>
          </a:p>
          <a:p>
            <a:endParaRPr lang="cs-CZ" dirty="0"/>
          </a:p>
        </p:txBody>
      </p:sp>
    </p:spTree>
    <p:extLst>
      <p:ext uri="{BB962C8B-B14F-4D97-AF65-F5344CB8AC3E}">
        <p14:creationId xmlns:p14="http://schemas.microsoft.com/office/powerpoint/2010/main" val="395709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Sylabus</a:t>
            </a:r>
            <a:endParaRPr lang="en-US" dirty="0"/>
          </a:p>
        </p:txBody>
      </p:sp>
      <p:sp>
        <p:nvSpPr>
          <p:cNvPr id="3" name="Content Placeholder 2"/>
          <p:cNvSpPr>
            <a:spLocks noGrp="1"/>
          </p:cNvSpPr>
          <p:nvPr>
            <p:ph idx="1"/>
          </p:nvPr>
        </p:nvSpPr>
        <p:spPr>
          <a:xfrm>
            <a:off x="754375" y="1901950"/>
            <a:ext cx="7924190" cy="4733855"/>
          </a:xfrm>
        </p:spPr>
        <p:txBody>
          <a:bodyPr>
            <a:normAutofit fontScale="32500" lnSpcReduction="20000"/>
          </a:bodyPr>
          <a:lstStyle/>
          <a:p>
            <a:pPr marL="0" indent="0">
              <a:buNone/>
            </a:pPr>
            <a:r>
              <a:rPr lang="cs-CZ" dirty="0"/>
              <a:t>1.       Úvod do předmětu: (19.2.)</a:t>
            </a:r>
          </a:p>
          <a:p>
            <a:pPr marL="0" indent="0">
              <a:buNone/>
            </a:pPr>
            <a:r>
              <a:rPr lang="cs-CZ" dirty="0"/>
              <a:t>         a.       Úvod do strategického managementu: vymezení pojmů, definice funkčních strategií</a:t>
            </a:r>
          </a:p>
          <a:p>
            <a:pPr marL="0" indent="0">
              <a:buNone/>
            </a:pPr>
            <a:r>
              <a:rPr lang="cs-CZ" dirty="0"/>
              <a:t>2.       Strategický management: (26.2.)</a:t>
            </a:r>
          </a:p>
          <a:p>
            <a:pPr marL="0" indent="0">
              <a:buNone/>
            </a:pPr>
            <a:r>
              <a:rPr lang="cs-CZ" dirty="0"/>
              <a:t>          a.       Principy, cíle</a:t>
            </a:r>
          </a:p>
          <a:p>
            <a:pPr marL="0" indent="0">
              <a:buNone/>
            </a:pPr>
            <a:r>
              <a:rPr lang="cs-CZ" dirty="0"/>
              <a:t>3.       Strategický management marketingu: (4.3.)</a:t>
            </a:r>
          </a:p>
          <a:p>
            <a:pPr marL="0" indent="0">
              <a:buNone/>
            </a:pPr>
            <a:r>
              <a:rPr lang="cs-CZ" dirty="0"/>
              <a:t>          a.       Plánování ve strategii; vize a mise; tvorba cílů</a:t>
            </a:r>
          </a:p>
          <a:p>
            <a:pPr marL="0" indent="0">
              <a:buNone/>
            </a:pPr>
            <a:r>
              <a:rPr lang="cs-CZ" dirty="0"/>
              <a:t>          b.       Marketingový výzkum</a:t>
            </a:r>
          </a:p>
          <a:p>
            <a:pPr marL="0" indent="0">
              <a:buNone/>
            </a:pPr>
            <a:r>
              <a:rPr lang="cs-CZ" dirty="0"/>
              <a:t>          c.       Marketingový mix a jeho význam pro strategický marketing</a:t>
            </a:r>
          </a:p>
          <a:p>
            <a:pPr marL="0" indent="0">
              <a:buNone/>
            </a:pPr>
            <a:r>
              <a:rPr lang="cs-CZ" dirty="0"/>
              <a:t>4.       Strategický marketing: (11.3.) </a:t>
            </a:r>
          </a:p>
          <a:p>
            <a:pPr marL="0" indent="0">
              <a:buNone/>
            </a:pPr>
            <a:r>
              <a:rPr lang="cs-CZ" dirty="0"/>
              <a:t>      </a:t>
            </a:r>
            <a:r>
              <a:rPr lang="cs-CZ" b="1" dirty="0">
                <a:solidFill>
                  <a:srgbClr val="FFC000"/>
                </a:solidFill>
              </a:rPr>
              <a:t> </a:t>
            </a:r>
            <a:r>
              <a:rPr lang="cs-CZ" b="1" dirty="0">
                <a:solidFill>
                  <a:srgbClr val="FFC000"/>
                </a:solidFill>
              </a:rPr>
              <a:t>   HOST: Hanka </a:t>
            </a:r>
            <a:r>
              <a:rPr lang="cs-CZ" b="1" dirty="0" err="1">
                <a:solidFill>
                  <a:srgbClr val="FFC000"/>
                </a:solidFill>
              </a:rPr>
              <a:t>Púllová</a:t>
            </a:r>
            <a:r>
              <a:rPr lang="cs-CZ" b="1" dirty="0">
                <a:solidFill>
                  <a:srgbClr val="FFC000"/>
                </a:solidFill>
              </a:rPr>
              <a:t> - Proč je pro správnou strategii počáteční nastavení vizí, misí a cílů</a:t>
            </a:r>
            <a:endParaRPr lang="cs-CZ" b="1" dirty="0">
              <a:solidFill>
                <a:srgbClr val="FFC000"/>
              </a:solidFill>
            </a:endParaRPr>
          </a:p>
          <a:p>
            <a:pPr marL="0" indent="0">
              <a:buNone/>
            </a:pPr>
            <a:r>
              <a:rPr lang="cs-CZ" dirty="0"/>
              <a:t>        </a:t>
            </a:r>
          </a:p>
          <a:p>
            <a:pPr marL="0" indent="0">
              <a:buNone/>
            </a:pPr>
            <a:r>
              <a:rPr lang="cs-CZ" dirty="0"/>
              <a:t>5.       Strategický marketing: (18.3.)</a:t>
            </a:r>
          </a:p>
          <a:p>
            <a:pPr marL="0" indent="0">
              <a:buNone/>
            </a:pPr>
            <a:r>
              <a:rPr lang="cs-CZ" dirty="0"/>
              <a:t>           a.     Segmentace trhu</a:t>
            </a:r>
          </a:p>
          <a:p>
            <a:pPr marL="0" indent="0">
              <a:buNone/>
            </a:pPr>
            <a:r>
              <a:rPr lang="cs-CZ" dirty="0"/>
              <a:t>           b.     Marketingové situační analýzy   </a:t>
            </a:r>
          </a:p>
          <a:p>
            <a:pPr marL="0" indent="0">
              <a:buNone/>
            </a:pPr>
            <a:r>
              <a:rPr lang="cs-CZ" dirty="0"/>
              <a:t>6.       Strategický marketing: (25.3.)</a:t>
            </a:r>
          </a:p>
          <a:p>
            <a:pPr marL="0" indent="0">
              <a:buNone/>
            </a:pPr>
            <a:r>
              <a:rPr lang="cs-CZ" dirty="0"/>
              <a:t>          a.       Cenová strategie</a:t>
            </a:r>
          </a:p>
          <a:p>
            <a:pPr marL="0" indent="0">
              <a:buNone/>
            </a:pPr>
            <a:r>
              <a:rPr lang="cs-CZ" dirty="0"/>
              <a:t>          b.       Náklady</a:t>
            </a:r>
          </a:p>
          <a:p>
            <a:pPr marL="0" indent="0">
              <a:buNone/>
            </a:pPr>
            <a:r>
              <a:rPr lang="cs-CZ" dirty="0"/>
              <a:t>7.       Strategický marketing: (1.4.)</a:t>
            </a:r>
          </a:p>
          <a:p>
            <a:pPr marL="0" indent="0">
              <a:buNone/>
            </a:pPr>
            <a:r>
              <a:rPr lang="cs-CZ" dirty="0"/>
              <a:t>       </a:t>
            </a:r>
            <a:r>
              <a:rPr lang="cs-CZ" b="1" dirty="0">
                <a:solidFill>
                  <a:srgbClr val="FFC000"/>
                </a:solidFill>
              </a:rPr>
              <a:t>  TEST </a:t>
            </a:r>
            <a:endParaRPr lang="cs-CZ" b="1" dirty="0">
              <a:solidFill>
                <a:srgbClr val="FFC000"/>
              </a:solidFill>
            </a:endParaRPr>
          </a:p>
          <a:p>
            <a:pPr marL="0" indent="0">
              <a:buNone/>
            </a:pPr>
            <a:r>
              <a:rPr lang="cs-CZ" dirty="0" smtClean="0"/>
              <a:t/>
            </a:r>
            <a:br>
              <a:rPr lang="cs-CZ" dirty="0" smtClean="0"/>
            </a:br>
            <a:r>
              <a:rPr lang="cs-CZ" dirty="0" smtClean="0"/>
              <a:t>8</a:t>
            </a:r>
            <a:r>
              <a:rPr lang="cs-CZ" dirty="0"/>
              <a:t>.       Strategický marketing: (8.4.)</a:t>
            </a:r>
          </a:p>
          <a:p>
            <a:pPr marL="0" indent="0">
              <a:buNone/>
            </a:pPr>
            <a:r>
              <a:rPr lang="cs-CZ" dirty="0"/>
              <a:t>    </a:t>
            </a:r>
            <a:r>
              <a:rPr lang="cs-CZ" dirty="0" smtClean="0"/>
              <a:t>  </a:t>
            </a:r>
            <a:r>
              <a:rPr lang="cs-CZ" dirty="0"/>
              <a:t>   a.       Strategie distribučních cest</a:t>
            </a:r>
          </a:p>
          <a:p>
            <a:pPr marL="0" indent="0">
              <a:buNone/>
            </a:pPr>
            <a:r>
              <a:rPr lang="cs-CZ" dirty="0"/>
              <a:t>         b.       Volba stanoviště prodejny</a:t>
            </a:r>
          </a:p>
          <a:p>
            <a:pPr marL="0" indent="0">
              <a:buNone/>
            </a:pPr>
            <a:r>
              <a:rPr lang="cs-CZ" dirty="0"/>
              <a:t>9.      Strategický marketing: (15.4.)</a:t>
            </a:r>
          </a:p>
          <a:p>
            <a:pPr marL="0" indent="0">
              <a:buNone/>
            </a:pPr>
            <a:r>
              <a:rPr lang="cs-CZ" dirty="0"/>
              <a:t>        a.      Produktová strategie + sortimentní kříž     </a:t>
            </a:r>
          </a:p>
          <a:p>
            <a:pPr marL="0" indent="0">
              <a:buNone/>
            </a:pPr>
            <a:r>
              <a:rPr lang="cs-CZ" dirty="0"/>
              <a:t>10.    Strategický marketing: (22.4.)</a:t>
            </a:r>
          </a:p>
          <a:p>
            <a:pPr marL="0" indent="0">
              <a:buNone/>
            </a:pPr>
            <a:r>
              <a:rPr lang="cs-CZ" dirty="0"/>
              <a:t>        a.      Portfolio analýzy komunikační strategie</a:t>
            </a:r>
          </a:p>
          <a:p>
            <a:pPr marL="0" indent="0">
              <a:buNone/>
            </a:pPr>
            <a:r>
              <a:rPr lang="cs-CZ" dirty="0"/>
              <a:t>11.   Strategický marketing: (29.4.) </a:t>
            </a:r>
          </a:p>
          <a:p>
            <a:pPr marL="0" indent="0">
              <a:buNone/>
            </a:pPr>
            <a:r>
              <a:rPr lang="cs-CZ" dirty="0"/>
              <a:t>        </a:t>
            </a:r>
            <a:r>
              <a:rPr lang="cs-CZ" dirty="0" smtClean="0"/>
              <a:t> </a:t>
            </a:r>
            <a:r>
              <a:rPr lang="cs-CZ" b="1" dirty="0" err="1">
                <a:solidFill>
                  <a:srgbClr val="FFC000"/>
                </a:solidFill>
              </a:rPr>
              <a:t>Reading</a:t>
            </a:r>
            <a:r>
              <a:rPr lang="cs-CZ" b="1" dirty="0">
                <a:solidFill>
                  <a:srgbClr val="FFC000"/>
                </a:solidFill>
              </a:rPr>
              <a:t> </a:t>
            </a:r>
            <a:r>
              <a:rPr lang="cs-CZ" b="1" dirty="0" err="1">
                <a:solidFill>
                  <a:srgbClr val="FFC000"/>
                </a:solidFill>
              </a:rPr>
              <a:t>week</a:t>
            </a:r>
            <a:r>
              <a:rPr lang="cs-CZ" b="1" dirty="0">
                <a:solidFill>
                  <a:srgbClr val="FFC000"/>
                </a:solidFill>
              </a:rPr>
              <a:t>: Trendy v podnikové praxi </a:t>
            </a:r>
            <a:r>
              <a:rPr lang="cs-CZ" dirty="0"/>
              <a:t> </a:t>
            </a:r>
            <a:endParaRPr lang="cs-CZ" dirty="0" smtClean="0"/>
          </a:p>
          <a:p>
            <a:pPr marL="0" indent="0">
              <a:buNone/>
            </a:pPr>
            <a:endParaRPr lang="cs-CZ" dirty="0"/>
          </a:p>
          <a:p>
            <a:pPr marL="0" indent="0">
              <a:buNone/>
            </a:pPr>
            <a:r>
              <a:rPr lang="cs-CZ" dirty="0"/>
              <a:t>12.   Strategický marketing: (6.5</a:t>
            </a:r>
            <a:r>
              <a:rPr lang="cs-CZ" dirty="0" smtClean="0"/>
              <a:t>.)</a:t>
            </a:r>
            <a:endParaRPr lang="cs-CZ" dirty="0"/>
          </a:p>
          <a:p>
            <a:pPr marL="0" indent="0">
              <a:buNone/>
            </a:pPr>
            <a:r>
              <a:rPr lang="cs-CZ" dirty="0"/>
              <a:t>        a.      Výběr vhodné strategie, její implementace a </a:t>
            </a:r>
            <a:r>
              <a:rPr lang="cs-CZ" dirty="0" smtClean="0"/>
              <a:t>realizace</a:t>
            </a:r>
            <a:endParaRPr lang="cs-CZ" dirty="0"/>
          </a:p>
          <a:p>
            <a:pPr marL="0" indent="0">
              <a:buNone/>
            </a:pPr>
            <a:r>
              <a:rPr lang="cs-CZ" dirty="0"/>
              <a:t>13.   Strategický marketing: (13.5.)</a:t>
            </a:r>
          </a:p>
          <a:p>
            <a:pPr marL="0" indent="0">
              <a:buNone/>
            </a:pPr>
            <a:r>
              <a:rPr lang="cs-CZ" dirty="0"/>
              <a:t>        a.     Shrnutí a doplnění učiva</a:t>
            </a:r>
          </a:p>
          <a:p>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1. </a:t>
            </a:r>
            <a:r>
              <a:rPr lang="cs-CZ" dirty="0" err="1" smtClean="0"/>
              <a:t>Holakracie</a:t>
            </a:r>
            <a:endParaRPr lang="cs-CZ" dirty="0"/>
          </a:p>
        </p:txBody>
      </p:sp>
      <p:sp>
        <p:nvSpPr>
          <p:cNvPr id="3" name="Zástupný symbol pro obsah 2"/>
          <p:cNvSpPr>
            <a:spLocks noGrp="1"/>
          </p:cNvSpPr>
          <p:nvPr>
            <p:ph sz="quarter" idx="1"/>
          </p:nvPr>
        </p:nvSpPr>
        <p:spPr>
          <a:xfrm>
            <a:off x="754375" y="2207360"/>
            <a:ext cx="7924190" cy="4275740"/>
          </a:xfrm>
        </p:spPr>
        <p:txBody>
          <a:bodyPr>
            <a:normAutofit fontScale="70000" lnSpcReduction="20000"/>
          </a:bodyPr>
          <a:lstStyle/>
          <a:p>
            <a:r>
              <a:rPr lang="cs-CZ" dirty="0"/>
              <a:t>Snahou je nastavit vnitřní pravidla tak, aby vše fungovalo co nejvíce </a:t>
            </a:r>
            <a:r>
              <a:rPr lang="cs-CZ" dirty="0" err="1"/>
              <a:t>samoorganizačně</a:t>
            </a:r>
            <a:r>
              <a:rPr lang="cs-CZ" dirty="0" smtClean="0"/>
              <a:t>.</a:t>
            </a:r>
          </a:p>
          <a:p>
            <a:endParaRPr lang="cs-CZ" dirty="0"/>
          </a:p>
          <a:p>
            <a:r>
              <a:rPr lang="cs-CZ" dirty="0"/>
              <a:t>Systém </a:t>
            </a:r>
            <a:r>
              <a:rPr lang="cs-CZ" dirty="0" err="1"/>
              <a:t>holakracie</a:t>
            </a:r>
            <a:r>
              <a:rPr lang="cs-CZ" dirty="0"/>
              <a:t> vznikl v pensylvánské softwarové společnosti </a:t>
            </a:r>
            <a:r>
              <a:rPr lang="cs-CZ" dirty="0" err="1"/>
              <a:t>Ternary</a:t>
            </a:r>
            <a:r>
              <a:rPr lang="cs-CZ" dirty="0"/>
              <a:t> Software, ve které začal s přístupy k budování firemní demokracie experimentovat její zakladatel Brian J. </a:t>
            </a:r>
            <a:r>
              <a:rPr lang="cs-CZ" dirty="0" err="1" smtClean="0"/>
              <a:t>Robertson</a:t>
            </a:r>
            <a:r>
              <a:rPr lang="cs-CZ" dirty="0" smtClean="0"/>
              <a:t> (</a:t>
            </a:r>
            <a:r>
              <a:rPr lang="cs-CZ" dirty="0"/>
              <a:t>N</a:t>
            </a:r>
            <a:r>
              <a:rPr lang="cs-CZ" dirty="0" smtClean="0"/>
              <a:t>aděžda Petrů, 2018</a:t>
            </a:r>
            <a:r>
              <a:rPr lang="cs-CZ" dirty="0" smtClean="0"/>
              <a:t>)</a:t>
            </a:r>
          </a:p>
          <a:p>
            <a:endParaRPr lang="cs-CZ" dirty="0" smtClean="0"/>
          </a:p>
          <a:p>
            <a:r>
              <a:rPr lang="cs-CZ" dirty="0"/>
              <a:t>Hlavní strukturou </a:t>
            </a:r>
            <a:r>
              <a:rPr lang="cs-CZ" dirty="0" err="1"/>
              <a:t>holakracie</a:t>
            </a:r>
            <a:r>
              <a:rPr lang="cs-CZ" dirty="0"/>
              <a:t> je oproti klasické stromové hierarchii organizace v </a:t>
            </a:r>
            <a:r>
              <a:rPr lang="cs-CZ" dirty="0" smtClean="0"/>
              <a:t>kruzích</a:t>
            </a:r>
          </a:p>
          <a:p>
            <a:endParaRPr lang="cs-CZ" dirty="0" smtClean="0"/>
          </a:p>
          <a:p>
            <a:r>
              <a:rPr lang="cs-CZ" dirty="0"/>
              <a:t>Kruhy vznikají postupně s růstem společnosti - vždy když se ukáže, že jedna role už množství práce ve své oblasti nedokáže obsloužit, vzniká nový kruh, tedy </a:t>
            </a:r>
            <a:r>
              <a:rPr lang="cs-CZ" dirty="0" smtClean="0"/>
              <a:t>skupina lidí</a:t>
            </a:r>
            <a:r>
              <a:rPr lang="cs-CZ" dirty="0"/>
              <a:t>, která je za konkrétní oblast zodpovědná</a:t>
            </a:r>
          </a:p>
        </p:txBody>
      </p:sp>
    </p:spTree>
    <p:extLst>
      <p:ext uri="{BB962C8B-B14F-4D97-AF65-F5344CB8AC3E}">
        <p14:creationId xmlns:p14="http://schemas.microsoft.com/office/powerpoint/2010/main" val="296697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2. </a:t>
            </a:r>
            <a:r>
              <a:rPr lang="cs-CZ" dirty="0" err="1" smtClean="0"/>
              <a:t>Obliquity</a:t>
            </a:r>
            <a:endParaRPr lang="cs-CZ" dirty="0"/>
          </a:p>
        </p:txBody>
      </p:sp>
      <p:sp>
        <p:nvSpPr>
          <p:cNvPr id="3" name="Zástupný symbol pro obsah 2"/>
          <p:cNvSpPr>
            <a:spLocks noGrp="1"/>
          </p:cNvSpPr>
          <p:nvPr>
            <p:ph sz="quarter" idx="1"/>
          </p:nvPr>
        </p:nvSpPr>
        <p:spPr>
          <a:xfrm>
            <a:off x="754375" y="2207360"/>
            <a:ext cx="7924190" cy="3817625"/>
          </a:xfrm>
        </p:spPr>
        <p:txBody>
          <a:bodyPr>
            <a:normAutofit lnSpcReduction="10000"/>
          </a:bodyPr>
          <a:lstStyle/>
          <a:p>
            <a:r>
              <a:rPr lang="cs-CZ" dirty="0"/>
              <a:t>Přístup se soustřeďuje na autentické, spontánní zapojení a </a:t>
            </a:r>
            <a:r>
              <a:rPr lang="cs-CZ" dirty="0" err="1"/>
              <a:t>sebemotivované</a:t>
            </a:r>
            <a:r>
              <a:rPr lang="cs-CZ" dirty="0"/>
              <a:t> angažmá lidí v celé organizaci zdola, manažer zadá úkol a čeká, že na řešení si přijde podřízený sám</a:t>
            </a:r>
            <a:r>
              <a:rPr lang="cs-CZ" dirty="0" smtClean="0"/>
              <a:t>.</a:t>
            </a:r>
          </a:p>
          <a:p>
            <a:endParaRPr lang="cs-CZ" dirty="0" smtClean="0"/>
          </a:p>
          <a:p>
            <a:r>
              <a:rPr lang="cs-CZ" dirty="0"/>
              <a:t>Původně </a:t>
            </a:r>
            <a:r>
              <a:rPr lang="cs-CZ" dirty="0" err="1"/>
              <a:t>obliquita</a:t>
            </a:r>
            <a:r>
              <a:rPr lang="cs-CZ" dirty="0"/>
              <a:t> vznikla ve firmě HCL Technologies v Indii, zavedl ji CEO </a:t>
            </a:r>
            <a:r>
              <a:rPr lang="cs-CZ" dirty="0" err="1"/>
              <a:t>Vineet</a:t>
            </a:r>
            <a:r>
              <a:rPr lang="cs-CZ" dirty="0"/>
              <a:t> </a:t>
            </a:r>
            <a:r>
              <a:rPr lang="cs-CZ" dirty="0" err="1"/>
              <a:t>Nayar</a:t>
            </a:r>
            <a:r>
              <a:rPr lang="cs-CZ" dirty="0"/>
              <a:t>, později popsal v knize </a:t>
            </a:r>
            <a:r>
              <a:rPr lang="cs-CZ" dirty="0" err="1"/>
              <a:t>Employees</a:t>
            </a:r>
            <a:r>
              <a:rPr lang="cs-CZ" dirty="0"/>
              <a:t> </a:t>
            </a:r>
            <a:r>
              <a:rPr lang="cs-CZ" dirty="0" err="1"/>
              <a:t>First</a:t>
            </a:r>
            <a:r>
              <a:rPr lang="cs-CZ" dirty="0"/>
              <a:t>, </a:t>
            </a:r>
            <a:r>
              <a:rPr lang="cs-CZ" dirty="0" err="1"/>
              <a:t>Customers</a:t>
            </a:r>
            <a:r>
              <a:rPr lang="cs-CZ" dirty="0"/>
              <a:t> </a:t>
            </a:r>
            <a:r>
              <a:rPr lang="cs-CZ" dirty="0" smtClean="0"/>
              <a:t>Second (Naděžda Petrů, 2018)</a:t>
            </a:r>
            <a:endParaRPr lang="cs-CZ" dirty="0"/>
          </a:p>
        </p:txBody>
      </p:sp>
    </p:spTree>
    <p:extLst>
      <p:ext uri="{BB962C8B-B14F-4D97-AF65-F5344CB8AC3E}">
        <p14:creationId xmlns:p14="http://schemas.microsoft.com/office/powerpoint/2010/main" val="1515358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CSR – odpovědné Česko  </a:t>
            </a:r>
            <a:r>
              <a:rPr lang="cs-CZ" dirty="0" smtClean="0"/>
              <a:t>2019/2020</a:t>
            </a:r>
            <a:endParaRPr lang="cs-CZ" dirty="0"/>
          </a:p>
        </p:txBody>
      </p:sp>
      <p:sp>
        <p:nvSpPr>
          <p:cNvPr id="3" name="Zástupný symbol pro obsah 2"/>
          <p:cNvSpPr>
            <a:spLocks noGrp="1"/>
          </p:cNvSpPr>
          <p:nvPr>
            <p:ph sz="quarter" idx="1"/>
          </p:nvPr>
        </p:nvSpPr>
        <p:spPr>
          <a:xfrm>
            <a:off x="754375" y="2054655"/>
            <a:ext cx="7924190" cy="3970330"/>
          </a:xfrm>
        </p:spPr>
        <p:txBody>
          <a:bodyPr>
            <a:normAutofit fontScale="85000" lnSpcReduction="20000"/>
          </a:bodyPr>
          <a:lstStyle/>
          <a:p>
            <a:r>
              <a:rPr lang="cs-CZ" dirty="0" smtClean="0"/>
              <a:t>Cirkulární ekonomika</a:t>
            </a:r>
          </a:p>
          <a:p>
            <a:r>
              <a:rPr lang="cs-CZ" dirty="0" smtClean="0"/>
              <a:t>Environmentální témata</a:t>
            </a:r>
          </a:p>
          <a:p>
            <a:r>
              <a:rPr lang="cs-CZ" dirty="0" smtClean="0"/>
              <a:t>Klimatické změny</a:t>
            </a:r>
          </a:p>
          <a:p>
            <a:r>
              <a:rPr lang="cs-CZ" dirty="0" err="1" smtClean="0"/>
              <a:t>Stakeholder</a:t>
            </a:r>
            <a:r>
              <a:rPr lang="cs-CZ" dirty="0" smtClean="0"/>
              <a:t> dialog</a:t>
            </a:r>
          </a:p>
          <a:p>
            <a:r>
              <a:rPr lang="cs-CZ" dirty="0" smtClean="0"/>
              <a:t>Péče o zaměstnance, diverzita a inkluze</a:t>
            </a:r>
          </a:p>
          <a:p>
            <a:r>
              <a:rPr lang="cs-CZ" dirty="0" smtClean="0"/>
              <a:t>Transparentnost</a:t>
            </a:r>
          </a:p>
          <a:p>
            <a:r>
              <a:rPr lang="cs-CZ" dirty="0" smtClean="0"/>
              <a:t>Zapojení dodavatelů do CSR konceptu</a:t>
            </a:r>
          </a:p>
          <a:p>
            <a:r>
              <a:rPr lang="cs-CZ" dirty="0" smtClean="0"/>
              <a:t>Snižování uhlíkové stopy</a:t>
            </a:r>
          </a:p>
          <a:p>
            <a:r>
              <a:rPr lang="cs-CZ" dirty="0" smtClean="0"/>
              <a:t>Fair </a:t>
            </a:r>
            <a:r>
              <a:rPr lang="cs-CZ" dirty="0" err="1" smtClean="0"/>
              <a:t>Trade</a:t>
            </a:r>
            <a:r>
              <a:rPr lang="cs-CZ" dirty="0"/>
              <a:t> - https://www.youtube.com/watch?time_continue=10&amp;v=defDvr7ZeHU</a:t>
            </a:r>
          </a:p>
        </p:txBody>
      </p:sp>
    </p:spTree>
    <p:extLst>
      <p:ext uri="{BB962C8B-B14F-4D97-AF65-F5344CB8AC3E}">
        <p14:creationId xmlns:p14="http://schemas.microsoft.com/office/powerpoint/2010/main" val="2442429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Cirkulární ekonomika – příklad </a:t>
            </a:r>
            <a:r>
              <a:rPr lang="cs-CZ" dirty="0" err="1" smtClean="0"/>
              <a:t>Nespresso</a:t>
            </a:r>
            <a:endParaRPr lang="cs-CZ"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6260" y="2054655"/>
            <a:ext cx="380812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140968"/>
            <a:ext cx="4330734" cy="299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23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Teorie her ve strategickém řízení</a:t>
            </a:r>
            <a:endParaRPr lang="cs-CZ" dirty="0"/>
          </a:p>
        </p:txBody>
      </p:sp>
      <p:sp>
        <p:nvSpPr>
          <p:cNvPr id="3" name="Zástupný symbol pro obsah 2"/>
          <p:cNvSpPr>
            <a:spLocks noGrp="1"/>
          </p:cNvSpPr>
          <p:nvPr>
            <p:ph sz="quarter" idx="1"/>
          </p:nvPr>
        </p:nvSpPr>
        <p:spPr>
          <a:xfrm>
            <a:off x="754375" y="2054655"/>
            <a:ext cx="7924190" cy="4275740"/>
          </a:xfrm>
        </p:spPr>
        <p:txBody>
          <a:bodyPr>
            <a:normAutofit fontScale="77500" lnSpcReduction="20000"/>
          </a:bodyPr>
          <a:lstStyle/>
          <a:p>
            <a:r>
              <a:rPr lang="cs-CZ" dirty="0" smtClean="0"/>
              <a:t>Původní filozofie her je založena na porážce spoluhráče. </a:t>
            </a:r>
            <a:endParaRPr lang="cs-CZ" dirty="0" smtClean="0"/>
          </a:p>
          <a:p>
            <a:endParaRPr lang="cs-CZ" dirty="0" smtClean="0"/>
          </a:p>
          <a:p>
            <a:r>
              <a:rPr lang="cs-CZ" dirty="0" smtClean="0"/>
              <a:t>Hráči se mají tuto strategii naučit a najít nástroje, jak ji realizovat</a:t>
            </a:r>
            <a:r>
              <a:rPr lang="cs-CZ" dirty="0" smtClean="0"/>
              <a:t>.</a:t>
            </a:r>
          </a:p>
          <a:p>
            <a:endParaRPr lang="cs-CZ" dirty="0" smtClean="0"/>
          </a:p>
          <a:p>
            <a:r>
              <a:rPr lang="cs-CZ" dirty="0" smtClean="0"/>
              <a:t>V době </a:t>
            </a:r>
            <a:r>
              <a:rPr lang="cs-CZ" dirty="0" err="1" smtClean="0"/>
              <a:t>hyperkonkurence</a:t>
            </a:r>
            <a:r>
              <a:rPr lang="cs-CZ" dirty="0" smtClean="0"/>
              <a:t>, nemusí podnikatelé vždy usilovat o vítězství, ale o pouhé zachování existence či dosažení vlastního prospěchu, anebo užitku pro konkurenci – získají tak oba.</a:t>
            </a:r>
          </a:p>
          <a:p>
            <a:endParaRPr lang="cs-CZ" dirty="0" smtClean="0"/>
          </a:p>
          <a:p>
            <a:endParaRPr lang="cs-CZ" dirty="0" smtClean="0"/>
          </a:p>
          <a:p>
            <a:pPr marL="514350" indent="-514350">
              <a:buFont typeface="+mj-lt"/>
              <a:buAutoNum type="arabicPeriod"/>
            </a:pPr>
            <a:r>
              <a:rPr lang="cs-CZ" dirty="0" smtClean="0"/>
              <a:t>Válka bez vítěze (cenové války)</a:t>
            </a:r>
          </a:p>
          <a:p>
            <a:pPr marL="514350" indent="-514350">
              <a:buFont typeface="+mj-lt"/>
              <a:buAutoNum type="arabicPeriod"/>
            </a:pPr>
            <a:r>
              <a:rPr lang="cs-CZ" dirty="0" smtClean="0"/>
              <a:t>Spolupráce konkurentů</a:t>
            </a:r>
          </a:p>
          <a:p>
            <a:pPr marL="514350" indent="-514350">
              <a:buFont typeface="+mj-lt"/>
              <a:buAutoNum type="arabicPeriod"/>
            </a:pPr>
            <a:r>
              <a:rPr lang="cs-CZ" dirty="0" smtClean="0"/>
              <a:t>Pokročilé teorie her: Hry o pronásledování (lídr a následovatel); Hra s omezeným množstvím informací</a:t>
            </a:r>
            <a:endParaRPr lang="cs-CZ" dirty="0"/>
          </a:p>
        </p:txBody>
      </p:sp>
    </p:spTree>
    <p:extLst>
      <p:ext uri="{BB962C8B-B14F-4D97-AF65-F5344CB8AC3E}">
        <p14:creationId xmlns:p14="http://schemas.microsoft.com/office/powerpoint/2010/main" val="250067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Doporučené knihy:</a:t>
            </a:r>
            <a:endParaRPr lang="cs-CZ" dirty="0"/>
          </a:p>
        </p:txBody>
      </p:sp>
      <p:sp>
        <p:nvSpPr>
          <p:cNvPr id="3" name="Zástupný symbol pro obsah 2"/>
          <p:cNvSpPr>
            <a:spLocks noGrp="1"/>
          </p:cNvSpPr>
          <p:nvPr>
            <p:ph sz="quarter" idx="1"/>
          </p:nvPr>
        </p:nvSpPr>
        <p:spPr>
          <a:xfrm>
            <a:off x="754375" y="2207360"/>
            <a:ext cx="7924190" cy="3512215"/>
          </a:xfrm>
        </p:spPr>
        <p:txBody>
          <a:bodyPr/>
          <a:lstStyle/>
          <a:p>
            <a:r>
              <a:rPr lang="cs-CZ" dirty="0" err="1" smtClean="0"/>
              <a:t>Zuzák</a:t>
            </a:r>
            <a:r>
              <a:rPr lang="cs-CZ" dirty="0" smtClean="0"/>
              <a:t>, Roman. </a:t>
            </a:r>
            <a:r>
              <a:rPr lang="cs-CZ" i="1" dirty="0" smtClean="0"/>
              <a:t>Strategické řízení podniku</a:t>
            </a:r>
            <a:r>
              <a:rPr lang="cs-CZ" dirty="0" smtClean="0"/>
              <a:t>.</a:t>
            </a:r>
          </a:p>
          <a:p>
            <a:r>
              <a:rPr lang="cs-CZ" dirty="0" smtClean="0"/>
              <a:t>Drucker, P</a:t>
            </a:r>
            <a:r>
              <a:rPr lang="cs-CZ" dirty="0" smtClean="0"/>
              <a:t>. F</a:t>
            </a:r>
            <a:r>
              <a:rPr lang="cs-CZ" dirty="0" smtClean="0"/>
              <a:t>. </a:t>
            </a:r>
            <a:r>
              <a:rPr lang="cs-CZ" i="1" dirty="0" smtClean="0"/>
              <a:t>Efektivní vedoucí</a:t>
            </a:r>
          </a:p>
          <a:p>
            <a:r>
              <a:rPr lang="cs-CZ" dirty="0" err="1" smtClean="0"/>
              <a:t>Valenčík</a:t>
            </a:r>
            <a:r>
              <a:rPr lang="cs-CZ" dirty="0" smtClean="0"/>
              <a:t> R. </a:t>
            </a:r>
            <a:r>
              <a:rPr lang="cs-CZ" i="1" dirty="0" smtClean="0"/>
              <a:t>Teorie her a redistribuční systémy</a:t>
            </a:r>
            <a:endParaRPr lang="cs-CZ" i="1" dirty="0"/>
          </a:p>
        </p:txBody>
      </p:sp>
    </p:spTree>
    <p:extLst>
      <p:ext uri="{BB962C8B-B14F-4D97-AF65-F5344CB8AC3E}">
        <p14:creationId xmlns:p14="http://schemas.microsoft.com/office/powerpoint/2010/main" val="352668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cs-CZ" dirty="0" smtClean="0"/>
              <a:t>Podmínky zakončení předmětu</a:t>
            </a:r>
            <a:endParaRPr lang="en-US" dirty="0"/>
          </a:p>
        </p:txBody>
      </p:sp>
      <p:sp>
        <p:nvSpPr>
          <p:cNvPr id="5" name="Content Placeholder 4"/>
          <p:cNvSpPr>
            <a:spLocks noGrp="1"/>
          </p:cNvSpPr>
          <p:nvPr>
            <p:ph idx="1"/>
          </p:nvPr>
        </p:nvSpPr>
        <p:spPr>
          <a:xfrm>
            <a:off x="1670605" y="1443834"/>
            <a:ext cx="7024429" cy="4733855"/>
          </a:xfrm>
        </p:spPr>
        <p:txBody>
          <a:bodyPr>
            <a:normAutofit fontScale="85000" lnSpcReduction="20000"/>
          </a:bodyPr>
          <a:lstStyle/>
          <a:p>
            <a:r>
              <a:rPr lang="cs-CZ" dirty="0"/>
              <a:t>Vypracování 1 testu praktického charakteru na zadané učivo během semestru. Student musí test vypracovat minimálně na 60 bodů = 60%. </a:t>
            </a:r>
            <a:endParaRPr lang="cs-CZ" dirty="0" smtClean="0"/>
          </a:p>
          <a:p>
            <a:endParaRPr lang="cs-CZ" dirty="0"/>
          </a:p>
          <a:p>
            <a:r>
              <a:rPr lang="cs-CZ" dirty="0"/>
              <a:t>Náhradní termín je možný ve zkouškovém období a to pro ty studenty, kteří se dopředu omluví (a donesou potvrzení od lékaře aj</a:t>
            </a:r>
            <a:r>
              <a:rPr lang="cs-CZ" dirty="0" smtClean="0"/>
              <a:t>).</a:t>
            </a:r>
          </a:p>
          <a:p>
            <a:endParaRPr lang="cs-CZ" dirty="0"/>
          </a:p>
          <a:p>
            <a:r>
              <a:rPr lang="cs-CZ" dirty="0"/>
              <a:t>Výsledky testů se přenáší ke zkoušce</a:t>
            </a:r>
            <a:r>
              <a:rPr lang="cs-CZ" dirty="0" smtClean="0"/>
              <a:t>.</a:t>
            </a:r>
          </a:p>
          <a:p>
            <a:endParaRPr lang="cs-CZ" dirty="0"/>
          </a:p>
          <a:p>
            <a:r>
              <a:rPr lang="cs-CZ" dirty="0"/>
              <a:t>V průběhu semestru může student získat body navíc za vypracování dobrovolného domácího úkol (každý úkol za 5 bodů). Body se přenáší ke zkoušce a započítají se do výsledného hodnocení.</a:t>
            </a:r>
            <a:endParaRPr lang="cs-CZ" dirty="0"/>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 budete hodnoceni?</a:t>
            </a:r>
            <a:endParaRPr lang="cs-CZ" dirty="0"/>
          </a:p>
        </p:txBody>
      </p:sp>
      <p:sp>
        <p:nvSpPr>
          <p:cNvPr id="3" name="Zástupný symbol pro obsah 2"/>
          <p:cNvSpPr>
            <a:spLocks noGrp="1"/>
          </p:cNvSpPr>
          <p:nvPr>
            <p:ph sz="quarter" idx="1"/>
          </p:nvPr>
        </p:nvSpPr>
        <p:spPr>
          <a:xfrm>
            <a:off x="296260" y="2058316"/>
            <a:ext cx="8229600" cy="4577490"/>
          </a:xfrm>
        </p:spPr>
        <p:txBody>
          <a:bodyPr>
            <a:normAutofit fontScale="92500"/>
          </a:bodyPr>
          <a:lstStyle/>
          <a:p>
            <a:pPr marL="0" indent="0">
              <a:buNone/>
            </a:pPr>
            <a:r>
              <a:rPr lang="cs-CZ" b="1" dirty="0"/>
              <a:t>Zkouška</a:t>
            </a:r>
            <a:r>
              <a:rPr lang="cs-CZ" b="1" dirty="0" smtClean="0"/>
              <a:t>:</a:t>
            </a:r>
          </a:p>
          <a:p>
            <a:pPr marL="0" indent="0">
              <a:buNone/>
            </a:pPr>
            <a:r>
              <a:rPr lang="cs-CZ" dirty="0"/>
              <a:t/>
            </a:r>
            <a:br>
              <a:rPr lang="cs-CZ" dirty="0"/>
            </a:br>
            <a:r>
              <a:rPr lang="cs-CZ" dirty="0" smtClean="0"/>
              <a:t>ke </a:t>
            </a:r>
            <a:r>
              <a:rPr lang="cs-CZ" dirty="0"/>
              <a:t>zkoušce mohou jít pouze ti studenti, kteří byli </a:t>
            </a:r>
            <a:r>
              <a:rPr lang="cs-CZ" dirty="0" smtClean="0"/>
              <a:t>úspěšní v průběžném testování/semestrální práci</a:t>
            </a:r>
            <a:endParaRPr lang="cs-CZ" dirty="0"/>
          </a:p>
          <a:p>
            <a:r>
              <a:rPr lang="cs-CZ" dirty="0" smtClean="0"/>
              <a:t>zkouška </a:t>
            </a:r>
            <a:r>
              <a:rPr lang="cs-CZ" dirty="0"/>
              <a:t>je </a:t>
            </a:r>
            <a:r>
              <a:rPr lang="cs-CZ" dirty="0" smtClean="0"/>
              <a:t>písemná. Student musí získat min 50%, aby zkoušku složil. </a:t>
            </a:r>
          </a:p>
          <a:p>
            <a:r>
              <a:rPr lang="cs-CZ" dirty="0" smtClean="0"/>
              <a:t>zkouška </a:t>
            </a:r>
            <a:r>
              <a:rPr lang="cs-CZ" dirty="0"/>
              <a:t>bude probíhat ve zkouškovém </a:t>
            </a:r>
            <a:r>
              <a:rPr lang="cs-CZ" dirty="0" smtClean="0"/>
              <a:t>období.</a:t>
            </a:r>
          </a:p>
          <a:p>
            <a:endParaRPr lang="cs-CZ" dirty="0" smtClean="0"/>
          </a:p>
          <a:p>
            <a:pPr marL="0" indent="0">
              <a:buNone/>
            </a:pPr>
            <a:r>
              <a:rPr lang="cs-CZ" dirty="0"/>
              <a:t>Průběžný test má tvoří 45% konečné známky, průběžné dobrovolné </a:t>
            </a:r>
            <a:r>
              <a:rPr lang="cs-CZ" dirty="0" smtClean="0"/>
              <a:t>úkoly/dobrovolný úkol </a:t>
            </a:r>
            <a:r>
              <a:rPr lang="cs-CZ" dirty="0"/>
              <a:t>5% a </a:t>
            </a:r>
            <a:r>
              <a:rPr lang="cs-CZ" dirty="0" smtClean="0"/>
              <a:t>závěrečný </a:t>
            </a:r>
            <a:r>
              <a:rPr lang="cs-CZ" dirty="0"/>
              <a:t>test </a:t>
            </a:r>
            <a:r>
              <a:rPr lang="cs-CZ" dirty="0" smtClean="0"/>
              <a:t>50</a:t>
            </a:r>
            <a:r>
              <a:rPr lang="cs-CZ" dirty="0"/>
              <a:t>%.</a:t>
            </a:r>
          </a:p>
          <a:p>
            <a:endParaRPr lang="cs-CZ" dirty="0"/>
          </a:p>
          <a:p>
            <a:endParaRPr lang="cs-CZ" dirty="0"/>
          </a:p>
        </p:txBody>
      </p:sp>
    </p:spTree>
    <p:extLst>
      <p:ext uri="{BB962C8B-B14F-4D97-AF65-F5344CB8AC3E}">
        <p14:creationId xmlns:p14="http://schemas.microsoft.com/office/powerpoint/2010/main" val="66212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Strategie</a:t>
            </a:r>
            <a:endParaRPr lang="cs-CZ" dirty="0"/>
          </a:p>
        </p:txBody>
      </p:sp>
      <p:sp>
        <p:nvSpPr>
          <p:cNvPr id="3" name="Zástupný symbol pro obsah 2"/>
          <p:cNvSpPr>
            <a:spLocks noGrp="1"/>
          </p:cNvSpPr>
          <p:nvPr>
            <p:ph sz="quarter" idx="1"/>
          </p:nvPr>
        </p:nvSpPr>
        <p:spPr>
          <a:xfrm>
            <a:off x="754375" y="2207360"/>
            <a:ext cx="7924190" cy="4123035"/>
          </a:xfrm>
        </p:spPr>
        <p:txBody>
          <a:bodyPr>
            <a:normAutofit fontScale="92500" lnSpcReduction="20000"/>
          </a:bodyPr>
          <a:lstStyle/>
          <a:p>
            <a:r>
              <a:rPr lang="cs-CZ" dirty="0" smtClean="0"/>
              <a:t>V dnešním pojetí je strategie chápán jako vyjádření poměru ambicí a cílů společně s orientací na jejich dosažení. Je to běh na dlouhou trať.</a:t>
            </a:r>
          </a:p>
          <a:p>
            <a:endParaRPr lang="cs-CZ" dirty="0" smtClean="0"/>
          </a:p>
          <a:p>
            <a:r>
              <a:rPr lang="cs-CZ" dirty="0" smtClean="0"/>
              <a:t>Základní osobnosti, které přispěli k budování strategie (kromě válečných generálů a slavného Napoleona):</a:t>
            </a:r>
          </a:p>
          <a:p>
            <a:pPr lvl="2"/>
            <a:r>
              <a:rPr lang="cs-CZ" dirty="0" smtClean="0"/>
              <a:t>Henry </a:t>
            </a:r>
            <a:r>
              <a:rPr lang="cs-CZ" dirty="0" err="1" smtClean="0"/>
              <a:t>Mintzberg</a:t>
            </a:r>
            <a:endParaRPr lang="cs-CZ" dirty="0" smtClean="0"/>
          </a:p>
          <a:p>
            <a:pPr lvl="2"/>
            <a:r>
              <a:rPr lang="cs-CZ" dirty="0" smtClean="0"/>
              <a:t>Michael Porter </a:t>
            </a:r>
          </a:p>
          <a:p>
            <a:pPr lvl="2"/>
            <a:r>
              <a:rPr lang="cs-CZ" dirty="0" smtClean="0"/>
              <a:t>Peter Drucker</a:t>
            </a:r>
          </a:p>
          <a:p>
            <a:pPr lvl="2"/>
            <a:r>
              <a:rPr lang="cs-CZ" dirty="0" err="1" smtClean="0"/>
              <a:t>Gary</a:t>
            </a:r>
            <a:r>
              <a:rPr lang="cs-CZ" dirty="0" smtClean="0"/>
              <a:t> </a:t>
            </a:r>
            <a:r>
              <a:rPr lang="cs-CZ" dirty="0" err="1" smtClean="0"/>
              <a:t>Hamel</a:t>
            </a:r>
            <a:endParaRPr lang="cs-CZ" dirty="0" smtClean="0"/>
          </a:p>
          <a:p>
            <a:pPr lvl="2"/>
            <a:r>
              <a:rPr lang="cs-CZ" dirty="0" smtClean="0"/>
              <a:t>aj.</a:t>
            </a:r>
            <a:endParaRPr lang="cs-CZ" dirty="0"/>
          </a:p>
        </p:txBody>
      </p:sp>
    </p:spTree>
    <p:extLst>
      <p:ext uri="{BB962C8B-B14F-4D97-AF65-F5344CB8AC3E}">
        <p14:creationId xmlns:p14="http://schemas.microsoft.com/office/powerpoint/2010/main" val="424522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Historické souvislosti </a:t>
            </a:r>
            <a:endParaRPr lang="cs-CZ" dirty="0"/>
          </a:p>
        </p:txBody>
      </p:sp>
      <p:sp>
        <p:nvSpPr>
          <p:cNvPr id="3" name="Zástupný symbol pro obsah 2"/>
          <p:cNvSpPr>
            <a:spLocks noGrp="1"/>
          </p:cNvSpPr>
          <p:nvPr>
            <p:ph sz="quarter" idx="1"/>
          </p:nvPr>
        </p:nvSpPr>
        <p:spPr>
          <a:xfrm>
            <a:off x="754375" y="2207360"/>
            <a:ext cx="7924190" cy="3817625"/>
          </a:xfrm>
        </p:spPr>
        <p:txBody>
          <a:bodyPr>
            <a:normAutofit fontScale="92500" lnSpcReduction="20000"/>
          </a:bodyPr>
          <a:lstStyle/>
          <a:p>
            <a:r>
              <a:rPr lang="cs-CZ" dirty="0" smtClean="0"/>
              <a:t>Ze starořeckého slova</a:t>
            </a:r>
          </a:p>
          <a:p>
            <a:pPr lvl="1"/>
            <a:r>
              <a:rPr lang="cs-CZ" dirty="0" err="1" smtClean="0"/>
              <a:t>strategos</a:t>
            </a:r>
            <a:r>
              <a:rPr lang="cs-CZ" dirty="0" smtClean="0"/>
              <a:t> – vůdce</a:t>
            </a:r>
          </a:p>
          <a:p>
            <a:pPr lvl="1"/>
            <a:r>
              <a:rPr lang="cs-CZ" dirty="0" err="1" smtClean="0"/>
              <a:t>Stratagan</a:t>
            </a:r>
            <a:r>
              <a:rPr lang="cs-CZ" dirty="0" smtClean="0"/>
              <a:t> –nečekaný zvrat</a:t>
            </a:r>
          </a:p>
          <a:p>
            <a:pPr lvl="1"/>
            <a:endParaRPr lang="cs-CZ" dirty="0" smtClean="0"/>
          </a:p>
          <a:p>
            <a:pPr lvl="1">
              <a:buNone/>
            </a:pPr>
            <a:endParaRPr lang="cs-CZ" dirty="0" smtClean="0"/>
          </a:p>
          <a:p>
            <a:r>
              <a:rPr lang="cs-CZ" dirty="0" smtClean="0"/>
              <a:t>Do ekonomie je tento pojem převzat z vojenství</a:t>
            </a:r>
          </a:p>
          <a:p>
            <a:endParaRPr lang="cs-CZ" dirty="0" smtClean="0"/>
          </a:p>
          <a:p>
            <a:r>
              <a:rPr lang="cs-CZ" dirty="0" smtClean="0"/>
              <a:t>Nejstarší knihu o vojenské strategii napsal Sun C</a:t>
            </a:r>
            <a:r>
              <a:rPr lang="en-US" dirty="0" smtClean="0"/>
              <a:t>’</a:t>
            </a:r>
            <a:r>
              <a:rPr lang="cs-CZ" dirty="0" smtClean="0"/>
              <a:t>  (před cca 2500 lety) = je o hledání cest, jak zvítězit a přizpůsobit cestám a vítězství své slabé stránky</a:t>
            </a:r>
          </a:p>
        </p:txBody>
      </p:sp>
    </p:spTree>
    <p:extLst>
      <p:ext uri="{BB962C8B-B14F-4D97-AF65-F5344CB8AC3E}">
        <p14:creationId xmlns:p14="http://schemas.microsoft.com/office/powerpoint/2010/main" val="320632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Historické souvislosti</a:t>
            </a:r>
            <a:endParaRPr lang="cs-CZ" dirty="0"/>
          </a:p>
        </p:txBody>
      </p:sp>
      <p:sp>
        <p:nvSpPr>
          <p:cNvPr id="3" name="Zástupný symbol pro obsah 2"/>
          <p:cNvSpPr>
            <a:spLocks noGrp="1"/>
          </p:cNvSpPr>
          <p:nvPr>
            <p:ph sz="quarter" idx="1"/>
          </p:nvPr>
        </p:nvSpPr>
        <p:spPr>
          <a:xfrm>
            <a:off x="754375" y="2207360"/>
            <a:ext cx="7924190" cy="3970330"/>
          </a:xfrm>
        </p:spPr>
        <p:txBody>
          <a:bodyPr>
            <a:normAutofit fontScale="77500" lnSpcReduction="20000"/>
          </a:bodyPr>
          <a:lstStyle/>
          <a:p>
            <a:r>
              <a:rPr lang="cs-CZ" dirty="0" smtClean="0"/>
              <a:t>Významnou osobností,která ovlivnila strategické myšlení a vojenské strategie byl teoretik </a:t>
            </a:r>
            <a:r>
              <a:rPr lang="cs-CZ" dirty="0" err="1" smtClean="0"/>
              <a:t>Carl</a:t>
            </a:r>
            <a:r>
              <a:rPr lang="cs-CZ" dirty="0" smtClean="0"/>
              <a:t> </a:t>
            </a:r>
            <a:r>
              <a:rPr lang="cs-CZ" dirty="0" err="1" smtClean="0"/>
              <a:t>Philipp</a:t>
            </a:r>
            <a:r>
              <a:rPr lang="cs-CZ" dirty="0" smtClean="0"/>
              <a:t> </a:t>
            </a:r>
            <a:r>
              <a:rPr lang="cs-CZ" dirty="0" err="1" smtClean="0"/>
              <a:t>Gottfried</a:t>
            </a:r>
            <a:r>
              <a:rPr lang="cs-CZ" dirty="0" smtClean="0"/>
              <a:t> </a:t>
            </a:r>
            <a:r>
              <a:rPr lang="cs-CZ" dirty="0" err="1" smtClean="0"/>
              <a:t>von</a:t>
            </a:r>
            <a:r>
              <a:rPr lang="cs-CZ" dirty="0" smtClean="0"/>
              <a:t> </a:t>
            </a:r>
            <a:r>
              <a:rPr lang="cs-CZ" dirty="0" err="1" smtClean="0"/>
              <a:t>Clausewitz</a:t>
            </a:r>
            <a:r>
              <a:rPr lang="cs-CZ" dirty="0" smtClean="0"/>
              <a:t> (1780-1831) – </a:t>
            </a:r>
            <a:r>
              <a:rPr lang="cs-CZ" dirty="0" err="1" smtClean="0"/>
              <a:t>Vom</a:t>
            </a:r>
            <a:r>
              <a:rPr lang="cs-CZ" dirty="0" smtClean="0"/>
              <a:t> </a:t>
            </a:r>
            <a:r>
              <a:rPr lang="cs-CZ" dirty="0" err="1" smtClean="0"/>
              <a:t>Kriege</a:t>
            </a:r>
            <a:r>
              <a:rPr lang="cs-CZ" dirty="0" smtClean="0"/>
              <a:t>. Tuto knihu cituje mnoho odborníků na strategické řízení podniku</a:t>
            </a:r>
            <a:r>
              <a:rPr lang="cs-CZ" dirty="0" smtClean="0"/>
              <a:t>.</a:t>
            </a:r>
          </a:p>
          <a:p>
            <a:endParaRPr lang="cs-CZ" dirty="0" smtClean="0"/>
          </a:p>
          <a:p>
            <a:r>
              <a:rPr lang="cs-CZ" dirty="0" smtClean="0"/>
              <a:t>Po roce 1945 se stali manažerskými vzory významní generálové 2. světové války, bez ohledu na to, na čí straně bojovali. Nejčastěji se cituje </a:t>
            </a:r>
            <a:r>
              <a:rPr lang="cs-CZ" dirty="0" err="1" smtClean="0"/>
              <a:t>George</a:t>
            </a:r>
            <a:r>
              <a:rPr lang="cs-CZ" dirty="0" smtClean="0"/>
              <a:t> S. </a:t>
            </a:r>
            <a:r>
              <a:rPr lang="cs-CZ" dirty="0" err="1" smtClean="0"/>
              <a:t>Patton</a:t>
            </a:r>
            <a:r>
              <a:rPr lang="cs-CZ" dirty="0" smtClean="0"/>
              <a:t> (1885-1945). Velel tankovým vojskům na evropské západní frontě</a:t>
            </a:r>
            <a:r>
              <a:rPr lang="cs-CZ" dirty="0" smtClean="0"/>
              <a:t>.</a:t>
            </a:r>
          </a:p>
          <a:p>
            <a:endParaRPr lang="cs-CZ" dirty="0" smtClean="0"/>
          </a:p>
          <a:p>
            <a:r>
              <a:rPr lang="cs-CZ" dirty="0" smtClean="0"/>
              <a:t>Významný byl i D. </a:t>
            </a:r>
            <a:r>
              <a:rPr lang="cs-CZ" dirty="0" err="1" smtClean="0"/>
              <a:t>Eisenhover</a:t>
            </a:r>
            <a:r>
              <a:rPr lang="cs-CZ" dirty="0" smtClean="0"/>
              <a:t>, který se stal prezidentem USA. I další generálové 2. sv. války se dostali do čela korporací</a:t>
            </a:r>
            <a:endParaRPr lang="cs-CZ" dirty="0"/>
          </a:p>
        </p:txBody>
      </p:sp>
    </p:spTree>
    <p:extLst>
      <p:ext uri="{BB962C8B-B14F-4D97-AF65-F5344CB8AC3E}">
        <p14:creationId xmlns:p14="http://schemas.microsoft.com/office/powerpoint/2010/main" val="25852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Citát</a:t>
            </a:r>
            <a:endParaRPr lang="cs-CZ" dirty="0"/>
          </a:p>
        </p:txBody>
      </p:sp>
      <p:sp>
        <p:nvSpPr>
          <p:cNvPr id="3" name="Zástupný symbol pro obsah 2"/>
          <p:cNvSpPr>
            <a:spLocks noGrp="1"/>
          </p:cNvSpPr>
          <p:nvPr>
            <p:ph sz="quarter" idx="1"/>
          </p:nvPr>
        </p:nvSpPr>
        <p:spPr>
          <a:xfrm>
            <a:off x="754375" y="2360065"/>
            <a:ext cx="7924190" cy="3817625"/>
          </a:xfrm>
        </p:spPr>
        <p:txBody>
          <a:bodyPr/>
          <a:lstStyle/>
          <a:p>
            <a:pPr>
              <a:buNone/>
            </a:pPr>
            <a:r>
              <a:rPr lang="cs-CZ" i="1" dirty="0" smtClean="0"/>
              <a:t>„Neměly by se dělat žádné plány, které vyžadují, aby se jim poměry přizpůsobovaly,, nýbrž by měla být naha přizpůsobit plány dané skutečnosti. Myslím si, že úspěch nebo neúspěch velitele je závislý na schopnosti nebo neschopnosti jednat dle těchto zásad. … Tanky se nejlépe pohybují za zády nepřítele</a:t>
            </a:r>
            <a:r>
              <a:rPr lang="cs-CZ" dirty="0" smtClean="0"/>
              <a:t>.“</a:t>
            </a:r>
          </a:p>
          <a:p>
            <a:pPr>
              <a:buNone/>
            </a:pPr>
            <a:r>
              <a:rPr lang="cs-CZ" dirty="0" smtClean="0"/>
              <a:t>							</a:t>
            </a:r>
            <a:r>
              <a:rPr lang="cs-CZ" dirty="0" err="1" smtClean="0"/>
              <a:t>Patton</a:t>
            </a:r>
            <a:endParaRPr lang="cs-CZ" dirty="0"/>
          </a:p>
        </p:txBody>
      </p:sp>
    </p:spTree>
    <p:extLst>
      <p:ext uri="{BB962C8B-B14F-4D97-AF65-F5344CB8AC3E}">
        <p14:creationId xmlns:p14="http://schemas.microsoft.com/office/powerpoint/2010/main" val="205503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Strategie v současném vnímání</a:t>
            </a:r>
            <a:endParaRPr lang="cs-CZ" dirty="0"/>
          </a:p>
        </p:txBody>
      </p:sp>
      <p:sp>
        <p:nvSpPr>
          <p:cNvPr id="3" name="Zástupný symbol pro obsah 2"/>
          <p:cNvSpPr>
            <a:spLocks noGrp="1"/>
          </p:cNvSpPr>
          <p:nvPr>
            <p:ph sz="quarter" idx="1"/>
          </p:nvPr>
        </p:nvSpPr>
        <p:spPr>
          <a:xfrm>
            <a:off x="754375" y="2207360"/>
            <a:ext cx="7924190" cy="3817625"/>
          </a:xfrm>
        </p:spPr>
        <p:txBody>
          <a:bodyPr>
            <a:normAutofit fontScale="77500" lnSpcReduction="20000"/>
          </a:bodyPr>
          <a:lstStyle/>
          <a:p>
            <a:r>
              <a:rPr lang="cs-CZ" dirty="0" smtClean="0"/>
              <a:t>Klíčový pojem, řízení, které je zaměřeno na dlouhodobý horizont v podnikovém prostředí. V ideálním případě vytváří soulad mezi podnikovými zdroji a  měnícím se vnějším prostředí.</a:t>
            </a:r>
          </a:p>
          <a:p>
            <a:endParaRPr lang="cs-CZ" dirty="0" smtClean="0"/>
          </a:p>
          <a:p>
            <a:endParaRPr lang="cs-CZ" dirty="0" smtClean="0"/>
          </a:p>
          <a:p>
            <a:r>
              <a:rPr lang="cs-CZ" dirty="0" smtClean="0"/>
              <a:t>Základním smyslem strategického řízení (SŘ) je vytváření konkurenční výhody jako nejdůležitějšího předpokladu podnikatelského úspěchu</a:t>
            </a:r>
          </a:p>
          <a:p>
            <a:endParaRPr lang="cs-CZ" dirty="0" smtClean="0"/>
          </a:p>
          <a:p>
            <a:r>
              <a:rPr lang="cs-CZ" dirty="0" smtClean="0"/>
              <a:t>SŘ je spjato s rozhodováním o tom, kam by měl podnik směřovat a jak by to měl udělat.</a:t>
            </a:r>
          </a:p>
        </p:txBody>
      </p:sp>
    </p:spTree>
    <p:extLst>
      <p:ext uri="{BB962C8B-B14F-4D97-AF65-F5344CB8AC3E}">
        <p14:creationId xmlns:p14="http://schemas.microsoft.com/office/powerpoint/2010/main" val="145541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1165</Words>
  <Application>Microsoft Office PowerPoint</Application>
  <PresentationFormat>Předvádění na obrazovce (4:3)</PresentationFormat>
  <Paragraphs>198</Paragraphs>
  <Slides>25</Slides>
  <Notes>1</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Office Theme</vt:lpstr>
      <vt:lpstr>Strategický management marketingu</vt:lpstr>
      <vt:lpstr>Sylabus</vt:lpstr>
      <vt:lpstr>Podmínky zakončení předmětu</vt:lpstr>
      <vt:lpstr>Jak budete hodnoceni?</vt:lpstr>
      <vt:lpstr>Strategie</vt:lpstr>
      <vt:lpstr>Historické souvislosti </vt:lpstr>
      <vt:lpstr>Historické souvislosti</vt:lpstr>
      <vt:lpstr>Citát</vt:lpstr>
      <vt:lpstr>Strategie v současném vnímání</vt:lpstr>
      <vt:lpstr>Strategie v současném vnímání</vt:lpstr>
      <vt:lpstr>Strategie podle…</vt:lpstr>
      <vt:lpstr>Strategie podle … </vt:lpstr>
      <vt:lpstr>Mintzbergova strategie</vt:lpstr>
      <vt:lpstr>Strategie jako součást všech hierarchických úrovní</vt:lpstr>
      <vt:lpstr>Manažer - stratég</vt:lpstr>
      <vt:lpstr>Manažer - stratég</vt:lpstr>
      <vt:lpstr>Paradoxy strategického řízení</vt:lpstr>
      <vt:lpstr>Tradiční řízení jako východisko pro firmy ve stabilním prostředí</vt:lpstr>
      <vt:lpstr>Moderní trendy v řízení podniků</vt:lpstr>
      <vt:lpstr>1. Holakracie</vt:lpstr>
      <vt:lpstr>2. Obliquity</vt:lpstr>
      <vt:lpstr>CSR – odpovědné Česko  2019/2020</vt:lpstr>
      <vt:lpstr>Cirkulární ekonomika – příklad Nespresso</vt:lpstr>
      <vt:lpstr>Teorie her ve strategickém řízení</vt:lpstr>
      <vt:lpstr>Doporučené knihy: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POKUSNY UCET,ZAM,CIVT</cp:lastModifiedBy>
  <cp:revision>52</cp:revision>
  <dcterms:created xsi:type="dcterms:W3CDTF">2013-08-21T19:17:07Z</dcterms:created>
  <dcterms:modified xsi:type="dcterms:W3CDTF">2020-02-11T12:06:16Z</dcterms:modified>
</cp:coreProperties>
</file>