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4"/>
  </p:handoutMasterIdLst>
  <p:sldIdLst>
    <p:sldId id="256" r:id="rId2"/>
    <p:sldId id="266" r:id="rId3"/>
    <p:sldId id="271" r:id="rId4"/>
    <p:sldId id="272" r:id="rId5"/>
    <p:sldId id="273" r:id="rId6"/>
    <p:sldId id="267" r:id="rId7"/>
    <p:sldId id="257" r:id="rId8"/>
    <p:sldId id="258" r:id="rId9"/>
    <p:sldId id="259" r:id="rId10"/>
    <p:sldId id="260" r:id="rId11"/>
    <p:sldId id="262" r:id="rId12"/>
    <p:sldId id="261" r:id="rId13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06C4E2-875A-42B9-9759-2CF13C5E7E3C}" type="datetimeFigureOut">
              <a:rPr lang="cs-CZ" smtClean="0"/>
              <a:t>07.02.2023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B6C5E-BE95-402A-ABE5-DF67474FA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876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04AC-67BC-4AB3-9117-A57113EF8FC2}" type="datetimeFigureOut">
              <a:rPr lang="cs-CZ" smtClean="0"/>
              <a:t>07.02.2023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E21FCE8-467D-42FF-9591-D25278B0FF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04AC-67BC-4AB3-9117-A57113EF8FC2}" type="datetimeFigureOut">
              <a:rPr lang="cs-CZ" smtClean="0"/>
              <a:t>07.02.2023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1FCE8-467D-42FF-9591-D25278B0FF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04AC-67BC-4AB3-9117-A57113EF8FC2}" type="datetimeFigureOut">
              <a:rPr lang="cs-CZ" smtClean="0"/>
              <a:t>07.02.2023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1FCE8-467D-42FF-9591-D25278B0FF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04AC-67BC-4AB3-9117-A57113EF8FC2}" type="datetimeFigureOut">
              <a:rPr lang="cs-CZ" smtClean="0"/>
              <a:t>07.02.2023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E21FCE8-467D-42FF-9591-D25278B0FF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04AC-67BC-4AB3-9117-A57113EF8FC2}" type="datetimeFigureOut">
              <a:rPr lang="cs-CZ" smtClean="0"/>
              <a:t>07.02.2023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1FCE8-467D-42FF-9591-D25278B0FF0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04AC-67BC-4AB3-9117-A57113EF8FC2}" type="datetimeFigureOut">
              <a:rPr lang="cs-CZ" smtClean="0"/>
              <a:t>07.02.2023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1FCE8-467D-42FF-9591-D25278B0FF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04AC-67BC-4AB3-9117-A57113EF8FC2}" type="datetimeFigureOut">
              <a:rPr lang="cs-CZ" smtClean="0"/>
              <a:t>07.02.2023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E21FCE8-467D-42FF-9591-D25278B0FF0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04AC-67BC-4AB3-9117-A57113EF8FC2}" type="datetimeFigureOut">
              <a:rPr lang="cs-CZ" smtClean="0"/>
              <a:t>07.02.2023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1FCE8-467D-42FF-9591-D25278B0FF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04AC-67BC-4AB3-9117-A57113EF8FC2}" type="datetimeFigureOut">
              <a:rPr lang="cs-CZ" smtClean="0"/>
              <a:t>07.02.2023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1FCE8-467D-42FF-9591-D25278B0FF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04AC-67BC-4AB3-9117-A57113EF8FC2}" type="datetimeFigureOut">
              <a:rPr lang="cs-CZ" smtClean="0"/>
              <a:t>07.02.2023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1FCE8-467D-42FF-9591-D25278B0FF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04AC-67BC-4AB3-9117-A57113EF8FC2}" type="datetimeFigureOut">
              <a:rPr lang="cs-CZ" smtClean="0"/>
              <a:t>07.02.2023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1FCE8-467D-42FF-9591-D25278B0FF01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CCC04AC-67BC-4AB3-9117-A57113EF8FC2}" type="datetimeFigureOut">
              <a:rPr lang="cs-CZ" smtClean="0"/>
              <a:t>07.02.2023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E21FCE8-467D-42FF-9591-D25278B0FF0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Petra Koudelková Ph.D.</a:t>
            </a:r>
          </a:p>
        </p:txBody>
      </p:sp>
      <p:pic>
        <p:nvPicPr>
          <p:cNvPr id="4" name="Picture 2" descr="C:\Users\koudelp1\AppData\Local\Microsoft\Windows\Temporary Internet Files\Content.IE5\4NLPW2FG\MC90041040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764704"/>
            <a:ext cx="2823978" cy="214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/>
              <a:t>Projektový management – projektová fáze (zahájení projektu)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Speciální typ zdrojů</a:t>
            </a:r>
          </a:p>
          <a:p>
            <a:r>
              <a:rPr lang="cs-CZ" dirty="0"/>
              <a:t>Nutné provést rozpočetnictví</a:t>
            </a:r>
          </a:p>
          <a:p>
            <a:r>
              <a:rPr lang="cs-CZ" dirty="0"/>
              <a:t>Vhodné jsou i kalkulace (pokud zavádíte novou službu nebo výrobek nebo pokud je potřeba upravit cena, nově se využívá kalkulace ABC)</a:t>
            </a:r>
          </a:p>
          <a:p>
            <a:r>
              <a:rPr lang="cs-CZ" dirty="0"/>
              <a:t>Musíte vědět, odkdy maximalizujete zisk (BEP)</a:t>
            </a:r>
          </a:p>
          <a:p>
            <a:r>
              <a:rPr lang="cs-CZ" dirty="0"/>
              <a:t>Musíte si umět spočítat efektivnost investic, většinou vždy je to potřebné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Finance - 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začátku si stanovíme, co chceme tím projektem získat my a co celá společnost</a:t>
            </a:r>
          </a:p>
          <a:p>
            <a:endParaRPr lang="cs-CZ" dirty="0"/>
          </a:p>
          <a:p>
            <a:r>
              <a:rPr lang="cs-CZ" dirty="0"/>
              <a:t>Porovnáme celkové náklady a výnosy s druhou nejlepší variantou (náklady obětované příležitosti)</a:t>
            </a:r>
          </a:p>
          <a:p>
            <a:endParaRPr lang="cs-CZ" dirty="0"/>
          </a:p>
          <a:p>
            <a:r>
              <a:rPr lang="cs-CZ" dirty="0"/>
              <a:t>Je vhodné stanovovat rozpočty s ohledem na WBS (viz později)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Rozpočetnictví je nástroj,který umožní definovat nákladové kategorie, nastavit hodnoty výdajů v jednotlivých kategoriích, redukuje riziko přečerpání kategorií či realizaci nepovolených výdajů</a:t>
            </a:r>
          </a:p>
          <a:p>
            <a:r>
              <a:rPr lang="cs-CZ" dirty="0"/>
              <a:t>Cílem je rozhodnout o realizaci projektových prací, zabezpečit předpokládaný finanční výsledek jako celek i v jednotlivých kategorií bez rizika sankcí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Projektová fáze (kompaktně)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Zahájení projektu</a:t>
            </a:r>
          </a:p>
          <a:p>
            <a:pPr lvl="2"/>
            <a:r>
              <a:rPr lang="cs-CZ" b="1" dirty="0">
                <a:solidFill>
                  <a:srgbClr val="7030A0"/>
                </a:solidFill>
              </a:rPr>
              <a:t>ZLP!</a:t>
            </a:r>
          </a:p>
          <a:p>
            <a:pPr lvl="2"/>
            <a:r>
              <a:rPr lang="cs-CZ" b="1" dirty="0">
                <a:solidFill>
                  <a:srgbClr val="7030A0"/>
                </a:solidFill>
              </a:rPr>
              <a:t>Logický rámec projektu</a:t>
            </a:r>
          </a:p>
          <a:p>
            <a:pPr lvl="2"/>
            <a:r>
              <a:rPr lang="cs-CZ" b="1" dirty="0">
                <a:solidFill>
                  <a:srgbClr val="7030A0"/>
                </a:solidFill>
              </a:rPr>
              <a:t>Analýzy </a:t>
            </a:r>
          </a:p>
          <a:p>
            <a:pPr lvl="2"/>
            <a:endParaRPr lang="cs-CZ" b="1" dirty="0">
              <a:solidFill>
                <a:srgbClr val="7030A0"/>
              </a:solidFill>
            </a:endParaRPr>
          </a:p>
          <a:p>
            <a:r>
              <a:rPr lang="cs-CZ" dirty="0">
                <a:solidFill>
                  <a:srgbClr val="7030A0"/>
                </a:solidFill>
              </a:rPr>
              <a:t>Plánování projektu</a:t>
            </a:r>
          </a:p>
          <a:p>
            <a:r>
              <a:rPr lang="cs-CZ" dirty="0">
                <a:solidFill>
                  <a:srgbClr val="7030A0"/>
                </a:solidFill>
              </a:rPr>
              <a:t>Realizace projektu </a:t>
            </a:r>
          </a:p>
          <a:p>
            <a:r>
              <a:rPr lang="cs-CZ" dirty="0">
                <a:solidFill>
                  <a:srgbClr val="7030A0"/>
                </a:solidFill>
              </a:rPr>
              <a:t>Ukončení projektu </a:t>
            </a:r>
          </a:p>
        </p:txBody>
      </p:sp>
    </p:spTree>
    <p:extLst>
      <p:ext uri="{BB962C8B-B14F-4D97-AF65-F5344CB8AC3E}">
        <p14:creationId xmlns:p14="http://schemas.microsoft.com/office/powerpoint/2010/main" val="1859152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zahájení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Zahájení projektu je krok, ve kterém zákazník projektu specifikuje zadání.</a:t>
            </a:r>
          </a:p>
          <a:p>
            <a:r>
              <a:rPr lang="cs-CZ" dirty="0"/>
              <a:t>Špatně definované zadání vede k neúspěchu</a:t>
            </a:r>
          </a:p>
          <a:p>
            <a:r>
              <a:rPr lang="cs-CZ" dirty="0"/>
              <a:t>Do specifikace patří:</a:t>
            </a:r>
          </a:p>
          <a:p>
            <a:pPr lvl="2"/>
            <a:r>
              <a:rPr lang="cs-CZ" dirty="0"/>
              <a:t>Proč je projekt realizovat</a:t>
            </a:r>
          </a:p>
          <a:p>
            <a:pPr lvl="2"/>
            <a:r>
              <a:rPr lang="cs-CZ" dirty="0"/>
              <a:t>Kam směřuje</a:t>
            </a:r>
          </a:p>
          <a:p>
            <a:pPr lvl="2"/>
            <a:r>
              <a:rPr lang="cs-CZ" dirty="0"/>
              <a:t>Co je jeho cílem</a:t>
            </a:r>
          </a:p>
          <a:p>
            <a:pPr lvl="2"/>
            <a:r>
              <a:rPr lang="cs-CZ" dirty="0"/>
              <a:t>Do kdy má být cíle dosaženo</a:t>
            </a:r>
          </a:p>
          <a:p>
            <a:pPr lvl="2"/>
            <a:r>
              <a:rPr lang="cs-CZ" dirty="0"/>
              <a:t>Kolik bude projekt stát</a:t>
            </a:r>
          </a:p>
          <a:p>
            <a:pPr lvl="2"/>
            <a:r>
              <a:rPr lang="cs-CZ" dirty="0"/>
              <a:t>Kdo má projekt řídit </a:t>
            </a:r>
          </a:p>
          <a:p>
            <a:pPr lvl="2"/>
            <a:r>
              <a:rPr lang="cs-CZ" dirty="0"/>
              <a:t>Kdo bude tvořit projektový tým</a:t>
            </a:r>
          </a:p>
        </p:txBody>
      </p:sp>
    </p:spTree>
    <p:extLst>
      <p:ext uri="{BB962C8B-B14F-4D97-AF65-F5344CB8AC3E}">
        <p14:creationId xmlns:p14="http://schemas.microsoft.com/office/powerpoint/2010/main" val="2159002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Sestavení zadání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Potřebujeme odpovědět na tuto otázku:</a:t>
            </a:r>
          </a:p>
          <a:p>
            <a:pPr lvl="1"/>
            <a:r>
              <a:rPr lang="cs-CZ" dirty="0"/>
              <a:t>Proč?  - proč je to třeba, proč právě toto</a:t>
            </a:r>
          </a:p>
          <a:p>
            <a:pPr lvl="2"/>
            <a:r>
              <a:rPr lang="cs-CZ" dirty="0"/>
              <a:t>Hledáme účel/smysl projektu (např. kvalita nebo finanční podmínky – kladná návratnost investice)</a:t>
            </a:r>
          </a:p>
          <a:p>
            <a:pPr lvl="2"/>
            <a:r>
              <a:rPr lang="cs-CZ" dirty="0"/>
              <a:t>Musí nám na to odpovědět zákazník, tedy zadavatel projektu</a:t>
            </a:r>
          </a:p>
          <a:p>
            <a:pPr lvl="2"/>
            <a:r>
              <a:rPr lang="cs-CZ" dirty="0"/>
              <a:t>Měli bychom dostat odpověď, jaké konkrétní a měřitelné efekty nám projekt donese po dokončení</a:t>
            </a:r>
          </a:p>
          <a:p>
            <a:pPr lvl="2"/>
            <a:r>
              <a:rPr lang="cs-CZ" dirty="0"/>
              <a:t>Účel/přínos/smysl projektu by měl být měřitelný a toto měření musí být specifické (časově, nákladově,…)</a:t>
            </a:r>
          </a:p>
        </p:txBody>
      </p:sp>
    </p:spTree>
    <p:extLst>
      <p:ext uri="{BB962C8B-B14F-4D97-AF65-F5344CB8AC3E}">
        <p14:creationId xmlns:p14="http://schemas.microsoft.com/office/powerpoint/2010/main" val="2511729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Potřebujeme odpovědět na tuto otázku:</a:t>
            </a:r>
          </a:p>
          <a:p>
            <a:pPr lvl="1"/>
            <a:r>
              <a:rPr lang="cs-CZ" dirty="0"/>
              <a:t>Co je cílem projektu/kam se chceme projektem dostat.</a:t>
            </a:r>
          </a:p>
          <a:p>
            <a:pPr lvl="1"/>
            <a:r>
              <a:rPr lang="cs-CZ" dirty="0"/>
              <a:t>Je to cílový stav, který chceme na konci dosáhnout.</a:t>
            </a:r>
          </a:p>
          <a:p>
            <a:pPr lvl="1"/>
            <a:r>
              <a:rPr lang="cs-CZ" dirty="0"/>
              <a:t>Hlavní cíl má být jeden, dílčích může být několik.	</a:t>
            </a:r>
          </a:p>
          <a:p>
            <a:pPr lvl="2"/>
            <a:r>
              <a:rPr lang="cs-CZ" dirty="0"/>
              <a:t>Opravdu se zjišťuje, co je reálním cílem zákazníka. Jde nám o co nejpřesnější definici. </a:t>
            </a:r>
          </a:p>
          <a:p>
            <a:pPr lvl="1"/>
            <a:r>
              <a:rPr lang="cs-CZ" dirty="0"/>
              <a:t>Projektový </a:t>
            </a:r>
            <a:r>
              <a:rPr lang="cs-CZ" dirty="0" err="1"/>
              <a:t>trojimperativ</a:t>
            </a:r>
            <a:endParaRPr lang="cs-CZ" dirty="0"/>
          </a:p>
          <a:p>
            <a:pPr marL="514350" lvl="1" indent="0">
              <a:buNone/>
            </a:pPr>
            <a:r>
              <a:rPr lang="cs-CZ" dirty="0"/>
              <a:t>(kam, dokdy, za kolik)</a:t>
            </a:r>
          </a:p>
        </p:txBody>
      </p:sp>
    </p:spTree>
    <p:extLst>
      <p:ext uri="{BB962C8B-B14F-4D97-AF65-F5344CB8AC3E}">
        <p14:creationId xmlns:p14="http://schemas.microsoft.com/office/powerpoint/2010/main" val="3027547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Zahajovací listina projektu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66499"/>
              </p:ext>
            </p:extLst>
          </p:nvPr>
        </p:nvGraphicFramePr>
        <p:xfrm>
          <a:off x="304800" y="1554161"/>
          <a:ext cx="8686800" cy="2882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0088"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Název projektu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Plánované N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1387">
                <a:tc>
                  <a:txBody>
                    <a:bodyPr/>
                    <a:lstStyle/>
                    <a:p>
                      <a:r>
                        <a:rPr lang="cs-CZ" dirty="0"/>
                        <a:t>Cíl a přínos projektu vč. kritérií úspěšnosti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Účastníci projektu</a:t>
                      </a:r>
                      <a:r>
                        <a:rPr lang="cs-CZ" baseline="0" dirty="0"/>
                        <a:t> (manažer, základ týmu,..)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1387">
                <a:tc>
                  <a:txBody>
                    <a:bodyPr/>
                    <a:lstStyle/>
                    <a:p>
                      <a:r>
                        <a:rPr lang="cs-CZ" dirty="0"/>
                        <a:t>Popis</a:t>
                      </a:r>
                      <a:r>
                        <a:rPr lang="cs-CZ" baseline="0" dirty="0"/>
                        <a:t> projektu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Kontext</a:t>
                      </a:r>
                      <a:r>
                        <a:rPr lang="cs-CZ" baseline="0" dirty="0"/>
                        <a:t> (zainteresované strany, riziky, předpoklady,…)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088">
                <a:tc>
                  <a:txBody>
                    <a:bodyPr/>
                    <a:lstStyle/>
                    <a:p>
                      <a:r>
                        <a:rPr lang="cs-CZ" dirty="0"/>
                        <a:t>Začátek a konec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Hlavní milníky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6510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– analýza zdrojů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Umožňuje prozkoumat potřebu zdrojů projektu v celém jeho plánovaném průběhu.</a:t>
            </a:r>
          </a:p>
          <a:p>
            <a:r>
              <a:rPr lang="cs-CZ" dirty="0"/>
              <a:t>Všechny činnosti se musí ohodnotit podle toho, kolik různých zdrojů spotřebováváme</a:t>
            </a:r>
          </a:p>
          <a:p>
            <a:r>
              <a:rPr lang="cs-CZ" dirty="0"/>
              <a:t>Zdroje se mohou definovat v tabulce zdrojů</a:t>
            </a:r>
          </a:p>
          <a:p>
            <a:r>
              <a:rPr lang="cs-CZ" dirty="0">
                <a:solidFill>
                  <a:srgbClr val="FF0000"/>
                </a:solidFill>
              </a:rPr>
              <a:t>Díky harmonogramu známe časový průběh činností, můžeme za vymezené období (týden den, měsíc apod.) určit kumulovanou potřebuj jednotlivých typů zdrojů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Typy zdrojů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00B0F0"/>
                </a:solidFill>
              </a:rPr>
              <a:t>Materiálové zdroje </a:t>
            </a:r>
            <a:r>
              <a:rPr lang="cs-CZ" dirty="0"/>
              <a:t>– postupně se spotřebovávají (cihly, papír, software, služby apod.)</a:t>
            </a:r>
          </a:p>
          <a:p>
            <a:r>
              <a:rPr lang="cs-CZ" dirty="0">
                <a:solidFill>
                  <a:srgbClr val="00B0F0"/>
                </a:solidFill>
              </a:rPr>
              <a:t>Pracovní zdroje </a:t>
            </a:r>
            <a:r>
              <a:rPr lang="cs-CZ" dirty="0"/>
              <a:t>(lidé, specifické výrobní zařízení apod.)) – při plnění projektu odevzdávají práci a tím plní úkoly projektu. Každý pracovní zdroj má svůj kalendář s definicí pracovního času. Lze definovat jeho dostupnost – kdy je k dispozici a co může vypracovat v daném čase. </a:t>
            </a:r>
          </a:p>
          <a:p>
            <a:r>
              <a:rPr lang="cs-CZ" dirty="0"/>
              <a:t>Náklady na pracovní zdroje jsou udávány v jednotkách času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přetíženosti zdrojů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u="sng" dirty="0"/>
              <a:t>Změna v nastavení úkolu:</a:t>
            </a:r>
          </a:p>
          <a:p>
            <a:r>
              <a:rPr lang="cs-CZ" dirty="0"/>
              <a:t>Zpozdit úkol, přeplánovat jej na jiný čas</a:t>
            </a:r>
          </a:p>
          <a:p>
            <a:r>
              <a:rPr lang="cs-CZ" dirty="0"/>
              <a:t>Rozdělit úkol na více částí</a:t>
            </a:r>
          </a:p>
          <a:p>
            <a:r>
              <a:rPr lang="cs-CZ" dirty="0"/>
              <a:t>Změnit dobu trvání úkolu</a:t>
            </a:r>
          </a:p>
          <a:p>
            <a:endParaRPr lang="cs-CZ" dirty="0"/>
          </a:p>
          <a:p>
            <a:pPr>
              <a:buNone/>
            </a:pPr>
            <a:r>
              <a:rPr lang="cs-CZ" u="sng" dirty="0"/>
              <a:t>Změna v přiřazení zdrojů</a:t>
            </a:r>
          </a:p>
          <a:p>
            <a:r>
              <a:rPr lang="cs-CZ" dirty="0"/>
              <a:t>Zaměnit přiřazený zdroj za jiný (pozor na kompetence a kvalifikace)</a:t>
            </a:r>
          </a:p>
          <a:p>
            <a:r>
              <a:rPr lang="cs-CZ" dirty="0"/>
              <a:t>Přidělit další zdroj, práce je odveden a rychleji nebo rozdělena mezi dva zdroje</a:t>
            </a:r>
          </a:p>
          <a:p>
            <a:r>
              <a:rPr lang="cs-CZ" dirty="0"/>
              <a:t>Změnit rozvrh práce přetíženého zdroje či jeho dostupnost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230</TotalTime>
  <Words>624</Words>
  <Application>Microsoft Office PowerPoint</Application>
  <PresentationFormat>Předvádění na obrazovce (4:3)</PresentationFormat>
  <Paragraphs>80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Calibri</vt:lpstr>
      <vt:lpstr>Franklin Gothic Book</vt:lpstr>
      <vt:lpstr>Franklin Gothic Medium</vt:lpstr>
      <vt:lpstr>Wingdings 2</vt:lpstr>
      <vt:lpstr>Cesta</vt:lpstr>
      <vt:lpstr>Projektový management – projektová fáze (zahájení projektu) </vt:lpstr>
      <vt:lpstr>Projektová fáze (kompaktně) </vt:lpstr>
      <vt:lpstr>zahájení</vt:lpstr>
      <vt:lpstr>Sestavení zadání projektu</vt:lpstr>
      <vt:lpstr>Cíl projektu</vt:lpstr>
      <vt:lpstr>Zahajovací listina projektu </vt:lpstr>
      <vt:lpstr>Zdroje – analýza zdrojů</vt:lpstr>
      <vt:lpstr>Typy zdrojů</vt:lpstr>
      <vt:lpstr>Řešení přetíženosti zdrojů</vt:lpstr>
      <vt:lpstr>Finance</vt:lpstr>
      <vt:lpstr>Finance - náklady</vt:lpstr>
      <vt:lpstr>Rozpočet projektu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Projektový management</dc:title>
  <dc:creator>Petka</dc:creator>
  <cp:lastModifiedBy>Petra Koudelková</cp:lastModifiedBy>
  <cp:revision>30</cp:revision>
  <cp:lastPrinted>2014-03-12T08:15:11Z</cp:lastPrinted>
  <dcterms:created xsi:type="dcterms:W3CDTF">2014-03-11T07:38:50Z</dcterms:created>
  <dcterms:modified xsi:type="dcterms:W3CDTF">2023-02-07T09:06:21Z</dcterms:modified>
</cp:coreProperties>
</file>